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266" r:id="rId51"/>
    <p:sldId id="298" r:id="rId52"/>
    <p:sldId id="299" r:id="rId53"/>
    <p:sldId id="267" r:id="rId54"/>
    <p:sldId id="317" r:id="rId55"/>
    <p:sldId id="318" r:id="rId56"/>
    <p:sldId id="319" r:id="rId57"/>
    <p:sldId id="320" r:id="rId58"/>
    <p:sldId id="321" r:id="rId59"/>
    <p:sldId id="268" r:id="rId60"/>
    <p:sldId id="322" r:id="rId61"/>
    <p:sldId id="323" r:id="rId62"/>
    <p:sldId id="324" r:id="rId63"/>
    <p:sldId id="326" r:id="rId64"/>
    <p:sldId id="325" r:id="rId65"/>
    <p:sldId id="269" r:id="rId66"/>
    <p:sldId id="327" r:id="rId67"/>
    <p:sldId id="328" r:id="rId68"/>
    <p:sldId id="329" r:id="rId69"/>
    <p:sldId id="330" r:id="rId70"/>
    <p:sldId id="270" r:id="rId7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9" autoAdjust="0"/>
    <p:restoredTop sz="73080" autoAdjust="0"/>
  </p:normalViewPr>
  <p:slideViewPr>
    <p:cSldViewPr snapToGrid="0">
      <p:cViewPr varScale="1">
        <p:scale>
          <a:sx n="118" d="100"/>
          <a:sy n="118" d="100"/>
        </p:scale>
        <p:origin x="2238"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54</a:t>
            </a:fld>
            <a:endParaRPr lang="fr-CH"/>
          </a:p>
        </p:txBody>
      </p:sp>
    </p:spTree>
    <p:extLst>
      <p:ext uri="{BB962C8B-B14F-4D97-AF65-F5344CB8AC3E}">
        <p14:creationId xmlns:p14="http://schemas.microsoft.com/office/powerpoint/2010/main" val="136877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Pour créer cette fonction continue de régression, on prend plein d’échantillons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55</a:t>
            </a:fld>
            <a:endParaRPr lang="fr-CH"/>
          </a:p>
        </p:txBody>
      </p:sp>
    </p:spTree>
    <p:extLst>
      <p:ext uri="{BB962C8B-B14F-4D97-AF65-F5344CB8AC3E}">
        <p14:creationId xmlns:p14="http://schemas.microsoft.com/office/powerpoint/2010/main" val="998006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56</a:t>
            </a:fld>
            <a:endParaRPr lang="fr-CH"/>
          </a:p>
        </p:txBody>
      </p:sp>
    </p:spTree>
    <p:extLst>
      <p:ext uri="{BB962C8B-B14F-4D97-AF65-F5344CB8AC3E}">
        <p14:creationId xmlns:p14="http://schemas.microsoft.com/office/powerpoint/2010/main" val="90024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va se placer dans le domaine du log de l’erreur</a:t>
            </a:r>
          </a:p>
          <a:p>
            <a:pPr marL="0" indent="0">
              <a:buNone/>
            </a:pPr>
            <a:endParaRPr lang="fr-CH" dirty="0"/>
          </a:p>
          <a:p>
            <a:pPr marL="0" indent="0">
              <a:buNone/>
            </a:pPr>
            <a:r>
              <a:rPr lang="fr-CH" dirty="0"/>
              <a:t>-&gt; à l’aide de gradient, on minimise la somme des erreurs pour des paramètres</a:t>
            </a:r>
          </a:p>
          <a:p>
            <a:pPr marL="0" indent="0">
              <a:buNone/>
            </a:pPr>
            <a:r>
              <a:rPr lang="fr-CH" dirty="0"/>
              <a:t>	le couple de paramètres qui minimise cette somme, c’est les paramètres optimaux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57</a:t>
            </a:fld>
            <a:endParaRPr lang="fr-CH"/>
          </a:p>
        </p:txBody>
      </p:sp>
    </p:spTree>
    <p:extLst>
      <p:ext uri="{BB962C8B-B14F-4D97-AF65-F5344CB8AC3E}">
        <p14:creationId xmlns:p14="http://schemas.microsoft.com/office/powerpoint/2010/main" val="1382469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Imaginons qu’on a une souri qui mesure x=10</a:t>
            </a:r>
          </a:p>
          <a:p>
            <a:pPr marL="0" indent="0">
              <a:buNone/>
            </a:pPr>
            <a:r>
              <a:rPr lang="fr-CH" dirty="0"/>
              <a:t>Mais que la 2eme plus grande c’est x=8</a:t>
            </a:r>
          </a:p>
          <a:p>
            <a:pPr marL="0" indent="0">
              <a:buNone/>
            </a:pPr>
            <a:r>
              <a:rPr lang="fr-CH" dirty="0"/>
              <a:t>-&gt; la première souri peut être mal mesuré etc </a:t>
            </a:r>
          </a:p>
          <a:p>
            <a:pPr marL="0" indent="0">
              <a:buNone/>
            </a:pPr>
            <a:endParaRPr lang="fr-CH" dirty="0"/>
          </a:p>
          <a:p>
            <a:pPr marL="0" indent="0">
              <a:buNone/>
            </a:pPr>
            <a:endParaRPr lang="fr-CH" dirty="0"/>
          </a:p>
          <a:p>
            <a:pPr marL="0" indent="0">
              <a:buNone/>
            </a:pPr>
            <a:r>
              <a:rPr lang="fr-CH" dirty="0"/>
              <a:t>Mais qu’on a plein de chats qui mesurent x=[9,10]</a:t>
            </a:r>
          </a:p>
          <a:p>
            <a:pPr marL="0" indent="0">
              <a:buNone/>
            </a:pPr>
            <a:r>
              <a:rPr lang="fr-CH" dirty="0"/>
              <a:t>Alors notre régression logistique va dire que pour un x=10, il est plus probable que ca soit un chat plutôt qu’une souri</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58</a:t>
            </a:fld>
            <a:endParaRPr lang="fr-CH"/>
          </a:p>
        </p:txBody>
      </p:sp>
    </p:spTree>
    <p:extLst>
      <p:ext uri="{BB962C8B-B14F-4D97-AF65-F5344CB8AC3E}">
        <p14:creationId xmlns:p14="http://schemas.microsoft.com/office/powerpoint/2010/main" val="1353319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Ces propriétés similaires sont mesurés avec l’apprentissage justement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59</a:t>
            </a:fld>
            <a:endParaRPr lang="fr-CH"/>
          </a:p>
        </p:txBody>
      </p:sp>
    </p:spTree>
    <p:extLst>
      <p:ext uri="{BB962C8B-B14F-4D97-AF65-F5344CB8AC3E}">
        <p14:creationId xmlns:p14="http://schemas.microsoft.com/office/powerpoint/2010/main" val="24401461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Le choix du pas d’apprentissage est important, </a:t>
            </a:r>
          </a:p>
          <a:p>
            <a:pPr marL="0" indent="0">
              <a:buNone/>
            </a:pPr>
            <a:r>
              <a:rPr lang="fr-CH" dirty="0"/>
              <a:t>On veut à la fois le choisir petit, pour qu’il soit le plus précis possible</a:t>
            </a:r>
          </a:p>
          <a:p>
            <a:pPr marL="0" indent="0">
              <a:buNone/>
            </a:pPr>
            <a:r>
              <a:rPr lang="fr-CH" dirty="0"/>
              <a:t>Mais assez gros pour éventuellement finir</a:t>
            </a:r>
          </a:p>
          <a:p>
            <a:pPr marL="0" indent="0">
              <a:buNone/>
            </a:pPr>
            <a:endParaRPr lang="fr-CH" dirty="0"/>
          </a:p>
          <a:p>
            <a:pPr marL="0" indent="0">
              <a:buNone/>
            </a:pPr>
            <a:r>
              <a:rPr lang="fr-CH" dirty="0"/>
              <a:t>Les poids c’est ce qui correspondra plus tard au plan</a:t>
            </a:r>
          </a:p>
          <a:p>
            <a:pPr marL="0" indent="0">
              <a:buNone/>
            </a:pPr>
            <a:endParaRPr lang="fr-CH" dirty="0"/>
          </a:p>
          <a:p>
            <a:pPr marL="0" indent="0">
              <a:buNone/>
            </a:pPr>
            <a:r>
              <a:rPr lang="fr-CH" dirty="0"/>
              <a:t>Le point 3: c’est:</a:t>
            </a:r>
          </a:p>
          <a:p>
            <a:pPr marL="0" indent="0">
              <a:buNone/>
            </a:pPr>
            <a:r>
              <a:rPr lang="fr-CH" dirty="0"/>
              <a:t>	w(t+1) = w(t) + </a:t>
            </a:r>
            <a:r>
              <a:rPr lang="fr-CH" dirty="0" err="1"/>
              <a:t>learningrate</a:t>
            </a:r>
            <a:r>
              <a:rPr lang="fr-CH" dirty="0"/>
              <a:t>*(xi(yi-</a:t>
            </a:r>
            <a:r>
              <a:rPr lang="fr-CH" dirty="0" err="1"/>
              <a:t>teta</a:t>
            </a:r>
            <a:r>
              <a:rPr lang="fr-CH" dirty="0"/>
              <a:t>(xi))) -&gt; la donnée entrainement fois (la classe de xi = yi – ce </a:t>
            </a:r>
            <a:r>
              <a:rPr lang="fr-CH" dirty="0" err="1"/>
              <a:t>qu</a:t>
            </a:r>
            <a:r>
              <a:rPr lang="fr-CH" dirty="0"/>
              <a:t> on a </a:t>
            </a:r>
            <a:r>
              <a:rPr lang="fr-CH" dirty="0" err="1"/>
              <a:t>predit</a:t>
            </a:r>
            <a:r>
              <a:rPr lang="fr-CH" dirty="0"/>
              <a:t> pour xi)</a:t>
            </a:r>
          </a:p>
          <a:p>
            <a:pPr marL="0" indent="0">
              <a:buNone/>
            </a:pPr>
            <a:endParaRPr lang="fr-CH" dirty="0"/>
          </a:p>
          <a:p>
            <a:pPr marL="0" indent="0">
              <a:buNone/>
            </a:pPr>
            <a:r>
              <a:rPr lang="fr-CH" dirty="0"/>
              <a:t>On change notre w selon l errer </a:t>
            </a:r>
            <a:r>
              <a:rPr lang="fr-CH" dirty="0" err="1"/>
              <a:t>qu</a:t>
            </a:r>
            <a:r>
              <a:rPr lang="fr-CH" dirty="0"/>
              <a:t> on a fait avec xi</a:t>
            </a:r>
          </a:p>
          <a:p>
            <a:pPr marL="0" indent="0">
              <a:buNone/>
            </a:pPr>
            <a:endParaRPr lang="fr-CH" dirty="0"/>
          </a:p>
          <a:p>
            <a:pPr marL="0" indent="0">
              <a:buNone/>
            </a:pPr>
            <a:r>
              <a:rPr lang="fr-CH" dirty="0"/>
              <a:t>Ca converge quand on a tout éparé</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60</a:t>
            </a:fld>
            <a:endParaRPr lang="fr-CH"/>
          </a:p>
        </p:txBody>
      </p:sp>
    </p:spTree>
    <p:extLst>
      <p:ext uri="{BB962C8B-B14F-4D97-AF65-F5344CB8AC3E}">
        <p14:creationId xmlns:p14="http://schemas.microsoft.com/office/powerpoint/2010/main" val="405339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X étant la donne a classer, w le poids, </a:t>
            </a:r>
          </a:p>
          <a:p>
            <a:pPr marL="0" indent="0">
              <a:buNone/>
            </a:pPr>
            <a:endParaRPr lang="fr-CH" dirty="0"/>
          </a:p>
          <a:p>
            <a:pPr marL="0" indent="0">
              <a:buNone/>
            </a:pPr>
            <a:r>
              <a:rPr lang="fr-CH" dirty="0"/>
              <a:t>Le neurone fait l’agrégation du tout, et ensuite prend la décision</a:t>
            </a:r>
          </a:p>
          <a:p>
            <a:pPr marL="0" indent="0">
              <a:buNone/>
            </a:pPr>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Avec ce neurone on pourra faire de la classification linéaire, pour faire de la classification non-linéaire, ca sera avec les réseaux de neurones</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61</a:t>
            </a:fld>
            <a:endParaRPr lang="fr-CH"/>
          </a:p>
        </p:txBody>
      </p:sp>
    </p:spTree>
    <p:extLst>
      <p:ext uri="{BB962C8B-B14F-4D97-AF65-F5344CB8AC3E}">
        <p14:creationId xmlns:p14="http://schemas.microsoft.com/office/powerpoint/2010/main" val="18440800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Ca c’est ce qu’on fait chez le perceptron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62</a:t>
            </a:fld>
            <a:endParaRPr lang="fr-CH"/>
          </a:p>
        </p:txBody>
      </p:sp>
    </p:spTree>
    <p:extLst>
      <p:ext uri="{BB962C8B-B14F-4D97-AF65-F5344CB8AC3E}">
        <p14:creationId xmlns:p14="http://schemas.microsoft.com/office/powerpoint/2010/main" val="28073835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ici la formule pour la common loss -&gt; l’erreur commune de tous les données d’entrainement</a:t>
            </a:r>
          </a:p>
          <a:p>
            <a:pPr marL="0" indent="0">
              <a:buNone/>
            </a:pPr>
            <a:endParaRPr lang="fr-CH" dirty="0"/>
          </a:p>
          <a:p>
            <a:pPr marL="0" indent="0">
              <a:buNone/>
            </a:pPr>
            <a:r>
              <a:rPr lang="fr-CH" dirty="0"/>
              <a:t>Modifier les poids va faire évoluer l’erreur</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63</a:t>
            </a:fld>
            <a:endParaRPr lang="fr-CH"/>
          </a:p>
        </p:txBody>
      </p:sp>
    </p:spTree>
    <p:extLst>
      <p:ext uri="{BB962C8B-B14F-4D97-AF65-F5344CB8AC3E}">
        <p14:creationId xmlns:p14="http://schemas.microsoft.com/office/powerpoint/2010/main" val="36658194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minimise la loss function justement</a:t>
            </a:r>
          </a:p>
          <a:p>
            <a:pPr marL="0" indent="0">
              <a:buNone/>
            </a:pPr>
            <a:endParaRPr lang="fr-CH" dirty="0"/>
          </a:p>
          <a:p>
            <a:pPr marL="0" indent="0">
              <a:buNone/>
            </a:pPr>
            <a:r>
              <a:rPr lang="fr-CH" dirty="0"/>
              <a:t>La dérivée nous donne la ponte de la fonction</a:t>
            </a:r>
          </a:p>
          <a:p>
            <a:pPr marL="0" indent="0">
              <a:buNone/>
            </a:pPr>
            <a:endParaRPr lang="fr-CH" dirty="0"/>
          </a:p>
          <a:p>
            <a:pPr marL="0" indent="0">
              <a:buNone/>
            </a:pPr>
            <a:r>
              <a:rPr lang="fr-CH" dirty="0"/>
              <a:t>Si on suit le vecteur dérivé dans le sens négatif, on va tjrs dans le sens du minimum</a:t>
            </a:r>
          </a:p>
          <a:p>
            <a:pPr marL="0" indent="0">
              <a:buNone/>
            </a:pPr>
            <a:endParaRPr lang="fr-CH" dirty="0"/>
          </a:p>
          <a:p>
            <a:pPr marL="0" indent="0">
              <a:buNone/>
            </a:pPr>
            <a:r>
              <a:rPr lang="fr-CH" dirty="0"/>
              <a:t>Il faut que la fonction soit convexe, et un minimum local pourrait nous arrêter trop </a:t>
            </a:r>
            <a:r>
              <a:rPr lang="fr-CH" dirty="0" err="1"/>
              <a:t>tot</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64</a:t>
            </a:fld>
            <a:endParaRPr lang="fr-CH"/>
          </a:p>
        </p:txBody>
      </p:sp>
    </p:spTree>
    <p:extLst>
      <p:ext uri="{BB962C8B-B14F-4D97-AF65-F5344CB8AC3E}">
        <p14:creationId xmlns:p14="http://schemas.microsoft.com/office/powerpoint/2010/main" val="111959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 x la donné qu’on veut classer</a:t>
            </a:r>
          </a:p>
          <a:p>
            <a:r>
              <a:rPr lang="fr-CH" dirty="0"/>
              <a:t>W le poids – ou la pondération de X</a:t>
            </a:r>
          </a:p>
          <a:p>
            <a:r>
              <a:rPr lang="fr-CH" dirty="0"/>
              <a:t>Si on additionne le tout et qu’on dépasse le seuil </a:t>
            </a:r>
          </a:p>
          <a:p>
            <a:r>
              <a:rPr lang="fr-CH" dirty="0"/>
              <a:t>-&gt; pour dépasser le seuil c est avec la fonction logistique</a:t>
            </a:r>
          </a:p>
          <a:p>
            <a:r>
              <a:rPr lang="fr-CH" dirty="0"/>
              <a:t>Le neurone se déclenche</a:t>
            </a:r>
          </a:p>
          <a:p>
            <a:endParaRPr lang="fr-CH" dirty="0"/>
          </a:p>
          <a:p>
            <a:r>
              <a:rPr lang="fr-CH" dirty="0"/>
              <a:t>On l’optimise à l’aide du gradient</a:t>
            </a:r>
            <a:endParaRPr lang="en-GB"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65</a:t>
            </a:fld>
            <a:endParaRPr lang="fr-CH"/>
          </a:p>
        </p:txBody>
      </p:sp>
    </p:spTree>
    <p:extLst>
      <p:ext uri="{BB962C8B-B14F-4D97-AF65-F5344CB8AC3E}">
        <p14:creationId xmlns:p14="http://schemas.microsoft.com/office/powerpoint/2010/main" val="2420908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a:p>
            <a:pPr marL="0" indent="0">
              <a:buNone/>
            </a:pPr>
            <a:endParaRPr lang="fr-CH" dirty="0"/>
          </a:p>
          <a:p>
            <a:pPr marL="0" indent="0">
              <a:buNone/>
            </a:pPr>
            <a:r>
              <a:rPr lang="fr-CH" dirty="0"/>
              <a:t>De plus la dérivé de cette fonction c est elle-même fois (1 – elle-même ) -&gt; ce qui nous arrange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66</a:t>
            </a:fld>
            <a:endParaRPr lang="fr-CH"/>
          </a:p>
        </p:txBody>
      </p:sp>
    </p:spTree>
    <p:extLst>
      <p:ext uri="{BB962C8B-B14F-4D97-AF65-F5344CB8AC3E}">
        <p14:creationId xmlns:p14="http://schemas.microsoft.com/office/powerpoint/2010/main" val="1105765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L’intérêt c’est de faire une classification non </a:t>
            </a:r>
            <a:r>
              <a:rPr lang="fr-CH" dirty="0" err="1"/>
              <a:t>linéeaire</a:t>
            </a:r>
            <a:endParaRPr lang="fr-CH" dirty="0"/>
          </a:p>
          <a:p>
            <a:pPr marL="0" indent="0">
              <a:buNone/>
            </a:pPr>
            <a:endParaRPr lang="fr-CH" dirty="0"/>
          </a:p>
          <a:p>
            <a:pPr marL="0" indent="0">
              <a:buNone/>
            </a:pPr>
            <a:r>
              <a:rPr lang="fr-CH" dirty="0"/>
              <a:t>Ses couches caches sont capables de déplier mon espace de données de façon a faire que la classification finale est plus simple</a:t>
            </a:r>
          </a:p>
          <a:p>
            <a:pPr marL="0" indent="0">
              <a:buNone/>
            </a:pPr>
            <a:endParaRPr lang="fr-CH" dirty="0"/>
          </a:p>
          <a:p>
            <a:pPr marL="0" indent="0">
              <a:buNone/>
            </a:pPr>
            <a:r>
              <a:rPr lang="fr-CH" dirty="0"/>
              <a:t>On parle souvent de «extraction de caractéristiques»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67</a:t>
            </a:fld>
            <a:endParaRPr lang="fr-CH"/>
          </a:p>
        </p:txBody>
      </p:sp>
    </p:spTree>
    <p:extLst>
      <p:ext uri="{BB962C8B-B14F-4D97-AF65-F5344CB8AC3E}">
        <p14:creationId xmlns:p14="http://schemas.microsoft.com/office/powerpoint/2010/main" val="20490794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68</a:t>
            </a:fld>
            <a:endParaRPr lang="fr-CH"/>
          </a:p>
        </p:txBody>
      </p:sp>
    </p:spTree>
    <p:extLst>
      <p:ext uri="{BB962C8B-B14F-4D97-AF65-F5344CB8AC3E}">
        <p14:creationId xmlns:p14="http://schemas.microsoft.com/office/powerpoint/2010/main" val="10319450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69</a:t>
            </a:fld>
            <a:endParaRPr lang="fr-CH"/>
          </a:p>
        </p:txBody>
      </p:sp>
    </p:spTree>
    <p:extLst>
      <p:ext uri="{BB962C8B-B14F-4D97-AF65-F5344CB8AC3E}">
        <p14:creationId xmlns:p14="http://schemas.microsoft.com/office/powerpoint/2010/main" val="359987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70.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function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function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a:t>
            </a:r>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fr-CH">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a:t>
            </a:r>
            <a:r>
              <a:rPr lang="fr-FR" sz="1400" dirty="0">
                <a:solidFill>
                  <a:srgbClr val="FF0000"/>
                </a:solidFill>
                <a:effectLst/>
                <a:latin typeface="Arial" panose="020B0604020202020204" pitchFamily="34" charset="0"/>
              </a:rPr>
              <a:t>Qu’est-ce que l’algorithme de Naïve Bayes? Quelles sont les hypothèses sous-jacentes? Quels sont les paramètres? Comment l’exprimer en tant que réseau bayésien? Qu’est-ce que le sur-apprentissage? Discutez sa relation avec Naïve Bayes.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Tree>
    <p:extLst>
      <p:ext uri="{BB962C8B-B14F-4D97-AF65-F5344CB8AC3E}">
        <p14:creationId xmlns:p14="http://schemas.microsoft.com/office/powerpoint/2010/main" val="2558671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346706"/>
            <a:ext cx="7369669" cy="116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Tree>
    <p:extLst>
      <p:ext uri="{BB962C8B-B14F-4D97-AF65-F5344CB8AC3E}">
        <p14:creationId xmlns:p14="http://schemas.microsoft.com/office/powerpoint/2010/main" val="127194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des données</a:t>
            </a:r>
          </a:p>
          <a:p>
            <a:r>
              <a:rPr lang="fr-CH" dirty="0"/>
              <a:t>Vu qu’on va devoir trouver la classe de toute donnée quelconque, on doit généraliser </a:t>
            </a:r>
          </a:p>
          <a:p>
            <a:r>
              <a:rPr lang="fr-CH" dirty="0"/>
              <a:t>Comment généraliser ?</a:t>
            </a:r>
          </a:p>
          <a:p>
            <a:pPr lvl="1"/>
            <a:endParaRPr lang="fr-CH" dirty="0"/>
          </a:p>
          <a:p>
            <a:pPr lvl="1"/>
            <a:r>
              <a:rPr lang="fr-CH" dirty="0"/>
              <a:t>L’idée est de prendre un apriori de nos données d’apprentissage et le transformer en fonction d’une nouvelle observation</a:t>
            </a:r>
          </a:p>
        </p:txBody>
      </p:sp>
    </p:spTree>
    <p:extLst>
      <p:ext uri="{BB962C8B-B14F-4D97-AF65-F5344CB8AC3E}">
        <p14:creationId xmlns:p14="http://schemas.microsoft.com/office/powerpoint/2010/main" val="25430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a:t>
            </a:r>
            <a:endParaRPr lang="en-GB" sz="1400" dirty="0"/>
          </a:p>
        </p:txBody>
      </p:sp>
      <p:sp>
        <p:nvSpPr>
          <p:cNvPr id="4" name="Espace réservé du contenu 6">
            <a:extLst>
              <a:ext uri="{FF2B5EF4-FFF2-40B4-BE49-F238E27FC236}">
                <a16:creationId xmlns:a16="http://schemas.microsoft.com/office/drawing/2014/main" id="{16F012F0-D80C-4F94-AA17-BAE677427F85}"/>
              </a:ext>
            </a:extLst>
          </p:cNvPr>
          <p:cNvSpPr>
            <a:spLocks noGrp="1"/>
          </p:cNvSpPr>
          <p:nvPr>
            <p:ph idx="1"/>
          </p:nvPr>
        </p:nvSpPr>
        <p:spPr>
          <a:xfrm>
            <a:off x="759033" y="2262279"/>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5" name="Titre 1">
            <a:extLst>
              <a:ext uri="{FF2B5EF4-FFF2-40B4-BE49-F238E27FC236}">
                <a16:creationId xmlns:a16="http://schemas.microsoft.com/office/drawing/2014/main" id="{C8073C8C-DA15-4114-A7F7-D9DB5D3BF643}"/>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11.</a:t>
            </a:r>
            <a:endParaRPr lang="en-GB" dirty="0">
              <a:solidFill>
                <a:schemeClr val="accent1"/>
              </a:solidFill>
            </a:endParaRPr>
          </a:p>
        </p:txBody>
      </p:sp>
    </p:spTree>
    <p:extLst>
      <p:ext uri="{BB962C8B-B14F-4D97-AF65-F5344CB8AC3E}">
        <p14:creationId xmlns:p14="http://schemas.microsoft.com/office/powerpoint/2010/main" val="55910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975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Chez le régression logistique, on veut transformer la classification en une forme de régression</a:t>
                </a:r>
              </a:p>
              <a:p>
                <a:r>
                  <a:rPr lang="fr-CH" dirty="0"/>
                  <a:t>Imaginons une variable binaire Y qui suit une distribution de Bernoulli</a:t>
                </a:r>
              </a:p>
              <a:p>
                <a:r>
                  <a:rPr lang="fr-CH" dirty="0"/>
                  <a:t>Soit X une caractéristique de prédiction pour la variable Y</a:t>
                </a:r>
              </a:p>
              <a:p>
                <a:pPr marL="914400" lvl="2" indent="0">
                  <a:buNone/>
                </a:pPr>
                <a:r>
                  <a:rPr lang="fr-CH" dirty="0"/>
                  <a:t>	P(Y=1|x) = p    			P(Y=0|x) = 1-p </a:t>
                </a:r>
              </a:p>
              <a:p>
                <a:pPr marL="914400" lvl="2" indent="0">
                  <a:buNone/>
                </a:pPr>
                <a:endParaRPr lang="fr-CH" dirty="0"/>
              </a:p>
              <a:p>
                <a:r>
                  <a:rPr lang="fr-CH" dirty="0"/>
                  <a:t>Maintenant on va collecter des données(</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fr-CH" b="0" i="1" smtClean="0">
                            <a:solidFill>
                              <a:srgbClr val="000000"/>
                            </a:solidFill>
                            <a:effectLst/>
                            <a:latin typeface="Cambria Math" panose="02040503050406030204" pitchFamily="18" charset="0"/>
                          </a:rPr>
                          <m:t>𝑥</m:t>
                        </m:r>
                      </m:e>
                      <m:sub>
                        <m:r>
                          <a:rPr lang="en-GB">
                            <a:solidFill>
                              <a:srgbClr val="000000"/>
                            </a:solidFill>
                            <a:effectLst/>
                            <a:latin typeface="Cambria Math" panose="02040503050406030204" pitchFamily="18" charset="0"/>
                          </a:rPr>
                          <m:t>𝑖</m:t>
                        </m:r>
                      </m:sub>
                    </m:sSub>
                  </m:oMath>
                </a14:m>
                <a:r>
                  <a:rPr lang="fr-CH" dirty="0"/>
                  <a:t>,</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a:t>
                </a:r>
              </a:p>
              <a:p>
                <a:r>
                  <a:rPr lang="fr-CH" dirty="0"/>
                  <a:t>On pourra placer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 dans un graphique selon cette caractéristique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panose="02040503050406030204" pitchFamily="18" charset="0"/>
                          </a:rPr>
                          <m:t>𝑥</m:t>
                        </m:r>
                      </m:e>
                      <m:sub>
                        <m:r>
                          <a:rPr lang="en-GB">
                            <a:solidFill>
                              <a:srgbClr val="000000"/>
                            </a:solidFill>
                            <a:latin typeface="Cambria Math" panose="02040503050406030204" pitchFamily="18" charset="0"/>
                          </a:rPr>
                          <m:t>𝑖</m:t>
                        </m:r>
                      </m:sub>
                    </m:sSub>
                  </m:oMath>
                </a14:m>
                <a:endParaRPr lang="fr-CH" dirty="0"/>
              </a:p>
              <a:p>
                <a:pPr lvl="1"/>
                <a:r>
                  <a:rPr lang="fr-CH" dirty="0"/>
                  <a:t>Imaginons le but suivant:</a:t>
                </a:r>
              </a:p>
              <a:p>
                <a:pPr lvl="2"/>
                <a:r>
                  <a:rPr lang="fr-CH" dirty="0"/>
                  <a:t>Distinguer si un animal est un chat ou une souri, depuis une caractéristique x</a:t>
                </a:r>
              </a:p>
              <a:p>
                <a:pPr lvl="2"/>
                <a:r>
                  <a:rPr lang="fr-CH" dirty="0"/>
                  <a:t>X = taille de l’animal</a:t>
                </a:r>
              </a:p>
              <a:p>
                <a:pPr lvl="1"/>
                <a:r>
                  <a:rPr lang="fr-CH" dirty="0"/>
                  <a:t>Si X est un bon prédicteur de Y, on peut espérer 100% de prédiction</a:t>
                </a:r>
              </a:p>
              <a:p>
                <a:pPr marL="914400" lvl="2" indent="0">
                  <a:buNone/>
                </a:pPr>
                <a:endParaRPr lang="fr-CH" dirty="0"/>
              </a:p>
              <a:p>
                <a:pPr marL="0" indent="0">
                  <a:buNone/>
                </a:pPr>
                <a:endParaRPr lang="fr-CH" dirty="0"/>
              </a:p>
            </p:txBody>
          </p:sp>
        </mc:Choice>
        <mc:Fallback xmlns="">
          <p:sp>
            <p:nvSpPr>
              <p:cNvPr id="18" name="Espace réservé du contenu 6">
                <a:extLst>
                  <a:ext uri="{FF2B5EF4-FFF2-40B4-BE49-F238E27FC236}">
                    <a16:creationId xmlns:a16="http://schemas.microsoft.com/office/drawing/2014/main" id="{9A4B1FAA-FAB0-4C75-B9CF-5E535095925F}"/>
                  </a:ext>
                </a:extLst>
              </p:cNvPr>
              <p:cNvSpPr txBox="1">
                <a:spLocks noRot="1" noChangeAspect="1" noMove="1" noResize="1" noEditPoints="1" noAdjustHandles="1" noChangeArrowheads="1" noChangeShapeType="1" noTextEdit="1"/>
              </p:cNvSpPr>
              <p:nvPr/>
            </p:nvSpPr>
            <p:spPr>
              <a:xfrm>
                <a:off x="929640" y="898883"/>
                <a:ext cx="10515600" cy="4975935"/>
              </a:xfrm>
              <a:prstGeom prst="rect">
                <a:avLst/>
              </a:prstGeom>
              <a:blipFill>
                <a:blip r:embed="rId3"/>
                <a:stretch>
                  <a:fillRect l="-1043" t="-2693" r="-522"/>
                </a:stretch>
              </a:blipFill>
            </p:spPr>
            <p:txBody>
              <a:bodyPr/>
              <a:lstStyle/>
              <a:p>
                <a:r>
                  <a:rPr lang="fr-CH">
                    <a:noFill/>
                  </a:rPr>
                  <a:t> </a:t>
                </a:r>
              </a:p>
            </p:txBody>
          </p:sp>
        </mc:Fallback>
      </mc:AlternateContent>
    </p:spTree>
    <p:extLst>
      <p:ext uri="{BB962C8B-B14F-4D97-AF65-F5344CB8AC3E}">
        <p14:creationId xmlns:p14="http://schemas.microsoft.com/office/powerpoint/2010/main" val="1192441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Rappelez la relation entre classification et régression?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660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difficulté qu’on va rencontrer, c’est que du à des mauvaises mesures, ou juste du au fait que X n’est pas toujours une caractéristique qui distingue bien Y, on aura des overlap</a:t>
            </a:r>
          </a:p>
          <a:p>
            <a:endParaRPr lang="fr-CH" dirty="0"/>
          </a:p>
          <a:p>
            <a:endParaRPr lang="fr-CH" dirty="0"/>
          </a:p>
          <a:p>
            <a:pPr marL="0" indent="0">
              <a:buNone/>
            </a:pPr>
            <a:endParaRPr lang="fr-CH" dirty="0"/>
          </a:p>
          <a:p>
            <a:r>
              <a:rPr lang="fr-CH" dirty="0"/>
              <a:t>Du coup on va transformer la «step fonction» en une fonction plus continue</a:t>
            </a:r>
          </a:p>
          <a:p>
            <a:pPr marL="0" indent="0">
              <a:buNone/>
            </a:pPr>
            <a:endParaRPr lang="fr-CH" dirty="0"/>
          </a:p>
        </p:txBody>
      </p:sp>
      <p:pic>
        <p:nvPicPr>
          <p:cNvPr id="5" name="Image 4">
            <a:extLst>
              <a:ext uri="{FF2B5EF4-FFF2-40B4-BE49-F238E27FC236}">
                <a16:creationId xmlns:a16="http://schemas.microsoft.com/office/drawing/2014/main" id="{BE14847A-11A0-4F29-A499-4A97BA230D14}"/>
              </a:ext>
            </a:extLst>
          </p:cNvPr>
          <p:cNvPicPr>
            <a:picLocks noChangeAspect="1"/>
          </p:cNvPicPr>
          <p:nvPr/>
        </p:nvPicPr>
        <p:blipFill>
          <a:blip r:embed="rId3"/>
          <a:stretch>
            <a:fillRect/>
          </a:stretch>
        </p:blipFill>
        <p:spPr>
          <a:xfrm>
            <a:off x="3385657" y="2090860"/>
            <a:ext cx="5420686" cy="1653011"/>
          </a:xfrm>
          <a:prstGeom prst="rect">
            <a:avLst/>
          </a:prstGeom>
        </p:spPr>
      </p:pic>
      <p:pic>
        <p:nvPicPr>
          <p:cNvPr id="7" name="Image 6">
            <a:extLst>
              <a:ext uri="{FF2B5EF4-FFF2-40B4-BE49-F238E27FC236}">
                <a16:creationId xmlns:a16="http://schemas.microsoft.com/office/drawing/2014/main" id="{D0A6C9A9-51C6-4A79-B649-0E256FF76282}"/>
              </a:ext>
            </a:extLst>
          </p:cNvPr>
          <p:cNvPicPr>
            <a:picLocks noChangeAspect="1"/>
          </p:cNvPicPr>
          <p:nvPr/>
        </p:nvPicPr>
        <p:blipFill>
          <a:blip r:embed="rId4"/>
          <a:stretch>
            <a:fillRect/>
          </a:stretch>
        </p:blipFill>
        <p:spPr>
          <a:xfrm>
            <a:off x="3385657" y="4488354"/>
            <a:ext cx="5784811" cy="1803921"/>
          </a:xfrm>
          <a:prstGeom prst="rect">
            <a:avLst/>
          </a:prstGeom>
        </p:spPr>
      </p:pic>
    </p:spTree>
    <p:extLst>
      <p:ext uri="{BB962C8B-B14F-4D97-AF65-F5344CB8AC3E}">
        <p14:creationId xmlns:p14="http://schemas.microsoft.com/office/powerpoint/2010/main" val="245950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sont les propriétés de la fonction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Tree>
    <p:extLst>
      <p:ext uri="{BB962C8B-B14F-4D97-AF65-F5344CB8AC3E}">
        <p14:creationId xmlns:p14="http://schemas.microsoft.com/office/powerpoint/2010/main" val="4282644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régression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1421537"/>
            <a:ext cx="10515600" cy="4008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L’algorithme de régression logistique consiste en une fonction qui prend comme:</a:t>
            </a:r>
          </a:p>
          <a:p>
            <a:pPr lvl="1"/>
            <a:r>
              <a:rPr lang="fr-CH" dirty="0"/>
              <a:t>input un ensemble de données</a:t>
            </a:r>
          </a:p>
          <a:p>
            <a:pPr lvl="1"/>
            <a:r>
              <a:rPr lang="fr-CH" dirty="0"/>
              <a:t>Return les valeurs des paramètres [a,x0]</a:t>
            </a:r>
          </a:p>
          <a:p>
            <a:r>
              <a:rPr lang="fr-CH" dirty="0"/>
              <a:t>Pour calculer ces valeurs:</a:t>
            </a:r>
          </a:p>
          <a:p>
            <a:pPr lvl="1"/>
            <a:r>
              <a:rPr lang="fr-CH" dirty="0"/>
              <a:t>On exprime une minimisation d’erreur</a:t>
            </a:r>
          </a:p>
          <a:p>
            <a:pPr lvl="1"/>
            <a:r>
              <a:rPr lang="fr-CH" dirty="0"/>
              <a:t>On fait une descente en gradient</a:t>
            </a:r>
          </a:p>
          <a:p>
            <a:r>
              <a:rPr lang="fr-CH" dirty="0"/>
              <a:t>La descente nous aidera à trouver les valeurs optimales pour nos données</a:t>
            </a:r>
          </a:p>
          <a:p>
            <a:pPr marL="0" indent="0">
              <a:buNone/>
            </a:pPr>
            <a:endParaRPr lang="fr-CH" dirty="0"/>
          </a:p>
        </p:txBody>
      </p:sp>
    </p:spTree>
    <p:extLst>
      <p:ext uri="{BB962C8B-B14F-4D97-AF65-F5344CB8AC3E}">
        <p14:creationId xmlns:p14="http://schemas.microsoft.com/office/powerpoint/2010/main" val="1396770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a:p>
            <a:endParaRPr lang="fr-CH" dirty="0"/>
          </a:p>
          <a:p>
            <a:endParaRPr lang="fr-CH" dirty="0"/>
          </a:p>
          <a:p>
            <a:endParaRPr lang="fr-CH" dirty="0"/>
          </a:p>
          <a:p>
            <a:r>
              <a:rPr lang="fr-CH" dirty="0"/>
              <a:t>Avec un nombre de données de input important, un éventuel bruit dans une donnée pourra être «</a:t>
            </a:r>
            <a:r>
              <a:rPr lang="fr-CH" dirty="0" err="1"/>
              <a:t>éléminé</a:t>
            </a:r>
            <a:r>
              <a:rPr lang="fr-CH" dirty="0"/>
              <a:t>» </a:t>
            </a:r>
          </a:p>
        </p:txBody>
      </p:sp>
      <p:pic>
        <p:nvPicPr>
          <p:cNvPr id="6" name="Image 5">
            <a:extLst>
              <a:ext uri="{FF2B5EF4-FFF2-40B4-BE49-F238E27FC236}">
                <a16:creationId xmlns:a16="http://schemas.microsoft.com/office/drawing/2014/main" id="{E7F730C3-C500-4FBE-A969-10D15ABE7455}"/>
              </a:ext>
            </a:extLst>
          </p:cNvPr>
          <p:cNvPicPr>
            <a:picLocks noChangeAspect="1"/>
          </p:cNvPicPr>
          <p:nvPr/>
        </p:nvPicPr>
        <p:blipFill>
          <a:blip r:embed="rId3"/>
          <a:stretch>
            <a:fillRect/>
          </a:stretch>
        </p:blipFill>
        <p:spPr>
          <a:xfrm>
            <a:off x="3430053" y="2989078"/>
            <a:ext cx="5331893" cy="1625934"/>
          </a:xfrm>
          <a:prstGeom prst="rect">
            <a:avLst/>
          </a:prstGeom>
        </p:spPr>
      </p:pic>
    </p:spTree>
    <p:extLst>
      <p:ext uri="{BB962C8B-B14F-4D97-AF65-F5344CB8AC3E}">
        <p14:creationId xmlns:p14="http://schemas.microsoft.com/office/powerpoint/2010/main" val="3912664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4" name="Espace réservé du contenu 6">
            <a:extLst>
              <a:ext uri="{FF2B5EF4-FFF2-40B4-BE49-F238E27FC236}">
                <a16:creationId xmlns:a16="http://schemas.microsoft.com/office/drawing/2014/main" id="{24DAA4EA-2E7A-4520-8A6B-96484836E4A1}"/>
              </a:ext>
            </a:extLst>
          </p:cNvPr>
          <p:cNvSpPr>
            <a:spLocks noGrp="1"/>
          </p:cNvSpPr>
          <p:nvPr>
            <p:ph idx="1"/>
          </p:nvPr>
        </p:nvSpPr>
        <p:spPr>
          <a:xfrm>
            <a:off x="759033" y="1690687"/>
            <a:ext cx="10673934" cy="4370247"/>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Un classifieur linéaire est un algorithme de classement statistique, le rôle de cet algorithme est de classer dans des groupes les échantillons qui ont des propriétés similaires</a:t>
            </a:r>
          </a:p>
          <a:p>
            <a:pPr marL="0" indent="0">
              <a:buNone/>
            </a:pPr>
            <a:endParaRPr lang="fr-CH" dirty="0"/>
          </a:p>
        </p:txBody>
      </p:sp>
    </p:spTree>
    <p:extLst>
      <p:ext uri="{BB962C8B-B14F-4D97-AF65-F5344CB8AC3E}">
        <p14:creationId xmlns:p14="http://schemas.microsoft.com/office/powerpoint/2010/main" val="401302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1655997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propose l’algorithme du perceptron?</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lnSpcReduction="10000"/>
          </a:bodyPr>
          <a:lstStyle/>
          <a:p>
            <a:r>
              <a:rPr lang="fr-CH" dirty="0"/>
              <a:t>L’algorithme de perceptron est un classifieur linéaire, pour classer une valeur x, on calcule le produit vectoriel entre x et la droite/plan de classification</a:t>
            </a:r>
          </a:p>
          <a:p>
            <a:r>
              <a:rPr lang="fr-CH" dirty="0"/>
              <a:t>Selon le résultat de cet produit vectoriel on dit si x appartient à la classe ou pas</a:t>
            </a:r>
          </a:p>
          <a:p>
            <a:r>
              <a:rPr lang="fr-CH" dirty="0"/>
              <a:t>La difficulté étant bien sur de définir ce plan de classification</a:t>
            </a:r>
          </a:p>
          <a:p>
            <a:pPr marL="914400" lvl="1" indent="-457200">
              <a:buFont typeface="+mj-lt"/>
              <a:buAutoNum type="arabicPeriod"/>
            </a:pPr>
            <a:r>
              <a:rPr lang="fr-CH" dirty="0"/>
              <a:t>On choisit un pas d’apprentissage</a:t>
            </a:r>
          </a:p>
          <a:p>
            <a:pPr marL="914400" lvl="1" indent="-457200">
              <a:buFont typeface="+mj-lt"/>
              <a:buAutoNum type="arabicPeriod"/>
            </a:pPr>
            <a:r>
              <a:rPr lang="fr-CH" dirty="0"/>
              <a:t>On initialise nos poids w aléatoirement </a:t>
            </a:r>
          </a:p>
          <a:p>
            <a:pPr marL="914400" lvl="1" indent="-457200">
              <a:buFont typeface="+mj-lt"/>
              <a:buAutoNum type="arabicPeriod"/>
            </a:pPr>
            <a:r>
              <a:rPr lang="fr-CH" dirty="0"/>
              <a:t>Pour toute donné d’entrainement on calcule:</a:t>
            </a:r>
          </a:p>
          <a:p>
            <a:pPr marL="914400" lvl="1" indent="-457200">
              <a:buFont typeface="+mj-lt"/>
              <a:buAutoNum type="arabicPeriod"/>
            </a:pPr>
            <a:endParaRPr lang="fr-CH" dirty="0"/>
          </a:p>
          <a:p>
            <a:pPr marL="914400" lvl="1" indent="-457200">
              <a:buFont typeface="+mj-lt"/>
              <a:buAutoNum type="arabicPeriod"/>
            </a:pPr>
            <a:endParaRPr lang="fr-CH" dirty="0"/>
          </a:p>
          <a:p>
            <a:pPr marL="914400" lvl="1" indent="-457200">
              <a:buFont typeface="+mj-lt"/>
              <a:buAutoNum type="arabicPeriod"/>
            </a:pPr>
            <a:r>
              <a:rPr lang="fr-CH" dirty="0"/>
              <a:t>Jusqu’à convergence</a:t>
            </a:r>
          </a:p>
          <a:p>
            <a:pPr marL="914400" lvl="2" indent="0">
              <a:buNone/>
            </a:pPr>
            <a:endParaRPr lang="fr-CH" dirty="0"/>
          </a:p>
        </p:txBody>
      </p:sp>
      <p:pic>
        <p:nvPicPr>
          <p:cNvPr id="7" name="Image 6">
            <a:extLst>
              <a:ext uri="{FF2B5EF4-FFF2-40B4-BE49-F238E27FC236}">
                <a16:creationId xmlns:a16="http://schemas.microsoft.com/office/drawing/2014/main" id="{A2657148-4087-426B-B315-EEDF32192218}"/>
              </a:ext>
            </a:extLst>
          </p:cNvPr>
          <p:cNvPicPr>
            <a:picLocks noChangeAspect="1"/>
          </p:cNvPicPr>
          <p:nvPr/>
        </p:nvPicPr>
        <p:blipFill>
          <a:blip r:embed="rId3"/>
          <a:stretch>
            <a:fillRect/>
          </a:stretch>
        </p:blipFill>
        <p:spPr>
          <a:xfrm>
            <a:off x="5886450" y="3214025"/>
            <a:ext cx="209550" cy="323850"/>
          </a:xfrm>
          <a:prstGeom prst="rect">
            <a:avLst/>
          </a:prstGeom>
        </p:spPr>
      </p:pic>
      <p:pic>
        <p:nvPicPr>
          <p:cNvPr id="9" name="Image 8">
            <a:extLst>
              <a:ext uri="{FF2B5EF4-FFF2-40B4-BE49-F238E27FC236}">
                <a16:creationId xmlns:a16="http://schemas.microsoft.com/office/drawing/2014/main" id="{2ACB794A-D39D-4ED3-A88E-DF7F557E118E}"/>
              </a:ext>
            </a:extLst>
          </p:cNvPr>
          <p:cNvPicPr>
            <a:picLocks noChangeAspect="1"/>
          </p:cNvPicPr>
          <p:nvPr/>
        </p:nvPicPr>
        <p:blipFill>
          <a:blip r:embed="rId4"/>
          <a:stretch>
            <a:fillRect/>
          </a:stretch>
        </p:blipFill>
        <p:spPr>
          <a:xfrm>
            <a:off x="2338387" y="4265875"/>
            <a:ext cx="4233863" cy="673776"/>
          </a:xfrm>
          <a:prstGeom prst="rect">
            <a:avLst/>
          </a:prstGeom>
        </p:spPr>
      </p:pic>
    </p:spTree>
    <p:extLst>
      <p:ext uri="{BB962C8B-B14F-4D97-AF65-F5344CB8AC3E}">
        <p14:creationId xmlns:p14="http://schemas.microsoft.com/office/powerpoint/2010/main" val="3028809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sa relation à un neurone artificiel?</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1557829"/>
            <a:ext cx="10673934" cy="4681129"/>
          </a:xfrm>
        </p:spPr>
        <p:txBody>
          <a:bodyPr>
            <a:normAutofit/>
          </a:bodyPr>
          <a:lstStyle/>
          <a:p>
            <a:r>
              <a:rPr lang="fr-CH" dirty="0"/>
              <a:t>Chez un neurone artificiel on fera le même calcul</a:t>
            </a:r>
          </a:p>
          <a:p>
            <a:endParaRPr lang="fr-CH" dirty="0"/>
          </a:p>
          <a:p>
            <a:endParaRPr lang="fr-CH" dirty="0"/>
          </a:p>
          <a:p>
            <a:pPr marL="0" indent="0">
              <a:buNone/>
            </a:pPr>
            <a:endParaRPr lang="fr-CH" dirty="0"/>
          </a:p>
          <a:p>
            <a:pPr marL="0" indent="0">
              <a:buNone/>
            </a:pPr>
            <a:endParaRPr lang="fr-CH" dirty="0"/>
          </a:p>
          <a:p>
            <a:r>
              <a:rPr lang="fr-CH" dirty="0"/>
              <a:t>On va changer la condition de déclanchement du neurone</a:t>
            </a:r>
          </a:p>
          <a:p>
            <a:r>
              <a:rPr lang="fr-CH" dirty="0"/>
              <a:t>Chez perceptron il suffisait d’atteindre le seuil (a&gt;0)</a:t>
            </a:r>
          </a:p>
          <a:p>
            <a:r>
              <a:rPr lang="fr-CH" dirty="0"/>
              <a:t>Chez les neurones on va utiliser la régression logistique pour savoir si le neurone s’active ou pas</a:t>
            </a:r>
          </a:p>
        </p:txBody>
      </p:sp>
      <p:pic>
        <p:nvPicPr>
          <p:cNvPr id="12" name="Image 11">
            <a:extLst>
              <a:ext uri="{FF2B5EF4-FFF2-40B4-BE49-F238E27FC236}">
                <a16:creationId xmlns:a16="http://schemas.microsoft.com/office/drawing/2014/main" id="{11992FE6-3B9E-4B80-A4AF-8E81C3F35936}"/>
              </a:ext>
            </a:extLst>
          </p:cNvPr>
          <p:cNvPicPr>
            <a:picLocks noChangeAspect="1"/>
          </p:cNvPicPr>
          <p:nvPr/>
        </p:nvPicPr>
        <p:blipFill>
          <a:blip r:embed="rId3"/>
          <a:stretch>
            <a:fillRect/>
          </a:stretch>
        </p:blipFill>
        <p:spPr>
          <a:xfrm>
            <a:off x="3552405" y="1944617"/>
            <a:ext cx="5087190" cy="1923376"/>
          </a:xfrm>
          <a:prstGeom prst="rect">
            <a:avLst/>
          </a:prstGeom>
        </p:spPr>
      </p:pic>
    </p:spTree>
    <p:extLst>
      <p:ext uri="{BB962C8B-B14F-4D97-AF65-F5344CB8AC3E}">
        <p14:creationId xmlns:p14="http://schemas.microsoft.com/office/powerpoint/2010/main" val="2898213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Les paramètres c’est le vecteur W</a:t>
            </a:r>
          </a:p>
          <a:p>
            <a:r>
              <a:rPr lang="fr-CH" dirty="0"/>
              <a:t>On va se mettre à l’espace des paramètres W, et on étudie les droites</a:t>
            </a:r>
          </a:p>
          <a:p>
            <a:pPr marL="0" indent="0">
              <a:buNone/>
            </a:pPr>
            <a:r>
              <a:rPr lang="fr-CH" dirty="0"/>
              <a:t>                            pour chaque donnée</a:t>
            </a:r>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r>
              <a:rPr lang="fr-CH" dirty="0"/>
              <a:t>C’est appelé un entrainement par vote, chaque donnée vote pour la valeur W qui lui va le plus</a:t>
            </a:r>
          </a:p>
        </p:txBody>
      </p:sp>
      <p:pic>
        <p:nvPicPr>
          <p:cNvPr id="7" name="Image 6">
            <a:extLst>
              <a:ext uri="{FF2B5EF4-FFF2-40B4-BE49-F238E27FC236}">
                <a16:creationId xmlns:a16="http://schemas.microsoft.com/office/drawing/2014/main" id="{DFF9945B-6D30-47A5-8869-A00AD3AD7721}"/>
              </a:ext>
            </a:extLst>
          </p:cNvPr>
          <p:cNvPicPr>
            <a:picLocks noChangeAspect="1"/>
          </p:cNvPicPr>
          <p:nvPr/>
        </p:nvPicPr>
        <p:blipFill>
          <a:blip r:embed="rId3"/>
          <a:stretch>
            <a:fillRect/>
          </a:stretch>
        </p:blipFill>
        <p:spPr>
          <a:xfrm>
            <a:off x="3019212" y="2572182"/>
            <a:ext cx="5970695" cy="2769910"/>
          </a:xfrm>
          <a:prstGeom prst="rect">
            <a:avLst/>
          </a:prstGeom>
        </p:spPr>
      </p:pic>
      <p:pic>
        <p:nvPicPr>
          <p:cNvPr id="9" name="Image 8">
            <a:extLst>
              <a:ext uri="{FF2B5EF4-FFF2-40B4-BE49-F238E27FC236}">
                <a16:creationId xmlns:a16="http://schemas.microsoft.com/office/drawing/2014/main" id="{5A39CA89-7A78-4350-A839-FE9DEC48DBFF}"/>
              </a:ext>
            </a:extLst>
          </p:cNvPr>
          <p:cNvPicPr>
            <a:picLocks noChangeAspect="1"/>
          </p:cNvPicPr>
          <p:nvPr/>
        </p:nvPicPr>
        <p:blipFill>
          <a:blip r:embed="rId4"/>
          <a:stretch>
            <a:fillRect/>
          </a:stretch>
        </p:blipFill>
        <p:spPr>
          <a:xfrm>
            <a:off x="1204829" y="2041763"/>
            <a:ext cx="1967250" cy="530419"/>
          </a:xfrm>
          <a:prstGeom prst="rect">
            <a:avLst/>
          </a:prstGeom>
        </p:spPr>
      </p:pic>
      <p:pic>
        <p:nvPicPr>
          <p:cNvPr id="11" name="Image 10">
            <a:extLst>
              <a:ext uri="{FF2B5EF4-FFF2-40B4-BE49-F238E27FC236}">
                <a16:creationId xmlns:a16="http://schemas.microsoft.com/office/drawing/2014/main" id="{BF5F4359-0115-4BD0-B3ED-DA1A929EAD33}"/>
              </a:ext>
            </a:extLst>
          </p:cNvPr>
          <p:cNvPicPr>
            <a:picLocks noChangeAspect="1"/>
          </p:cNvPicPr>
          <p:nvPr/>
        </p:nvPicPr>
        <p:blipFill>
          <a:blip r:embed="rId5"/>
          <a:stretch>
            <a:fillRect/>
          </a:stretch>
        </p:blipFill>
        <p:spPr>
          <a:xfrm>
            <a:off x="6443228" y="2041763"/>
            <a:ext cx="2131957" cy="480947"/>
          </a:xfrm>
          <a:prstGeom prst="rect">
            <a:avLst/>
          </a:prstGeom>
        </p:spPr>
      </p:pic>
    </p:spTree>
    <p:extLst>
      <p:ext uri="{BB962C8B-B14F-4D97-AF65-F5344CB8AC3E}">
        <p14:creationId xmlns:p14="http://schemas.microsoft.com/office/powerpoint/2010/main" val="3683932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Chez l’entrainement du perceptron, ce qu’on fait c’est de recalculer nos poids W selon l’erreur de chaque donnée d’entrainement, mais cette erreur n’est pas globale</a:t>
            </a:r>
          </a:p>
          <a:p>
            <a:endParaRPr lang="fr-CH" dirty="0"/>
          </a:p>
          <a:p>
            <a:endParaRPr lang="fr-CH" dirty="0"/>
          </a:p>
          <a:p>
            <a:pPr marL="0" indent="0">
              <a:buNone/>
            </a:pPr>
            <a:endParaRPr lang="fr-CH" dirty="0"/>
          </a:p>
          <a:p>
            <a:r>
              <a:rPr lang="fr-CH" dirty="0"/>
              <a:t>À chaque itération de l’entrainement d’un neurone on regarde la fonction d’erreur globale pour un poids donné</a:t>
            </a:r>
          </a:p>
          <a:p>
            <a:r>
              <a:rPr lang="fr-CH" dirty="0"/>
              <a:t>On va essayer de faire évoluer les poids de façon à minimiser l’erreur</a:t>
            </a:r>
          </a:p>
          <a:p>
            <a:r>
              <a:rPr lang="fr-CH" dirty="0"/>
              <a:t>Qu’on va calculer à l’aide de la descente du gradient</a:t>
            </a:r>
          </a:p>
        </p:txBody>
      </p:sp>
      <p:pic>
        <p:nvPicPr>
          <p:cNvPr id="6" name="Image 5">
            <a:extLst>
              <a:ext uri="{FF2B5EF4-FFF2-40B4-BE49-F238E27FC236}">
                <a16:creationId xmlns:a16="http://schemas.microsoft.com/office/drawing/2014/main" id="{DE30582C-0C33-4BD4-978F-430E370C2EC1}"/>
              </a:ext>
            </a:extLst>
          </p:cNvPr>
          <p:cNvPicPr>
            <a:picLocks noChangeAspect="1"/>
          </p:cNvPicPr>
          <p:nvPr/>
        </p:nvPicPr>
        <p:blipFill>
          <a:blip r:embed="rId3"/>
          <a:stretch>
            <a:fillRect/>
          </a:stretch>
        </p:blipFill>
        <p:spPr>
          <a:xfrm>
            <a:off x="2861419" y="2524125"/>
            <a:ext cx="6810375" cy="904875"/>
          </a:xfrm>
          <a:prstGeom prst="rect">
            <a:avLst/>
          </a:prstGeom>
        </p:spPr>
      </p:pic>
    </p:spTree>
    <p:extLst>
      <p:ext uri="{BB962C8B-B14F-4D97-AF65-F5344CB8AC3E}">
        <p14:creationId xmlns:p14="http://schemas.microsoft.com/office/powerpoint/2010/main" val="409526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 l’algorithme de descente en gradient?</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08569"/>
            <a:ext cx="10673934" cy="5165653"/>
          </a:xfrm>
        </p:spPr>
        <p:txBody>
          <a:bodyPr>
            <a:normAutofit/>
          </a:bodyPr>
          <a:lstStyle/>
          <a:p>
            <a:r>
              <a:rPr lang="fr-CH" dirty="0"/>
              <a:t>Le but est de trouver le minimum d’une fonction</a:t>
            </a:r>
          </a:p>
          <a:p>
            <a:r>
              <a:rPr lang="fr-CH" dirty="0"/>
              <a:t>On va partir d’un point z de la fonction</a:t>
            </a:r>
          </a:p>
          <a:p>
            <a:r>
              <a:rPr lang="fr-CH" dirty="0"/>
              <a:t>Et on va dire que f(z + h), h = taille du pas</a:t>
            </a:r>
          </a:p>
          <a:p>
            <a:pPr marL="0" indent="0">
              <a:buNone/>
            </a:pPr>
            <a:r>
              <a:rPr lang="fr-CH" dirty="0"/>
              <a:t>vaut f(z) + </a:t>
            </a:r>
          </a:p>
          <a:p>
            <a:pPr marL="0" indent="0">
              <a:buNone/>
            </a:pPr>
            <a:endParaRPr lang="fr-CH" dirty="0"/>
          </a:p>
          <a:p>
            <a:pPr marL="0" indent="0">
              <a:buNone/>
            </a:pPr>
            <a:endParaRPr lang="fr-CH" dirty="0"/>
          </a:p>
          <a:p>
            <a:pPr marL="0" indent="0">
              <a:buNone/>
            </a:pPr>
            <a:endParaRPr lang="fr-CH" dirty="0"/>
          </a:p>
          <a:p>
            <a:r>
              <a:rPr lang="fr-CH" dirty="0"/>
              <a:t>Ce que fait la dérivé, c’est quelle pose une droite tangente le long de la fonction (en z), et que si on fait un petit pas h le long de cette tangente, alors on sera au point f(z + h)</a:t>
            </a:r>
          </a:p>
          <a:p>
            <a:pPr marL="0" indent="0">
              <a:buNone/>
            </a:pPr>
            <a:endParaRPr lang="fr-CH" dirty="0"/>
          </a:p>
          <a:p>
            <a:pPr marL="0" indent="0">
              <a:buNone/>
            </a:pPr>
            <a:endParaRPr lang="fr-CH" dirty="0"/>
          </a:p>
          <a:p>
            <a:pPr marL="0" indent="0">
              <a:buNone/>
            </a:pPr>
            <a:endParaRPr lang="fr-CH" dirty="0"/>
          </a:p>
        </p:txBody>
      </p:sp>
      <p:pic>
        <p:nvPicPr>
          <p:cNvPr id="6" name="Image 5">
            <a:extLst>
              <a:ext uri="{FF2B5EF4-FFF2-40B4-BE49-F238E27FC236}">
                <a16:creationId xmlns:a16="http://schemas.microsoft.com/office/drawing/2014/main" id="{63F0E2E7-C0E3-4755-BB76-D28F94CC39AA}"/>
              </a:ext>
            </a:extLst>
          </p:cNvPr>
          <p:cNvPicPr>
            <a:picLocks noChangeAspect="1"/>
          </p:cNvPicPr>
          <p:nvPr/>
        </p:nvPicPr>
        <p:blipFill>
          <a:blip r:embed="rId3"/>
          <a:stretch>
            <a:fillRect/>
          </a:stretch>
        </p:blipFill>
        <p:spPr>
          <a:xfrm>
            <a:off x="8411492" y="345789"/>
            <a:ext cx="3269951" cy="2826289"/>
          </a:xfrm>
          <a:prstGeom prst="rect">
            <a:avLst/>
          </a:prstGeom>
        </p:spPr>
      </p:pic>
      <p:pic>
        <p:nvPicPr>
          <p:cNvPr id="10" name="Image 9">
            <a:extLst>
              <a:ext uri="{FF2B5EF4-FFF2-40B4-BE49-F238E27FC236}">
                <a16:creationId xmlns:a16="http://schemas.microsoft.com/office/drawing/2014/main" id="{CA841C69-E3DE-4B12-8F70-D8F6C32F2CC3}"/>
              </a:ext>
            </a:extLst>
          </p:cNvPr>
          <p:cNvPicPr>
            <a:picLocks noChangeAspect="1"/>
          </p:cNvPicPr>
          <p:nvPr/>
        </p:nvPicPr>
        <p:blipFill>
          <a:blip r:embed="rId4"/>
          <a:stretch>
            <a:fillRect/>
          </a:stretch>
        </p:blipFill>
        <p:spPr>
          <a:xfrm>
            <a:off x="3916481" y="3058790"/>
            <a:ext cx="4359037" cy="1001119"/>
          </a:xfrm>
          <a:prstGeom prst="rect">
            <a:avLst/>
          </a:prstGeom>
        </p:spPr>
      </p:pic>
      <p:pic>
        <p:nvPicPr>
          <p:cNvPr id="13" name="Image 12">
            <a:extLst>
              <a:ext uri="{FF2B5EF4-FFF2-40B4-BE49-F238E27FC236}">
                <a16:creationId xmlns:a16="http://schemas.microsoft.com/office/drawing/2014/main" id="{28D98960-16CF-4EB8-A2E0-B6FC8417E9FD}"/>
              </a:ext>
            </a:extLst>
          </p:cNvPr>
          <p:cNvPicPr>
            <a:picLocks noChangeAspect="1"/>
          </p:cNvPicPr>
          <p:nvPr/>
        </p:nvPicPr>
        <p:blipFill>
          <a:blip r:embed="rId5"/>
          <a:stretch>
            <a:fillRect/>
          </a:stretch>
        </p:blipFill>
        <p:spPr>
          <a:xfrm>
            <a:off x="2544704" y="2447926"/>
            <a:ext cx="693894" cy="610864"/>
          </a:xfrm>
          <a:prstGeom prst="rect">
            <a:avLst/>
          </a:prstGeom>
        </p:spPr>
      </p:pic>
    </p:spTree>
    <p:extLst>
      <p:ext uri="{BB962C8B-B14F-4D97-AF65-F5344CB8AC3E}">
        <p14:creationId xmlns:p14="http://schemas.microsoft.com/office/powerpoint/2010/main" val="1261566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a:t>
            </a:r>
            <a:r>
              <a:rPr lang="fr-FR" sz="1400" dirty="0">
                <a:solidFill>
                  <a:srgbClr val="FF0000"/>
                </a:solidFill>
                <a:effectLst/>
                <a:latin typeface="Arial" panose="020B0604020202020204" pitchFamily="34" charset="0"/>
              </a:rPr>
              <a:t>Vous pourrez parler des principes des graphes computationnels et de la différentiation automatique.</a:t>
            </a:r>
            <a:endParaRPr lang="en-GB" sz="1400" dirty="0">
              <a:solidFill>
                <a:srgbClr val="FF0000"/>
              </a:solidFill>
            </a:endParaRPr>
          </a:p>
        </p:txBody>
      </p:sp>
      <p:sp>
        <p:nvSpPr>
          <p:cNvPr id="7" name="Espace réservé du contenu 6">
            <a:extLst>
              <a:ext uri="{FF2B5EF4-FFF2-40B4-BE49-F238E27FC236}">
                <a16:creationId xmlns:a16="http://schemas.microsoft.com/office/drawing/2014/main" id="{B7FFD351-99CC-43D6-8AD8-97F1E8E38EF0}"/>
              </a:ext>
            </a:extLst>
          </p:cNvPr>
          <p:cNvSpPr>
            <a:spLocks noGrp="1"/>
          </p:cNvSpPr>
          <p:nvPr>
            <p:ph idx="1"/>
          </p:nvPr>
        </p:nvSpPr>
        <p:spPr>
          <a:xfrm>
            <a:off x="838200" y="4021742"/>
            <a:ext cx="10673934" cy="2290046"/>
          </a:xfrm>
        </p:spPr>
        <p:txBody>
          <a:bodyPr>
            <a:normAutofit/>
          </a:bodyPr>
          <a:lstStyle/>
          <a:p>
            <a:r>
              <a:rPr lang="en-GB" dirty="0"/>
              <a:t>On </a:t>
            </a:r>
            <a:r>
              <a:rPr lang="en-GB" dirty="0" err="1"/>
              <a:t>l’entraine</a:t>
            </a:r>
            <a:r>
              <a:rPr lang="en-GB" dirty="0"/>
              <a:t> </a:t>
            </a:r>
            <a:r>
              <a:rPr lang="fr-CH" dirty="0"/>
              <a:t>en regardant la fonction d’erreur globale pour un poids donné, qu’on essaye d’optimiser à chaque itération</a:t>
            </a:r>
          </a:p>
          <a:p>
            <a:r>
              <a:rPr lang="fr-CH" dirty="0"/>
              <a:t>On va utiliser la régression logistique pour savoir si le neurone s’active ou pas</a:t>
            </a:r>
            <a:endParaRPr lang="en-GB" dirty="0"/>
          </a:p>
        </p:txBody>
      </p:sp>
      <p:pic>
        <p:nvPicPr>
          <p:cNvPr id="8" name="Image 7">
            <a:extLst>
              <a:ext uri="{FF2B5EF4-FFF2-40B4-BE49-F238E27FC236}">
                <a16:creationId xmlns:a16="http://schemas.microsoft.com/office/drawing/2014/main" id="{9E16C389-3F4C-4C44-B951-ECBA341769F0}"/>
              </a:ext>
            </a:extLst>
          </p:cNvPr>
          <p:cNvPicPr>
            <a:picLocks noChangeAspect="1"/>
          </p:cNvPicPr>
          <p:nvPr/>
        </p:nvPicPr>
        <p:blipFill>
          <a:blip r:embed="rId3"/>
          <a:stretch>
            <a:fillRect/>
          </a:stretch>
        </p:blipFill>
        <p:spPr>
          <a:xfrm>
            <a:off x="3552405" y="1690688"/>
            <a:ext cx="5087190" cy="1923376"/>
          </a:xfrm>
          <a:prstGeom prst="rect">
            <a:avLst/>
          </a:prstGeom>
        </p:spPr>
      </p:pic>
      <p:sp>
        <p:nvSpPr>
          <p:cNvPr id="5" name="Titre 1">
            <a:extLst>
              <a:ext uri="{FF2B5EF4-FFF2-40B4-BE49-F238E27FC236}">
                <a16:creationId xmlns:a16="http://schemas.microsoft.com/office/drawing/2014/main" id="{8DD11B92-0155-4256-85D3-D6A621B6F090}"/>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13.</a:t>
            </a:r>
            <a:endParaRPr lang="en-GB" dirty="0">
              <a:solidFill>
                <a:schemeClr val="accent1"/>
              </a:solidFill>
            </a:endParaRPr>
          </a:p>
        </p:txBody>
      </p:sp>
    </p:spTree>
    <p:extLst>
      <p:ext uri="{BB962C8B-B14F-4D97-AF65-F5344CB8AC3E}">
        <p14:creationId xmlns:p14="http://schemas.microsoft.com/office/powerpoint/2010/main" val="2009642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 fonction logistique? Quelles sont ses propriétés?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Tree>
    <p:extLst>
      <p:ext uri="{BB962C8B-B14F-4D97-AF65-F5344CB8AC3E}">
        <p14:creationId xmlns:p14="http://schemas.microsoft.com/office/powerpoint/2010/main" val="3655876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combine-t-on les neurones en réseaux?</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combiner des neurones, on va faire en sorte que le output d’un neurone soit le input d’un autre</a:t>
            </a:r>
          </a:p>
          <a:p>
            <a:endParaRPr lang="fr-CH" dirty="0"/>
          </a:p>
          <a:p>
            <a:endParaRPr lang="fr-CH" dirty="0"/>
          </a:p>
          <a:p>
            <a:endParaRPr lang="fr-CH" dirty="0"/>
          </a:p>
          <a:p>
            <a:endParaRPr lang="fr-CH" dirty="0"/>
          </a:p>
          <a:p>
            <a:endParaRPr lang="fr-CH" dirty="0"/>
          </a:p>
          <a:p>
            <a:r>
              <a:rPr lang="fr-CH" dirty="0"/>
              <a:t>On a la couche d’entrée, celle qui reçoit X comme input, la couche de sortie, celle qui fait la classification finale, toutes les autres c’est des couches cachées</a:t>
            </a:r>
          </a:p>
        </p:txBody>
      </p:sp>
      <p:pic>
        <p:nvPicPr>
          <p:cNvPr id="7" name="Image 6">
            <a:extLst>
              <a:ext uri="{FF2B5EF4-FFF2-40B4-BE49-F238E27FC236}">
                <a16:creationId xmlns:a16="http://schemas.microsoft.com/office/drawing/2014/main" id="{A3BA5E25-615F-46D5-97D0-715639884914}"/>
              </a:ext>
            </a:extLst>
          </p:cNvPr>
          <p:cNvPicPr>
            <a:picLocks noChangeAspect="1"/>
          </p:cNvPicPr>
          <p:nvPr/>
        </p:nvPicPr>
        <p:blipFill>
          <a:blip r:embed="rId3"/>
          <a:stretch>
            <a:fillRect/>
          </a:stretch>
        </p:blipFill>
        <p:spPr>
          <a:xfrm>
            <a:off x="3049116" y="1799382"/>
            <a:ext cx="6093767" cy="2038095"/>
          </a:xfrm>
          <a:prstGeom prst="rect">
            <a:avLst/>
          </a:prstGeom>
        </p:spPr>
      </p:pic>
    </p:spTree>
    <p:extLst>
      <p:ext uri="{BB962C8B-B14F-4D97-AF65-F5344CB8AC3E}">
        <p14:creationId xmlns:p14="http://schemas.microsoft.com/office/powerpoint/2010/main" val="1142413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entraine-t-on un réseau de neurones?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CH" dirty="0"/>
          </a:p>
          <a:p>
            <a:endParaRPr lang="fr-CH" dirty="0"/>
          </a:p>
          <a:p>
            <a:endParaRPr lang="fr-CH" dirty="0"/>
          </a:p>
          <a:p>
            <a:endParaRPr lang="fr-CH" dirty="0"/>
          </a:p>
          <a:p>
            <a:endParaRPr lang="fr-CH" dirty="0"/>
          </a:p>
          <a:p>
            <a:pPr marL="0" indent="0">
              <a:buNone/>
            </a:pPr>
            <a:endParaRPr lang="fr-CH" dirty="0"/>
          </a:p>
          <a:p>
            <a:r>
              <a:rPr lang="fr-CH" dirty="0"/>
              <a:t>Pour calculer l’équivalent de la loss function qu’on avait chez le neurone, on devra «traverser» tout le réseau de neurone, pour voir la prédiction de xi faite par le réseau, et ensuite la comparer à yi attendue, pour changer les poids selon l’erreur</a:t>
            </a:r>
          </a:p>
        </p:txBody>
      </p:sp>
      <p:pic>
        <p:nvPicPr>
          <p:cNvPr id="5" name="Image 4">
            <a:extLst>
              <a:ext uri="{FF2B5EF4-FFF2-40B4-BE49-F238E27FC236}">
                <a16:creationId xmlns:a16="http://schemas.microsoft.com/office/drawing/2014/main" id="{9793B197-D51C-42DA-8CAD-6BD983C5F203}"/>
              </a:ext>
            </a:extLst>
          </p:cNvPr>
          <p:cNvPicPr>
            <a:picLocks noChangeAspect="1"/>
          </p:cNvPicPr>
          <p:nvPr/>
        </p:nvPicPr>
        <p:blipFill>
          <a:blip r:embed="rId3"/>
          <a:stretch>
            <a:fillRect/>
          </a:stretch>
        </p:blipFill>
        <p:spPr>
          <a:xfrm>
            <a:off x="2497545" y="814361"/>
            <a:ext cx="7196910" cy="3114773"/>
          </a:xfrm>
          <a:prstGeom prst="rect">
            <a:avLst/>
          </a:prstGeom>
        </p:spPr>
      </p:pic>
    </p:spTree>
    <p:extLst>
      <p:ext uri="{BB962C8B-B14F-4D97-AF65-F5344CB8AC3E}">
        <p14:creationId xmlns:p14="http://schemas.microsoft.com/office/powerpoint/2010/main" val="343824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Vous pourrez parler des principes des graphes computationnels et de la différentiation automatique.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l’équivalent de la loss function qu’on avait chez le neurone, on devra «traverser» tout le réseau de neurone, pour voir la prédiction de xi faite par le réseau, et ensuite la comparer à yi attendue, pour changer les poids selon l’erreur</a:t>
            </a:r>
          </a:p>
        </p:txBody>
      </p:sp>
    </p:spTree>
    <p:extLst>
      <p:ext uri="{BB962C8B-B14F-4D97-AF65-F5344CB8AC3E}">
        <p14:creationId xmlns:p14="http://schemas.microsoft.com/office/powerpoint/2010/main" val="283522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621144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14.</a:t>
            </a:r>
            <a:r>
              <a:rPr lang="fr-FR" sz="1400" dirty="0">
                <a:effectLst/>
                <a:latin typeface="Arial" panose="020B0604020202020204" pitchFamily="34" charset="0"/>
              </a:rPr>
              <a:t>Biais et équité: </a:t>
            </a:r>
            <a:r>
              <a:rPr lang="fr-FR" sz="1400" dirty="0">
                <a:solidFill>
                  <a:srgbClr val="FF0000"/>
                </a:solidFill>
                <a:effectLst/>
                <a:latin typeface="Arial" panose="020B0604020202020204" pitchFamily="34" charset="0"/>
              </a:rPr>
              <a:t>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1485</TotalTime>
  <Words>8597</Words>
  <Application>Microsoft Office PowerPoint</Application>
  <PresentationFormat>Grand écran</PresentationFormat>
  <Paragraphs>937</Paragraphs>
  <Slides>70</Slides>
  <Notes>64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70</vt:i4>
      </vt:variant>
    </vt:vector>
  </HeadingPairs>
  <TitlesOfParts>
    <vt:vector size="76"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vt:lpstr>
      <vt:lpstr>11.</vt:lpstr>
      <vt:lpstr>11.</vt:lpstr>
      <vt:lpstr>11.</vt:lpstr>
      <vt:lpstr>11.</vt:lpstr>
      <vt:lpstr>11.</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12.</vt:lpstr>
      <vt:lpstr>12.</vt:lpstr>
      <vt:lpstr>12.</vt:lpstr>
      <vt:lpstr>12.</vt:lpstr>
      <vt:lpstr>12.</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13.</vt:lpstr>
      <vt:lpstr>13.</vt:lpstr>
      <vt:lpstr>13.</vt:lpstr>
      <vt:lpstr>13.</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158</cp:revision>
  <dcterms:created xsi:type="dcterms:W3CDTF">2021-02-01T19:35:42Z</dcterms:created>
  <dcterms:modified xsi:type="dcterms:W3CDTF">2021-02-11T19:37:55Z</dcterms:modified>
</cp:coreProperties>
</file>