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82"/>
  </p:notesMasterIdLst>
  <p:sldIdLst>
    <p:sldId id="259" r:id="rId2"/>
    <p:sldId id="257" r:id="rId3"/>
    <p:sldId id="304" r:id="rId4"/>
    <p:sldId id="305" r:id="rId5"/>
    <p:sldId id="306" r:id="rId6"/>
    <p:sldId id="307" r:id="rId7"/>
    <p:sldId id="258" r:id="rId8"/>
    <p:sldId id="271" r:id="rId9"/>
    <p:sldId id="273" r:id="rId10"/>
    <p:sldId id="274" r:id="rId11"/>
    <p:sldId id="275" r:id="rId12"/>
    <p:sldId id="279" r:id="rId13"/>
    <p:sldId id="272" r:id="rId14"/>
    <p:sldId id="278" r:id="rId15"/>
    <p:sldId id="280" r:id="rId16"/>
    <p:sldId id="281" r:id="rId17"/>
    <p:sldId id="260" r:id="rId18"/>
    <p:sldId id="308" r:id="rId19"/>
    <p:sldId id="309" r:id="rId20"/>
    <p:sldId id="310" r:id="rId21"/>
    <p:sldId id="311" r:id="rId22"/>
    <p:sldId id="312" r:id="rId23"/>
    <p:sldId id="313" r:id="rId24"/>
    <p:sldId id="314" r:id="rId25"/>
    <p:sldId id="261" r:id="rId26"/>
    <p:sldId id="283" r:id="rId27"/>
    <p:sldId id="284" r:id="rId28"/>
    <p:sldId id="285" r:id="rId29"/>
    <p:sldId id="287" r:id="rId30"/>
    <p:sldId id="286" r:id="rId31"/>
    <p:sldId id="288" r:id="rId32"/>
    <p:sldId id="315" r:id="rId33"/>
    <p:sldId id="262" r:id="rId34"/>
    <p:sldId id="289" r:id="rId35"/>
    <p:sldId id="290" r:id="rId36"/>
    <p:sldId id="291" r:id="rId37"/>
    <p:sldId id="292" r:id="rId38"/>
    <p:sldId id="293" r:id="rId39"/>
    <p:sldId id="263" r:id="rId40"/>
    <p:sldId id="301" r:id="rId41"/>
    <p:sldId id="302" r:id="rId42"/>
    <p:sldId id="303" r:id="rId43"/>
    <p:sldId id="264" r:id="rId44"/>
    <p:sldId id="294" r:id="rId45"/>
    <p:sldId id="295" r:id="rId46"/>
    <p:sldId id="296" r:id="rId47"/>
    <p:sldId id="297" r:id="rId48"/>
    <p:sldId id="316" r:id="rId49"/>
    <p:sldId id="265" r:id="rId50"/>
    <p:sldId id="336" r:id="rId51"/>
    <p:sldId id="337" r:id="rId52"/>
    <p:sldId id="338" r:id="rId53"/>
    <p:sldId id="339" r:id="rId54"/>
    <p:sldId id="266" r:id="rId55"/>
    <p:sldId id="298" r:id="rId56"/>
    <p:sldId id="299" r:id="rId57"/>
    <p:sldId id="340" r:id="rId58"/>
    <p:sldId id="341" r:id="rId59"/>
    <p:sldId id="267" r:id="rId60"/>
    <p:sldId id="317" r:id="rId61"/>
    <p:sldId id="318" r:id="rId62"/>
    <p:sldId id="319" r:id="rId63"/>
    <p:sldId id="320" r:id="rId64"/>
    <p:sldId id="321" r:id="rId65"/>
    <p:sldId id="268" r:id="rId66"/>
    <p:sldId id="322" r:id="rId67"/>
    <p:sldId id="323" r:id="rId68"/>
    <p:sldId id="324" r:id="rId69"/>
    <p:sldId id="326" r:id="rId70"/>
    <p:sldId id="325" r:id="rId71"/>
    <p:sldId id="269" r:id="rId72"/>
    <p:sldId id="327" r:id="rId73"/>
    <p:sldId id="328" r:id="rId74"/>
    <p:sldId id="329" r:id="rId75"/>
    <p:sldId id="330" r:id="rId76"/>
    <p:sldId id="270" r:id="rId77"/>
    <p:sldId id="331" r:id="rId78"/>
    <p:sldId id="332" r:id="rId79"/>
    <p:sldId id="335" r:id="rId80"/>
    <p:sldId id="333" r:id="rId8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ao quinta" initials="jq" lastIdx="4" clrIdx="0">
    <p:extLst>
      <p:ext uri="{19B8F6BF-5375-455C-9EA6-DF929625EA0E}">
        <p15:presenceInfo xmlns:p15="http://schemas.microsoft.com/office/powerpoint/2012/main" userId="36a37c0acf72c4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59" autoAdjust="0"/>
    <p:restoredTop sz="73080" autoAdjust="0"/>
  </p:normalViewPr>
  <p:slideViewPr>
    <p:cSldViewPr snapToGrid="0">
      <p:cViewPr varScale="1">
        <p:scale>
          <a:sx n="118" d="100"/>
          <a:sy n="118" d="100"/>
        </p:scale>
        <p:origin x="2238" y="23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BD762-7D85-4C9B-9A27-1200EC1C67A3}" type="datetimeFigureOut">
              <a:rPr lang="fr-CH" smtClean="0"/>
              <a:t>11.02.2021</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302D7-B1E1-4874-8725-B1250A89F460}" type="slidenum">
              <a:rPr lang="fr-CH" smtClean="0"/>
              <a:t>‹N°›</a:t>
            </a:fld>
            <a:endParaRPr lang="fr-CH"/>
          </a:p>
        </p:txBody>
      </p:sp>
    </p:spTree>
    <p:extLst>
      <p:ext uri="{BB962C8B-B14F-4D97-AF65-F5344CB8AC3E}">
        <p14:creationId xmlns:p14="http://schemas.microsoft.com/office/powerpoint/2010/main" val="2238232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a:t>
            </a:fld>
            <a:endParaRPr lang="fr-CH"/>
          </a:p>
        </p:txBody>
      </p:sp>
    </p:spTree>
    <p:extLst>
      <p:ext uri="{BB962C8B-B14F-4D97-AF65-F5344CB8AC3E}">
        <p14:creationId xmlns:p14="http://schemas.microsoft.com/office/powerpoint/2010/main" val="1850371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Stratégie IDA* -&gt; limite la profondeur de recherche</a:t>
            </a:r>
          </a:p>
          <a:p>
            <a:r>
              <a:rPr lang="fr-CH" dirty="0"/>
              <a:t>Stratégie SMA* -&gt; on fixe une limite de nœuds en mémoire -&gt; on supprime les nœuds les plus chères</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11</a:t>
            </a:fld>
            <a:endParaRPr lang="fr-CH"/>
          </a:p>
        </p:txBody>
      </p:sp>
    </p:spTree>
    <p:extLst>
      <p:ext uri="{BB962C8B-B14F-4D97-AF65-F5344CB8AC3E}">
        <p14:creationId xmlns:p14="http://schemas.microsoft.com/office/powerpoint/2010/main" val="1906780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Stratégie IDA* -&gt; parler de ca ici avec le dessin </a:t>
            </a:r>
          </a:p>
          <a:p>
            <a:endParaRPr lang="fr-CH" dirty="0"/>
          </a:p>
          <a:p>
            <a:r>
              <a:rPr lang="fr-CH" dirty="0"/>
              <a:t>Stratégie SMA* -&gt; imaginons un nouveau dessin, type labyrinthe, et la meilleur solution est celle qui paraît moins bonne au début, alors si on fixe un nombre trop petit ici, on pourra la supprimer avant de se rendre compte que c’est la bonne option.</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12</a:t>
            </a:fld>
            <a:endParaRPr lang="fr-CH"/>
          </a:p>
        </p:txBody>
      </p:sp>
    </p:spTree>
    <p:extLst>
      <p:ext uri="{BB962C8B-B14F-4D97-AF65-F5344CB8AC3E}">
        <p14:creationId xmlns:p14="http://schemas.microsoft.com/office/powerpoint/2010/main" val="135623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notes 2"/>
              <p:cNvSpPr>
                <a:spLocks noGrp="1"/>
              </p:cNvSpPr>
              <p:nvPr>
                <p:ph type="body" idx="1"/>
              </p:nvPr>
            </p:nvSpPr>
            <p:spPr/>
            <p:txBody>
              <a:bodyPr/>
              <a:lstStyle/>
              <a:p>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r>
                      <a:rPr lang="fr-CH">
                        <a:solidFill>
                          <a:srgbClr val="FF0000"/>
                        </a:solidFill>
                        <a:latin typeface="Cambria Math" panose="02040503050406030204" pitchFamily="18" charset="0"/>
                      </a:rPr>
                      <m:t> </m:t>
                    </m:r>
                  </m:oMath>
                </a14:m>
                <a:r>
                  <a:rPr lang="fr-CH" dirty="0"/>
                  <a:t>- c est un ensemble</a:t>
                </a:r>
                <a:r>
                  <a:rPr lang="fr-CH" baseline="0" dirty="0"/>
                  <a:t> qui content toutes les valeurs admissibles pour xi -&gt; discret et fini</a:t>
                </a:r>
              </a:p>
              <a:p>
                <a:r>
                  <a:rPr lang="fr-CH" dirty="0">
                    <a:solidFill>
                      <a:srgbClr val="FF0000"/>
                    </a:solidFill>
                  </a:rPr>
                  <a:t>C</a:t>
                </a:r>
                <a:r>
                  <a:rPr lang="x-IV_mathan" dirty="0">
                    <a:solidFill>
                      <a:srgbClr val="FF0000"/>
                    </a:solidFill>
                  </a:rPr>
                  <a:t>haque contrainte -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𝑗</m:t>
                        </m:r>
                      </m:sub>
                    </m:sSub>
                  </m:oMath>
                </a14:m>
                <a:r>
                  <a:rPr lang="fr-CH" dirty="0"/>
                  <a:t> - est une proposition</a:t>
                </a:r>
                <a:r>
                  <a:rPr lang="fr-CH" baseline="0" dirty="0"/>
                  <a:t> logique qui s’applique sur les variables X</a:t>
                </a:r>
              </a:p>
              <a:p>
                <a:endParaRPr lang="fr-CH" baseline="0" dirty="0"/>
              </a:p>
              <a:p>
                <a:r>
                  <a:rPr lang="fr-CH" baseline="0" dirty="0"/>
                  <a:t>Un état valide est un affectation de certaines variables dans leurs domaines et satisfaisant les contraintes</a:t>
                </a:r>
              </a:p>
              <a:p>
                <a:r>
                  <a:rPr lang="fr-CH" baseline="0" dirty="0"/>
                  <a:t>Une solution est une affectation valide qui affecte tout xi</a:t>
                </a:r>
              </a:p>
              <a:p>
                <a:endParaRPr lang="fr-CH" dirty="0"/>
              </a:p>
            </p:txBody>
          </p:sp>
        </mc:Choice>
        <mc:Fallback xmlns="">
          <p:sp>
            <p:nvSpPr>
              <p:cNvPr id="3" name="Espace réservé des notes 2"/>
              <p:cNvSpPr>
                <a:spLocks noGrp="1"/>
              </p:cNvSpPr>
              <p:nvPr>
                <p:ph type="body" idx="1"/>
              </p:nvPr>
            </p:nvSpPr>
            <p:spPr/>
            <p:txBody>
              <a:bodyPr/>
              <a:lstStyle/>
              <a:p>
                <a:r>
                  <a:rPr lang="fr-CH" b="0" i="0">
                    <a:solidFill>
                      <a:srgbClr val="FF0000"/>
                    </a:solidFill>
                    <a:latin typeface="Cambria Math" panose="02040503050406030204" pitchFamily="18" charset="0"/>
                  </a:rPr>
                  <a:t>𝐷</a:t>
                </a:r>
                <a:r>
                  <a:rPr lang="x-IV_mathan" b="0" i="0">
                    <a:solidFill>
                      <a:srgbClr val="FF0000"/>
                    </a:solidFill>
                    <a:latin typeface="Cambria Math" panose="02040503050406030204" pitchFamily="18" charset="0"/>
                  </a:rPr>
                  <a:t>_</a:t>
                </a:r>
                <a:r>
                  <a:rPr lang="fr-CH" i="0">
                    <a:solidFill>
                      <a:srgbClr val="FF0000"/>
                    </a:solidFill>
                    <a:latin typeface="Cambria Math" panose="02040503050406030204" pitchFamily="18" charset="0"/>
                  </a:rPr>
                  <a:t>𝑖  </a:t>
                </a:r>
                <a:r>
                  <a:rPr lang="fr-CH" dirty="0"/>
                  <a:t>- c est un ensemble</a:t>
                </a:r>
                <a:r>
                  <a:rPr lang="fr-CH" baseline="0" dirty="0"/>
                  <a:t> qui content toutes les valeurs admissibles pour xi -&gt; discret et fini</a:t>
                </a:r>
              </a:p>
              <a:p>
                <a:r>
                  <a:rPr lang="fr-CH" dirty="0">
                    <a:solidFill>
                      <a:srgbClr val="FF0000"/>
                    </a:solidFill>
                  </a:rPr>
                  <a:t>C</a:t>
                </a:r>
                <a:r>
                  <a:rPr lang="x-IV_mathan" dirty="0">
                    <a:solidFill>
                      <a:srgbClr val="FF0000"/>
                    </a:solidFill>
                  </a:rPr>
                  <a:t>haque contrainte - </a:t>
                </a:r>
                <a:r>
                  <a:rPr lang="fr-CH" b="0" i="0">
                    <a:solidFill>
                      <a:srgbClr val="FF0000"/>
                    </a:solidFill>
                    <a:latin typeface="Cambria Math" panose="02040503050406030204" pitchFamily="18" charset="0"/>
                  </a:rPr>
                  <a:t>𝑐</a:t>
                </a:r>
                <a:r>
                  <a:rPr lang="x-IV_mathan" b="0" i="0">
                    <a:solidFill>
                      <a:srgbClr val="FF0000"/>
                    </a:solidFill>
                    <a:latin typeface="Cambria Math" panose="02040503050406030204" pitchFamily="18" charset="0"/>
                  </a:rPr>
                  <a:t>_</a:t>
                </a:r>
                <a:r>
                  <a:rPr lang="fr-CH" b="0" i="0">
                    <a:solidFill>
                      <a:srgbClr val="FF0000"/>
                    </a:solidFill>
                    <a:latin typeface="Cambria Math" panose="02040503050406030204" pitchFamily="18" charset="0"/>
                  </a:rPr>
                  <a:t>𝑗</a:t>
                </a:r>
                <a:r>
                  <a:rPr lang="fr-CH" dirty="0"/>
                  <a:t> - est une proposition</a:t>
                </a:r>
                <a:r>
                  <a:rPr lang="fr-CH" baseline="0" dirty="0"/>
                  <a:t> logique qui s’applique sur les variables X</a:t>
                </a:r>
              </a:p>
              <a:p>
                <a:endParaRPr lang="fr-CH" baseline="0" dirty="0"/>
              </a:p>
              <a:p>
                <a:r>
                  <a:rPr lang="fr-CH" baseline="0" dirty="0"/>
                  <a:t>Un état valide est un affectation de certaines variables dans leurs domaines et satisfaisant les contraintes</a:t>
                </a:r>
              </a:p>
              <a:p>
                <a:r>
                  <a:rPr lang="fr-CH" baseline="0" dirty="0"/>
                  <a:t>Une solution est une affectation valide qui affecte tout xi</a:t>
                </a:r>
              </a:p>
              <a:p>
                <a:endParaRPr lang="fr-CH" dirty="0"/>
              </a:p>
            </p:txBody>
          </p:sp>
        </mc:Fallback>
      </mc:AlternateContent>
      <p:sp>
        <p:nvSpPr>
          <p:cNvPr id="4" name="Espace réservé du numéro de diapositive 3"/>
          <p:cNvSpPr>
            <a:spLocks noGrp="1"/>
          </p:cNvSpPr>
          <p:nvPr>
            <p:ph type="sldNum" sz="quarter" idx="5"/>
          </p:nvPr>
        </p:nvSpPr>
        <p:spPr/>
        <p:txBody>
          <a:bodyPr/>
          <a:lstStyle/>
          <a:p>
            <a:fld id="{FD6302D7-B1E1-4874-8725-B1250A89F460}" type="slidenum">
              <a:rPr lang="fr-CH" smtClean="0"/>
              <a:t>13</a:t>
            </a:fld>
            <a:endParaRPr lang="fr-CH"/>
          </a:p>
        </p:txBody>
      </p:sp>
    </p:spTree>
    <p:extLst>
      <p:ext uri="{BB962C8B-B14F-4D97-AF65-F5344CB8AC3E}">
        <p14:creationId xmlns:p14="http://schemas.microsoft.com/office/powerpoint/2010/main" val="52836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 algorithme consiste à :</a:t>
            </a:r>
          </a:p>
          <a:p>
            <a:r>
              <a:rPr lang="fr-CH" dirty="0"/>
              <a:t>	assigner une valeur du domaine Di à Xi, regarder si ca respecte les contraintes:</a:t>
            </a:r>
          </a:p>
          <a:p>
            <a:r>
              <a:rPr lang="fr-CH" dirty="0"/>
              <a:t>		-&gt; si oui, on refait la même chose pour Xi+1</a:t>
            </a:r>
          </a:p>
          <a:p>
            <a:r>
              <a:rPr lang="fr-CH" dirty="0"/>
              <a:t>		-&gt; si non</a:t>
            </a:r>
          </a:p>
          <a:p>
            <a:r>
              <a:rPr lang="fr-CH" dirty="0"/>
              <a:t>			-&gt; si domaine Di de Xi a plus de valeurs on teste une autre valeur </a:t>
            </a:r>
          </a:p>
          <a:p>
            <a:r>
              <a:rPr lang="fr-CH" dirty="0"/>
              <a:t>			-&gt; si domaine Di n’a plus de valeur -&gt; on backtrack</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14</a:t>
            </a:fld>
            <a:endParaRPr lang="fr-CH"/>
          </a:p>
        </p:txBody>
      </p:sp>
    </p:spTree>
    <p:extLst>
      <p:ext uri="{BB962C8B-B14F-4D97-AF65-F5344CB8AC3E}">
        <p14:creationId xmlns:p14="http://schemas.microsoft.com/office/powerpoint/2010/main" val="3329098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Ici on voit la représentation de la recherche d’une solution en </a:t>
            </a:r>
            <a:r>
              <a:rPr lang="fr-CH" dirty="0" err="1"/>
              <a:t>backtracking</a:t>
            </a:r>
            <a:r>
              <a:rPr lang="fr-CH" dirty="0"/>
              <a:t>, avec et sans foward checking</a:t>
            </a:r>
          </a:p>
          <a:p>
            <a:endParaRPr lang="fr-CH" dirty="0"/>
          </a:p>
          <a:p>
            <a:r>
              <a:rPr lang="fr-CH" dirty="0"/>
              <a:t>Dans l’arbre à gauche on a :</a:t>
            </a:r>
          </a:p>
          <a:p>
            <a:r>
              <a:rPr lang="fr-CH" dirty="0"/>
              <a:t>		D2 = [1,2] et on aura bien une mauvaise affectation avec x2 = 1</a:t>
            </a:r>
          </a:p>
          <a:p>
            <a:endParaRPr lang="fr-CH" dirty="0"/>
          </a:p>
          <a:p>
            <a:r>
              <a:rPr lang="fr-CH" dirty="0"/>
              <a:t>Dans l’arbre à droite on a :</a:t>
            </a:r>
          </a:p>
          <a:p>
            <a:r>
              <a:rPr lang="fr-CH" dirty="0"/>
              <a:t>		D2 = [2] -&gt; car avec le foward checking, on voit directement que si x1 = 1 (impair), alors x2 ne peut pas être impair, donc on supprime les valeurs impairs du domaine D2</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15</a:t>
            </a:fld>
            <a:endParaRPr lang="fr-CH"/>
          </a:p>
        </p:txBody>
      </p:sp>
    </p:spTree>
    <p:extLst>
      <p:ext uri="{BB962C8B-B14F-4D97-AF65-F5344CB8AC3E}">
        <p14:creationId xmlns:p14="http://schemas.microsoft.com/office/powerpoint/2010/main" val="369439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Dans la recherche en profondeur, une heuristique avait pour but de réduire le nombre total de nœuds visité, en la guidant la recherche.</a:t>
            </a:r>
          </a:p>
          <a:p>
            <a:endParaRPr lang="fr-CH" dirty="0"/>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C3-&gt; [x1] : c3 est une contrainte qui affecte les variables [x1]</a:t>
            </a:r>
          </a:p>
          <a:p>
            <a:endParaRPr lang="fr-CH" dirty="0"/>
          </a:p>
          <a:p>
            <a:r>
              <a:rPr lang="fr-CH" dirty="0"/>
              <a:t>On a encore une heuristique en plus, ordre </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16</a:t>
            </a:fld>
            <a:endParaRPr lang="fr-CH"/>
          </a:p>
        </p:txBody>
      </p:sp>
    </p:spTree>
    <p:extLst>
      <p:ext uri="{BB962C8B-B14F-4D97-AF65-F5344CB8AC3E}">
        <p14:creationId xmlns:p14="http://schemas.microsoft.com/office/powerpoint/2010/main" val="3330038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Dans la recherche classique:</a:t>
            </a:r>
          </a:p>
          <a:p>
            <a:r>
              <a:rPr lang="fr-CH" dirty="0"/>
              <a:t>	1 seule entité -&gt; les actions dépendent que lui</a:t>
            </a:r>
          </a:p>
          <a:p>
            <a:r>
              <a:rPr lang="fr-CH" dirty="0"/>
              <a:t>	actions sont toutes certaines -&gt; pas de deuxième acteur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17</a:t>
            </a:fld>
            <a:endParaRPr lang="fr-CH"/>
          </a:p>
        </p:txBody>
      </p:sp>
    </p:spTree>
    <p:extLst>
      <p:ext uri="{BB962C8B-B14F-4D97-AF65-F5344CB8AC3E}">
        <p14:creationId xmlns:p14="http://schemas.microsoft.com/office/powerpoint/2010/main" val="255774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Transition est contrainte par les règles spécifiques à chaque jeu</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18</a:t>
            </a:fld>
            <a:endParaRPr lang="fr-CH"/>
          </a:p>
        </p:txBody>
      </p:sp>
    </p:spTree>
    <p:extLst>
      <p:ext uri="{BB962C8B-B14F-4D97-AF65-F5344CB8AC3E}">
        <p14:creationId xmlns:p14="http://schemas.microsoft.com/office/powerpoint/2010/main" val="1408840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Dans le modèle on parle de :</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	</a:t>
            </a:r>
            <a:r>
              <a:rPr lang="fr-CH" dirty="0">
                <a:latin typeface="Calibri" panose="020F0502020204030204" pitchFamily="34" charset="0"/>
              </a:rPr>
              <a:t>Etat final : égalité ou victoire d’un des deux joueurs</a:t>
            </a:r>
          </a:p>
          <a:p>
            <a:r>
              <a:rPr lang="fr-CH" dirty="0"/>
              <a:t>	</a:t>
            </a:r>
          </a:p>
          <a:p>
            <a:r>
              <a:rPr lang="fr-CH" dirty="0"/>
              <a:t>	-&gt; faut donc trouver une façon de savoir qui gagne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19</a:t>
            </a:fld>
            <a:endParaRPr lang="fr-CH"/>
          </a:p>
        </p:txBody>
      </p:sp>
    </p:spTree>
    <p:extLst>
      <p:ext uri="{BB962C8B-B14F-4D97-AF65-F5344CB8AC3E}">
        <p14:creationId xmlns:p14="http://schemas.microsoft.com/office/powerpoint/2010/main" val="116770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Un état que la fonction d’évaluation quantifie de positif:</a:t>
            </a:r>
          </a:p>
          <a:p>
            <a:r>
              <a:rPr lang="fr-CH" dirty="0"/>
              <a:t>	c’est bien pour jouer A et mauvais pour B</a:t>
            </a:r>
          </a:p>
          <a:p>
            <a:endParaRPr lang="fr-CH" dirty="0"/>
          </a:p>
          <a:p>
            <a:r>
              <a:rPr lang="fr-CH" dirty="0"/>
              <a:t>Et vise versa</a:t>
            </a:r>
          </a:p>
          <a:p>
            <a:endParaRPr lang="fr-CH" dirty="0"/>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latin typeface="Calibri" panose="020F0502020204030204" pitchFamily="34" charset="0"/>
              </a:rPr>
              <a:t>L’algorithme décrit ici est malheureusement impossible à exécuter pour des jeux non triviaux, du au facteur de branchement du graphe -&gt; complexité en mémoire et en temps trop élevé</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20</a:t>
            </a:fld>
            <a:endParaRPr lang="fr-CH"/>
          </a:p>
        </p:txBody>
      </p:sp>
    </p:spTree>
    <p:extLst>
      <p:ext uri="{BB962C8B-B14F-4D97-AF65-F5344CB8AC3E}">
        <p14:creationId xmlns:p14="http://schemas.microsoft.com/office/powerpoint/2010/main" val="2269109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a:t>
            </a:fld>
            <a:endParaRPr lang="fr-CH"/>
          </a:p>
        </p:txBody>
      </p:sp>
    </p:spTree>
    <p:extLst>
      <p:ext uri="{BB962C8B-B14F-4D97-AF65-F5344CB8AC3E}">
        <p14:creationId xmlns:p14="http://schemas.microsoft.com/office/powerpoint/2010/main" val="614536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Ce M dépendra du jeu ainsi que de notre machine</a:t>
            </a:r>
          </a:p>
          <a:p>
            <a:r>
              <a:rPr lang="fr-CH" dirty="0"/>
              <a:t>Le plus grand il est, le meilleur pourra être notre approximation</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21</a:t>
            </a:fld>
            <a:endParaRPr lang="fr-CH"/>
          </a:p>
        </p:txBody>
      </p:sp>
    </p:spTree>
    <p:extLst>
      <p:ext uri="{BB962C8B-B14F-4D97-AF65-F5344CB8AC3E}">
        <p14:creationId xmlns:p14="http://schemas.microsoft.com/office/powerpoint/2010/main" val="3304912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Imaginons que jouer MAX = VERT _____  MIN = ROUGE</a:t>
            </a:r>
          </a:p>
          <a:p>
            <a:r>
              <a:rPr lang="fr-CH" dirty="0"/>
              <a:t>M = 3</a:t>
            </a:r>
          </a:p>
          <a:p>
            <a:endParaRPr lang="fr-CH" dirty="0"/>
          </a:p>
          <a:p>
            <a:r>
              <a:rPr lang="fr-CH" dirty="0"/>
              <a:t>Le joueur A ici joue 2 fois, et B que 1 fois</a:t>
            </a:r>
          </a:p>
          <a:p>
            <a:endParaRPr lang="fr-CH" dirty="0"/>
          </a:p>
          <a:p>
            <a:r>
              <a:rPr lang="fr-CH" dirty="0"/>
              <a:t>Algorithme:</a:t>
            </a:r>
          </a:p>
          <a:p>
            <a:r>
              <a:rPr lang="fr-CH" dirty="0"/>
              <a:t>	on développe l’arbre jusqu’à la profondeur souhaité</a:t>
            </a:r>
          </a:p>
          <a:p>
            <a:r>
              <a:rPr lang="fr-CH" dirty="0"/>
              <a:t>	on calcule f(v) des nœuds feuille</a:t>
            </a:r>
          </a:p>
          <a:p>
            <a:r>
              <a:rPr lang="fr-CH" dirty="0"/>
              <a:t>	rétro-propager –&gt; D est un coup du jouer A, qui veut le MAX, donc il choisi H car (H &gt; J) -&gt; valeur de D = max (J,H)</a:t>
            </a:r>
          </a:p>
          <a:p>
            <a:r>
              <a:rPr lang="fr-CH" dirty="0"/>
              <a:t>		       B est un coup du joueur B, qui veut le min, donc : valeur de B = min(D, E) -&gt; E = max (K,L,M)</a:t>
            </a:r>
          </a:p>
          <a:p>
            <a:endParaRPr lang="fr-CH" dirty="0"/>
          </a:p>
          <a:p>
            <a:r>
              <a:rPr lang="fr-CH" dirty="0"/>
              <a:t>Valeurs :</a:t>
            </a:r>
          </a:p>
          <a:p>
            <a:r>
              <a:rPr lang="fr-CH" dirty="0"/>
              <a:t>	d=-2 __ e=2 __ F=6 __ G=-3 __ B=-2 __ C=-3 : A=-2 -&gt; on joue la stratégie à gauche</a:t>
            </a:r>
          </a:p>
          <a:p>
            <a:endParaRPr lang="fr-CH" dirty="0"/>
          </a:p>
          <a:p>
            <a:r>
              <a:rPr lang="fr-CH" dirty="0"/>
              <a:t>Complexité:</a:t>
            </a:r>
          </a:p>
          <a:p>
            <a:r>
              <a:rPr lang="fr-CH" dirty="0"/>
              <a:t>	b = branchement</a:t>
            </a:r>
          </a:p>
          <a:p>
            <a:r>
              <a:rPr lang="fr-CH" dirty="0"/>
              <a:t>	M = profondeur </a:t>
            </a:r>
          </a:p>
          <a:p>
            <a:r>
              <a:rPr lang="fr-CH" dirty="0"/>
              <a:t>	</a:t>
            </a:r>
          </a:p>
          <a:p>
            <a:r>
              <a:rPr lang="fr-CH" dirty="0"/>
              <a:t>	chez les échecs on a : </a:t>
            </a:r>
          </a:p>
          <a:p>
            <a:r>
              <a:rPr lang="fr-CH" dirty="0"/>
              <a:t>		b = 35</a:t>
            </a:r>
          </a:p>
          <a:p>
            <a:r>
              <a:rPr lang="fr-CH" dirty="0"/>
              <a:t>		M = 4 -&gt; novice</a:t>
            </a:r>
          </a:p>
          <a:p>
            <a:endParaRPr lang="fr-CH" dirty="0"/>
          </a:p>
          <a:p>
            <a:r>
              <a:rPr lang="fr-CH" dirty="0"/>
              <a:t>Conclusion: on doit faire mieux</a:t>
            </a:r>
          </a:p>
          <a:p>
            <a:r>
              <a:rPr lang="fr-CH" dirty="0"/>
              <a:t>	</a:t>
            </a:r>
          </a:p>
          <a:p>
            <a:endParaRPr lang="fr-CH" dirty="0"/>
          </a:p>
          <a:p>
            <a:endParaRPr lang="fr-CH" dirty="0"/>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22</a:t>
            </a:fld>
            <a:endParaRPr lang="fr-CH"/>
          </a:p>
        </p:txBody>
      </p:sp>
    </p:spTree>
    <p:extLst>
      <p:ext uri="{BB962C8B-B14F-4D97-AF65-F5344CB8AC3E}">
        <p14:creationId xmlns:p14="http://schemas.microsoft.com/office/powerpoint/2010/main" val="3806736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Alpha beta</a:t>
            </a:r>
          </a:p>
          <a:p>
            <a:endParaRPr lang="fr-CH" dirty="0"/>
          </a:p>
          <a:p>
            <a:endParaRPr lang="fr-CH" dirty="0"/>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23</a:t>
            </a:fld>
            <a:endParaRPr lang="fr-CH"/>
          </a:p>
        </p:txBody>
      </p:sp>
    </p:spTree>
    <p:extLst>
      <p:ext uri="{BB962C8B-B14F-4D97-AF65-F5344CB8AC3E}">
        <p14:creationId xmlns:p14="http://schemas.microsoft.com/office/powerpoint/2010/main" val="1952290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Vu que E prend le max des 3 enfants, </a:t>
            </a:r>
          </a:p>
          <a:p>
            <a:endParaRPr lang="fr-CH" dirty="0"/>
          </a:p>
          <a:p>
            <a:r>
              <a:rPr lang="fr-CH" dirty="0"/>
              <a:t>	on calcule f(K) = 2</a:t>
            </a:r>
          </a:p>
          <a:p>
            <a:r>
              <a:rPr lang="fr-CH" dirty="0"/>
              <a:t>	alors on a plus besoin de calculer f(L) ou f(M). Car la valeur de E est en tout cas 2 -&gt; E &gt;= 2</a:t>
            </a:r>
          </a:p>
          <a:p>
            <a:r>
              <a:rPr lang="fr-CH" dirty="0"/>
              <a:t>		</a:t>
            </a:r>
          </a:p>
          <a:p>
            <a:r>
              <a:rPr lang="fr-CH" dirty="0"/>
              <a:t>		vu que cette valeur de E dépasse déjà le min beta qu’on a, alors le jouer B, dans l’état B, va jamais choisir de jouer vers E, il ira vers D </a:t>
            </a:r>
          </a:p>
          <a:p>
            <a:endParaRPr lang="fr-CH" dirty="0"/>
          </a:p>
          <a:p>
            <a:r>
              <a:rPr lang="fr-CH" dirty="0"/>
              <a:t>-&gt; il ne calcule pas f(L) ni f(M)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24</a:t>
            </a:fld>
            <a:endParaRPr lang="fr-CH"/>
          </a:p>
        </p:txBody>
      </p:sp>
    </p:spTree>
    <p:extLst>
      <p:ext uri="{BB962C8B-B14F-4D97-AF65-F5344CB8AC3E}">
        <p14:creationId xmlns:p14="http://schemas.microsoft.com/office/powerpoint/2010/main" val="3218609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Si un fait est non décrit, alors il est faux</a:t>
            </a:r>
          </a:p>
          <a:p>
            <a:endParaRPr lang="fr-CH" dirty="0"/>
          </a:p>
          <a:p>
            <a:r>
              <a:rPr lang="fr-CH" dirty="0"/>
              <a:t>On peut aussi formuler des axiomes qui sont vraies pour tout état du système, comme des règles d’inférence:</a:t>
            </a:r>
          </a:p>
          <a:p>
            <a:r>
              <a:rPr lang="fr-CH" dirty="0"/>
              <a:t>	si on a sur(x, y, s) -&gt; à l’état s, x est sur y, alors on peut inférer que !libre(y) -&gt; y est non libre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26</a:t>
            </a:fld>
            <a:endParaRPr lang="fr-CH"/>
          </a:p>
        </p:txBody>
      </p:sp>
    </p:spTree>
    <p:extLst>
      <p:ext uri="{BB962C8B-B14F-4D97-AF65-F5344CB8AC3E}">
        <p14:creationId xmlns:p14="http://schemas.microsoft.com/office/powerpoint/2010/main" val="28957738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27</a:t>
            </a:fld>
            <a:endParaRPr lang="fr-CH"/>
          </a:p>
        </p:txBody>
      </p:sp>
    </p:spTree>
    <p:extLst>
      <p:ext uri="{BB962C8B-B14F-4D97-AF65-F5344CB8AC3E}">
        <p14:creationId xmlns:p14="http://schemas.microsoft.com/office/powerpoint/2010/main" val="2831454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En rouge on voit les préconditions</a:t>
            </a:r>
          </a:p>
          <a:p>
            <a:r>
              <a:rPr lang="fr-CH" dirty="0"/>
              <a:t>En vert les effets de l’action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28</a:t>
            </a:fld>
            <a:endParaRPr lang="fr-CH"/>
          </a:p>
        </p:txBody>
      </p:sp>
    </p:spTree>
    <p:extLst>
      <p:ext uri="{BB962C8B-B14F-4D97-AF65-F5344CB8AC3E}">
        <p14:creationId xmlns:p14="http://schemas.microsoft.com/office/powerpoint/2010/main" val="535909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Chez le chainage avant on a un niveau de branchement élevé et pas de garantie de complétude</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Chez le chainage arrière on a un niveau de branchement réduit vs chainage avant</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29</a:t>
            </a:fld>
            <a:endParaRPr lang="fr-CH"/>
          </a:p>
        </p:txBody>
      </p:sp>
    </p:spTree>
    <p:extLst>
      <p:ext uri="{BB962C8B-B14F-4D97-AF65-F5344CB8AC3E}">
        <p14:creationId xmlns:p14="http://schemas.microsoft.com/office/powerpoint/2010/main" val="11158928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Regardons l’image:</a:t>
            </a:r>
          </a:p>
          <a:p>
            <a:r>
              <a:rPr lang="fr-CH" dirty="0"/>
              <a:t>	l’objectif final est d’avoir la porte ferme à clé, la clé dans la boite courrier, et le robot dehors.</a:t>
            </a:r>
          </a:p>
          <a:p>
            <a:r>
              <a:rPr lang="fr-CH" dirty="0"/>
              <a:t>	ordre objectifs:</a:t>
            </a:r>
          </a:p>
          <a:p>
            <a:r>
              <a:rPr lang="fr-CH" dirty="0"/>
              <a:t>		(1) prendre le clé</a:t>
            </a:r>
          </a:p>
          <a:p>
            <a:r>
              <a:rPr lang="fr-CH" dirty="0"/>
              <a:t>		(2) sortir de la pièce </a:t>
            </a:r>
          </a:p>
          <a:p>
            <a:r>
              <a:rPr lang="fr-CH" dirty="0"/>
              <a:t>		(3) fermer la porte</a:t>
            </a:r>
          </a:p>
          <a:p>
            <a:r>
              <a:rPr lang="fr-CH" dirty="0"/>
              <a:t>		(4) mettre la clé dans courrier</a:t>
            </a:r>
          </a:p>
          <a:p>
            <a:r>
              <a:rPr lang="fr-CH" dirty="0"/>
              <a:t>			</a:t>
            </a:r>
          </a:p>
          <a:p>
            <a:r>
              <a:rPr lang="fr-CH" dirty="0"/>
              <a:t>			si on fait (1) -&gt; (2) -&gt; (4) -&gt; on ne pourra plus faire (3) car la clé ne sera plus accessible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30</a:t>
            </a:fld>
            <a:endParaRPr lang="fr-CH"/>
          </a:p>
        </p:txBody>
      </p:sp>
    </p:spTree>
    <p:extLst>
      <p:ext uri="{BB962C8B-B14F-4D97-AF65-F5344CB8AC3E}">
        <p14:creationId xmlns:p14="http://schemas.microsoft.com/office/powerpoint/2010/main" val="29581800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31</a:t>
            </a:fld>
            <a:endParaRPr lang="fr-CH"/>
          </a:p>
        </p:txBody>
      </p:sp>
    </p:spTree>
    <p:extLst>
      <p:ext uri="{BB962C8B-B14F-4D97-AF65-F5344CB8AC3E}">
        <p14:creationId xmlns:p14="http://schemas.microsoft.com/office/powerpoint/2010/main" val="1507703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Pour modéliser un problème il faut d’abord définit la notion d’état et de transition</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solidFill>
                  <a:schemeClr val="tx1"/>
                </a:solidFill>
              </a:rPr>
              <a:t>Pour chaque problème différent on doit définir les actions possibles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H"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solidFill>
                  <a:schemeClr val="tx1"/>
                </a:solidFill>
              </a:rPr>
              <a:t>Trouver la solution(Si, Sj), c’est la même chose que action(t) + solution(Sj, Sg) -&gt; les algorithmes vont utiliser ca à leur avantage</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a:t>
            </a:fld>
            <a:endParaRPr lang="fr-CH"/>
          </a:p>
        </p:txBody>
      </p:sp>
    </p:spTree>
    <p:extLst>
      <p:ext uri="{BB962C8B-B14F-4D97-AF65-F5344CB8AC3E}">
        <p14:creationId xmlns:p14="http://schemas.microsoft.com/office/powerpoint/2010/main" val="13829458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32</a:t>
            </a:fld>
            <a:endParaRPr lang="fr-CH"/>
          </a:p>
        </p:txBody>
      </p:sp>
    </p:spTree>
    <p:extLst>
      <p:ext uri="{BB962C8B-B14F-4D97-AF65-F5344CB8AC3E}">
        <p14:creationId xmlns:p14="http://schemas.microsoft.com/office/powerpoint/2010/main" val="21518721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notes 2"/>
              <p:cNvSpPr>
                <a:spLocks noGrp="1"/>
              </p:cNvSpPr>
              <p:nvPr>
                <p:ph type="body" idx="1"/>
              </p:nvPr>
            </p:nvSpPr>
            <p:spPr/>
            <p:txBody>
              <a:bodyPr/>
              <a:lstStyle/>
              <a:p>
                <a14:m>
                  <m:oMath xmlns:m="http://schemas.openxmlformats.org/officeDocument/2006/math">
                    <m:r>
                      <m:rPr>
                        <m:sty m:val="p"/>
                      </m:rPr>
                      <a:rPr lang="fr-CH" smtClean="0">
                        <a:latin typeface="Cambria Math" panose="02040503050406030204" pitchFamily="18" charset="0"/>
                      </a:rPr>
                      <m:t>Γ</m:t>
                    </m:r>
                  </m:oMath>
                </a14:m>
                <a:r>
                  <a:rPr lang="fr-CH" dirty="0"/>
                  <a:t>(</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𝑖</m:t>
                        </m:r>
                      </m:sub>
                    </m:sSub>
                  </m:oMath>
                </a14:m>
                <a:r>
                  <a:rPr lang="fr-CH" dirty="0"/>
                  <a:t>) – fonction gamma</a:t>
                </a:r>
                <a:r>
                  <a:rPr lang="fr-CH" baseline="0" dirty="0"/>
                  <a:t> – fonction de voisinage</a:t>
                </a:r>
              </a:p>
              <a:p>
                <a:endParaRPr lang="fr-CH" baseline="0" dirty="0"/>
              </a:p>
              <a:p>
                <a:r>
                  <a:rPr lang="fr-CH" baseline="0" dirty="0"/>
                  <a:t>La formule avec le produit:</a:t>
                </a:r>
              </a:p>
              <a:p>
                <a:r>
                  <a:rPr lang="fr-CH" baseline="0" dirty="0"/>
                  <a:t>	c est la probabilité entre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oMath>
                </a14:m>
                <a:r>
                  <a:rPr lang="fr-CH" dirty="0"/>
                  <a:t> et chaque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fr-CH" b="0" i="1" smtClean="0">
                            <a:solidFill>
                              <a:srgbClr val="000000"/>
                            </a:solidFill>
                            <a:effectLst/>
                            <a:latin typeface="Cambria Math" panose="02040503050406030204" pitchFamily="18" charset="0"/>
                          </a:rPr>
                          <m:t>𝑗</m:t>
                        </m:r>
                      </m:sub>
                    </m:sSub>
                  </m:oMath>
                </a14:m>
                <a:r>
                  <a:rPr lang="fr-CH" dirty="0"/>
                  <a:t> tq</a:t>
                </a:r>
                <a:r>
                  <a:rPr lang="fr-CH" baseline="0" dirty="0"/>
                  <a:t>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oMath>
                </a14:m>
                <a:r>
                  <a:rPr lang="fr-CH" dirty="0"/>
                  <a:t> dépend de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fr-CH" b="0" i="1" smtClean="0">
                            <a:solidFill>
                              <a:srgbClr val="000000"/>
                            </a:solidFill>
                            <a:effectLst/>
                            <a:latin typeface="Cambria Math" panose="02040503050406030204" pitchFamily="18" charset="0"/>
                          </a:rPr>
                          <m:t>𝑗</m:t>
                        </m:r>
                      </m:sub>
                    </m:sSub>
                  </m:oMath>
                </a14:m>
                <a:r>
                  <a:rPr lang="fr-CH" dirty="0"/>
                  <a:t> </a:t>
                </a:r>
              </a:p>
            </p:txBody>
          </p:sp>
        </mc:Choice>
        <mc:Fallback xmlns="">
          <p:sp>
            <p:nvSpPr>
              <p:cNvPr id="3" name="Espace réservé des notes 2"/>
              <p:cNvSpPr>
                <a:spLocks noGrp="1"/>
              </p:cNvSpPr>
              <p:nvPr>
                <p:ph type="body" idx="1"/>
              </p:nvPr>
            </p:nvSpPr>
            <p:spPr/>
            <p:txBody>
              <a:bodyPr/>
              <a:lstStyle/>
              <a:p>
                <a:r>
                  <a:rPr lang="fr-CH" i="0">
                    <a:latin typeface="Cambria Math" panose="02040503050406030204" pitchFamily="18" charset="0"/>
                  </a:rPr>
                  <a:t>Γ</a:t>
                </a:r>
                <a:r>
                  <a:rPr lang="fr-CH" dirty="0"/>
                  <a:t>(</a:t>
                </a:r>
                <a:r>
                  <a:rPr lang="fr-CH" i="0">
                    <a:latin typeface="Cambria Math" panose="02040503050406030204" pitchFamily="18" charset="0"/>
                  </a:rPr>
                  <a:t>𝑋</a:t>
                </a:r>
                <a:r>
                  <a:rPr lang="x-IV_mathan" i="0">
                    <a:latin typeface="Cambria Math" panose="02040503050406030204" pitchFamily="18" charset="0"/>
                  </a:rPr>
                  <a:t>_</a:t>
                </a:r>
                <a:r>
                  <a:rPr lang="fr-CH" b="0" i="0">
                    <a:latin typeface="Cambria Math" panose="02040503050406030204" pitchFamily="18" charset="0"/>
                  </a:rPr>
                  <a:t>𝑖</a:t>
                </a:r>
                <a:r>
                  <a:rPr lang="fr-CH" dirty="0"/>
                  <a:t>) – fonction gamma</a:t>
                </a:r>
                <a:r>
                  <a:rPr lang="fr-CH" baseline="0" dirty="0"/>
                  <a:t> – fonction de voisinage</a:t>
                </a:r>
              </a:p>
              <a:p>
                <a:endParaRPr lang="fr-CH" baseline="0" dirty="0"/>
              </a:p>
              <a:p>
                <a:r>
                  <a:rPr lang="fr-CH" baseline="0" dirty="0"/>
                  <a:t>La formule avec le produit:</a:t>
                </a:r>
              </a:p>
              <a:p>
                <a:r>
                  <a:rPr lang="fr-CH" baseline="0" dirty="0"/>
                  <a:t>	c est la probabilité entre </a:t>
                </a:r>
                <a:r>
                  <a:rPr lang="en-GB" i="0">
                    <a:solidFill>
                      <a:srgbClr val="000000"/>
                    </a:solidFill>
                    <a:effectLst/>
                    <a:latin typeface="Cambria Math" panose="02040503050406030204" pitchFamily="18" charset="0"/>
                  </a:rPr>
                  <a:t>𝑋_𝑖</a:t>
                </a:r>
                <a:r>
                  <a:rPr lang="fr-CH" dirty="0"/>
                  <a:t> et chaque </a:t>
                </a:r>
                <a:r>
                  <a:rPr lang="en-GB" i="0">
                    <a:solidFill>
                      <a:srgbClr val="000000"/>
                    </a:solidFill>
                    <a:effectLst/>
                    <a:latin typeface="Cambria Math" panose="02040503050406030204" pitchFamily="18" charset="0"/>
                  </a:rPr>
                  <a:t>𝑋_</a:t>
                </a:r>
                <a:r>
                  <a:rPr lang="fr-CH" b="0" i="0">
                    <a:solidFill>
                      <a:srgbClr val="000000"/>
                    </a:solidFill>
                    <a:effectLst/>
                    <a:latin typeface="Cambria Math" panose="02040503050406030204" pitchFamily="18" charset="0"/>
                  </a:rPr>
                  <a:t>𝑗</a:t>
                </a:r>
                <a:r>
                  <a:rPr lang="fr-CH" dirty="0"/>
                  <a:t> tq</a:t>
                </a:r>
                <a:r>
                  <a:rPr lang="fr-CH" baseline="0" dirty="0"/>
                  <a:t> </a:t>
                </a:r>
                <a:r>
                  <a:rPr lang="en-GB" i="0">
                    <a:solidFill>
                      <a:srgbClr val="000000"/>
                    </a:solidFill>
                    <a:effectLst/>
                    <a:latin typeface="Cambria Math" panose="02040503050406030204" pitchFamily="18" charset="0"/>
                  </a:rPr>
                  <a:t>𝑋_𝑖</a:t>
                </a:r>
                <a:r>
                  <a:rPr lang="fr-CH" dirty="0"/>
                  <a:t> dépend de </a:t>
                </a:r>
                <a:r>
                  <a:rPr lang="en-GB" i="0">
                    <a:solidFill>
                      <a:srgbClr val="000000"/>
                    </a:solidFill>
                    <a:effectLst/>
                    <a:latin typeface="Cambria Math" panose="02040503050406030204" pitchFamily="18" charset="0"/>
                  </a:rPr>
                  <a:t>𝑋_</a:t>
                </a:r>
                <a:r>
                  <a:rPr lang="fr-CH" b="0" i="0">
                    <a:solidFill>
                      <a:srgbClr val="000000"/>
                    </a:solidFill>
                    <a:effectLst/>
                    <a:latin typeface="Cambria Math" panose="02040503050406030204" pitchFamily="18" charset="0"/>
                  </a:rPr>
                  <a:t>𝑗</a:t>
                </a:r>
                <a:r>
                  <a:rPr lang="fr-CH" dirty="0"/>
                  <a:t> </a:t>
                </a:r>
              </a:p>
            </p:txBody>
          </p:sp>
        </mc:Fallback>
      </mc:AlternateContent>
      <p:sp>
        <p:nvSpPr>
          <p:cNvPr id="4" name="Espace réservé du numéro de diapositive 3"/>
          <p:cNvSpPr>
            <a:spLocks noGrp="1"/>
          </p:cNvSpPr>
          <p:nvPr>
            <p:ph type="sldNum" sz="quarter" idx="5"/>
          </p:nvPr>
        </p:nvSpPr>
        <p:spPr/>
        <p:txBody>
          <a:bodyPr/>
          <a:lstStyle/>
          <a:p>
            <a:fld id="{FD6302D7-B1E1-4874-8725-B1250A89F460}" type="slidenum">
              <a:rPr lang="fr-CH" smtClean="0"/>
              <a:t>34</a:t>
            </a:fld>
            <a:endParaRPr lang="fr-CH"/>
          </a:p>
        </p:txBody>
      </p:sp>
    </p:spTree>
    <p:extLst>
      <p:ext uri="{BB962C8B-B14F-4D97-AF65-F5344CB8AC3E}">
        <p14:creationId xmlns:p14="http://schemas.microsoft.com/office/powerpoint/2010/main" val="15550644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L’utilité du PGM est surtout vu quand on pense que l’alternative c’est le graphe complet, où tout le monde dépend de tout le monde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35</a:t>
            </a:fld>
            <a:endParaRPr lang="fr-CH"/>
          </a:p>
        </p:txBody>
      </p:sp>
    </p:spTree>
    <p:extLst>
      <p:ext uri="{BB962C8B-B14F-4D97-AF65-F5344CB8AC3E}">
        <p14:creationId xmlns:p14="http://schemas.microsoft.com/office/powerpoint/2010/main" val="2278489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En fait on peut voir ici avec l’organisation du graphe</a:t>
            </a:r>
          </a:p>
          <a:p>
            <a:r>
              <a:rPr lang="fr-CH" dirty="0"/>
              <a:t>	ce qui dépende de quoi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36</a:t>
            </a:fld>
            <a:endParaRPr lang="fr-CH"/>
          </a:p>
        </p:txBody>
      </p:sp>
    </p:spTree>
    <p:extLst>
      <p:ext uri="{BB962C8B-B14F-4D97-AF65-F5344CB8AC3E}">
        <p14:creationId xmlns:p14="http://schemas.microsoft.com/office/powerpoint/2010/main" val="3254919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 -&gt; Z est indépendant de X que quand on connait Y, si on connait pas Y, il n’est pas indépendant de X</a:t>
            </a:r>
          </a:p>
          <a:p>
            <a:endParaRPr lang="fr-CH" dirty="0"/>
          </a:p>
          <a:p>
            <a:r>
              <a:rPr lang="fr-CH" dirty="0"/>
              <a:t>Dans ce PGM, Z est aveugle à la valeur de X</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37</a:t>
            </a:fld>
            <a:endParaRPr lang="fr-CH"/>
          </a:p>
        </p:txBody>
      </p:sp>
    </p:spTree>
    <p:extLst>
      <p:ext uri="{BB962C8B-B14F-4D97-AF65-F5344CB8AC3E}">
        <p14:creationId xmlns:p14="http://schemas.microsoft.com/office/powerpoint/2010/main" val="33104369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38</a:t>
            </a:fld>
            <a:endParaRPr lang="fr-CH"/>
          </a:p>
        </p:txBody>
      </p:sp>
    </p:spTree>
    <p:extLst>
      <p:ext uri="{BB962C8B-B14F-4D97-AF65-F5344CB8AC3E}">
        <p14:creationId xmlns:p14="http://schemas.microsoft.com/office/powerpoint/2010/main" val="1623360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PGM = modèle de graphe probabiliste</a:t>
            </a:r>
          </a:p>
          <a:p>
            <a:r>
              <a:rPr lang="fr-CH" dirty="0"/>
              <a:t>Dirigé acyclique = structure d’arbre -&gt; que un chemin d’un nœud à un autre (si le chemin existe)</a:t>
            </a:r>
          </a:p>
          <a:p>
            <a:endParaRPr lang="fr-CH" dirty="0"/>
          </a:p>
          <a:p>
            <a:r>
              <a:rPr lang="fr-CH" dirty="0"/>
              <a:t>L’interroger = en faire une inférence -&gt; on construit une machine artificielle pour lui poser des questions</a:t>
            </a:r>
          </a:p>
          <a:p>
            <a:endParaRPr lang="fr-CH" dirty="0"/>
          </a:p>
          <a:p>
            <a:r>
              <a:rPr lang="fr-CH" dirty="0"/>
              <a:t>Dans un réseau complex, ces calculs de dépendances peuvent devenir très complexes, donc on les organise comme on les visualise dans le graphe -&gt; si pas de lien entre nœud A et B, alors pas de dépendance directe, et donc pas dans la formule de calcul – cette simplification vient justement de la factorisation PGM + la marginalisation des variables qui ne nous intéressent pas</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39</a:t>
            </a:fld>
            <a:endParaRPr lang="fr-CH"/>
          </a:p>
        </p:txBody>
      </p:sp>
    </p:spTree>
    <p:extLst>
      <p:ext uri="{BB962C8B-B14F-4D97-AF65-F5344CB8AC3E}">
        <p14:creationId xmlns:p14="http://schemas.microsoft.com/office/powerpoint/2010/main" val="19265740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 n’affecte aucun autre nœud dans le réseau, du coup il forme un nouveau réseau à lui, on va donc l’oublier. -&gt; il serai supprimé plus tard pendant la marginalisation</a:t>
            </a:r>
          </a:p>
          <a:p>
            <a:r>
              <a:rPr lang="fr-CH" dirty="0"/>
              <a:t>on ne peut pas faire une inférence sur E. -&gt; pas de lien</a:t>
            </a:r>
          </a:p>
          <a:p>
            <a:endParaRPr lang="fr-CH" dirty="0"/>
          </a:p>
          <a:p>
            <a:r>
              <a:rPr lang="fr-CH" dirty="0"/>
              <a:t>On remarquera que dans la formule de probabilité jointe, la probabilité de D est affecté que par la connaissance de C, pas de A ni B</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40</a:t>
            </a:fld>
            <a:endParaRPr lang="fr-CH"/>
          </a:p>
        </p:txBody>
      </p:sp>
    </p:spTree>
    <p:extLst>
      <p:ext uri="{BB962C8B-B14F-4D97-AF65-F5344CB8AC3E}">
        <p14:creationId xmlns:p14="http://schemas.microsoft.com/office/powerpoint/2010/main" val="21187908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On marginalise, vu qu’il y a que (d, a) qui nous intéressent, on fait ainsi disparaitre les variables pas intéressantes pour notre inférence</a:t>
            </a:r>
          </a:p>
          <a:p>
            <a:endParaRPr lang="fr-CH" dirty="0"/>
          </a:p>
          <a:p>
            <a:r>
              <a:rPr lang="fr-CH" dirty="0"/>
              <a:t>Factorisation : on fait sortir les termes qui ne sont pas concernes par les sommes respectives</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41</a:t>
            </a:fld>
            <a:endParaRPr lang="fr-CH"/>
          </a:p>
        </p:txBody>
      </p:sp>
    </p:spTree>
    <p:extLst>
      <p:ext uri="{BB962C8B-B14F-4D97-AF65-F5344CB8AC3E}">
        <p14:creationId xmlns:p14="http://schemas.microsoft.com/office/powerpoint/2010/main" val="19867579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42</a:t>
            </a:fld>
            <a:endParaRPr lang="fr-CH"/>
          </a:p>
        </p:txBody>
      </p:sp>
    </p:spTree>
    <p:extLst>
      <p:ext uri="{BB962C8B-B14F-4D97-AF65-F5344CB8AC3E}">
        <p14:creationId xmlns:p14="http://schemas.microsoft.com/office/powerpoint/2010/main" val="4028161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(1) = calculer toutes les actions possibles depuis l’état courant</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a:t>
            </a:fld>
            <a:endParaRPr lang="fr-CH"/>
          </a:p>
        </p:txBody>
      </p:sp>
    </p:spTree>
    <p:extLst>
      <p:ext uri="{BB962C8B-B14F-4D97-AF65-F5344CB8AC3E}">
        <p14:creationId xmlns:p14="http://schemas.microsoft.com/office/powerpoint/2010/main" val="30610973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Un arbre de décision résulte dans une expression logique (décisions)</a:t>
            </a:r>
          </a:p>
          <a:p>
            <a:endParaRPr lang="fr-CH" dirty="0"/>
          </a:p>
          <a:p>
            <a:r>
              <a:rPr lang="fr-CH" dirty="0"/>
              <a:t>Dessin:</a:t>
            </a:r>
          </a:p>
          <a:p>
            <a:endParaRPr lang="fr-CH" dirty="0"/>
          </a:p>
          <a:p>
            <a:r>
              <a:rPr lang="fr-CH" dirty="0"/>
              <a:t>On a toutes les données, et on essaie de trouver des barrières pour les trier</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43</a:t>
            </a:fld>
            <a:endParaRPr lang="fr-CH"/>
          </a:p>
        </p:txBody>
      </p:sp>
    </p:spTree>
    <p:extLst>
      <p:ext uri="{BB962C8B-B14F-4D97-AF65-F5344CB8AC3E}">
        <p14:creationId xmlns:p14="http://schemas.microsoft.com/office/powerpoint/2010/main" val="30475017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Partie 1:</a:t>
            </a:r>
          </a:p>
          <a:p>
            <a:r>
              <a:rPr lang="fr-CH" dirty="0"/>
              <a:t>Exemple de méthodes: (pour apprentissage supervisé)</a:t>
            </a:r>
          </a:p>
          <a:p>
            <a:pPr lvl="1"/>
            <a:r>
              <a:rPr lang="fr-CH" dirty="0"/>
              <a:t>Régression</a:t>
            </a:r>
          </a:p>
          <a:p>
            <a:pPr lvl="1"/>
            <a:r>
              <a:rPr lang="fr-CH" dirty="0"/>
              <a:t>Classification </a:t>
            </a:r>
          </a:p>
          <a:p>
            <a:endParaRPr lang="fr-CH" dirty="0"/>
          </a:p>
          <a:p>
            <a:endParaRPr lang="fr-CH" dirty="0"/>
          </a:p>
          <a:p>
            <a:r>
              <a:rPr lang="fr-CH" dirty="0"/>
              <a:t>Partie 2:</a:t>
            </a:r>
          </a:p>
          <a:p>
            <a:r>
              <a:rPr lang="fr-CH" dirty="0"/>
              <a:t>Imaginons que ces deux arbres résultent dans la même expression logique, alors toute cette partie rouge est inutile</a:t>
            </a:r>
          </a:p>
          <a:p>
            <a:r>
              <a:rPr lang="fr-CH" dirty="0"/>
              <a:t>On préfère bien sur avoir l’arbre le moins complexe (profondeur).</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44</a:t>
            </a:fld>
            <a:endParaRPr lang="fr-CH"/>
          </a:p>
        </p:txBody>
      </p:sp>
    </p:spTree>
    <p:extLst>
      <p:ext uri="{BB962C8B-B14F-4D97-AF65-F5344CB8AC3E}">
        <p14:creationId xmlns:p14="http://schemas.microsoft.com/office/powerpoint/2010/main" val="36259823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pour savoir laquelle est la meilleur façon de séparer les données, on calcule l’</a:t>
            </a:r>
            <a:r>
              <a:rPr lang="fr-CH" dirty="0" err="1"/>
              <a:t>homogenité</a:t>
            </a:r>
            <a:r>
              <a:rPr lang="fr-CH" dirty="0"/>
              <a:t> des deux nouveaux «sous groupes de données»</a:t>
            </a:r>
          </a:p>
          <a:p>
            <a:endParaRPr lang="fr-CH" dirty="0"/>
          </a:p>
          <a:p>
            <a:r>
              <a:rPr lang="fr-CH" dirty="0"/>
              <a:t>Pour calculer cette </a:t>
            </a:r>
            <a:r>
              <a:rPr lang="fr-CH" dirty="0" err="1"/>
              <a:t>homogenité</a:t>
            </a:r>
            <a:r>
              <a:rPr lang="fr-CH" dirty="0"/>
              <a:t> on utilise justement l’entropie. -&gt;dans un ensemble, s il est déterministe, alors l’entropie est nulle </a:t>
            </a:r>
          </a:p>
          <a:p>
            <a:endParaRPr lang="fr-CH" dirty="0"/>
          </a:p>
          <a:p>
            <a:r>
              <a:rPr lang="fr-CH" dirty="0"/>
              <a:t>À chaque étape on choisie la séparation qui nous donne une entropie le plus minimale possible, quand on a un ensemble avec entropie nulle, on partitionne plus l’ensemble en question</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45</a:t>
            </a:fld>
            <a:endParaRPr lang="fr-CH"/>
          </a:p>
        </p:txBody>
      </p:sp>
    </p:spTree>
    <p:extLst>
      <p:ext uri="{BB962C8B-B14F-4D97-AF65-F5344CB8AC3E}">
        <p14:creationId xmlns:p14="http://schemas.microsoft.com/office/powerpoint/2010/main" val="8400999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on peut simuler l algo avec cet dessin</a:t>
            </a:r>
          </a:p>
          <a:p>
            <a:endParaRPr lang="fr-CH" dirty="0"/>
          </a:p>
          <a:p>
            <a:r>
              <a:rPr lang="fr-CH" dirty="0"/>
              <a:t>On tente toutes les possibilités de partitionnement, on recalcule l’entropie de chaque ensemble de chaque partitionnement</a:t>
            </a:r>
          </a:p>
          <a:p>
            <a:r>
              <a:rPr lang="fr-CH" dirty="0"/>
              <a:t>	la partitionnement qui a le min d’entropie, c est celui qu’on choisi</a:t>
            </a:r>
          </a:p>
          <a:p>
            <a:endParaRPr lang="fr-CH" dirty="0"/>
          </a:p>
          <a:p>
            <a:r>
              <a:rPr lang="fr-CH" dirty="0"/>
              <a:t>Appel récursif jusqu'à trouver entropie nulle partout</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46</a:t>
            </a:fld>
            <a:endParaRPr lang="fr-CH"/>
          </a:p>
        </p:txBody>
      </p:sp>
    </p:spTree>
    <p:extLst>
      <p:ext uri="{BB962C8B-B14F-4D97-AF65-F5344CB8AC3E}">
        <p14:creationId xmlns:p14="http://schemas.microsoft.com/office/powerpoint/2010/main" val="28815769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Ce qu’on peut faire pour le sur-apprentissage, c’est de créer tout de même l’arbre complexe, et regarder le gain à chaque partitionnement,</a:t>
            </a:r>
          </a:p>
          <a:p>
            <a:r>
              <a:rPr lang="fr-CH" dirty="0"/>
              <a:t>Dans notre exemple on voit qu’on augmente la complexité pour une seule donnée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47</a:t>
            </a:fld>
            <a:endParaRPr lang="fr-CH"/>
          </a:p>
        </p:txBody>
      </p:sp>
    </p:spTree>
    <p:extLst>
      <p:ext uri="{BB962C8B-B14F-4D97-AF65-F5344CB8AC3E}">
        <p14:creationId xmlns:p14="http://schemas.microsoft.com/office/powerpoint/2010/main" val="6198556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48</a:t>
            </a:fld>
            <a:endParaRPr lang="fr-CH"/>
          </a:p>
        </p:txBody>
      </p:sp>
    </p:spTree>
    <p:extLst>
      <p:ext uri="{BB962C8B-B14F-4D97-AF65-F5344CB8AC3E}">
        <p14:creationId xmlns:p14="http://schemas.microsoft.com/office/powerpoint/2010/main" val="24958320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effectLst/>
                <a:latin typeface="Arial" panose="020B0604020202020204" pitchFamily="34" charset="0"/>
              </a:rPr>
              <a:t>Leur choix (représentativité : volume, diversité) est important pour éviter les biais, le sur-apprentissage et le manque de généralisation</a:t>
            </a:r>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49</a:t>
            </a:fld>
            <a:endParaRPr lang="fr-CH"/>
          </a:p>
        </p:txBody>
      </p:sp>
    </p:spTree>
    <p:extLst>
      <p:ext uri="{BB962C8B-B14F-4D97-AF65-F5344CB8AC3E}">
        <p14:creationId xmlns:p14="http://schemas.microsoft.com/office/powerpoint/2010/main" val="10378926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50</a:t>
            </a:fld>
            <a:endParaRPr lang="fr-CH"/>
          </a:p>
        </p:txBody>
      </p:sp>
    </p:spTree>
    <p:extLst>
      <p:ext uri="{BB962C8B-B14F-4D97-AF65-F5344CB8AC3E}">
        <p14:creationId xmlns:p14="http://schemas.microsoft.com/office/powerpoint/2010/main" val="22252125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AutoNum type="arabicParenBoth"/>
            </a:pPr>
            <a:r>
              <a:rPr lang="fr-CH" dirty="0"/>
              <a:t>l’ensemble de nos données -&gt; qui ont un label</a:t>
            </a:r>
          </a:p>
          <a:p>
            <a:pPr marL="228600" indent="-228600">
              <a:buAutoNum type="arabicParenBoth"/>
            </a:pPr>
            <a:r>
              <a:rPr lang="fr-CH" dirty="0"/>
              <a:t>On prend un pourcentage des données, disons 80%, qu’on utilise pour entrainer, et le reste pour tester (</a:t>
            </a:r>
            <a:r>
              <a:rPr lang="fr-CH" dirty="0" err="1"/>
              <a:t>holdout</a:t>
            </a:r>
            <a:r>
              <a:rPr lang="fr-CH" dirty="0"/>
              <a:t>)</a:t>
            </a:r>
          </a:p>
          <a:p>
            <a:pPr marL="228600" indent="-228600">
              <a:buAutoNum type="arabicParenBoth"/>
            </a:pPr>
            <a:r>
              <a:rPr lang="fr-CH" dirty="0"/>
              <a:t>On utilise la validation pour vérifier notre erreur d’entrainement</a:t>
            </a:r>
          </a:p>
          <a:p>
            <a:pPr marL="228600" indent="-228600">
              <a:buAutoNum type="arabicParenBoth"/>
            </a:pPr>
            <a:r>
              <a:rPr lang="fr-CH" dirty="0"/>
              <a:t>Validation croisée permet de vérifier lesquels sont les meilleurs paramètres du modèle, pour l’entrainement</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51</a:t>
            </a:fld>
            <a:endParaRPr lang="fr-CH"/>
          </a:p>
        </p:txBody>
      </p:sp>
    </p:spTree>
    <p:extLst>
      <p:ext uri="{BB962C8B-B14F-4D97-AF65-F5344CB8AC3E}">
        <p14:creationId xmlns:p14="http://schemas.microsoft.com/office/powerpoint/2010/main" val="1601483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La cross validation peut bien sur nous dire lesquelles de nos données d’entrainement sont les meilleurs</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52</a:t>
            </a:fld>
            <a:endParaRPr lang="fr-CH"/>
          </a:p>
        </p:txBody>
      </p:sp>
    </p:spTree>
    <p:extLst>
      <p:ext uri="{BB962C8B-B14F-4D97-AF65-F5344CB8AC3E}">
        <p14:creationId xmlns:p14="http://schemas.microsoft.com/office/powerpoint/2010/main" val="3217539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-&gt; chez les reines on sait que la profondeur c’est tjrs = nb de reines</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-&gt; chez le taquin la profondeur de la solution est un indicateur de complexité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a:t>
            </a:fld>
            <a:endParaRPr lang="fr-CH"/>
          </a:p>
        </p:txBody>
      </p:sp>
    </p:spTree>
    <p:extLst>
      <p:ext uri="{BB962C8B-B14F-4D97-AF65-F5344CB8AC3E}">
        <p14:creationId xmlns:p14="http://schemas.microsoft.com/office/powerpoint/2010/main" val="25329865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(ou l’appartenance ou pas à une classe -&gt; classe vs reste du monde)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53</a:t>
            </a:fld>
            <a:endParaRPr lang="fr-CH"/>
          </a:p>
        </p:txBody>
      </p:sp>
    </p:spTree>
    <p:extLst>
      <p:ext uri="{BB962C8B-B14F-4D97-AF65-F5344CB8AC3E}">
        <p14:creationId xmlns:p14="http://schemas.microsoft.com/office/powerpoint/2010/main" val="34836919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Exemple de méthodes: (pour apprentissage supervisé)</a:t>
            </a:r>
          </a:p>
          <a:p>
            <a:pPr lvl="1"/>
            <a:r>
              <a:rPr lang="fr-CH" dirty="0"/>
              <a:t>Régression</a:t>
            </a:r>
          </a:p>
          <a:p>
            <a:pPr lvl="1"/>
            <a:r>
              <a:rPr lang="fr-CH" dirty="0"/>
              <a:t>Classification </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54</a:t>
            </a:fld>
            <a:endParaRPr lang="fr-CH"/>
          </a:p>
        </p:txBody>
      </p:sp>
    </p:spTree>
    <p:extLst>
      <p:ext uri="{BB962C8B-B14F-4D97-AF65-F5344CB8AC3E}">
        <p14:creationId xmlns:p14="http://schemas.microsoft.com/office/powerpoint/2010/main" val="12398230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AutoNum type="arabicParenBoth"/>
            </a:pPr>
            <a:r>
              <a:rPr lang="fr-CH" dirty="0"/>
              <a:t>l’ensemble de nos données -&gt; qui ont un label</a:t>
            </a:r>
          </a:p>
          <a:p>
            <a:pPr marL="228600" indent="-228600">
              <a:buAutoNum type="arabicParenBoth"/>
            </a:pPr>
            <a:r>
              <a:rPr lang="fr-CH" dirty="0"/>
              <a:t>On prend un pourcentage des données, disons 80%, qu’on utilise pour entrainer, et le reste pour tester (</a:t>
            </a:r>
            <a:r>
              <a:rPr lang="fr-CH" dirty="0" err="1"/>
              <a:t>holdout</a:t>
            </a:r>
            <a:r>
              <a:rPr lang="fr-CH" dirty="0"/>
              <a:t>)</a:t>
            </a:r>
          </a:p>
          <a:p>
            <a:pPr marL="228600" indent="-228600">
              <a:buAutoNum type="arabicParenBoth"/>
            </a:pPr>
            <a:r>
              <a:rPr lang="fr-CH" dirty="0"/>
              <a:t>On utilise la validation pour vérifier notre erreur d’entrainement</a:t>
            </a:r>
          </a:p>
          <a:p>
            <a:pPr marL="228600" indent="-228600">
              <a:buAutoNum type="arabicParenBoth"/>
            </a:pPr>
            <a:r>
              <a:rPr lang="fr-CH" dirty="0"/>
              <a:t>Validation croisée permet de vérifier lesquels sont les meilleurs paramètres du modèle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55</a:t>
            </a:fld>
            <a:endParaRPr lang="fr-CH"/>
          </a:p>
        </p:txBody>
      </p:sp>
    </p:spTree>
    <p:extLst>
      <p:ext uri="{BB962C8B-B14F-4D97-AF65-F5344CB8AC3E}">
        <p14:creationId xmlns:p14="http://schemas.microsoft.com/office/powerpoint/2010/main" val="29882240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ne peut pas entrainer notre modèle avec toutes les photos de chats, ca serai trop compliqué et inutile</a:t>
            </a:r>
          </a:p>
          <a:p>
            <a:pPr marL="0" indent="0">
              <a:buNone/>
            </a:pPr>
            <a:endParaRPr lang="fr-CH" dirty="0"/>
          </a:p>
          <a:p>
            <a:pPr marL="0" indent="0">
              <a:buNone/>
            </a:pPr>
            <a:r>
              <a:rPr lang="fr-CH" dirty="0"/>
              <a:t>On a un apriori de ce que c’est une image de chat, on rencontre une nouvelle image de chat, alors on transforme notre apriori en fonction de cette nouvelle observation</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56</a:t>
            </a:fld>
            <a:endParaRPr lang="fr-CH"/>
          </a:p>
        </p:txBody>
      </p:sp>
    </p:spTree>
    <p:extLst>
      <p:ext uri="{BB962C8B-B14F-4D97-AF65-F5344CB8AC3E}">
        <p14:creationId xmlns:p14="http://schemas.microsoft.com/office/powerpoint/2010/main" val="1729848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voit bien que je parle tjrs de la qualité des données, c’est très important</a:t>
            </a:r>
          </a:p>
          <a:p>
            <a:pPr marL="0" indent="0">
              <a:buNone/>
            </a:pPr>
            <a:endParaRPr lang="fr-CH" dirty="0"/>
          </a:p>
          <a:p>
            <a:pPr marL="0" indent="0">
              <a:buNone/>
            </a:pPr>
            <a:r>
              <a:rPr lang="fr-CH" dirty="0"/>
              <a:t>En effet on part du principe que nos données qui sont équiprobables</a:t>
            </a:r>
          </a:p>
          <a:p>
            <a:pPr marL="0" indent="0">
              <a:buNone/>
            </a:pPr>
            <a:endParaRPr lang="fr-CH" dirty="0"/>
          </a:p>
          <a:p>
            <a:pPr marL="0" indent="0">
              <a:buNone/>
            </a:pPr>
            <a:r>
              <a:rPr lang="fr-CH" dirty="0"/>
              <a:t>On part du principe que : </a:t>
            </a:r>
            <a:r>
              <a:rPr lang="fr-CH" dirty="0">
                <a:effectLst/>
                <a:latin typeface="Arial" panose="020B0604020202020204" pitchFamily="34" charset="0"/>
              </a:rPr>
              <a:t>Les attributs sont conditionnellement (à y) indépendants entre eux -&gt; on simplifie la formule </a:t>
            </a:r>
          </a:p>
          <a:p>
            <a:pPr marL="0" indent="0">
              <a:buNone/>
            </a:pPr>
            <a:endParaRPr lang="fr-CH" dirty="0">
              <a:effectLst/>
              <a:latin typeface="Arial" panose="020B0604020202020204" pitchFamily="34" charset="0"/>
            </a:endParaRPr>
          </a:p>
          <a:p>
            <a:pPr marL="0" indent="0">
              <a:buNone/>
            </a:pPr>
            <a:r>
              <a:rPr lang="fr-CH" dirty="0">
                <a:effectLst/>
                <a:latin typeface="Arial" panose="020B0604020202020204" pitchFamily="34" charset="0"/>
              </a:rPr>
              <a:t>En effet, ca veut dire que chaque attribut qui décrit une classe, est indépendant de l’autre, mais que c’est le fait d’avoir les k attributs ensemble qui fait qu’on peut classer une donné / </a:t>
            </a:r>
            <a:r>
              <a:rPr lang="fr-CH" dirty="0" err="1">
                <a:effectLst/>
                <a:latin typeface="Arial" panose="020B0604020202020204" pitchFamily="34" charset="0"/>
              </a:rPr>
              <a:t>décrirer</a:t>
            </a:r>
            <a:r>
              <a:rPr lang="fr-CH" dirty="0">
                <a:effectLst/>
                <a:latin typeface="Arial" panose="020B0604020202020204" pitchFamily="34" charset="0"/>
              </a:rPr>
              <a:t> une classe</a:t>
            </a:r>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57</a:t>
            </a:fld>
            <a:endParaRPr lang="fr-CH"/>
          </a:p>
        </p:txBody>
      </p:sp>
    </p:spTree>
    <p:extLst>
      <p:ext uri="{BB962C8B-B14F-4D97-AF65-F5344CB8AC3E}">
        <p14:creationId xmlns:p14="http://schemas.microsoft.com/office/powerpoint/2010/main" val="28171393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Il se peut que nos données d’entrainement soient prises avec du bruit, et qu’elles soient donc fausses, ca engendra un mauvais entrainement</a:t>
            </a:r>
          </a:p>
          <a:p>
            <a:pPr marL="0" indent="0">
              <a:buNone/>
            </a:pPr>
            <a:endParaRPr lang="fr-CH" dirty="0"/>
          </a:p>
          <a:p>
            <a:r>
              <a:rPr lang="fr-CH" dirty="0"/>
              <a:t>Cette sur-apprentissage engendre plus d’erreurs dans notre modèle, ainsi qu’une complexité plus importante</a:t>
            </a:r>
          </a:p>
          <a:p>
            <a:endParaRPr lang="fr-CH" dirty="0"/>
          </a:p>
          <a:p>
            <a:r>
              <a:rPr lang="fr-CH" dirty="0"/>
              <a:t>Pour l’éviter on pourra assurer la qualité des données, ainsi que définir des  paramètres de tolérance meilleurs</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58</a:t>
            </a:fld>
            <a:endParaRPr lang="fr-CH"/>
          </a:p>
        </p:txBody>
      </p:sp>
    </p:spTree>
    <p:extLst>
      <p:ext uri="{BB962C8B-B14F-4D97-AF65-F5344CB8AC3E}">
        <p14:creationId xmlns:p14="http://schemas.microsoft.com/office/powerpoint/2010/main" val="16167726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60</a:t>
            </a:fld>
            <a:endParaRPr lang="fr-CH"/>
          </a:p>
        </p:txBody>
      </p:sp>
    </p:spTree>
    <p:extLst>
      <p:ext uri="{BB962C8B-B14F-4D97-AF65-F5344CB8AC3E}">
        <p14:creationId xmlns:p14="http://schemas.microsoft.com/office/powerpoint/2010/main" val="13687709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Pour créer cette fonction continue de régression, on prend plein d’échantillons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61</a:t>
            </a:fld>
            <a:endParaRPr lang="fr-CH"/>
          </a:p>
        </p:txBody>
      </p:sp>
    </p:spTree>
    <p:extLst>
      <p:ext uri="{BB962C8B-B14F-4D97-AF65-F5344CB8AC3E}">
        <p14:creationId xmlns:p14="http://schemas.microsoft.com/office/powerpoint/2010/main" val="9980064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peut expliquer le principe de la fonction logistique, en expliquant la régression linéaire</a:t>
            </a:r>
          </a:p>
          <a:p>
            <a:pPr marL="0" indent="0">
              <a:buNone/>
            </a:pPr>
            <a:endParaRPr lang="fr-CH" dirty="0"/>
          </a:p>
          <a:p>
            <a:pPr marL="0" indent="0">
              <a:buNone/>
            </a:pPr>
            <a:r>
              <a:rPr lang="fr-CH" dirty="0"/>
              <a:t>Pourquoi la fonction logistique ? </a:t>
            </a:r>
          </a:p>
          <a:p>
            <a:pPr marL="0" indent="0">
              <a:buNone/>
            </a:pPr>
            <a:r>
              <a:rPr lang="fr-CH" dirty="0"/>
              <a:t>	elle a les bons paramètres qui nous intéressent, [0,1] -&gt; pente définie par a</a:t>
            </a:r>
          </a:p>
          <a:p>
            <a:pPr marL="0" indent="0">
              <a:buNone/>
            </a:pPr>
            <a:r>
              <a:rPr lang="fr-CH" dirty="0"/>
              <a:t>	il y a donc 2 paramètres pour la fonction x0 et a</a:t>
            </a:r>
          </a:p>
          <a:p>
            <a:pPr marL="0" indent="0">
              <a:buNone/>
            </a:pPr>
            <a:endParaRPr lang="fr-CH" dirty="0"/>
          </a:p>
          <a:p>
            <a:pPr marL="0" indent="0">
              <a:buNone/>
            </a:pPr>
            <a:r>
              <a:rPr lang="fr-CH" dirty="0"/>
              <a:t>En effet, avec odds ration, plutôt que dire que c’est vrai quand ca dépasse un certain seuil, on dit que c’est vrai, quand c’est plus vrai que faux</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62</a:t>
            </a:fld>
            <a:endParaRPr lang="fr-CH"/>
          </a:p>
        </p:txBody>
      </p:sp>
    </p:spTree>
    <p:extLst>
      <p:ext uri="{BB962C8B-B14F-4D97-AF65-F5344CB8AC3E}">
        <p14:creationId xmlns:p14="http://schemas.microsoft.com/office/powerpoint/2010/main" val="9002486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va se placer dans le domaine du log de l’erreur</a:t>
            </a:r>
          </a:p>
          <a:p>
            <a:pPr marL="0" indent="0">
              <a:buNone/>
            </a:pPr>
            <a:endParaRPr lang="fr-CH" dirty="0"/>
          </a:p>
          <a:p>
            <a:pPr marL="0" indent="0">
              <a:buNone/>
            </a:pPr>
            <a:r>
              <a:rPr lang="fr-CH" dirty="0"/>
              <a:t>-&gt; à l’aide de gradient, on minimise la somme des erreurs pour des paramètres</a:t>
            </a:r>
          </a:p>
          <a:p>
            <a:pPr marL="0" indent="0">
              <a:buNone/>
            </a:pPr>
            <a:r>
              <a:rPr lang="fr-CH" dirty="0"/>
              <a:t>	le couple de paramètres qui minimise cette somme, c’est les paramètres optimaux</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63</a:t>
            </a:fld>
            <a:endParaRPr lang="fr-CH"/>
          </a:p>
        </p:txBody>
      </p:sp>
    </p:spTree>
    <p:extLst>
      <p:ext uri="{BB962C8B-B14F-4D97-AF65-F5344CB8AC3E}">
        <p14:creationId xmlns:p14="http://schemas.microsoft.com/office/powerpoint/2010/main" val="1382469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Il y a des problèmes où on connait de base l'état final, mais pas comment y arriver -&gt; jeu du taquin</a:t>
            </a:r>
          </a:p>
          <a:p>
            <a:r>
              <a:rPr lang="fr-CH" dirty="0"/>
              <a:t>D’autres on ne connait pas l’état final -&gt; placement de n reines dans un array nxn</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a:t>
            </a:fld>
            <a:endParaRPr lang="fr-CH"/>
          </a:p>
        </p:txBody>
      </p:sp>
    </p:spTree>
    <p:extLst>
      <p:ext uri="{BB962C8B-B14F-4D97-AF65-F5344CB8AC3E}">
        <p14:creationId xmlns:p14="http://schemas.microsoft.com/office/powerpoint/2010/main" val="14385903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Imaginons qu’on a une souri qui mesure x=10</a:t>
            </a:r>
          </a:p>
          <a:p>
            <a:pPr marL="0" indent="0">
              <a:buNone/>
            </a:pPr>
            <a:r>
              <a:rPr lang="fr-CH" dirty="0"/>
              <a:t>Mais que la 2eme plus grande c’est x=8</a:t>
            </a:r>
          </a:p>
          <a:p>
            <a:pPr marL="0" indent="0">
              <a:buNone/>
            </a:pPr>
            <a:r>
              <a:rPr lang="fr-CH" dirty="0"/>
              <a:t>-&gt; la première souri peut être mal mesuré etc </a:t>
            </a:r>
          </a:p>
          <a:p>
            <a:pPr marL="0" indent="0">
              <a:buNone/>
            </a:pPr>
            <a:endParaRPr lang="fr-CH" dirty="0"/>
          </a:p>
          <a:p>
            <a:pPr marL="0" indent="0">
              <a:buNone/>
            </a:pPr>
            <a:endParaRPr lang="fr-CH" dirty="0"/>
          </a:p>
          <a:p>
            <a:pPr marL="0" indent="0">
              <a:buNone/>
            </a:pPr>
            <a:r>
              <a:rPr lang="fr-CH" dirty="0"/>
              <a:t>Mais qu’on a plein de chats qui mesurent x=[9,10]</a:t>
            </a:r>
          </a:p>
          <a:p>
            <a:pPr marL="0" indent="0">
              <a:buNone/>
            </a:pPr>
            <a:r>
              <a:rPr lang="fr-CH" dirty="0"/>
              <a:t>Alors notre régression logistique va dire que pour un x=10, il est plus probable que ca soit un chat plutôt qu’une souri</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64</a:t>
            </a:fld>
            <a:endParaRPr lang="fr-CH"/>
          </a:p>
        </p:txBody>
      </p:sp>
    </p:spTree>
    <p:extLst>
      <p:ext uri="{BB962C8B-B14F-4D97-AF65-F5344CB8AC3E}">
        <p14:creationId xmlns:p14="http://schemas.microsoft.com/office/powerpoint/2010/main" val="13533196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Ces propriétés similaires sont mesurés avec l’apprentissage justement</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65</a:t>
            </a:fld>
            <a:endParaRPr lang="fr-CH"/>
          </a:p>
        </p:txBody>
      </p:sp>
    </p:spTree>
    <p:extLst>
      <p:ext uri="{BB962C8B-B14F-4D97-AF65-F5344CB8AC3E}">
        <p14:creationId xmlns:p14="http://schemas.microsoft.com/office/powerpoint/2010/main" val="24401461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Le choix du pas d’apprentissage est important, </a:t>
            </a:r>
          </a:p>
          <a:p>
            <a:pPr marL="0" indent="0">
              <a:buNone/>
            </a:pPr>
            <a:r>
              <a:rPr lang="fr-CH" dirty="0"/>
              <a:t>On veut à la fois le choisir petit, pour qu’il soit le plus précis possible</a:t>
            </a:r>
          </a:p>
          <a:p>
            <a:pPr marL="0" indent="0">
              <a:buNone/>
            </a:pPr>
            <a:r>
              <a:rPr lang="fr-CH" dirty="0"/>
              <a:t>Mais assez gros pour éventuellement finir</a:t>
            </a:r>
          </a:p>
          <a:p>
            <a:pPr marL="0" indent="0">
              <a:buNone/>
            </a:pPr>
            <a:endParaRPr lang="fr-CH" dirty="0"/>
          </a:p>
          <a:p>
            <a:pPr marL="0" indent="0">
              <a:buNone/>
            </a:pPr>
            <a:r>
              <a:rPr lang="fr-CH" dirty="0"/>
              <a:t>Les poids c’est ce qui correspondra plus tard au plan</a:t>
            </a:r>
          </a:p>
          <a:p>
            <a:pPr marL="0" indent="0">
              <a:buNone/>
            </a:pPr>
            <a:endParaRPr lang="fr-CH" dirty="0"/>
          </a:p>
          <a:p>
            <a:pPr marL="0" indent="0">
              <a:buNone/>
            </a:pPr>
            <a:r>
              <a:rPr lang="fr-CH" dirty="0"/>
              <a:t>Le point 3: c’est:</a:t>
            </a:r>
          </a:p>
          <a:p>
            <a:pPr marL="0" indent="0">
              <a:buNone/>
            </a:pPr>
            <a:r>
              <a:rPr lang="fr-CH" dirty="0"/>
              <a:t>	w(t+1) = w(t) + </a:t>
            </a:r>
            <a:r>
              <a:rPr lang="fr-CH" dirty="0" err="1"/>
              <a:t>learningrate</a:t>
            </a:r>
            <a:r>
              <a:rPr lang="fr-CH" dirty="0"/>
              <a:t>*(xi(yi-</a:t>
            </a:r>
            <a:r>
              <a:rPr lang="fr-CH" dirty="0" err="1"/>
              <a:t>teta</a:t>
            </a:r>
            <a:r>
              <a:rPr lang="fr-CH" dirty="0"/>
              <a:t>(xi))) -&gt; la donnée entrainement fois (la classe de xi = yi – ce </a:t>
            </a:r>
            <a:r>
              <a:rPr lang="fr-CH" dirty="0" err="1"/>
              <a:t>qu</a:t>
            </a:r>
            <a:r>
              <a:rPr lang="fr-CH" dirty="0"/>
              <a:t> on a </a:t>
            </a:r>
            <a:r>
              <a:rPr lang="fr-CH" dirty="0" err="1"/>
              <a:t>predit</a:t>
            </a:r>
            <a:r>
              <a:rPr lang="fr-CH" dirty="0"/>
              <a:t> pour xi)</a:t>
            </a:r>
          </a:p>
          <a:p>
            <a:pPr marL="0" indent="0">
              <a:buNone/>
            </a:pPr>
            <a:endParaRPr lang="fr-CH" dirty="0"/>
          </a:p>
          <a:p>
            <a:pPr marL="0" indent="0">
              <a:buNone/>
            </a:pPr>
            <a:r>
              <a:rPr lang="fr-CH" dirty="0"/>
              <a:t>On change notre w selon l errer </a:t>
            </a:r>
            <a:r>
              <a:rPr lang="fr-CH" dirty="0" err="1"/>
              <a:t>qu</a:t>
            </a:r>
            <a:r>
              <a:rPr lang="fr-CH" dirty="0"/>
              <a:t> on a fait avec xi</a:t>
            </a:r>
          </a:p>
          <a:p>
            <a:pPr marL="0" indent="0">
              <a:buNone/>
            </a:pPr>
            <a:endParaRPr lang="fr-CH" dirty="0"/>
          </a:p>
          <a:p>
            <a:pPr marL="0" indent="0">
              <a:buNone/>
            </a:pPr>
            <a:r>
              <a:rPr lang="fr-CH" dirty="0"/>
              <a:t>Ca converge quand on a tout éparé</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66</a:t>
            </a:fld>
            <a:endParaRPr lang="fr-CH"/>
          </a:p>
        </p:txBody>
      </p:sp>
    </p:spTree>
    <p:extLst>
      <p:ext uri="{BB962C8B-B14F-4D97-AF65-F5344CB8AC3E}">
        <p14:creationId xmlns:p14="http://schemas.microsoft.com/office/powerpoint/2010/main" val="4053399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X étant la donne a classer, w le poids, </a:t>
            </a:r>
          </a:p>
          <a:p>
            <a:pPr marL="0" indent="0">
              <a:buNone/>
            </a:pPr>
            <a:endParaRPr lang="fr-CH" dirty="0"/>
          </a:p>
          <a:p>
            <a:pPr marL="0" indent="0">
              <a:buNone/>
            </a:pPr>
            <a:r>
              <a:rPr lang="fr-CH" dirty="0"/>
              <a:t>Le neurone fait l’agrégation du tout, et ensuite prend la décision</a:t>
            </a:r>
          </a:p>
          <a:p>
            <a:pPr marL="0" indent="0">
              <a:buNone/>
            </a:pPr>
            <a:endParaRPr lang="fr-CH" dirty="0"/>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Avec ce neurone on pourra faire de la classification linéaire, pour faire de la classification non-linéaire, ca sera avec les réseaux de neurones</a:t>
            </a:r>
          </a:p>
          <a:p>
            <a:pPr marL="0" indent="0">
              <a:buNone/>
            </a:pPr>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67</a:t>
            </a:fld>
            <a:endParaRPr lang="fr-CH"/>
          </a:p>
        </p:txBody>
      </p:sp>
    </p:spTree>
    <p:extLst>
      <p:ext uri="{BB962C8B-B14F-4D97-AF65-F5344CB8AC3E}">
        <p14:creationId xmlns:p14="http://schemas.microsoft.com/office/powerpoint/2010/main" val="184408008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Ca c’est ce qu’on fait chez le perceptron</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68</a:t>
            </a:fld>
            <a:endParaRPr lang="fr-CH"/>
          </a:p>
        </p:txBody>
      </p:sp>
    </p:spTree>
    <p:extLst>
      <p:ext uri="{BB962C8B-B14F-4D97-AF65-F5344CB8AC3E}">
        <p14:creationId xmlns:p14="http://schemas.microsoft.com/office/powerpoint/2010/main" val="280738359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voit ici la formule pour la common </a:t>
            </a:r>
            <a:r>
              <a:rPr lang="fr-CH" dirty="0" err="1"/>
              <a:t>loss</a:t>
            </a:r>
            <a:r>
              <a:rPr lang="fr-CH" dirty="0"/>
              <a:t> -&gt; l’erreur commune de tous les données d’entrainement</a:t>
            </a:r>
          </a:p>
          <a:p>
            <a:pPr marL="0" indent="0">
              <a:buNone/>
            </a:pPr>
            <a:endParaRPr lang="fr-CH" dirty="0"/>
          </a:p>
          <a:p>
            <a:pPr marL="0" indent="0">
              <a:buNone/>
            </a:pPr>
            <a:r>
              <a:rPr lang="fr-CH" dirty="0"/>
              <a:t>Modifier les poids va faire évoluer l’erreur</a:t>
            </a:r>
          </a:p>
          <a:p>
            <a:pPr marL="0" indent="0">
              <a:buNone/>
            </a:pPr>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69</a:t>
            </a:fld>
            <a:endParaRPr lang="fr-CH"/>
          </a:p>
        </p:txBody>
      </p:sp>
    </p:spTree>
    <p:extLst>
      <p:ext uri="{BB962C8B-B14F-4D97-AF65-F5344CB8AC3E}">
        <p14:creationId xmlns:p14="http://schemas.microsoft.com/office/powerpoint/2010/main" val="36658194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minimise la </a:t>
            </a:r>
            <a:r>
              <a:rPr lang="fr-CH" dirty="0" err="1"/>
              <a:t>loss</a:t>
            </a:r>
            <a:r>
              <a:rPr lang="fr-CH" dirty="0"/>
              <a:t> function justement</a:t>
            </a:r>
          </a:p>
          <a:p>
            <a:pPr marL="0" indent="0">
              <a:buNone/>
            </a:pPr>
            <a:endParaRPr lang="fr-CH" dirty="0"/>
          </a:p>
          <a:p>
            <a:pPr marL="0" indent="0">
              <a:buNone/>
            </a:pPr>
            <a:r>
              <a:rPr lang="fr-CH" dirty="0"/>
              <a:t>La dérivée nous donne la ponte de la fonction</a:t>
            </a:r>
          </a:p>
          <a:p>
            <a:pPr marL="0" indent="0">
              <a:buNone/>
            </a:pPr>
            <a:endParaRPr lang="fr-CH" dirty="0"/>
          </a:p>
          <a:p>
            <a:pPr marL="0" indent="0">
              <a:buNone/>
            </a:pPr>
            <a:r>
              <a:rPr lang="fr-CH" dirty="0"/>
              <a:t>Si on suit le vecteur dérivé dans le sens négatif, on va tjrs dans le sens du minimum</a:t>
            </a:r>
          </a:p>
          <a:p>
            <a:pPr marL="0" indent="0">
              <a:buNone/>
            </a:pPr>
            <a:endParaRPr lang="fr-CH" dirty="0"/>
          </a:p>
          <a:p>
            <a:pPr marL="0" indent="0">
              <a:buNone/>
            </a:pPr>
            <a:r>
              <a:rPr lang="fr-CH" dirty="0"/>
              <a:t>Il faut que la fonction soit convexe, et un minimum local pourrait nous arrêter trop </a:t>
            </a:r>
            <a:r>
              <a:rPr lang="fr-CH" dirty="0" err="1"/>
              <a:t>tot</a:t>
            </a:r>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70</a:t>
            </a:fld>
            <a:endParaRPr lang="fr-CH"/>
          </a:p>
        </p:txBody>
      </p:sp>
    </p:spTree>
    <p:extLst>
      <p:ext uri="{BB962C8B-B14F-4D97-AF65-F5344CB8AC3E}">
        <p14:creationId xmlns:p14="http://schemas.microsoft.com/office/powerpoint/2010/main" val="11195932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On a x la donné qu’on veut classer</a:t>
            </a:r>
          </a:p>
          <a:p>
            <a:r>
              <a:rPr lang="fr-CH" dirty="0"/>
              <a:t>W le poids – ou la pondération de X</a:t>
            </a:r>
          </a:p>
          <a:p>
            <a:r>
              <a:rPr lang="fr-CH" dirty="0"/>
              <a:t>Si on additionne le tout et qu’on dépasse le seuil </a:t>
            </a:r>
          </a:p>
          <a:p>
            <a:r>
              <a:rPr lang="fr-CH" dirty="0"/>
              <a:t>-&gt; pour dépasser le seuil c est avec la fonction logistique</a:t>
            </a:r>
          </a:p>
          <a:p>
            <a:r>
              <a:rPr lang="fr-CH" dirty="0"/>
              <a:t>Le neurone se déclenche</a:t>
            </a:r>
          </a:p>
          <a:p>
            <a:endParaRPr lang="fr-CH" dirty="0"/>
          </a:p>
          <a:p>
            <a:r>
              <a:rPr lang="fr-CH" dirty="0"/>
              <a:t>On l’optimise à l’aide du gradient</a:t>
            </a:r>
            <a:endParaRPr lang="en-GB"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71</a:t>
            </a:fld>
            <a:endParaRPr lang="fr-CH"/>
          </a:p>
        </p:txBody>
      </p:sp>
    </p:spTree>
    <p:extLst>
      <p:ext uri="{BB962C8B-B14F-4D97-AF65-F5344CB8AC3E}">
        <p14:creationId xmlns:p14="http://schemas.microsoft.com/office/powerpoint/2010/main" val="2420908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peut expliquer le principe de la fonction logistique, en expliquant la régression linéaire</a:t>
            </a:r>
          </a:p>
          <a:p>
            <a:pPr marL="0" indent="0">
              <a:buNone/>
            </a:pPr>
            <a:endParaRPr lang="fr-CH" dirty="0"/>
          </a:p>
          <a:p>
            <a:pPr marL="0" indent="0">
              <a:buNone/>
            </a:pPr>
            <a:r>
              <a:rPr lang="fr-CH" dirty="0"/>
              <a:t>Pourquoi la fonction logistique ? </a:t>
            </a:r>
          </a:p>
          <a:p>
            <a:pPr marL="0" indent="0">
              <a:buNone/>
            </a:pPr>
            <a:r>
              <a:rPr lang="fr-CH" dirty="0"/>
              <a:t>	elle a les bons paramètres qui nous intéressent, [0,1] -&gt; pente définie par a</a:t>
            </a:r>
          </a:p>
          <a:p>
            <a:pPr marL="0" indent="0">
              <a:buNone/>
            </a:pPr>
            <a:r>
              <a:rPr lang="fr-CH" dirty="0"/>
              <a:t>	il y a donc 2 paramètres pour la fonction x0 et a</a:t>
            </a:r>
          </a:p>
          <a:p>
            <a:pPr marL="0" indent="0">
              <a:buNone/>
            </a:pPr>
            <a:endParaRPr lang="fr-CH" dirty="0"/>
          </a:p>
          <a:p>
            <a:pPr marL="0" indent="0">
              <a:buNone/>
            </a:pPr>
            <a:r>
              <a:rPr lang="fr-CH" dirty="0"/>
              <a:t>En effet, avec odds ration, plutôt que dire que c’est vrai quand ca dépasse un certain seuil, on dit que c’est vrai, quand c’est plus vrai que faux</a:t>
            </a:r>
          </a:p>
          <a:p>
            <a:pPr marL="0" indent="0">
              <a:buNone/>
            </a:pPr>
            <a:endParaRPr lang="fr-CH" dirty="0"/>
          </a:p>
          <a:p>
            <a:pPr marL="0" indent="0">
              <a:buNone/>
            </a:pPr>
            <a:r>
              <a:rPr lang="fr-CH" dirty="0"/>
              <a:t>De plus la dérivé de cette fonction c est elle-même fois (1 – elle-même ) -&gt; ce qui nous arrange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72</a:t>
            </a:fld>
            <a:endParaRPr lang="fr-CH"/>
          </a:p>
        </p:txBody>
      </p:sp>
    </p:spTree>
    <p:extLst>
      <p:ext uri="{BB962C8B-B14F-4D97-AF65-F5344CB8AC3E}">
        <p14:creationId xmlns:p14="http://schemas.microsoft.com/office/powerpoint/2010/main" val="11057652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L’intérêt c’est de faire une classification non </a:t>
            </a:r>
            <a:r>
              <a:rPr lang="fr-CH" dirty="0" err="1"/>
              <a:t>linéeaire</a:t>
            </a:r>
            <a:endParaRPr lang="fr-CH" dirty="0"/>
          </a:p>
          <a:p>
            <a:pPr marL="0" indent="0">
              <a:buNone/>
            </a:pPr>
            <a:endParaRPr lang="fr-CH" dirty="0"/>
          </a:p>
          <a:p>
            <a:pPr marL="0" indent="0">
              <a:buNone/>
            </a:pPr>
            <a:r>
              <a:rPr lang="fr-CH" dirty="0"/>
              <a:t>Ses couches caches sont capables de déplier mon espace de données de façon a faire que la classification finale est plus simple</a:t>
            </a:r>
          </a:p>
          <a:p>
            <a:pPr marL="0" indent="0">
              <a:buNone/>
            </a:pPr>
            <a:endParaRPr lang="fr-CH" dirty="0"/>
          </a:p>
          <a:p>
            <a:pPr marL="0" indent="0">
              <a:buNone/>
            </a:pPr>
            <a:r>
              <a:rPr lang="fr-CH" dirty="0"/>
              <a:t>On parle souvent de «extraction de caractéristiques»</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73</a:t>
            </a:fld>
            <a:endParaRPr lang="fr-CH"/>
          </a:p>
        </p:txBody>
      </p:sp>
    </p:spTree>
    <p:extLst>
      <p:ext uri="{BB962C8B-B14F-4D97-AF65-F5344CB8AC3E}">
        <p14:creationId xmlns:p14="http://schemas.microsoft.com/office/powerpoint/2010/main" val="2049079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Facteur de branchement: (b = 2)</a:t>
            </a:r>
          </a:p>
          <a:p>
            <a:r>
              <a:rPr lang="fr-CH" sz="1800" dirty="0">
                <a:effectLst/>
                <a:latin typeface="Calibri" panose="020F0502020204030204" pitchFamily="34" charset="0"/>
              </a:rPr>
              <a:t>Profondeur max: (m = 4)</a:t>
            </a:r>
          </a:p>
          <a:p>
            <a:r>
              <a:rPr lang="fr-CH" sz="1800" dirty="0">
                <a:effectLst/>
                <a:latin typeface="Calibri" panose="020F0502020204030204" pitchFamily="34" charset="0"/>
              </a:rPr>
              <a:t>Profondeur solution(d = 3)</a:t>
            </a:r>
          </a:p>
          <a:p>
            <a:endParaRPr lang="fr-CH" sz="1800" dirty="0">
              <a:effectLst/>
              <a:latin typeface="Calibri" panose="020F0502020204030204" pitchFamily="34" charset="0"/>
            </a:endParaRPr>
          </a:p>
          <a:p>
            <a:r>
              <a:rPr lang="fr-CH" sz="1800" dirty="0">
                <a:effectLst/>
                <a:latin typeface="Calibri" panose="020F0502020204030204" pitchFamily="34" charset="0"/>
              </a:rPr>
              <a:t>Cet exemple est bien sur fait de façon à montrer l’utilité</a:t>
            </a:r>
          </a:p>
          <a:p>
            <a:endParaRPr lang="fr-CH" sz="1800" dirty="0">
              <a:effectLst/>
              <a:latin typeface="Calibri" panose="020F0502020204030204" pitchFamily="34" charset="0"/>
            </a:endParaRPr>
          </a:p>
          <a:p>
            <a:r>
              <a:rPr lang="fr-CH" sz="1800" dirty="0">
                <a:effectLst/>
                <a:latin typeface="Calibri" panose="020F0502020204030204" pitchFamily="34" charset="0"/>
              </a:rPr>
              <a:t>Il faut estimer cette valeur M, exemple: si on sait qu’on est à 3 km de notre destination, alors on peut limiter la profondeur du chemin à 5km</a:t>
            </a:r>
          </a:p>
          <a:p>
            <a:endParaRPr lang="fr-CH" sz="1800" dirty="0">
              <a:effectLst/>
              <a:latin typeface="Calibri" panose="020F0502020204030204" pitchFamily="34" charset="0"/>
            </a:endParaRPr>
          </a:p>
          <a:p>
            <a:r>
              <a:rPr lang="fr-CH" sz="1800" dirty="0">
                <a:effectLst/>
                <a:latin typeface="Calibri" panose="020F0502020204030204" pitchFamily="34" charset="0"/>
              </a:rPr>
              <a:t>Complexité (gauche):</a:t>
            </a:r>
          </a:p>
          <a:p>
            <a:r>
              <a:rPr lang="fr-CH" sz="1800" dirty="0">
                <a:effectLst/>
                <a:latin typeface="Calibri" panose="020F0502020204030204" pitchFamily="34" charset="0"/>
              </a:rPr>
              <a:t>	temps: O(</a:t>
            </a:r>
            <a:r>
              <a:rPr lang="fr-CH" sz="1800" dirty="0" err="1">
                <a:effectLst/>
                <a:latin typeface="Calibri" panose="020F0502020204030204" pitchFamily="34" charset="0"/>
              </a:rPr>
              <a:t>b^m</a:t>
            </a:r>
            <a:r>
              <a:rPr lang="fr-CH" sz="1800" dirty="0">
                <a:effectLst/>
                <a:latin typeface="Calibri" panose="020F0502020204030204" pitchFamily="34" charset="0"/>
              </a:rPr>
              <a:t>)</a:t>
            </a:r>
          </a:p>
          <a:p>
            <a:r>
              <a:rPr lang="fr-CH" sz="1800" dirty="0">
                <a:effectLst/>
                <a:latin typeface="Calibri" panose="020F0502020204030204" pitchFamily="34" charset="0"/>
              </a:rPr>
              <a:t>	espace: O(b*m)</a:t>
            </a:r>
          </a:p>
          <a:p>
            <a:endParaRPr lang="fr-CH" dirty="0"/>
          </a:p>
          <a:p>
            <a:r>
              <a:rPr lang="fr-CH" sz="1200" dirty="0">
                <a:effectLst/>
                <a:latin typeface="Calibri" panose="020F0502020204030204" pitchFamily="34" charset="0"/>
              </a:rPr>
              <a:t>Complexité (droite):</a:t>
            </a:r>
          </a:p>
          <a:p>
            <a:r>
              <a:rPr lang="fr-CH" sz="1200" dirty="0">
                <a:effectLst/>
                <a:latin typeface="Calibri" panose="020F0502020204030204" pitchFamily="34" charset="0"/>
              </a:rPr>
              <a:t>	temps: O(</a:t>
            </a:r>
            <a:r>
              <a:rPr lang="fr-CH" sz="1200" dirty="0" err="1">
                <a:effectLst/>
                <a:latin typeface="Calibri" panose="020F0502020204030204" pitchFamily="34" charset="0"/>
              </a:rPr>
              <a:t>b^M</a:t>
            </a:r>
            <a:r>
              <a:rPr lang="fr-CH" sz="1200" dirty="0">
                <a:effectLst/>
                <a:latin typeface="Calibri" panose="020F0502020204030204" pitchFamily="34" charset="0"/>
              </a:rPr>
              <a:t>) -&gt; dépend de notre choix de M</a:t>
            </a:r>
          </a:p>
          <a:p>
            <a:r>
              <a:rPr lang="fr-CH" sz="1200" dirty="0">
                <a:effectLst/>
                <a:latin typeface="Calibri" panose="020F0502020204030204" pitchFamily="34" charset="0"/>
              </a:rPr>
              <a:t>	espace: O(b*m)</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8</a:t>
            </a:fld>
            <a:endParaRPr lang="fr-CH"/>
          </a:p>
        </p:txBody>
      </p:sp>
    </p:spTree>
    <p:extLst>
      <p:ext uri="{BB962C8B-B14F-4D97-AF65-F5344CB8AC3E}">
        <p14:creationId xmlns:p14="http://schemas.microsoft.com/office/powerpoint/2010/main" val="119636629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74</a:t>
            </a:fld>
            <a:endParaRPr lang="fr-CH"/>
          </a:p>
        </p:txBody>
      </p:sp>
    </p:spTree>
    <p:extLst>
      <p:ext uri="{BB962C8B-B14F-4D97-AF65-F5344CB8AC3E}">
        <p14:creationId xmlns:p14="http://schemas.microsoft.com/office/powerpoint/2010/main" val="103194500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75</a:t>
            </a:fld>
            <a:endParaRPr lang="fr-CH"/>
          </a:p>
        </p:txBody>
      </p:sp>
    </p:spTree>
    <p:extLst>
      <p:ext uri="{BB962C8B-B14F-4D97-AF65-F5344CB8AC3E}">
        <p14:creationId xmlns:p14="http://schemas.microsoft.com/office/powerpoint/2010/main" val="359987834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76</a:t>
            </a:fld>
            <a:endParaRPr lang="fr-CH"/>
          </a:p>
        </p:txBody>
      </p:sp>
    </p:spTree>
    <p:extLst>
      <p:ext uri="{BB962C8B-B14F-4D97-AF65-F5344CB8AC3E}">
        <p14:creationId xmlns:p14="http://schemas.microsoft.com/office/powerpoint/2010/main" val="321784695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L’idée c’est de faire en sorte qu’un individu ne soit pas classé par une machine selon son genre/ âge etc</a:t>
            </a:r>
          </a:p>
          <a:p>
            <a:pPr marL="0" indent="0">
              <a:buNone/>
            </a:pPr>
            <a:endParaRPr lang="fr-CH" dirty="0"/>
          </a:p>
          <a:p>
            <a:pPr marL="0" indent="0">
              <a:buNone/>
            </a:pPr>
            <a:r>
              <a:rPr lang="fr-CH" dirty="0"/>
              <a:t>En effet quand on classe une donnée, on fait une discrimination selon la caractéristique descriptive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77</a:t>
            </a:fld>
            <a:endParaRPr lang="fr-CH"/>
          </a:p>
        </p:txBody>
      </p:sp>
    </p:spTree>
    <p:extLst>
      <p:ext uri="{BB962C8B-B14F-4D97-AF65-F5344CB8AC3E}">
        <p14:creationId xmlns:p14="http://schemas.microsoft.com/office/powerpoint/2010/main" val="227254146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Par exemple, si on utilise le métier d’un individu, on peut calculer la probabilité du genre de cet individu, du à un biais du métier – ce qui peut influencer la classification</a:t>
            </a:r>
          </a:p>
          <a:p>
            <a:pPr marL="0" indent="0">
              <a:buNone/>
            </a:pPr>
            <a:endParaRPr lang="fr-CH" dirty="0"/>
          </a:p>
          <a:p>
            <a:pPr marL="0" indent="0">
              <a:buNone/>
            </a:pPr>
            <a:endParaRPr lang="fr-CH" dirty="0"/>
          </a:p>
          <a:p>
            <a:pPr marL="0" indent="0">
              <a:buNone/>
            </a:pPr>
            <a:r>
              <a:rPr lang="fr-CH" dirty="0"/>
              <a:t>La deuxième solution entraine une discrimination positive, ou le groupe qui allait avoir un désavantage, aura un avantage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78</a:t>
            </a:fld>
            <a:endParaRPr lang="fr-CH"/>
          </a:p>
        </p:txBody>
      </p:sp>
    </p:spTree>
    <p:extLst>
      <p:ext uri="{BB962C8B-B14F-4D97-AF65-F5344CB8AC3E}">
        <p14:creationId xmlns:p14="http://schemas.microsoft.com/office/powerpoint/2010/main" val="165653544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veut que la parité d’erreur reste constante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79</a:t>
            </a:fld>
            <a:endParaRPr lang="fr-CH"/>
          </a:p>
        </p:txBody>
      </p:sp>
    </p:spTree>
    <p:extLst>
      <p:ext uri="{BB962C8B-B14F-4D97-AF65-F5344CB8AC3E}">
        <p14:creationId xmlns:p14="http://schemas.microsoft.com/office/powerpoint/2010/main" val="254499246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80</a:t>
            </a:fld>
            <a:endParaRPr lang="fr-CH"/>
          </a:p>
        </p:txBody>
      </p:sp>
    </p:spTree>
    <p:extLst>
      <p:ext uri="{BB962C8B-B14F-4D97-AF65-F5344CB8AC3E}">
        <p14:creationId xmlns:p14="http://schemas.microsoft.com/office/powerpoint/2010/main" val="3554275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La recherche aveugle peut nous faire aller du côté opposé de la solution ! -&gt; et on le saura pas </a:t>
            </a:r>
            <a:endParaRPr lang="fr-CH" sz="1200" dirty="0">
              <a:effectLst/>
              <a:latin typeface="Calibri" panose="020F0502020204030204" pitchFamily="34" charset="0"/>
            </a:endParaRPr>
          </a:p>
          <a:p>
            <a:endParaRPr lang="fr-CH" dirty="0"/>
          </a:p>
          <a:p>
            <a:r>
              <a:rPr lang="fr-CH" dirty="0"/>
              <a:t>L’heuristique représente une estimation du coût du chemin de l’état V à l’état final</a:t>
            </a:r>
          </a:p>
          <a:p>
            <a:r>
              <a:rPr lang="fr-CH" dirty="0"/>
              <a:t>On ne cherche pas la transition la moins chère, mais celle qui mène au nœud le plus proche !</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9</a:t>
            </a:fld>
            <a:endParaRPr lang="fr-CH"/>
          </a:p>
        </p:txBody>
      </p:sp>
    </p:spTree>
    <p:extLst>
      <p:ext uri="{BB962C8B-B14F-4D97-AF65-F5344CB8AC3E}">
        <p14:creationId xmlns:p14="http://schemas.microsoft.com/office/powerpoint/2010/main" val="4085906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Une heuristique est meilleur que l’autre si elle es plus proche sur ses estimations du cout de V</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10</a:t>
            </a:fld>
            <a:endParaRPr lang="fr-CH"/>
          </a:p>
        </p:txBody>
      </p:sp>
    </p:spTree>
    <p:extLst>
      <p:ext uri="{BB962C8B-B14F-4D97-AF65-F5344CB8AC3E}">
        <p14:creationId xmlns:p14="http://schemas.microsoft.com/office/powerpoint/2010/main" val="240438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E691B0-9131-4607-9B2B-0149668F9E8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60C19EA1-FD01-41C7-88BB-73BD01AA28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3D3256D4-5170-46C3-ABAB-8FC2C94B8CB6}"/>
              </a:ext>
            </a:extLst>
          </p:cNvPr>
          <p:cNvSpPr>
            <a:spLocks noGrp="1"/>
          </p:cNvSpPr>
          <p:nvPr>
            <p:ph type="dt" sz="half" idx="10"/>
          </p:nvPr>
        </p:nvSpPr>
        <p:spPr/>
        <p:txBody>
          <a:bodyPr/>
          <a:lstStyle/>
          <a:p>
            <a:fld id="{6BA0C651-36BE-4F25-996B-0ED3B7563B8A}" type="datetime1">
              <a:rPr lang="en-GB" smtClean="0"/>
              <a:t>11/02/2021</a:t>
            </a:fld>
            <a:endParaRPr lang="en-GB"/>
          </a:p>
        </p:txBody>
      </p:sp>
      <p:sp>
        <p:nvSpPr>
          <p:cNvPr id="5" name="Espace réservé du pied de page 4">
            <a:extLst>
              <a:ext uri="{FF2B5EF4-FFF2-40B4-BE49-F238E27FC236}">
                <a16:creationId xmlns:a16="http://schemas.microsoft.com/office/drawing/2014/main" id="{ED67B7EA-9C25-4229-BEE2-F22BCB36EED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24F00932-70C3-49F3-9BD0-53C354A6BAE9}"/>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319535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17678F-91D0-4539-8306-D44924AE62EC}"/>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97C47004-B21A-453A-B459-5DDF4933836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A64F05A-1073-45DC-AF3A-4B4E32940101}"/>
              </a:ext>
            </a:extLst>
          </p:cNvPr>
          <p:cNvSpPr>
            <a:spLocks noGrp="1"/>
          </p:cNvSpPr>
          <p:nvPr>
            <p:ph type="dt" sz="half" idx="10"/>
          </p:nvPr>
        </p:nvSpPr>
        <p:spPr/>
        <p:txBody>
          <a:bodyPr/>
          <a:lstStyle/>
          <a:p>
            <a:fld id="{647B15B3-B407-46F5-A9EB-EBB6750A290F}" type="datetime1">
              <a:rPr lang="en-GB" smtClean="0"/>
              <a:t>11/02/2021</a:t>
            </a:fld>
            <a:endParaRPr lang="en-GB"/>
          </a:p>
        </p:txBody>
      </p:sp>
      <p:sp>
        <p:nvSpPr>
          <p:cNvPr id="5" name="Espace réservé du pied de page 4">
            <a:extLst>
              <a:ext uri="{FF2B5EF4-FFF2-40B4-BE49-F238E27FC236}">
                <a16:creationId xmlns:a16="http://schemas.microsoft.com/office/drawing/2014/main" id="{CDC0E737-900D-4D84-85DF-B1CD27E18C8B}"/>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473026BC-A0FA-4BA1-AD2C-A9EB5A4C111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3053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3BEB8D0-3F97-4706-98CB-291D438D3E6D}"/>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4DCBD8EF-0B98-47ED-B3F4-A71E2F5515A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E6974459-F0BE-46FB-A456-2305D78DBEA5}"/>
              </a:ext>
            </a:extLst>
          </p:cNvPr>
          <p:cNvSpPr>
            <a:spLocks noGrp="1"/>
          </p:cNvSpPr>
          <p:nvPr>
            <p:ph type="dt" sz="half" idx="10"/>
          </p:nvPr>
        </p:nvSpPr>
        <p:spPr/>
        <p:txBody>
          <a:bodyPr/>
          <a:lstStyle/>
          <a:p>
            <a:fld id="{EEECF5BA-2110-4E94-8C87-EB7F77F2A9A5}" type="datetime1">
              <a:rPr lang="en-GB" smtClean="0"/>
              <a:t>11/02/2021</a:t>
            </a:fld>
            <a:endParaRPr lang="en-GB"/>
          </a:p>
        </p:txBody>
      </p:sp>
      <p:sp>
        <p:nvSpPr>
          <p:cNvPr id="5" name="Espace réservé du pied de page 4">
            <a:extLst>
              <a:ext uri="{FF2B5EF4-FFF2-40B4-BE49-F238E27FC236}">
                <a16:creationId xmlns:a16="http://schemas.microsoft.com/office/drawing/2014/main" id="{E946C668-6FBB-43EC-87F4-6728963CC04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3C556B51-696C-4E6A-A844-91ECFC04DB18}"/>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429534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3AB748-18C5-462C-827A-D8AB30098E25}"/>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7FF64447-6860-4177-82D8-F6035C0F0E5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E43F7CBA-537C-4117-BC2E-B5DB58852B03}"/>
              </a:ext>
            </a:extLst>
          </p:cNvPr>
          <p:cNvSpPr>
            <a:spLocks noGrp="1"/>
          </p:cNvSpPr>
          <p:nvPr>
            <p:ph type="dt" sz="half" idx="10"/>
          </p:nvPr>
        </p:nvSpPr>
        <p:spPr/>
        <p:txBody>
          <a:bodyPr/>
          <a:lstStyle/>
          <a:p>
            <a:fld id="{F0E54A93-BBE0-47C0-A9F5-9B6A200F5AC2}" type="datetime1">
              <a:rPr lang="en-GB" smtClean="0"/>
              <a:t>11/02/2021</a:t>
            </a:fld>
            <a:endParaRPr lang="en-GB"/>
          </a:p>
        </p:txBody>
      </p:sp>
      <p:sp>
        <p:nvSpPr>
          <p:cNvPr id="5" name="Espace réservé du pied de page 4">
            <a:extLst>
              <a:ext uri="{FF2B5EF4-FFF2-40B4-BE49-F238E27FC236}">
                <a16:creationId xmlns:a16="http://schemas.microsoft.com/office/drawing/2014/main" id="{EBE859A8-2508-45A0-992C-16FFDBF80239}"/>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6D055B63-E7BC-4832-86B1-FEE5956DDDC4}"/>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43042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54AF31-5C7E-454D-BC90-7A1822D38B1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B8B85FA5-977A-488A-9204-4C39041AD7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501C8E5-C0EB-4C34-9396-3EB86DA14C6C}"/>
              </a:ext>
            </a:extLst>
          </p:cNvPr>
          <p:cNvSpPr>
            <a:spLocks noGrp="1"/>
          </p:cNvSpPr>
          <p:nvPr>
            <p:ph type="dt" sz="half" idx="10"/>
          </p:nvPr>
        </p:nvSpPr>
        <p:spPr/>
        <p:txBody>
          <a:bodyPr/>
          <a:lstStyle/>
          <a:p>
            <a:fld id="{14D9E712-72FF-4AAB-9538-3D443F1BA524}" type="datetime1">
              <a:rPr lang="en-GB" smtClean="0"/>
              <a:t>11/02/2021</a:t>
            </a:fld>
            <a:endParaRPr lang="en-GB"/>
          </a:p>
        </p:txBody>
      </p:sp>
      <p:sp>
        <p:nvSpPr>
          <p:cNvPr id="5" name="Espace réservé du pied de page 4">
            <a:extLst>
              <a:ext uri="{FF2B5EF4-FFF2-40B4-BE49-F238E27FC236}">
                <a16:creationId xmlns:a16="http://schemas.microsoft.com/office/drawing/2014/main" id="{4A560699-168C-47DF-A8DD-EB1BDF9F4EDB}"/>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6FB0C92A-C2C5-4081-BD8A-C06859489EF3}"/>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950466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E76AD9-54D3-42BA-A46B-77B5B941BA1C}"/>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0FC53B30-60BC-4334-A132-BEECACF98F7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241C77E3-8EA3-4A53-9742-5A88A8261ED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11C8C6CA-2BCD-4682-8170-392479FBD255}"/>
              </a:ext>
            </a:extLst>
          </p:cNvPr>
          <p:cNvSpPr>
            <a:spLocks noGrp="1"/>
          </p:cNvSpPr>
          <p:nvPr>
            <p:ph type="dt" sz="half" idx="10"/>
          </p:nvPr>
        </p:nvSpPr>
        <p:spPr/>
        <p:txBody>
          <a:bodyPr/>
          <a:lstStyle/>
          <a:p>
            <a:fld id="{BB671048-8EC1-4F64-97C7-17868E32E201}" type="datetime1">
              <a:rPr lang="en-GB" smtClean="0"/>
              <a:t>11/02/2021</a:t>
            </a:fld>
            <a:endParaRPr lang="en-GB"/>
          </a:p>
        </p:txBody>
      </p:sp>
      <p:sp>
        <p:nvSpPr>
          <p:cNvPr id="6" name="Espace réservé du pied de page 5">
            <a:extLst>
              <a:ext uri="{FF2B5EF4-FFF2-40B4-BE49-F238E27FC236}">
                <a16:creationId xmlns:a16="http://schemas.microsoft.com/office/drawing/2014/main" id="{3318C001-6DAB-402F-AB10-A36BC1216A9E}"/>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371758CB-EF67-437A-AE82-AB37368A5B24}"/>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2343833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C6CD6B-ED97-421B-A337-67E367F8FB8D}"/>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871A7E1F-BBB1-4BDD-B738-C63675414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3E0B936-5D60-4A85-9618-2E353CA8C33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EBFE5A82-B158-4244-88BE-6E8AC3B520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3B6942E-B542-463A-A9D8-C3E8E534DD9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9A93CCE2-6778-4C27-A647-DBC76E5C997D}"/>
              </a:ext>
            </a:extLst>
          </p:cNvPr>
          <p:cNvSpPr>
            <a:spLocks noGrp="1"/>
          </p:cNvSpPr>
          <p:nvPr>
            <p:ph type="dt" sz="half" idx="10"/>
          </p:nvPr>
        </p:nvSpPr>
        <p:spPr/>
        <p:txBody>
          <a:bodyPr/>
          <a:lstStyle/>
          <a:p>
            <a:fld id="{1CE61416-2112-4FBF-BE4E-9A47191459D7}" type="datetime1">
              <a:rPr lang="en-GB" smtClean="0"/>
              <a:t>11/02/2021</a:t>
            </a:fld>
            <a:endParaRPr lang="en-GB"/>
          </a:p>
        </p:txBody>
      </p:sp>
      <p:sp>
        <p:nvSpPr>
          <p:cNvPr id="8" name="Espace réservé du pied de page 7">
            <a:extLst>
              <a:ext uri="{FF2B5EF4-FFF2-40B4-BE49-F238E27FC236}">
                <a16:creationId xmlns:a16="http://schemas.microsoft.com/office/drawing/2014/main" id="{689A11FE-B7F2-4313-8CC6-245BD7D8ADF8}"/>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35A4868E-AE99-4720-9B3B-BC6D1F9EA977}"/>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706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3AD087-3D6F-4DBD-92BA-A08C3499B19B}"/>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438E389D-A991-41E0-A9DD-1184CE9EEA27}"/>
              </a:ext>
            </a:extLst>
          </p:cNvPr>
          <p:cNvSpPr>
            <a:spLocks noGrp="1"/>
          </p:cNvSpPr>
          <p:nvPr>
            <p:ph type="dt" sz="half" idx="10"/>
          </p:nvPr>
        </p:nvSpPr>
        <p:spPr/>
        <p:txBody>
          <a:bodyPr/>
          <a:lstStyle/>
          <a:p>
            <a:fld id="{E58C5296-2C67-4D41-A1D3-363DA344F6EB}" type="datetime1">
              <a:rPr lang="en-GB" smtClean="0"/>
              <a:t>11/02/2021</a:t>
            </a:fld>
            <a:endParaRPr lang="en-GB"/>
          </a:p>
        </p:txBody>
      </p:sp>
      <p:sp>
        <p:nvSpPr>
          <p:cNvPr id="4" name="Espace réservé du pied de page 3">
            <a:extLst>
              <a:ext uri="{FF2B5EF4-FFF2-40B4-BE49-F238E27FC236}">
                <a16:creationId xmlns:a16="http://schemas.microsoft.com/office/drawing/2014/main" id="{76822B2D-DDE0-453C-9725-FAF10DCB0FFE}"/>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E733BA01-B583-4107-82D0-59BA8B35550A}"/>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2582768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27CE7F3-FB59-44A8-B2F5-E980935961EB}"/>
              </a:ext>
            </a:extLst>
          </p:cNvPr>
          <p:cNvSpPr>
            <a:spLocks noGrp="1"/>
          </p:cNvSpPr>
          <p:nvPr>
            <p:ph type="dt" sz="half" idx="10"/>
          </p:nvPr>
        </p:nvSpPr>
        <p:spPr/>
        <p:txBody>
          <a:bodyPr/>
          <a:lstStyle/>
          <a:p>
            <a:fld id="{11957EAF-6665-45F1-A9B7-604492BAFF08}" type="datetime1">
              <a:rPr lang="en-GB" smtClean="0"/>
              <a:t>11/02/2021</a:t>
            </a:fld>
            <a:endParaRPr lang="en-GB"/>
          </a:p>
        </p:txBody>
      </p:sp>
      <p:sp>
        <p:nvSpPr>
          <p:cNvPr id="3" name="Espace réservé du pied de page 2">
            <a:extLst>
              <a:ext uri="{FF2B5EF4-FFF2-40B4-BE49-F238E27FC236}">
                <a16:creationId xmlns:a16="http://schemas.microsoft.com/office/drawing/2014/main" id="{DC0AD0ED-695D-4090-A4BE-237516620B44}"/>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FC5FEA4D-3182-4FC4-9586-AFBA3E86307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417957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60B889-920C-4732-9A9C-775E941607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978CFF21-00D3-43E1-8F72-9E75BFC11A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9707A859-462B-494E-AAE6-9F981F917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4E27633-1E14-4E61-B840-884366A2197A}"/>
              </a:ext>
            </a:extLst>
          </p:cNvPr>
          <p:cNvSpPr>
            <a:spLocks noGrp="1"/>
          </p:cNvSpPr>
          <p:nvPr>
            <p:ph type="dt" sz="half" idx="10"/>
          </p:nvPr>
        </p:nvSpPr>
        <p:spPr/>
        <p:txBody>
          <a:bodyPr/>
          <a:lstStyle/>
          <a:p>
            <a:fld id="{DB799E9B-D4F1-4384-ABAE-DF912D7FDC74}" type="datetime1">
              <a:rPr lang="en-GB" smtClean="0"/>
              <a:t>11/02/2021</a:t>
            </a:fld>
            <a:endParaRPr lang="en-GB"/>
          </a:p>
        </p:txBody>
      </p:sp>
      <p:sp>
        <p:nvSpPr>
          <p:cNvPr id="6" name="Espace réservé du pied de page 5">
            <a:extLst>
              <a:ext uri="{FF2B5EF4-FFF2-40B4-BE49-F238E27FC236}">
                <a16:creationId xmlns:a16="http://schemas.microsoft.com/office/drawing/2014/main" id="{90BDA4B7-CAD0-4E38-9F7B-7E640CB2A782}"/>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89348B11-4662-4176-BACF-038E5F0E0C0F}"/>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404335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C08699-3902-4333-B221-9A3B19036A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BE092405-9E8D-4D23-89B9-D3CAD5CB43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51AB35CC-AB06-4CC0-9442-8CE08B3AF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8E09714-4D4A-4D4F-8651-504E74A1933D}"/>
              </a:ext>
            </a:extLst>
          </p:cNvPr>
          <p:cNvSpPr>
            <a:spLocks noGrp="1"/>
          </p:cNvSpPr>
          <p:nvPr>
            <p:ph type="dt" sz="half" idx="10"/>
          </p:nvPr>
        </p:nvSpPr>
        <p:spPr/>
        <p:txBody>
          <a:bodyPr/>
          <a:lstStyle/>
          <a:p>
            <a:fld id="{213A4847-F66E-4084-97B2-0DB90D0E6611}" type="datetime1">
              <a:rPr lang="en-GB" smtClean="0"/>
              <a:t>11/02/2021</a:t>
            </a:fld>
            <a:endParaRPr lang="en-GB"/>
          </a:p>
        </p:txBody>
      </p:sp>
      <p:sp>
        <p:nvSpPr>
          <p:cNvPr id="6" name="Espace réservé du pied de page 5">
            <a:extLst>
              <a:ext uri="{FF2B5EF4-FFF2-40B4-BE49-F238E27FC236}">
                <a16:creationId xmlns:a16="http://schemas.microsoft.com/office/drawing/2014/main" id="{CDB1BF02-1227-4086-966E-59CF1AC118EF}"/>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5B3C3C90-41B3-4A14-ADA7-774B2225B67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315790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D581D2B-EF9A-4F4E-9705-0BD0AAF9EA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8EBB797A-3540-404B-984D-40F798D31D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555FE30A-C8D1-4216-A43F-7516A85A47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71E91C-22AD-459B-9CC3-F7149AC73BC7}" type="datetime1">
              <a:rPr lang="en-GB" smtClean="0"/>
              <a:t>11/02/2021</a:t>
            </a:fld>
            <a:endParaRPr lang="en-GB"/>
          </a:p>
        </p:txBody>
      </p:sp>
      <p:sp>
        <p:nvSpPr>
          <p:cNvPr id="5" name="Espace réservé du pied de page 4">
            <a:extLst>
              <a:ext uri="{FF2B5EF4-FFF2-40B4-BE49-F238E27FC236}">
                <a16:creationId xmlns:a16="http://schemas.microsoft.com/office/drawing/2014/main" id="{42E7544D-6B5B-4030-82C9-410FC3A784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BC496F6C-712B-49EA-B0AA-34114FE9B9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79FB7-B25B-4722-B52B-E3AE553A150F}" type="slidenum">
              <a:rPr lang="en-GB" smtClean="0"/>
              <a:t>‹N°›</a:t>
            </a:fld>
            <a:endParaRPr lang="en-GB"/>
          </a:p>
        </p:txBody>
      </p:sp>
    </p:spTree>
    <p:extLst>
      <p:ext uri="{BB962C8B-B14F-4D97-AF65-F5344CB8AC3E}">
        <p14:creationId xmlns:p14="http://schemas.microsoft.com/office/powerpoint/2010/main" val="123025970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370.png"/><Relationship Id="rId4" Type="http://schemas.openxmlformats.org/officeDocument/2006/relationships/image" Target="../media/image58.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5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62.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6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6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7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7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E3FB2B-018C-4CF1-9779-13DEB247E6E6}"/>
              </a:ext>
            </a:extLst>
          </p:cNvPr>
          <p:cNvSpPr>
            <a:spLocks noGrp="1"/>
          </p:cNvSpPr>
          <p:nvPr>
            <p:ph type="ctrTitle"/>
          </p:nvPr>
        </p:nvSpPr>
        <p:spPr>
          <a:xfrm>
            <a:off x="1524000" y="2245809"/>
            <a:ext cx="9144000" cy="1564716"/>
          </a:xfrm>
        </p:spPr>
        <p:txBody>
          <a:bodyPr>
            <a:normAutofit/>
          </a:bodyPr>
          <a:lstStyle/>
          <a:p>
            <a:pPr algn="l"/>
            <a:r>
              <a:rPr lang="fr-CH" sz="4800" dirty="0"/>
              <a:t>Intelligence artificielle</a:t>
            </a:r>
            <a:endParaRPr lang="en-GB" sz="4800" dirty="0"/>
          </a:p>
        </p:txBody>
      </p:sp>
      <p:sp>
        <p:nvSpPr>
          <p:cNvPr id="3" name="Sous-titre 2">
            <a:extLst>
              <a:ext uri="{FF2B5EF4-FFF2-40B4-BE49-F238E27FC236}">
                <a16:creationId xmlns:a16="http://schemas.microsoft.com/office/drawing/2014/main" id="{BBC7FF69-2AF9-4914-A397-2FCA80FF324D}"/>
              </a:ext>
            </a:extLst>
          </p:cNvPr>
          <p:cNvSpPr>
            <a:spLocks noGrp="1"/>
          </p:cNvSpPr>
          <p:nvPr>
            <p:ph type="subTitle" idx="1"/>
          </p:nvPr>
        </p:nvSpPr>
        <p:spPr>
          <a:xfrm>
            <a:off x="1524000" y="3947050"/>
            <a:ext cx="9144000" cy="572583"/>
          </a:xfrm>
        </p:spPr>
        <p:txBody>
          <a:bodyPr>
            <a:normAutofit/>
          </a:bodyPr>
          <a:lstStyle/>
          <a:p>
            <a:pPr algn="l"/>
            <a:r>
              <a:rPr lang="fr-CH" sz="2000" dirty="0"/>
              <a:t>Examen Oral – Joao Filipe Costa da Quinta</a:t>
            </a:r>
            <a:endParaRPr lang="en-GB" sz="2000" dirty="0"/>
          </a:p>
        </p:txBody>
      </p:sp>
      <p:sp>
        <p:nvSpPr>
          <p:cNvPr id="30"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Espace réservé du numéro de diapositive 3">
            <a:extLst>
              <a:ext uri="{FF2B5EF4-FFF2-40B4-BE49-F238E27FC236}">
                <a16:creationId xmlns:a16="http://schemas.microsoft.com/office/drawing/2014/main" id="{E39AD7A7-C844-41E1-A2E6-66FD68B4926F}"/>
              </a:ext>
            </a:extLst>
          </p:cNvPr>
          <p:cNvSpPr>
            <a:spLocks noGrp="1"/>
          </p:cNvSpPr>
          <p:nvPr>
            <p:ph type="sldNum" sz="quarter" idx="12"/>
          </p:nvPr>
        </p:nvSpPr>
        <p:spPr/>
        <p:txBody>
          <a:bodyPr/>
          <a:lstStyle/>
          <a:p>
            <a:fld id="{6C879FB7-B25B-4722-B52B-E3AE553A150F}" type="slidenum">
              <a:rPr lang="en-GB" smtClean="0"/>
              <a:t>1</a:t>
            </a:fld>
            <a:endParaRPr lang="en-GB"/>
          </a:p>
        </p:txBody>
      </p:sp>
    </p:spTree>
    <p:extLst>
      <p:ext uri="{BB962C8B-B14F-4D97-AF65-F5344CB8AC3E}">
        <p14:creationId xmlns:p14="http://schemas.microsoft.com/office/powerpoint/2010/main" val="3058760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définie une heuristique et quelles sont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923904"/>
            <a:ext cx="10515600" cy="3524160"/>
          </a:xfrm>
        </p:spPr>
        <p:txBody>
          <a:bodyPr>
            <a:normAutofit/>
          </a:bodyPr>
          <a:lstStyle/>
          <a:p>
            <a:pPr marL="0" indent="0">
              <a:buNone/>
            </a:pPr>
            <a:r>
              <a:rPr lang="fr-CH" sz="1800" dirty="0"/>
              <a:t>Soit h*(v) le coût réel d’atteindre le nœud final</a:t>
            </a:r>
          </a:p>
          <a:p>
            <a:pPr marL="0" indent="0">
              <a:buNone/>
            </a:pPr>
            <a:r>
              <a:rPr lang="fr-CH" sz="1800" dirty="0"/>
              <a:t>La fonction d’évaluation peut être:</a:t>
            </a:r>
          </a:p>
          <a:p>
            <a:pPr marL="0" indent="0">
              <a:buNone/>
            </a:pPr>
            <a:r>
              <a:rPr lang="fr-CH" sz="1800" dirty="0"/>
              <a:t>	- admissible: si h(v) retourne pour tout v: 0 </a:t>
            </a:r>
            <a:r>
              <a:rPr lang="fr-CH" sz="1800" dirty="0">
                <a:effectLst/>
              </a:rPr>
              <a:t>≤ h(v) ≤ h*(v)</a:t>
            </a:r>
          </a:p>
          <a:p>
            <a:pPr marL="0" indent="0">
              <a:buNone/>
            </a:pPr>
            <a:r>
              <a:rPr lang="fr-CH" sz="1800" dirty="0"/>
              <a:t>	- consistante: </a:t>
            </a:r>
          </a:p>
          <a:p>
            <a:pPr marL="0" indent="0">
              <a:buNone/>
            </a:pPr>
            <a:r>
              <a:rPr lang="fr-CH" sz="1800" dirty="0"/>
              <a:t>		-soient s et s’ deux états, et c(s, s’) le coût d’aller du nœud s au nœud s’</a:t>
            </a:r>
          </a:p>
          <a:p>
            <a:pPr marL="0" indent="0">
              <a:buNone/>
            </a:pPr>
            <a:r>
              <a:rPr lang="fr-CH" sz="1800" dirty="0"/>
              <a:t>		-soit h(s) l’approximation du coût d’atteindre le nœud final depuis s (de même pour s’)</a:t>
            </a:r>
          </a:p>
          <a:p>
            <a:pPr marL="0" indent="0">
              <a:buNone/>
            </a:pPr>
            <a:r>
              <a:rPr lang="fr-CH" sz="1800" dirty="0"/>
              <a:t>		-Alors: h(s) </a:t>
            </a:r>
            <a:r>
              <a:rPr lang="fr-CH" sz="1800" dirty="0">
                <a:effectLst/>
              </a:rPr>
              <a:t>≤ </a:t>
            </a:r>
            <a:r>
              <a:rPr lang="en-GB" sz="1800" dirty="0">
                <a:effectLst/>
              </a:rPr>
              <a:t>h(s') + c(s, s’)</a:t>
            </a:r>
          </a:p>
          <a:p>
            <a:pPr marL="0" indent="0">
              <a:buNone/>
            </a:pPr>
            <a:r>
              <a:rPr lang="en-GB" sz="1800" dirty="0"/>
              <a:t>	- une heuristique h2 est meilleure que h1 si:</a:t>
            </a:r>
          </a:p>
          <a:p>
            <a:pPr marL="0" indent="0">
              <a:buNone/>
            </a:pPr>
            <a:r>
              <a:rPr lang="en-GB" sz="1800" dirty="0">
                <a:effectLst/>
              </a:rPr>
              <a:t>		-</a:t>
            </a:r>
            <a:r>
              <a:rPr lang="en-GB" sz="1800" dirty="0"/>
              <a:t> pour tout noeud v: 0 </a:t>
            </a:r>
            <a:r>
              <a:rPr lang="fr-CH" sz="1800" dirty="0">
                <a:effectLst/>
              </a:rPr>
              <a:t>≤ h1(v) ≤ h2(v) ≤ h*(v)</a:t>
            </a:r>
            <a:endParaRPr lang="en-GB" sz="1800" dirty="0">
              <a:effectLst/>
            </a:endParaRPr>
          </a:p>
        </p:txBody>
      </p:sp>
      <p:sp>
        <p:nvSpPr>
          <p:cNvPr id="5" name="ZoneTexte 4">
            <a:extLst>
              <a:ext uri="{FF2B5EF4-FFF2-40B4-BE49-F238E27FC236}">
                <a16:creationId xmlns:a16="http://schemas.microsoft.com/office/drawing/2014/main" id="{5270D261-D9B3-4270-8ABB-D599583BBABE}"/>
              </a:ext>
            </a:extLst>
          </p:cNvPr>
          <p:cNvSpPr txBox="1"/>
          <p:nvPr/>
        </p:nvSpPr>
        <p:spPr>
          <a:xfrm>
            <a:off x="838200" y="4688270"/>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A quoi sert une heuristique?</a:t>
            </a:r>
            <a:endParaRPr lang="en-GB" dirty="0">
              <a:solidFill>
                <a:schemeClr val="accent1"/>
              </a:solidFill>
            </a:endParaRPr>
          </a:p>
        </p:txBody>
      </p:sp>
      <p:sp>
        <p:nvSpPr>
          <p:cNvPr id="7" name="ZoneTexte 6">
            <a:extLst>
              <a:ext uri="{FF2B5EF4-FFF2-40B4-BE49-F238E27FC236}">
                <a16:creationId xmlns:a16="http://schemas.microsoft.com/office/drawing/2014/main" id="{AF09A1E2-F3F7-40C9-A9C9-CBBBEE40E01C}"/>
              </a:ext>
            </a:extLst>
          </p:cNvPr>
          <p:cNvSpPr txBox="1"/>
          <p:nvPr/>
        </p:nvSpPr>
        <p:spPr>
          <a:xfrm>
            <a:off x="961199" y="5084433"/>
            <a:ext cx="10086722" cy="369332"/>
          </a:xfrm>
          <a:prstGeom prst="rect">
            <a:avLst/>
          </a:prstGeom>
          <a:noFill/>
        </p:spPr>
        <p:txBody>
          <a:bodyPr wrap="square">
            <a:spAutoFit/>
          </a:bodyPr>
          <a:lstStyle/>
          <a:p>
            <a:r>
              <a:rPr lang="fr-CH" sz="1800" dirty="0"/>
              <a:t>À aider notre algorithme de recherche à faire une choix informé.</a:t>
            </a:r>
            <a:endParaRPr lang="fr-CH" dirty="0"/>
          </a:p>
        </p:txBody>
      </p:sp>
      <p:sp>
        <p:nvSpPr>
          <p:cNvPr id="3" name="Espace réservé du numéro de diapositive 2">
            <a:extLst>
              <a:ext uri="{FF2B5EF4-FFF2-40B4-BE49-F238E27FC236}">
                <a16:creationId xmlns:a16="http://schemas.microsoft.com/office/drawing/2014/main" id="{80271F25-D468-456E-9D11-D36C0FA6278F}"/>
              </a:ext>
            </a:extLst>
          </p:cNvPr>
          <p:cNvSpPr>
            <a:spLocks noGrp="1"/>
          </p:cNvSpPr>
          <p:nvPr>
            <p:ph type="sldNum" sz="quarter" idx="12"/>
          </p:nvPr>
        </p:nvSpPr>
        <p:spPr/>
        <p:txBody>
          <a:bodyPr/>
          <a:lstStyle/>
          <a:p>
            <a:fld id="{6C879FB7-B25B-4722-B52B-E3AE553A150F}" type="slidenum">
              <a:rPr lang="en-GB" smtClean="0"/>
              <a:t>10</a:t>
            </a:fld>
            <a:endParaRPr lang="en-GB"/>
          </a:p>
        </p:txBody>
      </p:sp>
    </p:spTree>
    <p:extLst>
      <p:ext uri="{BB962C8B-B14F-4D97-AF65-F5344CB8AC3E}">
        <p14:creationId xmlns:p14="http://schemas.microsoft.com/office/powerpoint/2010/main" val="1283238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Expliquez en particulier l’algorithme A* et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245412"/>
            <a:ext cx="10515600" cy="4354276"/>
          </a:xfrm>
        </p:spPr>
        <p:txBody>
          <a:bodyPr>
            <a:noAutofit/>
          </a:bodyPr>
          <a:lstStyle/>
          <a:p>
            <a:pPr marL="0" indent="0">
              <a:buNone/>
            </a:pPr>
            <a:r>
              <a:rPr lang="fr-CH" dirty="0"/>
              <a:t>A* est algorithme d’exploration qui utilise une function d’évaluation.</a:t>
            </a:r>
          </a:p>
          <a:p>
            <a:pPr marL="0" indent="0">
              <a:buNone/>
            </a:pPr>
            <a:endParaRPr lang="fr-CH" dirty="0"/>
          </a:p>
          <a:p>
            <a:pPr marL="0" indent="0">
              <a:buNone/>
            </a:pPr>
            <a:r>
              <a:rPr lang="fr-CH" dirty="0"/>
              <a:t>A* explore le graphe complètement (au pire des cas) -&gt; on est sur de trouver une solution (si elle existe)</a:t>
            </a:r>
          </a:p>
          <a:p>
            <a:pPr marL="0" indent="0">
              <a:buNone/>
            </a:pPr>
            <a:endParaRPr lang="fr-CH" dirty="0"/>
          </a:p>
          <a:p>
            <a:pPr marL="0" indent="0">
              <a:buNone/>
            </a:pPr>
            <a:r>
              <a:rPr lang="fr-CH" dirty="0"/>
              <a:t>A* donne des garanties d’optimalité et de complétude</a:t>
            </a:r>
          </a:p>
          <a:p>
            <a:pPr marL="0" indent="0">
              <a:buNone/>
            </a:pPr>
            <a:r>
              <a:rPr lang="fr-CH" dirty="0"/>
              <a:t>On peut lui associer des variants en function des contraintes (temps et mémoire)</a:t>
            </a:r>
          </a:p>
          <a:p>
            <a:pPr marL="0" indent="0">
              <a:buNone/>
            </a:pPr>
            <a:endParaRPr lang="fr-CH" dirty="0"/>
          </a:p>
          <a:p>
            <a:pPr marL="0" indent="0">
              <a:buNone/>
            </a:pPr>
            <a:r>
              <a:rPr lang="fr-CH" dirty="0"/>
              <a:t>	</a:t>
            </a:r>
            <a:endParaRPr lang="fr-CH" dirty="0">
              <a:latin typeface="Calibri" panose="020F0502020204030204" pitchFamily="34" charset="0"/>
            </a:endParaRPr>
          </a:p>
        </p:txBody>
      </p:sp>
      <p:sp>
        <p:nvSpPr>
          <p:cNvPr id="3" name="Espace réservé du numéro de diapositive 2">
            <a:extLst>
              <a:ext uri="{FF2B5EF4-FFF2-40B4-BE49-F238E27FC236}">
                <a16:creationId xmlns:a16="http://schemas.microsoft.com/office/drawing/2014/main" id="{22B6B237-50C0-40EE-9D07-52E2A90FC81F}"/>
              </a:ext>
            </a:extLst>
          </p:cNvPr>
          <p:cNvSpPr>
            <a:spLocks noGrp="1"/>
          </p:cNvSpPr>
          <p:nvPr>
            <p:ph type="sldNum" sz="quarter" idx="12"/>
          </p:nvPr>
        </p:nvSpPr>
        <p:spPr/>
        <p:txBody>
          <a:bodyPr/>
          <a:lstStyle/>
          <a:p>
            <a:fld id="{6C879FB7-B25B-4722-B52B-E3AE553A150F}" type="slidenum">
              <a:rPr lang="en-GB" smtClean="0"/>
              <a:t>11</a:t>
            </a:fld>
            <a:endParaRPr lang="en-GB"/>
          </a:p>
        </p:txBody>
      </p:sp>
    </p:spTree>
    <p:extLst>
      <p:ext uri="{BB962C8B-B14F-4D97-AF65-F5344CB8AC3E}">
        <p14:creationId xmlns:p14="http://schemas.microsoft.com/office/powerpoint/2010/main" val="3961569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Citez des exemples d’application.</a:t>
            </a:r>
            <a:endParaRPr lang="en-GB" dirty="0">
              <a:solidFill>
                <a:schemeClr val="accent1"/>
              </a:solidFill>
            </a:endParaRPr>
          </a:p>
        </p:txBody>
      </p:sp>
      <p:pic>
        <p:nvPicPr>
          <p:cNvPr id="8" name="Image 7">
            <a:extLst>
              <a:ext uri="{FF2B5EF4-FFF2-40B4-BE49-F238E27FC236}">
                <a16:creationId xmlns:a16="http://schemas.microsoft.com/office/drawing/2014/main" id="{558AB04A-3491-4CBE-92D3-F4C802969219}"/>
              </a:ext>
            </a:extLst>
          </p:cNvPr>
          <p:cNvPicPr>
            <a:picLocks noChangeAspect="1"/>
          </p:cNvPicPr>
          <p:nvPr/>
        </p:nvPicPr>
        <p:blipFill>
          <a:blip r:embed="rId3"/>
          <a:stretch>
            <a:fillRect/>
          </a:stretch>
        </p:blipFill>
        <p:spPr>
          <a:xfrm>
            <a:off x="746760" y="1008570"/>
            <a:ext cx="6174543" cy="3489299"/>
          </a:xfrm>
          <a:prstGeom prst="rect">
            <a:avLst/>
          </a:prstGeom>
        </p:spPr>
      </p:pic>
      <p:sp>
        <p:nvSpPr>
          <p:cNvPr id="10" name="ZoneTexte 9">
            <a:extLst>
              <a:ext uri="{FF2B5EF4-FFF2-40B4-BE49-F238E27FC236}">
                <a16:creationId xmlns:a16="http://schemas.microsoft.com/office/drawing/2014/main" id="{078F7537-C247-46D3-B71C-06AB871D14C5}"/>
              </a:ext>
            </a:extLst>
          </p:cNvPr>
          <p:cNvSpPr txBox="1"/>
          <p:nvPr/>
        </p:nvSpPr>
        <p:spPr>
          <a:xfrm>
            <a:off x="7401026" y="1008570"/>
            <a:ext cx="3656740" cy="4801314"/>
          </a:xfrm>
          <a:prstGeom prst="rect">
            <a:avLst/>
          </a:prstGeom>
          <a:noFill/>
        </p:spPr>
        <p:txBody>
          <a:bodyPr wrap="square">
            <a:spAutoFit/>
          </a:bodyPr>
          <a:lstStyle/>
          <a:p>
            <a:r>
              <a:rPr lang="fr-CH" dirty="0"/>
              <a:t>Au départ on est à             et on a 4 possibilités de transitions:</a:t>
            </a:r>
          </a:p>
          <a:p>
            <a:r>
              <a:rPr lang="fr-CH" dirty="0"/>
              <a:t>	[1,2,3,4]</a:t>
            </a:r>
          </a:p>
          <a:p>
            <a:endParaRPr lang="fr-CH" dirty="0"/>
          </a:p>
          <a:p>
            <a:r>
              <a:rPr lang="fr-CH" dirty="0"/>
              <a:t>Ces transitions sont évalués à l’aide d’une fonction f(v) = h(v) + g(v):</a:t>
            </a:r>
          </a:p>
          <a:p>
            <a:endParaRPr lang="fr-CH" dirty="0"/>
          </a:p>
          <a:p>
            <a:r>
              <a:rPr lang="fr-CH" dirty="0"/>
              <a:t>	f(départ) = 6</a:t>
            </a:r>
          </a:p>
          <a:p>
            <a:r>
              <a:rPr lang="fr-CH" dirty="0"/>
              <a:t>	f(1) = 7</a:t>
            </a:r>
          </a:p>
          <a:p>
            <a:r>
              <a:rPr lang="fr-CH" dirty="0"/>
              <a:t>	f(2) = 6</a:t>
            </a:r>
          </a:p>
          <a:p>
            <a:r>
              <a:rPr lang="fr-CH" dirty="0"/>
              <a:t>	f(3) = 7</a:t>
            </a:r>
          </a:p>
          <a:p>
            <a:r>
              <a:rPr lang="fr-CH" dirty="0"/>
              <a:t>	f(4) = 8  </a:t>
            </a:r>
          </a:p>
          <a:p>
            <a:endParaRPr lang="fr-CH" dirty="0"/>
          </a:p>
          <a:p>
            <a:r>
              <a:rPr lang="fr-CH" dirty="0"/>
              <a:t>Naturellement on choisit le nœud 2.</a:t>
            </a:r>
          </a:p>
          <a:p>
            <a:endParaRPr lang="fr-CH" dirty="0"/>
          </a:p>
          <a:p>
            <a:r>
              <a:rPr lang="fr-CH" dirty="0"/>
              <a:t>On refait la même chose avec 2 notre position.</a:t>
            </a:r>
          </a:p>
        </p:txBody>
      </p:sp>
      <p:pic>
        <p:nvPicPr>
          <p:cNvPr id="12" name="Image 11">
            <a:extLst>
              <a:ext uri="{FF2B5EF4-FFF2-40B4-BE49-F238E27FC236}">
                <a16:creationId xmlns:a16="http://schemas.microsoft.com/office/drawing/2014/main" id="{BD44B98E-165B-4F88-B9B9-16CDF0A95E8E}"/>
              </a:ext>
            </a:extLst>
          </p:cNvPr>
          <p:cNvPicPr>
            <a:picLocks noChangeAspect="1"/>
          </p:cNvPicPr>
          <p:nvPr/>
        </p:nvPicPr>
        <p:blipFill>
          <a:blip r:embed="rId4"/>
          <a:stretch>
            <a:fillRect/>
          </a:stretch>
        </p:blipFill>
        <p:spPr>
          <a:xfrm>
            <a:off x="9232093" y="920702"/>
            <a:ext cx="590550" cy="457200"/>
          </a:xfrm>
          <a:prstGeom prst="rect">
            <a:avLst/>
          </a:prstGeom>
        </p:spPr>
      </p:pic>
      <p:sp>
        <p:nvSpPr>
          <p:cNvPr id="3" name="Espace réservé du numéro de diapositive 2">
            <a:extLst>
              <a:ext uri="{FF2B5EF4-FFF2-40B4-BE49-F238E27FC236}">
                <a16:creationId xmlns:a16="http://schemas.microsoft.com/office/drawing/2014/main" id="{86B43923-28D3-47BF-AE98-20849D5697C8}"/>
              </a:ext>
            </a:extLst>
          </p:cNvPr>
          <p:cNvSpPr>
            <a:spLocks noGrp="1"/>
          </p:cNvSpPr>
          <p:nvPr>
            <p:ph type="sldNum" sz="quarter" idx="12"/>
          </p:nvPr>
        </p:nvSpPr>
        <p:spPr/>
        <p:txBody>
          <a:bodyPr/>
          <a:lstStyle/>
          <a:p>
            <a:fld id="{6C879FB7-B25B-4722-B52B-E3AE553A150F}" type="slidenum">
              <a:rPr lang="en-GB" smtClean="0"/>
              <a:t>12</a:t>
            </a:fld>
            <a:endParaRPr lang="en-GB"/>
          </a:p>
        </p:txBody>
      </p:sp>
    </p:spTree>
    <p:extLst>
      <p:ext uri="{BB962C8B-B14F-4D97-AF65-F5344CB8AC3E}">
        <p14:creationId xmlns:p14="http://schemas.microsoft.com/office/powerpoint/2010/main" val="2263483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3.</a:t>
            </a:r>
            <a:r>
              <a:rPr lang="fr-FR" sz="1400" dirty="0">
                <a:effectLst/>
                <a:latin typeface="Arial" panose="020B0604020202020204" pitchFamily="34" charset="0"/>
              </a:rPr>
              <a:t>Satisfaction de contraintes: Qu’est-ce qu’un PSC? Quel est son modèle? Comment le résout-on? En quoi consiste le graphe mis en jeu? Décrivez les algorithmes et heuristiques associées. </a:t>
            </a:r>
            <a:endParaRPr lang="en-GB" sz="1400"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a:xfrm>
                <a:off x="838200" y="1825625"/>
                <a:ext cx="10515600" cy="3774063"/>
              </a:xfrm>
            </p:spPr>
            <p:txBody>
              <a:bodyPr>
                <a:normAutofit fontScale="92500" lnSpcReduction="20000"/>
              </a:bodyPr>
              <a:lstStyle/>
              <a:p>
                <a:r>
                  <a:rPr lang="fr-CH" dirty="0"/>
                  <a:t>Un problème de satisfaction de contraintes (PSC) est représenté par: </a:t>
                </a:r>
              </a:p>
              <a:p>
                <a:pPr marL="457200" lvl="1" indent="0">
                  <a:buNone/>
                </a:pPr>
                <a:r>
                  <a:rPr lang="fr-CH" dirty="0"/>
                  <a:t>Un ensemble de variables:</a:t>
                </a:r>
              </a:p>
              <a:p>
                <a:pPr marL="457200" lvl="1" indent="0">
                  <a:buNone/>
                </a:pPr>
                <a:r>
                  <a:rPr lang="fr-CH" dirty="0"/>
                  <a:t>			</a:t>
                </a:r>
                <a:r>
                  <a:rPr lang="fr-CH" dirty="0">
                    <a:solidFill>
                      <a:srgbClr val="FF0000"/>
                    </a:solidFill>
                  </a:rPr>
                  <a:t>X =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1</m:t>
                        </m:r>
                      </m:sub>
                    </m:sSub>
                    <m:r>
                      <a:rPr lang="fr-CH" b="0" i="1" smtClean="0">
                        <a:solidFill>
                          <a:srgbClr val="FF0000"/>
                        </a:solidFill>
                        <a:latin typeface="Cambria Math" panose="02040503050406030204" pitchFamily="18" charset="0"/>
                      </a:rPr>
                      <m:t>,</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2</m:t>
                        </m:r>
                      </m:sub>
                    </m:sSub>
                    <m:r>
                      <a:rPr lang="fr-CH" b="0" i="1"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𝑛</m:t>
                        </m:r>
                      </m:sub>
                    </m:sSub>
                  </m:oMath>
                </a14:m>
                <a:r>
                  <a:rPr lang="fr-CH" dirty="0">
                    <a:solidFill>
                      <a:srgbClr val="FF0000"/>
                    </a:solidFill>
                  </a:rPr>
                  <a:t>)</a:t>
                </a:r>
                <a:r>
                  <a:rPr lang="fr-CH" dirty="0"/>
                  <a:t> </a:t>
                </a:r>
              </a:p>
              <a:p>
                <a:pPr marL="457200" lvl="1" indent="0">
                  <a:buNone/>
                </a:pPr>
                <a:r>
                  <a:rPr lang="fr-CH" dirty="0"/>
                  <a:t>	Chaque valeur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𝑖</m:t>
                        </m:r>
                      </m:sub>
                    </m:sSub>
                    <m:r>
                      <a:rPr lang="fr-CH" b="0" i="0" smtClean="0">
                        <a:solidFill>
                          <a:srgbClr val="FF0000"/>
                        </a:solidFill>
                        <a:latin typeface="Cambria Math" panose="02040503050406030204" pitchFamily="18" charset="0"/>
                      </a:rPr>
                      <m:t> </m:t>
                    </m:r>
                  </m:oMath>
                </a14:m>
                <a:r>
                  <a:rPr lang="fr-CH" dirty="0"/>
                  <a:t>ayant un domaine de valeurs admissibles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oMath>
                </a14:m>
                <a:r>
                  <a:rPr lang="fr-CH" dirty="0"/>
                  <a:t>.</a:t>
                </a:r>
              </a:p>
              <a:p>
                <a:pPr marL="457200" lvl="1" indent="0">
                  <a:buNone/>
                </a:pPr>
                <a:endParaRPr lang="fr-CH" dirty="0"/>
              </a:p>
              <a:p>
                <a:pPr marL="457200" lvl="1" indent="0">
                  <a:buNone/>
                </a:pPr>
                <a:r>
                  <a:rPr lang="fr-CH" dirty="0"/>
                  <a:t>Un ensemble de contraintes sur les variables: </a:t>
                </a:r>
              </a:p>
              <a:p>
                <a:pPr marL="457200" lvl="1" indent="0">
                  <a:buNone/>
                </a:pPr>
                <a:r>
                  <a:rPr lang="fr-CH" dirty="0"/>
                  <a:t>			</a:t>
                </a:r>
                <a:r>
                  <a:rPr lang="fr-CH" dirty="0">
                    <a:solidFill>
                      <a:srgbClr val="FF0000"/>
                    </a:solidFill>
                  </a:rPr>
                  <a:t> C =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1</m:t>
                        </m:r>
                      </m:sub>
                    </m:sSub>
                    <m:r>
                      <a:rPr lang="fr-CH" b="0" i="1" smtClean="0">
                        <a:solidFill>
                          <a:srgbClr val="FF0000"/>
                        </a:solidFill>
                        <a:latin typeface="Cambria Math" panose="02040503050406030204" pitchFamily="18" charset="0"/>
                      </a:rPr>
                      <m:t>,</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2</m:t>
                        </m:r>
                      </m:sub>
                    </m:sSub>
                    <m:r>
                      <a:rPr lang="fr-CH" b="0" i="1"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𝑛</m:t>
                        </m:r>
                      </m:sub>
                    </m:sSub>
                  </m:oMath>
                </a14:m>
                <a:r>
                  <a:rPr lang="fr-CH" dirty="0">
                    <a:solidFill>
                      <a:srgbClr val="FF0000"/>
                    </a:solidFill>
                  </a:rPr>
                  <a:t>)</a:t>
                </a:r>
                <a:r>
                  <a:rPr lang="fr-CH" dirty="0"/>
                  <a:t> </a:t>
                </a:r>
              </a:p>
              <a:p>
                <a:pPr marL="457200" lvl="1" indent="0">
                  <a:buNone/>
                </a:pPr>
                <a:r>
                  <a:rPr lang="fr-CH" dirty="0"/>
                  <a:t>	</a:t>
                </a:r>
                <a:r>
                  <a:rPr lang="fr-CH" sz="2200" dirty="0"/>
                  <a:t>Chaque contrainte devient une proposition logique qui s’applique sur les variables X.</a:t>
                </a:r>
              </a:p>
              <a:p>
                <a:pPr marL="457200" lvl="1" indent="0">
                  <a:buNone/>
                </a:pPr>
                <a:endParaRPr lang="fr-CH" dirty="0"/>
              </a:p>
              <a:p>
                <a:r>
                  <a:rPr lang="fr-CH" dirty="0"/>
                  <a:t>Solution:</a:t>
                </a:r>
              </a:p>
              <a:p>
                <a:pPr marL="457200" lvl="1" indent="0">
                  <a:buNone/>
                </a:pPr>
                <a:r>
                  <a:rPr lang="fr-CH" dirty="0"/>
                  <a:t>On cherche </a:t>
                </a:r>
                <a:r>
                  <a:rPr lang="fr-CH" dirty="0">
                    <a:solidFill>
                      <a:srgbClr val="FF0000"/>
                    </a:solidFill>
                  </a:rPr>
                  <a:t>X*</a:t>
                </a:r>
                <a:r>
                  <a:rPr lang="fr-CH" dirty="0"/>
                  <a:t> tel que</a:t>
                </a:r>
                <a:r>
                  <a:rPr lang="fr-CH" dirty="0">
                    <a:solidFill>
                      <a:srgbClr val="FF0000"/>
                    </a:solidFill>
                  </a:rPr>
                  <a:t>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1</m:t>
                        </m:r>
                      </m:sub>
                    </m:sSub>
                  </m:oMath>
                </a14:m>
                <a:r>
                  <a:rPr lang="fr-CH" dirty="0">
                    <a:solidFill>
                      <a:srgbClr val="FF0000"/>
                    </a:solidFill>
                  </a:rPr>
                  <a:t>* </a:t>
                </a:r>
                <a14:m>
                  <m:oMath xmlns:m="http://schemas.openxmlformats.org/officeDocument/2006/math">
                    <m:r>
                      <a:rPr lang="fr-CH" dirty="0" smtClean="0">
                        <a:solidFill>
                          <a:srgbClr val="FF0000"/>
                        </a:solidFill>
                        <a:latin typeface="Cambria Math" panose="02040503050406030204" pitchFamily="18" charset="0"/>
                      </a:rPr>
                      <m:t>∈</m:t>
                    </m:r>
                    <m:r>
                      <a:rPr lang="fr-CH" b="0" i="0" dirty="0"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i="1">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r>
                      <a:rPr lang="fr-CH">
                        <a:solidFill>
                          <a:srgbClr val="FF0000"/>
                        </a:solidFill>
                        <a:latin typeface="Cambria Math" panose="02040503050406030204" pitchFamily="18" charset="0"/>
                      </a:rPr>
                      <m:t> </m:t>
                    </m:r>
                  </m:oMath>
                </a14:m>
                <a:r>
                  <a:rPr lang="fr-CH" dirty="0"/>
                  <a:t>et </a:t>
                </a:r>
                <a:r>
                  <a:rPr lang="fr-CH" dirty="0">
                    <a:solidFill>
                      <a:srgbClr val="FF0000"/>
                    </a:solidFill>
                  </a:rPr>
                  <a:t>True(</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i="1">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𝑗</m:t>
                        </m:r>
                      </m:sub>
                    </m:sSub>
                  </m:oMath>
                </a14:m>
                <a:r>
                  <a:rPr lang="fr-CH" dirty="0">
                    <a:solidFill>
                      <a:srgbClr val="FF0000"/>
                    </a:solidFill>
                  </a:rPr>
                  <a:t>) </a:t>
                </a:r>
                <a:r>
                  <a:rPr lang="fr-CH" dirty="0"/>
                  <a:t>pour tout i, j</a:t>
                </a:r>
              </a:p>
              <a:p>
                <a:pPr marL="457200" lvl="1" indent="0">
                  <a:buNone/>
                </a:pPr>
                <a:endParaRPr lang="fr-CH" dirty="0"/>
              </a:p>
            </p:txBody>
          </p:sp>
        </mc:Choice>
        <mc:Fallback xmlns="">
          <p:sp>
            <p:nvSpPr>
              <p:cNvPr id="3" name="Espace réservé du contenu 2">
                <a:extLst>
                  <a:ext uri="{FF2B5EF4-FFF2-40B4-BE49-F238E27FC236}">
                    <a16:creationId xmlns:a16="http://schemas.microsoft.com/office/drawing/2014/main" id="{55ECBF04-F52F-4B3F-9304-4E4A2E668DA9}"/>
                  </a:ext>
                </a:extLst>
              </p:cNvPr>
              <p:cNvSpPr>
                <a:spLocks noGrp="1" noRot="1" noChangeAspect="1" noMove="1" noResize="1" noEditPoints="1" noAdjustHandles="1" noChangeArrowheads="1" noChangeShapeType="1" noTextEdit="1"/>
              </p:cNvSpPr>
              <p:nvPr>
                <p:ph idx="1"/>
              </p:nvPr>
            </p:nvSpPr>
            <p:spPr>
              <a:xfrm>
                <a:off x="838200" y="1825625"/>
                <a:ext cx="10515600" cy="3774063"/>
              </a:xfrm>
              <a:blipFill>
                <a:blip r:embed="rId3"/>
                <a:stretch>
                  <a:fillRect l="-928" t="-4032"/>
                </a:stretch>
              </a:blipFill>
            </p:spPr>
            <p:txBody>
              <a:bodyPr/>
              <a:lstStyle/>
              <a:p>
                <a:r>
                  <a:rPr lang="fr-CH">
                    <a:noFill/>
                  </a:rPr>
                  <a:t> </a:t>
                </a:r>
              </a:p>
            </p:txBody>
          </p:sp>
        </mc:Fallback>
      </mc:AlternateContent>
      <p:sp>
        <p:nvSpPr>
          <p:cNvPr id="4" name="Titre 1">
            <a:extLst>
              <a:ext uri="{FF2B5EF4-FFF2-40B4-BE49-F238E27FC236}">
                <a16:creationId xmlns:a16="http://schemas.microsoft.com/office/drawing/2014/main" id="{246A0BEF-576E-48E1-A198-7C5CF55B1CCB}"/>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a:solidFill>
                  <a:schemeClr val="accent1"/>
                </a:solidFill>
              </a:rPr>
              <a:t>3.</a:t>
            </a:r>
            <a:endParaRPr lang="en-GB" dirty="0">
              <a:solidFill>
                <a:schemeClr val="accent1"/>
              </a:solidFill>
            </a:endParaRPr>
          </a:p>
        </p:txBody>
      </p:sp>
      <p:sp>
        <p:nvSpPr>
          <p:cNvPr id="5" name="Espace réservé du numéro de diapositive 4">
            <a:extLst>
              <a:ext uri="{FF2B5EF4-FFF2-40B4-BE49-F238E27FC236}">
                <a16:creationId xmlns:a16="http://schemas.microsoft.com/office/drawing/2014/main" id="{5C2B5484-8BDC-4635-BC98-D4D778D6669F}"/>
              </a:ext>
            </a:extLst>
          </p:cNvPr>
          <p:cNvSpPr>
            <a:spLocks noGrp="1"/>
          </p:cNvSpPr>
          <p:nvPr>
            <p:ph type="sldNum" sz="quarter" idx="12"/>
          </p:nvPr>
        </p:nvSpPr>
        <p:spPr/>
        <p:txBody>
          <a:bodyPr/>
          <a:lstStyle/>
          <a:p>
            <a:fld id="{6C879FB7-B25B-4722-B52B-E3AE553A150F}" type="slidenum">
              <a:rPr lang="en-GB" smtClean="0"/>
              <a:t>13</a:t>
            </a:fld>
            <a:endParaRPr lang="en-GB"/>
          </a:p>
        </p:txBody>
      </p:sp>
    </p:spTree>
    <p:extLst>
      <p:ext uri="{BB962C8B-B14F-4D97-AF65-F5344CB8AC3E}">
        <p14:creationId xmlns:p14="http://schemas.microsoft.com/office/powerpoint/2010/main" val="718154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 résout-on?</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70"/>
            <a:ext cx="10515600" cy="4354276"/>
          </a:xfrm>
        </p:spPr>
        <p:txBody>
          <a:bodyPr>
            <a:noAutofit/>
          </a:bodyPr>
          <a:lstStyle/>
          <a:p>
            <a:pPr marL="0" indent="0">
              <a:buNone/>
            </a:pPr>
            <a:r>
              <a:rPr lang="fr-CH" dirty="0"/>
              <a:t>Voici les étapes pour résoudre le problème (</a:t>
            </a:r>
            <a:r>
              <a:rPr lang="fr-CH" dirty="0" err="1"/>
              <a:t>backtracking</a:t>
            </a:r>
            <a:r>
              <a:rPr lang="fr-CH" dirty="0"/>
              <a:t>):</a:t>
            </a:r>
          </a:p>
          <a:p>
            <a:pPr marL="0" indent="0">
              <a:buNone/>
            </a:pPr>
            <a:r>
              <a:rPr lang="fr-CH" dirty="0"/>
              <a:t>	(1) définir les variables du problème </a:t>
            </a:r>
            <a:r>
              <a:rPr lang="fr-CH" dirty="0">
                <a:solidFill>
                  <a:srgbClr val="FF0000"/>
                </a:solidFill>
              </a:rPr>
              <a:t>(X)</a:t>
            </a:r>
          </a:p>
          <a:p>
            <a:pPr marL="0" indent="0">
              <a:buNone/>
            </a:pPr>
            <a:r>
              <a:rPr lang="fr-CH" dirty="0">
                <a:solidFill>
                  <a:srgbClr val="FF0000"/>
                </a:solidFill>
              </a:rPr>
              <a:t>	</a:t>
            </a:r>
            <a:r>
              <a:rPr lang="fr-CH" dirty="0"/>
              <a:t>(2) définir le domaine </a:t>
            </a:r>
            <a:r>
              <a:rPr lang="fr-CH" dirty="0">
                <a:solidFill>
                  <a:srgbClr val="FF0000"/>
                </a:solidFill>
              </a:rPr>
              <a:t>(D) </a:t>
            </a:r>
            <a:r>
              <a:rPr lang="fr-CH" dirty="0"/>
              <a:t>de chaque variable de </a:t>
            </a:r>
            <a:r>
              <a:rPr lang="fr-CH" dirty="0">
                <a:solidFill>
                  <a:srgbClr val="FF0000"/>
                </a:solidFill>
              </a:rPr>
              <a:t>(X) </a:t>
            </a:r>
          </a:p>
          <a:p>
            <a:pPr marL="0" indent="0">
              <a:buNone/>
            </a:pPr>
            <a:r>
              <a:rPr lang="fr-CH" dirty="0">
                <a:solidFill>
                  <a:srgbClr val="FF0000"/>
                </a:solidFill>
              </a:rPr>
              <a:t>	</a:t>
            </a:r>
            <a:r>
              <a:rPr lang="fr-CH" dirty="0"/>
              <a:t>(3) on transforme les contraintes en formules mathématiques </a:t>
            </a:r>
            <a:r>
              <a:rPr lang="fr-CH" dirty="0">
                <a:solidFill>
                  <a:srgbClr val="FF0000"/>
                </a:solidFill>
              </a:rPr>
              <a:t>(C)</a:t>
            </a:r>
          </a:p>
          <a:p>
            <a:pPr marL="0" indent="0">
              <a:buNone/>
            </a:pPr>
            <a:r>
              <a:rPr lang="fr-CH" dirty="0">
                <a:solidFill>
                  <a:srgbClr val="FF0000"/>
                </a:solidFill>
              </a:rPr>
              <a:t>	</a:t>
            </a:r>
            <a:r>
              <a:rPr lang="fr-CH" dirty="0"/>
              <a:t>(4) on exécute l’algorithme de recherche</a:t>
            </a:r>
          </a:p>
          <a:p>
            <a:pPr marL="0" indent="0">
              <a:buNone/>
            </a:pPr>
            <a:r>
              <a:rPr lang="fr-CH" dirty="0">
                <a:solidFill>
                  <a:srgbClr val="FF0000"/>
                </a:solidFill>
              </a:rPr>
              <a:t>		 </a:t>
            </a:r>
            <a:r>
              <a:rPr lang="fr-CH" dirty="0"/>
              <a:t>	</a:t>
            </a:r>
            <a:endParaRPr lang="fr-CH" dirty="0">
              <a:latin typeface="Calibri" panose="020F0502020204030204" pitchFamily="34" charset="0"/>
            </a:endParaRPr>
          </a:p>
        </p:txBody>
      </p:sp>
      <p:pic>
        <p:nvPicPr>
          <p:cNvPr id="5" name="Image 4">
            <a:extLst>
              <a:ext uri="{FF2B5EF4-FFF2-40B4-BE49-F238E27FC236}">
                <a16:creationId xmlns:a16="http://schemas.microsoft.com/office/drawing/2014/main" id="{251F2CFD-EC0F-4E2B-93D9-8F62DA440BC7}"/>
              </a:ext>
            </a:extLst>
          </p:cNvPr>
          <p:cNvPicPr>
            <a:picLocks noChangeAspect="1"/>
          </p:cNvPicPr>
          <p:nvPr/>
        </p:nvPicPr>
        <p:blipFill>
          <a:blip r:embed="rId3"/>
          <a:stretch>
            <a:fillRect/>
          </a:stretch>
        </p:blipFill>
        <p:spPr>
          <a:xfrm>
            <a:off x="4106830" y="3933442"/>
            <a:ext cx="3795460" cy="2279682"/>
          </a:xfrm>
          <a:prstGeom prst="rect">
            <a:avLst/>
          </a:prstGeom>
        </p:spPr>
      </p:pic>
      <p:sp>
        <p:nvSpPr>
          <p:cNvPr id="3" name="Espace réservé du numéro de diapositive 2">
            <a:extLst>
              <a:ext uri="{FF2B5EF4-FFF2-40B4-BE49-F238E27FC236}">
                <a16:creationId xmlns:a16="http://schemas.microsoft.com/office/drawing/2014/main" id="{1B5B67D5-6501-40A3-A9E7-D57BFE75DDD9}"/>
              </a:ext>
            </a:extLst>
          </p:cNvPr>
          <p:cNvSpPr>
            <a:spLocks noGrp="1"/>
          </p:cNvSpPr>
          <p:nvPr>
            <p:ph type="sldNum" sz="quarter" idx="12"/>
          </p:nvPr>
        </p:nvSpPr>
        <p:spPr/>
        <p:txBody>
          <a:bodyPr/>
          <a:lstStyle/>
          <a:p>
            <a:fld id="{6C879FB7-B25B-4722-B52B-E3AE553A150F}" type="slidenum">
              <a:rPr lang="en-GB" smtClean="0"/>
              <a:t>14</a:t>
            </a:fld>
            <a:endParaRPr lang="en-GB"/>
          </a:p>
        </p:txBody>
      </p:sp>
    </p:spTree>
    <p:extLst>
      <p:ext uri="{BB962C8B-B14F-4D97-AF65-F5344CB8AC3E}">
        <p14:creationId xmlns:p14="http://schemas.microsoft.com/office/powerpoint/2010/main" val="1534800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En quoi consiste le graphe mis en jeu?</a:t>
            </a:r>
            <a:endParaRPr lang="en-GB" dirty="0">
              <a:solidFill>
                <a:schemeClr val="accent1"/>
              </a:solidFill>
            </a:endParaRPr>
          </a:p>
        </p:txBody>
      </p:sp>
      <mc:AlternateContent xmlns:mc="http://schemas.openxmlformats.org/markup-compatibility/2006" xmlns:a14="http://schemas.microsoft.com/office/drawing/2010/main">
        <mc:Choice Requires="a14">
          <p:sp>
            <p:nvSpPr>
              <p:cNvPr id="7" name="Espace réservé du contenu 6">
                <a:extLst>
                  <a:ext uri="{FF2B5EF4-FFF2-40B4-BE49-F238E27FC236}">
                    <a16:creationId xmlns:a16="http://schemas.microsoft.com/office/drawing/2014/main" id="{D375C1E0-C6CE-4C9C-A1B2-E5BB8DF522A5}"/>
                  </a:ext>
                </a:extLst>
              </p:cNvPr>
              <p:cNvSpPr>
                <a:spLocks noGrp="1"/>
              </p:cNvSpPr>
              <p:nvPr>
                <p:ph idx="1"/>
              </p:nvPr>
            </p:nvSpPr>
            <p:spPr>
              <a:xfrm>
                <a:off x="838200" y="1008570"/>
                <a:ext cx="10515600" cy="1764998"/>
              </a:xfrm>
            </p:spPr>
            <p:txBody>
              <a:bodyPr/>
              <a:lstStyle/>
              <a:p>
                <a:r>
                  <a:rPr lang="fr-CH" dirty="0"/>
                  <a:t>Imaginons un exemple simple:</a:t>
                </a:r>
              </a:p>
              <a:p>
                <a:pPr lvl="1"/>
                <a:r>
                  <a:rPr lang="fr-CH" dirty="0">
                    <a:solidFill>
                      <a:schemeClr val="tx1"/>
                    </a:solidFill>
                  </a:rPr>
                  <a:t>X = (</a:t>
                </a:r>
                <a14:m>
                  <m:oMath xmlns:m="http://schemas.openxmlformats.org/officeDocument/2006/math">
                    <m:sSub>
                      <m:sSubPr>
                        <m:ctrlPr>
                          <a:rPr lang="x-IV_mathan" i="1">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1</m:t>
                        </m:r>
                      </m:sub>
                    </m:sSub>
                    <m:r>
                      <a:rPr lang="fr-CH" b="0" i="1" smtClean="0">
                        <a:solidFill>
                          <a:schemeClr val="tx1"/>
                        </a:solidFill>
                        <a:latin typeface="Cambria Math" panose="02040503050406030204" pitchFamily="18" charset="0"/>
                      </a:rPr>
                      <m:t>,</m:t>
                    </m:r>
                    <m:sSub>
                      <m:sSubPr>
                        <m:ctrlPr>
                          <a:rPr lang="x-IV_mathan" i="1">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2</m:t>
                        </m:r>
                      </m:sub>
                    </m:sSub>
                  </m:oMath>
                </a14:m>
                <a:r>
                  <a:rPr lang="fr-CH" dirty="0">
                    <a:solidFill>
                      <a:schemeClr val="tx1"/>
                    </a:solidFill>
                  </a:rPr>
                  <a:t>)</a:t>
                </a:r>
              </a:p>
              <a:p>
                <a:pPr lvl="1"/>
                <a14:m>
                  <m:oMath xmlns:m="http://schemas.openxmlformats.org/officeDocument/2006/math">
                    <m:sSub>
                      <m:sSubPr>
                        <m:ctrlPr>
                          <a:rPr lang="x-IV_mathan" i="1">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𝐷</m:t>
                        </m:r>
                      </m:e>
                      <m:sub>
                        <m:r>
                          <a:rPr lang="fr-CH" i="1">
                            <a:solidFill>
                              <a:schemeClr val="tx1"/>
                            </a:solidFill>
                            <a:latin typeface="Cambria Math" panose="02040503050406030204" pitchFamily="18" charset="0"/>
                          </a:rPr>
                          <m:t>1</m:t>
                        </m:r>
                      </m:sub>
                    </m:sSub>
                  </m:oMath>
                </a14:m>
                <a:r>
                  <a:rPr lang="fr-CH" dirty="0">
                    <a:solidFill>
                      <a:schemeClr val="tx1"/>
                    </a:solidFill>
                  </a:rPr>
                  <a:t> = [1,2] - </a:t>
                </a:r>
                <a14:m>
                  <m:oMath xmlns:m="http://schemas.openxmlformats.org/officeDocument/2006/math">
                    <m:sSub>
                      <m:sSubPr>
                        <m:ctrlPr>
                          <a:rPr lang="x-IV_mathan" i="1">
                            <a:solidFill>
                              <a:schemeClr val="tx1"/>
                            </a:solidFill>
                            <a:latin typeface="Cambria Math" panose="02040503050406030204" pitchFamily="18" charset="0"/>
                          </a:rPr>
                        </m:ctrlPr>
                      </m:sSubPr>
                      <m:e>
                        <m:r>
                          <a:rPr lang="fr-CH" i="1">
                            <a:solidFill>
                              <a:schemeClr val="tx1"/>
                            </a:solidFill>
                            <a:latin typeface="Cambria Math" panose="02040503050406030204" pitchFamily="18" charset="0"/>
                          </a:rPr>
                          <m:t>𝐷</m:t>
                        </m:r>
                      </m:e>
                      <m:sub>
                        <m:r>
                          <a:rPr lang="fr-CH" b="0" i="1" smtClean="0">
                            <a:solidFill>
                              <a:schemeClr val="tx1"/>
                            </a:solidFill>
                            <a:latin typeface="Cambria Math" panose="02040503050406030204" pitchFamily="18" charset="0"/>
                          </a:rPr>
                          <m:t>2</m:t>
                        </m:r>
                      </m:sub>
                    </m:sSub>
                  </m:oMath>
                </a14:m>
                <a:r>
                  <a:rPr lang="fr-CH" dirty="0">
                    <a:solidFill>
                      <a:schemeClr val="tx1"/>
                    </a:solidFill>
                  </a:rPr>
                  <a:t> = [1,2] </a:t>
                </a:r>
              </a:p>
              <a:p>
                <a:pPr lvl="1"/>
                <a:r>
                  <a:rPr lang="fr-CH" dirty="0">
                    <a:solidFill>
                      <a:schemeClr val="tx1"/>
                    </a:solidFill>
                  </a:rPr>
                  <a:t>C : si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𝑖</m:t>
                        </m:r>
                      </m:sub>
                    </m:sSub>
                  </m:oMath>
                </a14:m>
                <a:r>
                  <a:rPr lang="fr-CH" dirty="0">
                    <a:solidFill>
                      <a:schemeClr val="tx1"/>
                    </a:solidFill>
                  </a:rPr>
                  <a:t> est impair, alors </a:t>
                </a:r>
                <a14:m>
                  <m:oMath xmlns:m="http://schemas.openxmlformats.org/officeDocument/2006/math">
                    <m:sSub>
                      <m:sSubPr>
                        <m:ctrlPr>
                          <a:rPr lang="x-IV_mathan" i="1">
                            <a:solidFill>
                              <a:schemeClr val="tx1"/>
                            </a:solidFill>
                            <a:latin typeface="Cambria Math" panose="02040503050406030204" pitchFamily="18" charset="0"/>
                          </a:rPr>
                        </m:ctrlPr>
                      </m:sSubPr>
                      <m:e>
                        <m:r>
                          <a:rPr lang="fr-CH" i="1">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𝑗</m:t>
                        </m:r>
                      </m:sub>
                    </m:sSub>
                  </m:oMath>
                </a14:m>
                <a:r>
                  <a:rPr lang="fr-CH" dirty="0">
                    <a:solidFill>
                      <a:schemeClr val="tx1"/>
                    </a:solidFill>
                  </a:rPr>
                  <a:t> doit être pair si i diffèrent de j</a:t>
                </a:r>
              </a:p>
              <a:p>
                <a:pPr lvl="1"/>
                <a:endParaRPr lang="fr-CH" dirty="0">
                  <a:solidFill>
                    <a:srgbClr val="FF0000"/>
                  </a:solidFill>
                </a:endParaRPr>
              </a:p>
              <a:p>
                <a:pPr lvl="1"/>
                <a:endParaRPr lang="fr-CH" dirty="0"/>
              </a:p>
            </p:txBody>
          </p:sp>
        </mc:Choice>
        <mc:Fallback xmlns="">
          <p:sp>
            <p:nvSpPr>
              <p:cNvPr id="7" name="Espace réservé du contenu 6">
                <a:extLst>
                  <a:ext uri="{FF2B5EF4-FFF2-40B4-BE49-F238E27FC236}">
                    <a16:creationId xmlns:a16="http://schemas.microsoft.com/office/drawing/2014/main" id="{D375C1E0-C6CE-4C9C-A1B2-E5BB8DF522A5}"/>
                  </a:ext>
                </a:extLst>
              </p:cNvPr>
              <p:cNvSpPr>
                <a:spLocks noGrp="1" noRot="1" noChangeAspect="1" noMove="1" noResize="1" noEditPoints="1" noAdjustHandles="1" noChangeArrowheads="1" noChangeShapeType="1" noTextEdit="1"/>
              </p:cNvSpPr>
              <p:nvPr>
                <p:ph idx="1"/>
              </p:nvPr>
            </p:nvSpPr>
            <p:spPr>
              <a:xfrm>
                <a:off x="838200" y="1008570"/>
                <a:ext cx="10515600" cy="1764998"/>
              </a:xfrm>
              <a:blipFill>
                <a:blip r:embed="rId3"/>
                <a:stretch>
                  <a:fillRect l="-1043" t="-5517" b="-2069"/>
                </a:stretch>
              </a:blipFill>
            </p:spPr>
            <p:txBody>
              <a:bodyPr/>
              <a:lstStyle/>
              <a:p>
                <a:r>
                  <a:rPr lang="fr-CH">
                    <a:noFill/>
                  </a:rPr>
                  <a:t> </a:t>
                </a:r>
              </a:p>
            </p:txBody>
          </p:sp>
        </mc:Fallback>
      </mc:AlternateContent>
      <p:pic>
        <p:nvPicPr>
          <p:cNvPr id="9" name="Image 8">
            <a:extLst>
              <a:ext uri="{FF2B5EF4-FFF2-40B4-BE49-F238E27FC236}">
                <a16:creationId xmlns:a16="http://schemas.microsoft.com/office/drawing/2014/main" id="{AE9BE04F-2336-433E-BAF8-FDD80624308B}"/>
              </a:ext>
            </a:extLst>
          </p:cNvPr>
          <p:cNvPicPr>
            <a:picLocks noChangeAspect="1"/>
          </p:cNvPicPr>
          <p:nvPr/>
        </p:nvPicPr>
        <p:blipFill>
          <a:blip r:embed="rId4"/>
          <a:stretch>
            <a:fillRect/>
          </a:stretch>
        </p:blipFill>
        <p:spPr>
          <a:xfrm>
            <a:off x="2694268" y="3104940"/>
            <a:ext cx="5834737" cy="2986896"/>
          </a:xfrm>
          <a:prstGeom prst="rect">
            <a:avLst/>
          </a:prstGeom>
        </p:spPr>
      </p:pic>
      <p:sp>
        <p:nvSpPr>
          <p:cNvPr id="3" name="Espace réservé du numéro de diapositive 2">
            <a:extLst>
              <a:ext uri="{FF2B5EF4-FFF2-40B4-BE49-F238E27FC236}">
                <a16:creationId xmlns:a16="http://schemas.microsoft.com/office/drawing/2014/main" id="{8B3C408E-BCFE-4CB0-9360-D0CB918646C9}"/>
              </a:ext>
            </a:extLst>
          </p:cNvPr>
          <p:cNvSpPr>
            <a:spLocks noGrp="1"/>
          </p:cNvSpPr>
          <p:nvPr>
            <p:ph type="sldNum" sz="quarter" idx="12"/>
          </p:nvPr>
        </p:nvSpPr>
        <p:spPr/>
        <p:txBody>
          <a:bodyPr/>
          <a:lstStyle/>
          <a:p>
            <a:fld id="{6C879FB7-B25B-4722-B52B-E3AE553A150F}" type="slidenum">
              <a:rPr lang="en-GB" smtClean="0"/>
              <a:t>15</a:t>
            </a:fld>
            <a:endParaRPr lang="en-GB"/>
          </a:p>
        </p:txBody>
      </p:sp>
    </p:spTree>
    <p:extLst>
      <p:ext uri="{BB962C8B-B14F-4D97-AF65-F5344CB8AC3E}">
        <p14:creationId xmlns:p14="http://schemas.microsoft.com/office/powerpoint/2010/main" val="2058785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les algorithmes et heuristiques associées.</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D375C1E0-C6CE-4C9C-A1B2-E5BB8DF522A5}"/>
              </a:ext>
            </a:extLst>
          </p:cNvPr>
          <p:cNvSpPr>
            <a:spLocks noGrp="1"/>
          </p:cNvSpPr>
          <p:nvPr>
            <p:ph idx="1"/>
          </p:nvPr>
        </p:nvSpPr>
        <p:spPr>
          <a:xfrm>
            <a:off x="838200" y="1008570"/>
            <a:ext cx="10515600" cy="1325563"/>
          </a:xfrm>
        </p:spPr>
        <p:txBody>
          <a:bodyPr>
            <a:normAutofit lnSpcReduction="10000"/>
          </a:bodyPr>
          <a:lstStyle/>
          <a:p>
            <a:r>
              <a:rPr lang="fr-CH" dirty="0"/>
              <a:t>Pour réduire le nombre d’états visité on va utiliser un heuristique.</a:t>
            </a:r>
          </a:p>
          <a:p>
            <a:r>
              <a:rPr lang="fr-CH" dirty="0"/>
              <a:t>Jusqu’à maintenant on affectait les variables de X dans un ordre aléatoire. L’heuristique va nous donner un ordre précis.</a:t>
            </a:r>
            <a:endParaRPr lang="fr-CH" dirty="0">
              <a:solidFill>
                <a:schemeClr val="tx1"/>
              </a:solidFill>
            </a:endParaRPr>
          </a:p>
          <a:p>
            <a:pPr lvl="1"/>
            <a:endParaRPr lang="fr-CH" dirty="0">
              <a:solidFill>
                <a:srgbClr val="FF0000"/>
              </a:solidFill>
            </a:endParaRPr>
          </a:p>
          <a:p>
            <a:pPr lvl="1"/>
            <a:endParaRPr lang="fr-CH" dirty="0"/>
          </a:p>
        </p:txBody>
      </p:sp>
      <p:sp>
        <p:nvSpPr>
          <p:cNvPr id="3" name="ZoneTexte 2">
            <a:extLst>
              <a:ext uri="{FF2B5EF4-FFF2-40B4-BE49-F238E27FC236}">
                <a16:creationId xmlns:a16="http://schemas.microsoft.com/office/drawing/2014/main" id="{809D78B2-7F28-4DC1-97ED-96FFAE0F519A}"/>
              </a:ext>
            </a:extLst>
          </p:cNvPr>
          <p:cNvSpPr txBox="1"/>
          <p:nvPr/>
        </p:nvSpPr>
        <p:spPr>
          <a:xfrm>
            <a:off x="1041581" y="2676636"/>
            <a:ext cx="3169785" cy="2308324"/>
          </a:xfrm>
          <a:prstGeom prst="rect">
            <a:avLst/>
          </a:prstGeom>
          <a:noFill/>
        </p:spPr>
        <p:txBody>
          <a:bodyPr wrap="square" rtlCol="0">
            <a:spAutoFit/>
          </a:bodyPr>
          <a:lstStyle/>
          <a:p>
            <a:r>
              <a:rPr lang="fr-CH" dirty="0"/>
              <a:t>Soit l’exemple suivant:</a:t>
            </a:r>
          </a:p>
          <a:p>
            <a:endParaRPr lang="fr-CH" dirty="0"/>
          </a:p>
          <a:p>
            <a:r>
              <a:rPr lang="fr-CH" dirty="0"/>
              <a:t>X = [1,2,3]</a:t>
            </a:r>
          </a:p>
          <a:p>
            <a:r>
              <a:rPr lang="fr-CH" dirty="0"/>
              <a:t>D1 = [1,2,3], D2 = [1,2], D3 = [1]</a:t>
            </a:r>
          </a:p>
          <a:p>
            <a:r>
              <a:rPr lang="fr-CH" dirty="0"/>
              <a:t>C = [C1,C2,C3]</a:t>
            </a:r>
          </a:p>
          <a:p>
            <a:r>
              <a:rPr lang="fr-CH" dirty="0"/>
              <a:t>C1-&gt; [x1,x2,x3]</a:t>
            </a:r>
          </a:p>
          <a:p>
            <a:r>
              <a:rPr lang="fr-CH" dirty="0"/>
              <a:t>C2-&gt; [x1,x2]</a:t>
            </a:r>
          </a:p>
          <a:p>
            <a:r>
              <a:rPr lang="fr-CH" dirty="0"/>
              <a:t>C3-&gt; [x1]</a:t>
            </a:r>
          </a:p>
        </p:txBody>
      </p:sp>
      <p:sp>
        <p:nvSpPr>
          <p:cNvPr id="5" name="ZoneTexte 4">
            <a:extLst>
              <a:ext uri="{FF2B5EF4-FFF2-40B4-BE49-F238E27FC236}">
                <a16:creationId xmlns:a16="http://schemas.microsoft.com/office/drawing/2014/main" id="{01FDD229-9C20-4105-8165-F25D0356E702}"/>
              </a:ext>
            </a:extLst>
          </p:cNvPr>
          <p:cNvSpPr txBox="1"/>
          <p:nvPr/>
        </p:nvSpPr>
        <p:spPr>
          <a:xfrm>
            <a:off x="6096000" y="2676636"/>
            <a:ext cx="5702188" cy="3970318"/>
          </a:xfrm>
          <a:prstGeom prst="rect">
            <a:avLst/>
          </a:prstGeom>
          <a:noFill/>
        </p:spPr>
        <p:txBody>
          <a:bodyPr wrap="square" rtlCol="0">
            <a:spAutoFit/>
          </a:bodyPr>
          <a:lstStyle/>
          <a:p>
            <a:r>
              <a:rPr lang="fr-CH" dirty="0"/>
              <a:t>Heuristique (variable): </a:t>
            </a:r>
          </a:p>
          <a:p>
            <a:pPr marL="800100" lvl="1" indent="-342900">
              <a:buFont typeface="+mj-lt"/>
              <a:buAutoNum type="arabicPeriod"/>
            </a:pPr>
            <a:r>
              <a:rPr lang="fr-CH" dirty="0"/>
              <a:t>Variable la plus contrainte:</a:t>
            </a:r>
          </a:p>
          <a:p>
            <a:pPr lvl="2"/>
            <a:r>
              <a:rPr lang="fr-CH" dirty="0"/>
              <a:t>On choisi la variable ayant le plus petit domaine </a:t>
            </a:r>
          </a:p>
          <a:p>
            <a:pPr lvl="2"/>
            <a:r>
              <a:rPr lang="fr-CH" dirty="0"/>
              <a:t>Dans l’exemple cette variable serait la variable X3</a:t>
            </a:r>
          </a:p>
          <a:p>
            <a:pPr lvl="2"/>
            <a:endParaRPr lang="fr-CH" dirty="0"/>
          </a:p>
          <a:p>
            <a:pPr marL="800100" lvl="1" indent="-342900">
              <a:buFont typeface="+mj-lt"/>
              <a:buAutoNum type="arabicPeriod"/>
            </a:pPr>
            <a:r>
              <a:rPr lang="fr-CH" dirty="0"/>
              <a:t>Variable la plus contraignante:</a:t>
            </a:r>
          </a:p>
          <a:p>
            <a:pPr lvl="2"/>
            <a:r>
              <a:rPr lang="fr-CH" dirty="0"/>
              <a:t>On choisit la variable qui apparait dans le plus grand nombre de contraintes</a:t>
            </a:r>
          </a:p>
          <a:p>
            <a:pPr lvl="2"/>
            <a:r>
              <a:rPr lang="fr-CH" dirty="0"/>
              <a:t>Dans l’exemple cette variable c’est la variable X1</a:t>
            </a:r>
          </a:p>
          <a:p>
            <a:endParaRPr lang="fr-CH" dirty="0"/>
          </a:p>
          <a:p>
            <a:r>
              <a:rPr lang="fr-CH" dirty="0"/>
              <a:t>Heuristique (valeur):</a:t>
            </a:r>
          </a:p>
          <a:p>
            <a:pPr marL="800100" lvl="1" indent="-342900">
              <a:buFont typeface="+mj-lt"/>
              <a:buAutoNum type="arabicPeriod"/>
            </a:pPr>
            <a:r>
              <a:rPr lang="fr-CH" dirty="0"/>
              <a:t>Plutôt qu’affecter à X1 un valeur aléatoire de D1, on affecte celle qui va le moins changer le domaine des autres variables Xi</a:t>
            </a:r>
          </a:p>
        </p:txBody>
      </p:sp>
      <p:sp>
        <p:nvSpPr>
          <p:cNvPr id="6" name="Flèche : droite 5">
            <a:extLst>
              <a:ext uri="{FF2B5EF4-FFF2-40B4-BE49-F238E27FC236}">
                <a16:creationId xmlns:a16="http://schemas.microsoft.com/office/drawing/2014/main" id="{08D22DE7-8E27-4110-BAEE-6927FC8BE5F3}"/>
              </a:ext>
            </a:extLst>
          </p:cNvPr>
          <p:cNvSpPr/>
          <p:nvPr/>
        </p:nvSpPr>
        <p:spPr>
          <a:xfrm>
            <a:off x="6673227" y="3597816"/>
            <a:ext cx="302103" cy="145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Flèche : droite 9">
            <a:extLst>
              <a:ext uri="{FF2B5EF4-FFF2-40B4-BE49-F238E27FC236}">
                <a16:creationId xmlns:a16="http://schemas.microsoft.com/office/drawing/2014/main" id="{F9E6CE1B-6466-403A-83CE-25B227BFAE4F}"/>
              </a:ext>
            </a:extLst>
          </p:cNvPr>
          <p:cNvSpPr/>
          <p:nvPr/>
        </p:nvSpPr>
        <p:spPr>
          <a:xfrm>
            <a:off x="6673226" y="4997826"/>
            <a:ext cx="302103" cy="145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Espace réservé du numéro de diapositive 7">
            <a:extLst>
              <a:ext uri="{FF2B5EF4-FFF2-40B4-BE49-F238E27FC236}">
                <a16:creationId xmlns:a16="http://schemas.microsoft.com/office/drawing/2014/main" id="{4281C38E-297E-4042-ACB5-C9EF94DB6B0E}"/>
              </a:ext>
            </a:extLst>
          </p:cNvPr>
          <p:cNvSpPr>
            <a:spLocks noGrp="1"/>
          </p:cNvSpPr>
          <p:nvPr>
            <p:ph type="sldNum" sz="quarter" idx="12"/>
          </p:nvPr>
        </p:nvSpPr>
        <p:spPr/>
        <p:txBody>
          <a:bodyPr/>
          <a:lstStyle/>
          <a:p>
            <a:fld id="{6C879FB7-B25B-4722-B52B-E3AE553A150F}" type="slidenum">
              <a:rPr lang="en-GB" smtClean="0"/>
              <a:t>16</a:t>
            </a:fld>
            <a:endParaRPr lang="en-GB"/>
          </a:p>
        </p:txBody>
      </p:sp>
    </p:spTree>
    <p:extLst>
      <p:ext uri="{BB962C8B-B14F-4D97-AF65-F5344CB8AC3E}">
        <p14:creationId xmlns:p14="http://schemas.microsoft.com/office/powerpoint/2010/main" val="415743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4.</a:t>
            </a:r>
            <a:r>
              <a:rPr lang="fr-FR" sz="1400" dirty="0">
                <a:effectLst/>
                <a:latin typeface="Arial" panose="020B0604020202020204" pitchFamily="34" charset="0"/>
              </a:rPr>
              <a:t>Recherche Adverse: En quoi consiste la recherche adverse et en quoi diffère-t-elle de la recherche classique? Quel est son modèle? Qu’est-ce qu’une fonction d’évaluation? Décrivez l’algorithme MINIMAX et ses variantes.</a:t>
            </a:r>
            <a:endParaRPr lang="en-GB" sz="1400" dirty="0"/>
          </a:p>
        </p:txBody>
      </p:sp>
      <p:sp>
        <p:nvSpPr>
          <p:cNvPr id="4" name="Titre 1">
            <a:extLst>
              <a:ext uri="{FF2B5EF4-FFF2-40B4-BE49-F238E27FC236}">
                <a16:creationId xmlns:a16="http://schemas.microsoft.com/office/drawing/2014/main" id="{1C975818-8081-4275-B5EF-117ED8F6622C}"/>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4.</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AA3A0982-3FE5-4F94-BDD5-AE45E364DA09}"/>
              </a:ext>
            </a:extLst>
          </p:cNvPr>
          <p:cNvSpPr>
            <a:spLocks noGrp="1"/>
          </p:cNvSpPr>
          <p:nvPr>
            <p:ph idx="1"/>
          </p:nvPr>
        </p:nvSpPr>
        <p:spPr>
          <a:xfrm>
            <a:off x="838200" y="2023138"/>
            <a:ext cx="10515600" cy="4469737"/>
          </a:xfrm>
        </p:spPr>
        <p:txBody>
          <a:bodyPr>
            <a:normAutofit/>
          </a:bodyPr>
          <a:lstStyle/>
          <a:p>
            <a:r>
              <a:rPr lang="fr-CH" dirty="0"/>
              <a:t>La recherche adverse est aussi une recherche dans un graphe, comme on a déjà vu précédemment</a:t>
            </a:r>
          </a:p>
          <a:p>
            <a:r>
              <a:rPr lang="fr-CH" dirty="0">
                <a:solidFill>
                  <a:schemeClr val="tx1"/>
                </a:solidFill>
              </a:rPr>
              <a:t>La différence ici c’est que les actions ne dépendent que de nous, elles dépende d’une deuxième entité, l’adverse, qui est imprédictible </a:t>
            </a:r>
          </a:p>
          <a:p>
            <a:r>
              <a:rPr lang="fr-CH" dirty="0">
                <a:solidFill>
                  <a:schemeClr val="tx1"/>
                </a:solidFill>
              </a:rPr>
              <a:t>Cette recherche peut être appliqué par exemple dans un jeu comme les échecs</a:t>
            </a:r>
            <a:r>
              <a:rPr lang="fr-CH" dirty="0"/>
              <a:t>, où on a bien deux entités qui se font face</a:t>
            </a:r>
          </a:p>
          <a:p>
            <a:r>
              <a:rPr lang="fr-CH" dirty="0">
                <a:solidFill>
                  <a:schemeClr val="tx1"/>
                </a:solidFill>
              </a:rPr>
              <a:t>Le but étant </a:t>
            </a:r>
            <a:r>
              <a:rPr lang="fr-CH" dirty="0"/>
              <a:t>bien défini, celui de gagner</a:t>
            </a:r>
            <a:endParaRPr lang="fr-CH" dirty="0">
              <a:solidFill>
                <a:schemeClr val="tx1"/>
              </a:solidFill>
            </a:endParaRPr>
          </a:p>
          <a:p>
            <a:pPr lvl="1"/>
            <a:endParaRPr lang="fr-CH" dirty="0">
              <a:solidFill>
                <a:srgbClr val="FF0000"/>
              </a:solidFill>
            </a:endParaRPr>
          </a:p>
          <a:p>
            <a:pPr lvl="1"/>
            <a:endParaRPr lang="fr-CH" dirty="0"/>
          </a:p>
        </p:txBody>
      </p:sp>
      <p:sp>
        <p:nvSpPr>
          <p:cNvPr id="3" name="Espace réservé du numéro de diapositive 2">
            <a:extLst>
              <a:ext uri="{FF2B5EF4-FFF2-40B4-BE49-F238E27FC236}">
                <a16:creationId xmlns:a16="http://schemas.microsoft.com/office/drawing/2014/main" id="{92A7C80C-2CC6-41F9-9C6E-33A7C8806240}"/>
              </a:ext>
            </a:extLst>
          </p:cNvPr>
          <p:cNvSpPr>
            <a:spLocks noGrp="1"/>
          </p:cNvSpPr>
          <p:nvPr>
            <p:ph type="sldNum" sz="quarter" idx="12"/>
          </p:nvPr>
        </p:nvSpPr>
        <p:spPr/>
        <p:txBody>
          <a:bodyPr/>
          <a:lstStyle/>
          <a:p>
            <a:fld id="{6C879FB7-B25B-4722-B52B-E3AE553A150F}" type="slidenum">
              <a:rPr lang="en-GB" smtClean="0"/>
              <a:t>17</a:t>
            </a:fld>
            <a:endParaRPr lang="en-GB"/>
          </a:p>
        </p:txBody>
      </p:sp>
    </p:spTree>
    <p:extLst>
      <p:ext uri="{BB962C8B-B14F-4D97-AF65-F5344CB8AC3E}">
        <p14:creationId xmlns:p14="http://schemas.microsoft.com/office/powerpoint/2010/main" val="2681944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son modèle?</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69"/>
            <a:ext cx="10515600" cy="5181837"/>
          </a:xfrm>
        </p:spPr>
        <p:txBody>
          <a:bodyPr>
            <a:noAutofit/>
          </a:bodyPr>
          <a:lstStyle/>
          <a:p>
            <a:r>
              <a:rPr lang="fr-CH" dirty="0"/>
              <a:t>Pour résoudre le problème de l’incertitude de notre adversaire, on va lui attribuer une stratégie de jeu:</a:t>
            </a:r>
          </a:p>
          <a:p>
            <a:pPr marL="914400" lvl="1" indent="-457200">
              <a:buFont typeface="+mj-lt"/>
              <a:buAutoNum type="arabicPeriod"/>
            </a:pPr>
            <a:r>
              <a:rPr lang="fr-CH" dirty="0"/>
              <a:t>Il observe les mêmes états que nous</a:t>
            </a:r>
          </a:p>
          <a:p>
            <a:pPr marL="914400" lvl="1" indent="-457200">
              <a:buFont typeface="+mj-lt"/>
              <a:buAutoNum type="arabicPeriod"/>
            </a:pPr>
            <a:r>
              <a:rPr lang="fr-CH" dirty="0"/>
              <a:t>Chaque entité joue un tour sur deux</a:t>
            </a:r>
          </a:p>
          <a:p>
            <a:pPr marL="914400" lvl="1" indent="-457200">
              <a:buFont typeface="+mj-lt"/>
              <a:buAutoNum type="arabicPeriod"/>
            </a:pPr>
            <a:r>
              <a:rPr lang="fr-CH" dirty="0"/>
              <a:t>L’adversaire a le même but que nous, gagner</a:t>
            </a:r>
          </a:p>
          <a:p>
            <a:pPr marL="914400" lvl="1" indent="-457200">
              <a:buFont typeface="+mj-lt"/>
              <a:buAutoNum type="arabicPeriod"/>
            </a:pPr>
            <a:r>
              <a:rPr lang="fr-CH" dirty="0"/>
              <a:t>L’adversaire est cohérent dans sa stratégie</a:t>
            </a:r>
            <a:r>
              <a:rPr lang="fr-CH" dirty="0">
                <a:solidFill>
                  <a:srgbClr val="FF0000"/>
                </a:solidFill>
              </a:rPr>
              <a:t>	 </a:t>
            </a:r>
          </a:p>
          <a:p>
            <a:pPr marL="457200" lvl="1" indent="0">
              <a:buNone/>
            </a:pPr>
            <a:endParaRPr lang="fr-CH" dirty="0">
              <a:solidFill>
                <a:srgbClr val="FF0000"/>
              </a:solidFill>
            </a:endParaRPr>
          </a:p>
          <a:p>
            <a:r>
              <a:rPr lang="fr-CH" dirty="0"/>
              <a:t>Maintenant on peut définir le modèle:</a:t>
            </a:r>
          </a:p>
          <a:p>
            <a:pPr lvl="1"/>
            <a:r>
              <a:rPr lang="fr-CH" dirty="0"/>
              <a:t>Etats : une configuration de jeu </a:t>
            </a:r>
          </a:p>
          <a:p>
            <a:pPr lvl="1"/>
            <a:r>
              <a:rPr lang="fr-CH" dirty="0"/>
              <a:t>Transition : choix d’une nouvelle configuration	</a:t>
            </a:r>
          </a:p>
          <a:p>
            <a:pPr lvl="1"/>
            <a:r>
              <a:rPr lang="fr-CH" dirty="0">
                <a:latin typeface="Calibri" panose="020F0502020204030204" pitchFamily="34" charset="0"/>
              </a:rPr>
              <a:t>Etat initial : la configuration de départ du jeu, ainsi que l’entité qui commence</a:t>
            </a:r>
          </a:p>
          <a:p>
            <a:pPr lvl="1"/>
            <a:r>
              <a:rPr lang="fr-CH" dirty="0">
                <a:latin typeface="Calibri" panose="020F0502020204030204" pitchFamily="34" charset="0"/>
              </a:rPr>
              <a:t>Etat final : égalité ou victoire d’un des deux joueurs</a:t>
            </a:r>
          </a:p>
        </p:txBody>
      </p:sp>
      <p:sp>
        <p:nvSpPr>
          <p:cNvPr id="3" name="Espace réservé du numéro de diapositive 2">
            <a:extLst>
              <a:ext uri="{FF2B5EF4-FFF2-40B4-BE49-F238E27FC236}">
                <a16:creationId xmlns:a16="http://schemas.microsoft.com/office/drawing/2014/main" id="{3A558F58-B971-4072-A840-E462AB647B55}"/>
              </a:ext>
            </a:extLst>
          </p:cNvPr>
          <p:cNvSpPr>
            <a:spLocks noGrp="1"/>
          </p:cNvSpPr>
          <p:nvPr>
            <p:ph type="sldNum" sz="quarter" idx="12"/>
          </p:nvPr>
        </p:nvSpPr>
        <p:spPr/>
        <p:txBody>
          <a:bodyPr/>
          <a:lstStyle/>
          <a:p>
            <a:fld id="{6C879FB7-B25B-4722-B52B-E3AE553A150F}" type="slidenum">
              <a:rPr lang="en-GB" smtClean="0"/>
              <a:t>18</a:t>
            </a:fld>
            <a:endParaRPr lang="en-GB"/>
          </a:p>
        </p:txBody>
      </p:sp>
    </p:spTree>
    <p:extLst>
      <p:ext uri="{BB962C8B-B14F-4D97-AF65-F5344CB8AC3E}">
        <p14:creationId xmlns:p14="http://schemas.microsoft.com/office/powerpoint/2010/main" val="481685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qu’une fonction d’évaluation?</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69"/>
            <a:ext cx="10515600" cy="5181837"/>
          </a:xfrm>
        </p:spPr>
        <p:txBody>
          <a:bodyPr>
            <a:noAutofit/>
          </a:bodyPr>
          <a:lstStyle/>
          <a:p>
            <a:r>
              <a:rPr lang="fr-CH" dirty="0"/>
              <a:t>Pour savoir qui gagne, on doit définir une fonction qui évalue et quantifie chaque état</a:t>
            </a:r>
          </a:p>
          <a:p>
            <a:r>
              <a:rPr lang="fr-CH" dirty="0">
                <a:latin typeface="Calibri" panose="020F0502020204030204" pitchFamily="34" charset="0"/>
              </a:rPr>
              <a:t>C’est cette fonction qui va permettre de guider notre stratégie pour le choix des coups à jouer</a:t>
            </a:r>
          </a:p>
          <a:p>
            <a:pPr marL="0" indent="0" algn="ctr">
              <a:buNone/>
            </a:pPr>
            <a:r>
              <a:rPr lang="fr-CH" sz="2800" b="1" dirty="0">
                <a:solidFill>
                  <a:srgbClr val="FF0000"/>
                </a:solidFill>
                <a:latin typeface="Calibri" panose="020F0502020204030204" pitchFamily="34" charset="0"/>
              </a:rPr>
              <a:t>f(v): V -&gt; R</a:t>
            </a:r>
          </a:p>
          <a:p>
            <a:pPr marL="2743200" lvl="6" indent="0">
              <a:buNone/>
            </a:pPr>
            <a:endParaRPr lang="fr-CH" dirty="0">
              <a:solidFill>
                <a:srgbClr val="FF0000"/>
              </a:solidFill>
              <a:latin typeface="Calibri" panose="020F0502020204030204" pitchFamily="34" charset="0"/>
            </a:endParaRPr>
          </a:p>
          <a:p>
            <a:r>
              <a:rPr lang="fr-CH" dirty="0">
                <a:latin typeface="Calibri" panose="020F0502020204030204" pitchFamily="34" charset="0"/>
              </a:rPr>
              <a:t>La façon dont cette fonction quantifie un état va dépendre du jeu en question</a:t>
            </a:r>
          </a:p>
          <a:p>
            <a:r>
              <a:rPr lang="fr-CH" dirty="0">
                <a:latin typeface="Calibri" panose="020F0502020204030204" pitchFamily="34" charset="0"/>
              </a:rPr>
              <a:t>De plus, si cette fonction quantifie mal un état, il sera plus compliqué de gagner</a:t>
            </a:r>
          </a:p>
        </p:txBody>
      </p:sp>
      <p:sp>
        <p:nvSpPr>
          <p:cNvPr id="3" name="Espace réservé du numéro de diapositive 2">
            <a:extLst>
              <a:ext uri="{FF2B5EF4-FFF2-40B4-BE49-F238E27FC236}">
                <a16:creationId xmlns:a16="http://schemas.microsoft.com/office/drawing/2014/main" id="{ED9B947A-BB4E-4328-8CCE-8E7FB69232B0}"/>
              </a:ext>
            </a:extLst>
          </p:cNvPr>
          <p:cNvSpPr>
            <a:spLocks noGrp="1"/>
          </p:cNvSpPr>
          <p:nvPr>
            <p:ph type="sldNum" sz="quarter" idx="12"/>
          </p:nvPr>
        </p:nvSpPr>
        <p:spPr/>
        <p:txBody>
          <a:bodyPr/>
          <a:lstStyle/>
          <a:p>
            <a:fld id="{6C879FB7-B25B-4722-B52B-E3AE553A150F}" type="slidenum">
              <a:rPr lang="en-GB" smtClean="0"/>
              <a:t>19</a:t>
            </a:fld>
            <a:endParaRPr lang="en-GB"/>
          </a:p>
        </p:txBody>
      </p:sp>
    </p:spTree>
    <p:extLst>
      <p:ext uri="{BB962C8B-B14F-4D97-AF65-F5344CB8AC3E}">
        <p14:creationId xmlns:p14="http://schemas.microsoft.com/office/powerpoint/2010/main" val="1690017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a:xfrm>
            <a:off x="838200" y="357033"/>
            <a:ext cx="10515600" cy="1325563"/>
          </a:xfrm>
        </p:spPr>
        <p:txBody>
          <a:bodyPr>
            <a:normAutofit/>
          </a:bodyPr>
          <a:lstStyle/>
          <a:p>
            <a:r>
              <a:rPr lang="fr-FR" sz="1400" dirty="0">
                <a:solidFill>
                  <a:schemeClr val="accent1"/>
                </a:solidFill>
                <a:effectLst/>
                <a:latin typeface="Arial" panose="020B0604020202020204" pitchFamily="34" charset="0"/>
              </a:rPr>
              <a:t>1.</a:t>
            </a:r>
            <a:r>
              <a:rPr lang="fr-FR" sz="1400" dirty="0">
                <a:effectLst/>
                <a:latin typeface="Arial" panose="020B0604020202020204" pitchFamily="34" charset="0"/>
              </a:rPr>
              <a:t>Méthodesde Recherche: Expliquez en détail le principe et le modèle des méthodes de recherche. A quels problèmes s’applique cette technique? Comment modélise-t-on le problème? Quel est le principe des algorithmes? Comment mesure-t-on leur réussite? Leur complexité? Leur optimalité? Citez des exemples.</a:t>
            </a:r>
            <a:endParaRPr lang="en-GB" sz="1400" dirty="0"/>
          </a:p>
        </p:txBody>
      </p:sp>
      <p:sp>
        <p:nvSpPr>
          <p:cNvPr id="4" name="Titre 1">
            <a:extLst>
              <a:ext uri="{FF2B5EF4-FFF2-40B4-BE49-F238E27FC236}">
                <a16:creationId xmlns:a16="http://schemas.microsoft.com/office/drawing/2014/main" id="{9FC1AE4D-6B02-48FA-97B8-EA6FB0DB341B}"/>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1.</a:t>
            </a:r>
            <a:endParaRPr lang="en-GB" dirty="0">
              <a:solidFill>
                <a:schemeClr val="accent1"/>
              </a:solidFill>
            </a:endParaRPr>
          </a:p>
        </p:txBody>
      </p:sp>
      <mc:AlternateContent xmlns:mc="http://schemas.openxmlformats.org/markup-compatibility/2006" xmlns:a14="http://schemas.microsoft.com/office/drawing/2010/main">
        <mc:Choice Requires="a14">
          <p:sp>
            <p:nvSpPr>
              <p:cNvPr id="6" name="Espace réservé du contenu 6">
                <a:extLst>
                  <a:ext uri="{FF2B5EF4-FFF2-40B4-BE49-F238E27FC236}">
                    <a16:creationId xmlns:a16="http://schemas.microsoft.com/office/drawing/2014/main" id="{C6CCBFE1-DEDF-4BEA-B803-A1802836C740}"/>
                  </a:ext>
                </a:extLst>
              </p:cNvPr>
              <p:cNvSpPr>
                <a:spLocks noGrp="1"/>
              </p:cNvSpPr>
              <p:nvPr>
                <p:ph idx="1"/>
              </p:nvPr>
            </p:nvSpPr>
            <p:spPr>
              <a:xfrm>
                <a:off x="838200" y="1542645"/>
                <a:ext cx="10515600" cy="4469737"/>
              </a:xfrm>
            </p:spPr>
            <p:txBody>
              <a:bodyPr>
                <a:normAutofit/>
              </a:bodyPr>
              <a:lstStyle/>
              <a:p>
                <a:r>
                  <a:rPr lang="fr-CH" dirty="0"/>
                  <a:t>On a un espace d’états S, correspond à l’ensemble de tous les états possibles du système</a:t>
                </a:r>
              </a:p>
              <a:p>
                <a:r>
                  <a:rPr lang="fr-CH" dirty="0"/>
                  <a:t>Ces états sont organisées en structure d’arbre</a:t>
                </a:r>
              </a:p>
              <a:p>
                <a:r>
                  <a:rPr lang="fr-CH" dirty="0">
                    <a:solidFill>
                      <a:schemeClr val="tx1"/>
                    </a:solidFill>
                  </a:rPr>
                  <a:t>Dans cet espace peut être fini ou pas </a:t>
                </a:r>
              </a:p>
              <a:p>
                <a:r>
                  <a:rPr lang="fr-CH" dirty="0"/>
                  <a:t>Il contient en tout cas un état initial :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endParaRPr lang="fr-CH" dirty="0">
                  <a:solidFill>
                    <a:schemeClr val="tx1"/>
                  </a:solidFill>
                </a:endParaRPr>
              </a:p>
              <a:p>
                <a:r>
                  <a:rPr lang="fr-CH" dirty="0"/>
                  <a:t>Il peut contenir 1 ou plusieurs état finaux :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𝑔</m:t>
                        </m:r>
                      </m:sub>
                    </m:sSub>
                  </m:oMath>
                </a14:m>
                <a:endParaRPr lang="fr-CH" dirty="0">
                  <a:solidFill>
                    <a:schemeClr val="tx1"/>
                  </a:solidFill>
                </a:endParaRPr>
              </a:p>
              <a:p>
                <a:r>
                  <a:rPr lang="fr-CH" dirty="0"/>
                  <a:t>Le but peut être:</a:t>
                </a:r>
              </a:p>
              <a:p>
                <a:pPr lvl="1"/>
                <a:r>
                  <a:rPr lang="fr-CH" dirty="0"/>
                  <a:t>Trouver le chemin optimale depuis</a:t>
                </a:r>
                <a:r>
                  <a:rPr lang="x-IV_mathan" dirty="0">
                    <a:solidFill>
                      <a:schemeClr val="tx1"/>
                    </a:solidFill>
                  </a:rPr>
                  <a:t>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r>
                  <a:rPr lang="fr-CH" dirty="0"/>
                  <a:t> vers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r>
                  <a:rPr lang="fr-CH" dirty="0"/>
                  <a:t> </a:t>
                </a:r>
              </a:p>
              <a:p>
                <a:pPr lvl="1"/>
                <a:r>
                  <a:rPr lang="fr-CH" dirty="0">
                    <a:solidFill>
                      <a:schemeClr val="tx1"/>
                    </a:solidFill>
                  </a:rPr>
                  <a:t>Trouver </a:t>
                </a:r>
                <a14:m>
                  <m:oMath xmlns:m="http://schemas.openxmlformats.org/officeDocument/2006/math">
                    <m:sSub>
                      <m:sSubPr>
                        <m:ctrlPr>
                          <a:rPr lang="x-IV_mathan" i="1" smtClean="0">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endParaRPr lang="fr-CH" dirty="0">
                  <a:solidFill>
                    <a:schemeClr val="tx1"/>
                  </a:solidFill>
                </a:endParaRPr>
              </a:p>
              <a:p>
                <a:pPr lvl="1"/>
                <a:endParaRPr lang="fr-CH" dirty="0">
                  <a:solidFill>
                    <a:srgbClr val="FF0000"/>
                  </a:solidFill>
                </a:endParaRPr>
              </a:p>
              <a:p>
                <a:pPr lvl="1"/>
                <a:endParaRPr lang="fr-CH" dirty="0"/>
              </a:p>
            </p:txBody>
          </p:sp>
        </mc:Choice>
        <mc:Fallback xmlns="">
          <p:sp>
            <p:nvSpPr>
              <p:cNvPr id="6" name="Espace réservé du contenu 6">
                <a:extLst>
                  <a:ext uri="{FF2B5EF4-FFF2-40B4-BE49-F238E27FC236}">
                    <a16:creationId xmlns:a16="http://schemas.microsoft.com/office/drawing/2014/main" id="{C6CCBFE1-DEDF-4BEA-B803-A1802836C740}"/>
                  </a:ext>
                </a:extLst>
              </p:cNvPr>
              <p:cNvSpPr>
                <a:spLocks noGrp="1" noRot="1" noChangeAspect="1" noMove="1" noResize="1" noEditPoints="1" noAdjustHandles="1" noChangeArrowheads="1" noChangeShapeType="1" noTextEdit="1"/>
              </p:cNvSpPr>
              <p:nvPr>
                <p:ph idx="1"/>
              </p:nvPr>
            </p:nvSpPr>
            <p:spPr>
              <a:xfrm>
                <a:off x="838200" y="1542645"/>
                <a:ext cx="10515600" cy="4469737"/>
              </a:xfrm>
              <a:blipFill>
                <a:blip r:embed="rId3"/>
                <a:stretch>
                  <a:fillRect l="-1043" t="-2183"/>
                </a:stretch>
              </a:blipFill>
            </p:spPr>
            <p:txBody>
              <a:bodyPr/>
              <a:lstStyle/>
              <a:p>
                <a:r>
                  <a:rPr lang="fr-CH">
                    <a:noFill/>
                  </a:rPr>
                  <a:t> </a:t>
                </a:r>
              </a:p>
            </p:txBody>
          </p:sp>
        </mc:Fallback>
      </mc:AlternateContent>
      <p:sp>
        <p:nvSpPr>
          <p:cNvPr id="3" name="Espace réservé du numéro de diapositive 2">
            <a:extLst>
              <a:ext uri="{FF2B5EF4-FFF2-40B4-BE49-F238E27FC236}">
                <a16:creationId xmlns:a16="http://schemas.microsoft.com/office/drawing/2014/main" id="{D6CFBEB6-59EF-4363-8DC0-209FDF415C59}"/>
              </a:ext>
            </a:extLst>
          </p:cNvPr>
          <p:cNvSpPr>
            <a:spLocks noGrp="1"/>
          </p:cNvSpPr>
          <p:nvPr>
            <p:ph type="sldNum" sz="quarter" idx="12"/>
          </p:nvPr>
        </p:nvSpPr>
        <p:spPr/>
        <p:txBody>
          <a:bodyPr/>
          <a:lstStyle/>
          <a:p>
            <a:fld id="{6C879FB7-B25B-4722-B52B-E3AE553A150F}" type="slidenum">
              <a:rPr lang="en-GB" smtClean="0"/>
              <a:t>2</a:t>
            </a:fld>
            <a:endParaRPr lang="en-GB"/>
          </a:p>
        </p:txBody>
      </p:sp>
    </p:spTree>
    <p:extLst>
      <p:ext uri="{BB962C8B-B14F-4D97-AF65-F5344CB8AC3E}">
        <p14:creationId xmlns:p14="http://schemas.microsoft.com/office/powerpoint/2010/main" val="979055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l’algorithme MINIMAX et ses variantes.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725347"/>
            <a:ext cx="10515600" cy="5688308"/>
          </a:xfrm>
        </p:spPr>
        <p:txBody>
          <a:bodyPr>
            <a:noAutofit/>
          </a:bodyPr>
          <a:lstStyle/>
          <a:p>
            <a:r>
              <a:rPr lang="fr-CH" dirty="0">
                <a:latin typeface="Calibri" panose="020F0502020204030204" pitchFamily="34" charset="0"/>
              </a:rPr>
              <a:t>L’algorithme MINIMAX va utiliser une fonction d’évaluation comme celle qu’on vient de décrire </a:t>
            </a:r>
          </a:p>
          <a:p>
            <a:pPr lvl="1">
              <a:buFont typeface="Wingdings" panose="05000000000000000000" pitchFamily="2" charset="2"/>
              <a:buChar char="Ø"/>
            </a:pPr>
            <a:r>
              <a:rPr lang="fr-CH" dirty="0">
                <a:latin typeface="Calibri" panose="020F0502020204030204" pitchFamily="34" charset="0"/>
              </a:rPr>
              <a:t>Le joueur A cherche à </a:t>
            </a:r>
            <a:r>
              <a:rPr lang="fr-CH" dirty="0">
                <a:solidFill>
                  <a:schemeClr val="accent1"/>
                </a:solidFill>
                <a:latin typeface="Calibri" panose="020F0502020204030204" pitchFamily="34" charset="0"/>
              </a:rPr>
              <a:t>MAX</a:t>
            </a:r>
            <a:r>
              <a:rPr lang="fr-CH" dirty="0">
                <a:latin typeface="Calibri" panose="020F0502020204030204" pitchFamily="34" charset="0"/>
              </a:rPr>
              <a:t>imiser f</a:t>
            </a:r>
          </a:p>
          <a:p>
            <a:pPr lvl="1">
              <a:buFont typeface="Wingdings" panose="05000000000000000000" pitchFamily="2" charset="2"/>
              <a:buChar char="Ø"/>
            </a:pPr>
            <a:r>
              <a:rPr lang="fr-CH" dirty="0">
                <a:latin typeface="Calibri" panose="020F0502020204030204" pitchFamily="34" charset="0"/>
              </a:rPr>
              <a:t>Le joueur B cherche à </a:t>
            </a:r>
            <a:r>
              <a:rPr lang="fr-CH" dirty="0">
                <a:solidFill>
                  <a:schemeClr val="accent1"/>
                </a:solidFill>
                <a:latin typeface="Calibri" panose="020F0502020204030204" pitchFamily="34" charset="0"/>
              </a:rPr>
              <a:t>MIN</a:t>
            </a:r>
            <a:r>
              <a:rPr lang="fr-CH" dirty="0">
                <a:latin typeface="Calibri" panose="020F0502020204030204" pitchFamily="34" charset="0"/>
              </a:rPr>
              <a:t>imiser f</a:t>
            </a:r>
          </a:p>
          <a:p>
            <a:endParaRPr lang="fr-CH" dirty="0">
              <a:latin typeface="Calibri" panose="020F0502020204030204" pitchFamily="34" charset="0"/>
            </a:endParaRPr>
          </a:p>
          <a:p>
            <a:r>
              <a:rPr lang="fr-CH" dirty="0">
                <a:latin typeface="Calibri" panose="020F0502020204030204" pitchFamily="34" charset="0"/>
              </a:rPr>
              <a:t>Ensuite on peut développer l’arbre avec la logique suivante:</a:t>
            </a:r>
          </a:p>
          <a:p>
            <a:pPr lvl="1"/>
            <a:r>
              <a:rPr lang="fr-CH" dirty="0">
                <a:latin typeface="Calibri" panose="020F0502020204030204" pitchFamily="34" charset="0"/>
              </a:rPr>
              <a:t>État courant = état initial</a:t>
            </a:r>
          </a:p>
          <a:p>
            <a:pPr marL="914400" lvl="1" indent="-457200">
              <a:buFont typeface="+mj-lt"/>
              <a:buAutoNum type="arabicPeriod"/>
            </a:pPr>
            <a:r>
              <a:rPr lang="fr-CH" dirty="0">
                <a:latin typeface="Calibri" panose="020F0502020204030204" pitchFamily="34" charset="0"/>
              </a:rPr>
              <a:t>On calcule toutes les actions possibles depuis l’état courant pour le jouer A</a:t>
            </a:r>
          </a:p>
          <a:p>
            <a:pPr marL="914400" lvl="1" indent="-457200">
              <a:buFont typeface="+mj-lt"/>
              <a:buAutoNum type="arabicPeriod"/>
            </a:pPr>
            <a:r>
              <a:rPr lang="fr-CH" dirty="0">
                <a:latin typeface="Calibri" panose="020F0502020204030204" pitchFamily="34" charset="0"/>
              </a:rPr>
              <a:t>Pour tout nouveau état trouvé, on met état courant = état trouvé, et on retourne dans (1), mais cette fois ci pour le joueur B</a:t>
            </a:r>
          </a:p>
          <a:p>
            <a:pPr marL="457200" lvl="1" indent="0">
              <a:buNone/>
            </a:pPr>
            <a:endParaRPr lang="fr-CH" dirty="0">
              <a:latin typeface="Calibri" panose="020F0502020204030204" pitchFamily="34" charset="0"/>
            </a:endParaRPr>
          </a:p>
          <a:p>
            <a:pPr lvl="1">
              <a:buFont typeface="Wingdings" panose="05000000000000000000" pitchFamily="2" charset="2"/>
              <a:buChar char="Ø"/>
            </a:pPr>
            <a:r>
              <a:rPr lang="fr-CH" dirty="0">
                <a:latin typeface="Calibri" panose="020F0502020204030204" pitchFamily="34" charset="0"/>
              </a:rPr>
              <a:t>Quand on aura crée tout l’arbre d’exploration, on calcule à l’aide de la fonction d’évaluation, dans laquelle des feuilles on est gagnant</a:t>
            </a:r>
          </a:p>
          <a:p>
            <a:pPr lvl="1">
              <a:buFont typeface="Wingdings" panose="05000000000000000000" pitchFamily="2" charset="2"/>
              <a:buChar char="Ø"/>
            </a:pPr>
            <a:r>
              <a:rPr lang="fr-CH" dirty="0">
                <a:latin typeface="Calibri" panose="020F0502020204030204" pitchFamily="34" charset="0"/>
              </a:rPr>
              <a:t>On a notre stratégie pour gagner</a:t>
            </a:r>
          </a:p>
          <a:p>
            <a:pPr lvl="1"/>
            <a:endParaRPr lang="fr-CH" dirty="0">
              <a:latin typeface="Calibri" panose="020F0502020204030204" pitchFamily="34" charset="0"/>
            </a:endParaRPr>
          </a:p>
        </p:txBody>
      </p:sp>
      <p:sp>
        <p:nvSpPr>
          <p:cNvPr id="3" name="Espace réservé du numéro de diapositive 2">
            <a:extLst>
              <a:ext uri="{FF2B5EF4-FFF2-40B4-BE49-F238E27FC236}">
                <a16:creationId xmlns:a16="http://schemas.microsoft.com/office/drawing/2014/main" id="{CA217313-D845-4180-A082-AE3312466C9C}"/>
              </a:ext>
            </a:extLst>
          </p:cNvPr>
          <p:cNvSpPr>
            <a:spLocks noGrp="1"/>
          </p:cNvSpPr>
          <p:nvPr>
            <p:ph type="sldNum" sz="quarter" idx="12"/>
          </p:nvPr>
        </p:nvSpPr>
        <p:spPr/>
        <p:txBody>
          <a:bodyPr/>
          <a:lstStyle/>
          <a:p>
            <a:fld id="{6C879FB7-B25B-4722-B52B-E3AE553A150F}" type="slidenum">
              <a:rPr lang="en-GB" smtClean="0"/>
              <a:t>20</a:t>
            </a:fld>
            <a:endParaRPr lang="en-GB"/>
          </a:p>
        </p:txBody>
      </p:sp>
    </p:spTree>
    <p:extLst>
      <p:ext uri="{BB962C8B-B14F-4D97-AF65-F5344CB8AC3E}">
        <p14:creationId xmlns:p14="http://schemas.microsoft.com/office/powerpoint/2010/main" val="4051041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l’algorithme MINIMAX et ses variantes.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725347"/>
            <a:ext cx="10515600" cy="5688308"/>
          </a:xfrm>
        </p:spPr>
        <p:txBody>
          <a:bodyPr>
            <a:noAutofit/>
          </a:bodyPr>
          <a:lstStyle/>
          <a:p>
            <a:r>
              <a:rPr lang="fr-CH" dirty="0">
                <a:latin typeface="Calibri" panose="020F0502020204030204" pitchFamily="34" charset="0"/>
              </a:rPr>
              <a:t>Pour réduire cette complexité on va faire des recherches avec des contraintes:</a:t>
            </a:r>
          </a:p>
          <a:p>
            <a:pPr lvl="1"/>
            <a:r>
              <a:rPr lang="fr-CH" dirty="0">
                <a:latin typeface="Calibri" panose="020F0502020204030204" pitchFamily="34" charset="0"/>
              </a:rPr>
              <a:t>Recherche avec horizon:</a:t>
            </a:r>
          </a:p>
          <a:p>
            <a:pPr lvl="2"/>
            <a:r>
              <a:rPr lang="fr-CH" dirty="0">
                <a:latin typeface="Calibri" panose="020F0502020204030204" pitchFamily="34" charset="0"/>
              </a:rPr>
              <a:t>On développe l’arbre avec un horizon de profondeur limité (M)</a:t>
            </a:r>
          </a:p>
          <a:p>
            <a:pPr lvl="2">
              <a:buFont typeface="Wingdings" panose="05000000000000000000" pitchFamily="2" charset="2"/>
              <a:buChar char="Ø"/>
            </a:pPr>
            <a:r>
              <a:rPr lang="fr-CH" dirty="0">
                <a:latin typeface="Calibri" panose="020F0502020204030204" pitchFamily="34" charset="0"/>
              </a:rPr>
              <a:t>Ce M sera définie pour satisfaire des contraintes de mémoire, ou temps de recherche</a:t>
            </a:r>
          </a:p>
          <a:p>
            <a:pPr lvl="2">
              <a:buFont typeface="Wingdings" panose="05000000000000000000" pitchFamily="2" charset="2"/>
              <a:buChar char="Ø"/>
            </a:pPr>
            <a:r>
              <a:rPr lang="fr-CH" dirty="0">
                <a:latin typeface="Calibri" panose="020F0502020204030204" pitchFamily="34" charset="0"/>
              </a:rPr>
              <a:t>Les feuilles finales ne seront pas des états finaux, mais des états intermédiaires</a:t>
            </a:r>
          </a:p>
          <a:p>
            <a:pPr lvl="2">
              <a:buFont typeface="Wingdings" panose="05000000000000000000" pitchFamily="2" charset="2"/>
              <a:buChar char="Ø"/>
            </a:pPr>
            <a:endParaRPr lang="fr-CH" dirty="0">
              <a:latin typeface="Calibri" panose="020F0502020204030204" pitchFamily="34" charset="0"/>
            </a:endParaRPr>
          </a:p>
        </p:txBody>
      </p:sp>
      <p:pic>
        <p:nvPicPr>
          <p:cNvPr id="5" name="Image 4">
            <a:extLst>
              <a:ext uri="{FF2B5EF4-FFF2-40B4-BE49-F238E27FC236}">
                <a16:creationId xmlns:a16="http://schemas.microsoft.com/office/drawing/2014/main" id="{BA73EB60-9274-492F-B9E2-006F45549E6D}"/>
              </a:ext>
            </a:extLst>
          </p:cNvPr>
          <p:cNvPicPr>
            <a:picLocks noChangeAspect="1"/>
          </p:cNvPicPr>
          <p:nvPr/>
        </p:nvPicPr>
        <p:blipFill>
          <a:blip r:embed="rId3"/>
          <a:stretch>
            <a:fillRect/>
          </a:stretch>
        </p:blipFill>
        <p:spPr>
          <a:xfrm>
            <a:off x="2917469" y="3093712"/>
            <a:ext cx="6174181" cy="3514835"/>
          </a:xfrm>
          <a:prstGeom prst="rect">
            <a:avLst/>
          </a:prstGeom>
        </p:spPr>
      </p:pic>
      <p:sp>
        <p:nvSpPr>
          <p:cNvPr id="3" name="Espace réservé du numéro de diapositive 2">
            <a:extLst>
              <a:ext uri="{FF2B5EF4-FFF2-40B4-BE49-F238E27FC236}">
                <a16:creationId xmlns:a16="http://schemas.microsoft.com/office/drawing/2014/main" id="{4E2EBAEF-B81B-4DEE-A7B5-F7E82131C7BB}"/>
              </a:ext>
            </a:extLst>
          </p:cNvPr>
          <p:cNvSpPr>
            <a:spLocks noGrp="1"/>
          </p:cNvSpPr>
          <p:nvPr>
            <p:ph type="sldNum" sz="quarter" idx="12"/>
          </p:nvPr>
        </p:nvSpPr>
        <p:spPr/>
        <p:txBody>
          <a:bodyPr/>
          <a:lstStyle/>
          <a:p>
            <a:fld id="{6C879FB7-B25B-4722-B52B-E3AE553A150F}" type="slidenum">
              <a:rPr lang="en-GB" smtClean="0"/>
              <a:t>21</a:t>
            </a:fld>
            <a:endParaRPr lang="en-GB"/>
          </a:p>
        </p:txBody>
      </p:sp>
    </p:spTree>
    <p:extLst>
      <p:ext uri="{BB962C8B-B14F-4D97-AF65-F5344CB8AC3E}">
        <p14:creationId xmlns:p14="http://schemas.microsoft.com/office/powerpoint/2010/main" val="731508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l’algorithme MINIMAX et ses variantes.</a:t>
            </a:r>
            <a:endParaRPr lang="en-GB" dirty="0">
              <a:solidFill>
                <a:schemeClr val="accent1"/>
              </a:solidFill>
            </a:endParaRPr>
          </a:p>
        </p:txBody>
      </p:sp>
      <p:pic>
        <p:nvPicPr>
          <p:cNvPr id="7" name="Image 6">
            <a:extLst>
              <a:ext uri="{FF2B5EF4-FFF2-40B4-BE49-F238E27FC236}">
                <a16:creationId xmlns:a16="http://schemas.microsoft.com/office/drawing/2014/main" id="{A7B7A033-01F7-4938-B013-7D9903CFD886}"/>
              </a:ext>
            </a:extLst>
          </p:cNvPr>
          <p:cNvPicPr>
            <a:picLocks noChangeAspect="1"/>
          </p:cNvPicPr>
          <p:nvPr/>
        </p:nvPicPr>
        <p:blipFill>
          <a:blip r:embed="rId3"/>
          <a:stretch>
            <a:fillRect/>
          </a:stretch>
        </p:blipFill>
        <p:spPr>
          <a:xfrm>
            <a:off x="1036623" y="1703187"/>
            <a:ext cx="9935873" cy="4101732"/>
          </a:xfrm>
          <a:prstGeom prst="rect">
            <a:avLst/>
          </a:prstGeom>
        </p:spPr>
      </p:pic>
      <p:sp>
        <p:nvSpPr>
          <p:cNvPr id="9" name="ZoneTexte 8">
            <a:extLst>
              <a:ext uri="{FF2B5EF4-FFF2-40B4-BE49-F238E27FC236}">
                <a16:creationId xmlns:a16="http://schemas.microsoft.com/office/drawing/2014/main" id="{9EFF6120-6F3A-4B3D-90AF-CAEAF5C4CD28}"/>
              </a:ext>
            </a:extLst>
          </p:cNvPr>
          <p:cNvSpPr txBox="1"/>
          <p:nvPr/>
        </p:nvSpPr>
        <p:spPr>
          <a:xfrm>
            <a:off x="746759" y="655156"/>
            <a:ext cx="4772009" cy="923330"/>
          </a:xfrm>
          <a:prstGeom prst="rect">
            <a:avLst/>
          </a:prstGeom>
          <a:noFill/>
        </p:spPr>
        <p:txBody>
          <a:bodyPr wrap="square">
            <a:spAutoFit/>
          </a:bodyPr>
          <a:lstStyle/>
          <a:p>
            <a:r>
              <a:rPr lang="fr-CH" dirty="0">
                <a:latin typeface="Calibri" panose="020F0502020204030204" pitchFamily="34" charset="0"/>
              </a:rPr>
              <a:t>Complexité:</a:t>
            </a:r>
          </a:p>
          <a:p>
            <a:pPr marL="1200150" lvl="2" indent="-285750">
              <a:buFont typeface="Wingdings" panose="05000000000000000000" pitchFamily="2" charset="2"/>
              <a:buChar char="Ø"/>
            </a:pPr>
            <a:r>
              <a:rPr lang="fr-CH" dirty="0">
                <a:latin typeface="Calibri" panose="020F0502020204030204" pitchFamily="34" charset="0"/>
              </a:rPr>
              <a:t>Complexité en temps = O(b^M)</a:t>
            </a:r>
          </a:p>
          <a:p>
            <a:pPr marL="1200150" lvl="2" indent="-285750">
              <a:buFont typeface="Wingdings" panose="05000000000000000000" pitchFamily="2" charset="2"/>
              <a:buChar char="Ø"/>
            </a:pPr>
            <a:r>
              <a:rPr lang="fr-CH" dirty="0">
                <a:latin typeface="Calibri" panose="020F0502020204030204" pitchFamily="34" charset="0"/>
              </a:rPr>
              <a:t>Complexité en mémoire = O(b*M)  </a:t>
            </a:r>
            <a:endParaRPr lang="fr-CH" dirty="0"/>
          </a:p>
        </p:txBody>
      </p:sp>
      <p:sp>
        <p:nvSpPr>
          <p:cNvPr id="3" name="Espace réservé du numéro de diapositive 2">
            <a:extLst>
              <a:ext uri="{FF2B5EF4-FFF2-40B4-BE49-F238E27FC236}">
                <a16:creationId xmlns:a16="http://schemas.microsoft.com/office/drawing/2014/main" id="{9B9A9A75-00C1-4FFD-92F2-56FB21CD2915}"/>
              </a:ext>
            </a:extLst>
          </p:cNvPr>
          <p:cNvSpPr>
            <a:spLocks noGrp="1"/>
          </p:cNvSpPr>
          <p:nvPr>
            <p:ph type="sldNum" sz="quarter" idx="12"/>
          </p:nvPr>
        </p:nvSpPr>
        <p:spPr/>
        <p:txBody>
          <a:bodyPr/>
          <a:lstStyle/>
          <a:p>
            <a:fld id="{6C879FB7-B25B-4722-B52B-E3AE553A150F}" type="slidenum">
              <a:rPr lang="en-GB" smtClean="0"/>
              <a:t>22</a:t>
            </a:fld>
            <a:endParaRPr lang="en-GB"/>
          </a:p>
        </p:txBody>
      </p:sp>
    </p:spTree>
    <p:extLst>
      <p:ext uri="{BB962C8B-B14F-4D97-AF65-F5344CB8AC3E}">
        <p14:creationId xmlns:p14="http://schemas.microsoft.com/office/powerpoint/2010/main" val="1450341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l’algorithme MINIMAX et ses variantes.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C4AD1CD4-E55F-4E03-B58F-AF975DED2530}"/>
              </a:ext>
            </a:extLst>
          </p:cNvPr>
          <p:cNvSpPr>
            <a:spLocks noGrp="1"/>
          </p:cNvSpPr>
          <p:nvPr>
            <p:ph idx="1"/>
          </p:nvPr>
        </p:nvSpPr>
        <p:spPr>
          <a:xfrm>
            <a:off x="838200" y="725347"/>
            <a:ext cx="10515600" cy="5688308"/>
          </a:xfrm>
        </p:spPr>
        <p:txBody>
          <a:bodyPr>
            <a:noAutofit/>
          </a:bodyPr>
          <a:lstStyle/>
          <a:p>
            <a:r>
              <a:rPr lang="fr-CH" dirty="0">
                <a:effectLst/>
                <a:latin typeface="Arial" panose="020B0604020202020204" pitchFamily="34" charset="0"/>
              </a:rPr>
              <a:t>Elagage </a:t>
            </a:r>
            <a:r>
              <a:rPr lang="fr-CH" dirty="0">
                <a:solidFill>
                  <a:schemeClr val="accent1"/>
                </a:solidFill>
                <a:effectLst/>
                <a:latin typeface="Arial" panose="020B0604020202020204" pitchFamily="34" charset="0"/>
              </a:rPr>
              <a:t>a b</a:t>
            </a:r>
          </a:p>
          <a:p>
            <a:r>
              <a:rPr lang="fr-CH" dirty="0">
                <a:latin typeface="Arial" panose="020B0604020202020204" pitchFamily="34" charset="0"/>
              </a:rPr>
              <a:t>But : réduire l’exploration en ne pas développant les branches correspondant aux coups sans intérêt</a:t>
            </a:r>
          </a:p>
          <a:p>
            <a:r>
              <a:rPr lang="fr-CH" dirty="0">
                <a:latin typeface="Arial" panose="020B0604020202020204" pitchFamily="34" charset="0"/>
              </a:rPr>
              <a:t>On affecte:</a:t>
            </a:r>
          </a:p>
          <a:p>
            <a:pPr lvl="1"/>
            <a:r>
              <a:rPr lang="fr-CH" dirty="0">
                <a:latin typeface="Calibri" panose="020F0502020204030204" pitchFamily="34" charset="0"/>
              </a:rPr>
              <a:t> </a:t>
            </a:r>
            <a:r>
              <a:rPr lang="fr-CH" dirty="0">
                <a:solidFill>
                  <a:schemeClr val="accent1"/>
                </a:solidFill>
                <a:latin typeface="Calibri" panose="020F0502020204030204" pitchFamily="34" charset="0"/>
              </a:rPr>
              <a:t>a</a:t>
            </a:r>
            <a:r>
              <a:rPr lang="fr-CH" dirty="0">
                <a:latin typeface="Calibri" panose="020F0502020204030204" pitchFamily="34" charset="0"/>
              </a:rPr>
              <a:t> aux nœuds </a:t>
            </a:r>
            <a:r>
              <a:rPr lang="fr-CH" dirty="0">
                <a:solidFill>
                  <a:schemeClr val="accent1"/>
                </a:solidFill>
                <a:latin typeface="Calibri" panose="020F0502020204030204" pitchFamily="34" charset="0"/>
              </a:rPr>
              <a:t>MAX</a:t>
            </a:r>
          </a:p>
          <a:p>
            <a:pPr lvl="1"/>
            <a:r>
              <a:rPr lang="fr-CH" dirty="0">
                <a:latin typeface="Calibri" panose="020F0502020204030204" pitchFamily="34" charset="0"/>
              </a:rPr>
              <a:t> </a:t>
            </a:r>
            <a:r>
              <a:rPr lang="fr-CH" dirty="0">
                <a:solidFill>
                  <a:schemeClr val="accent1"/>
                </a:solidFill>
                <a:latin typeface="Calibri" panose="020F0502020204030204" pitchFamily="34" charset="0"/>
              </a:rPr>
              <a:t>b</a:t>
            </a:r>
            <a:r>
              <a:rPr lang="fr-CH" dirty="0">
                <a:latin typeface="Calibri" panose="020F0502020204030204" pitchFamily="34" charset="0"/>
              </a:rPr>
              <a:t> aux nœuds </a:t>
            </a:r>
            <a:r>
              <a:rPr lang="fr-CH" dirty="0">
                <a:solidFill>
                  <a:schemeClr val="accent1"/>
                </a:solidFill>
                <a:latin typeface="Calibri" panose="020F0502020204030204" pitchFamily="34" charset="0"/>
              </a:rPr>
              <a:t>MIN</a:t>
            </a:r>
          </a:p>
          <a:p>
            <a:pPr marL="457200" lvl="1" indent="0">
              <a:buNone/>
            </a:pPr>
            <a:endParaRPr lang="fr-CH" dirty="0">
              <a:solidFill>
                <a:schemeClr val="accent1"/>
              </a:solidFill>
              <a:latin typeface="Calibri" panose="020F0502020204030204" pitchFamily="34" charset="0"/>
            </a:endParaRPr>
          </a:p>
          <a:p>
            <a:r>
              <a:rPr lang="fr-CH" dirty="0">
                <a:latin typeface="Calibri" panose="020F0502020204030204" pitchFamily="34" charset="0"/>
              </a:rPr>
              <a:t>Logique :</a:t>
            </a:r>
          </a:p>
          <a:p>
            <a:pPr lvl="1"/>
            <a:r>
              <a:rPr lang="fr-CH" dirty="0">
                <a:latin typeface="Calibri" panose="020F0502020204030204" pitchFamily="34" charset="0"/>
              </a:rPr>
              <a:t> </a:t>
            </a:r>
            <a:r>
              <a:rPr lang="fr-CH" dirty="0">
                <a:solidFill>
                  <a:schemeClr val="accent1"/>
                </a:solidFill>
                <a:latin typeface="Calibri" panose="020F0502020204030204" pitchFamily="34" charset="0"/>
              </a:rPr>
              <a:t>a</a:t>
            </a:r>
            <a:r>
              <a:rPr lang="fr-CH" dirty="0">
                <a:latin typeface="Calibri" panose="020F0502020204030204" pitchFamily="34" charset="0"/>
              </a:rPr>
              <a:t> = valeur du meilleur successeur jusqu’ici (commence à -inf)</a:t>
            </a:r>
          </a:p>
          <a:p>
            <a:pPr lvl="1"/>
            <a:r>
              <a:rPr lang="fr-CH" dirty="0">
                <a:latin typeface="Calibri" panose="020F0502020204030204" pitchFamily="34" charset="0"/>
              </a:rPr>
              <a:t> </a:t>
            </a:r>
            <a:r>
              <a:rPr lang="fr-CH" dirty="0">
                <a:solidFill>
                  <a:schemeClr val="accent1"/>
                </a:solidFill>
                <a:latin typeface="Calibri" panose="020F0502020204030204" pitchFamily="34" charset="0"/>
              </a:rPr>
              <a:t>b</a:t>
            </a:r>
            <a:r>
              <a:rPr lang="fr-CH" dirty="0">
                <a:latin typeface="Calibri" panose="020F0502020204030204" pitchFamily="34" charset="0"/>
              </a:rPr>
              <a:t> = valeur du plus faible successeur jusqu’ici (commence à +inf)</a:t>
            </a:r>
          </a:p>
          <a:p>
            <a:pPr lvl="1"/>
            <a:endParaRPr lang="fr-CH" dirty="0">
              <a:latin typeface="Calibri" panose="020F0502020204030204" pitchFamily="34" charset="0"/>
            </a:endParaRPr>
          </a:p>
        </p:txBody>
      </p:sp>
      <p:sp>
        <p:nvSpPr>
          <p:cNvPr id="3" name="Espace réservé du numéro de diapositive 2">
            <a:extLst>
              <a:ext uri="{FF2B5EF4-FFF2-40B4-BE49-F238E27FC236}">
                <a16:creationId xmlns:a16="http://schemas.microsoft.com/office/drawing/2014/main" id="{F99C4B91-D4F2-41D0-871B-3E9A4E9E4B4D}"/>
              </a:ext>
            </a:extLst>
          </p:cNvPr>
          <p:cNvSpPr>
            <a:spLocks noGrp="1"/>
          </p:cNvSpPr>
          <p:nvPr>
            <p:ph type="sldNum" sz="quarter" idx="12"/>
          </p:nvPr>
        </p:nvSpPr>
        <p:spPr/>
        <p:txBody>
          <a:bodyPr/>
          <a:lstStyle/>
          <a:p>
            <a:fld id="{6C879FB7-B25B-4722-B52B-E3AE553A150F}" type="slidenum">
              <a:rPr lang="en-GB" smtClean="0"/>
              <a:t>23</a:t>
            </a:fld>
            <a:endParaRPr lang="en-GB"/>
          </a:p>
        </p:txBody>
      </p:sp>
    </p:spTree>
    <p:extLst>
      <p:ext uri="{BB962C8B-B14F-4D97-AF65-F5344CB8AC3E}">
        <p14:creationId xmlns:p14="http://schemas.microsoft.com/office/powerpoint/2010/main" val="4167775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l’algorithme MINIMAX et ses variantes.</a:t>
            </a:r>
            <a:endParaRPr lang="en-GB" dirty="0">
              <a:solidFill>
                <a:schemeClr val="accent1"/>
              </a:solidFill>
            </a:endParaRPr>
          </a:p>
        </p:txBody>
      </p:sp>
      <p:pic>
        <p:nvPicPr>
          <p:cNvPr id="8" name="Image 7">
            <a:extLst>
              <a:ext uri="{FF2B5EF4-FFF2-40B4-BE49-F238E27FC236}">
                <a16:creationId xmlns:a16="http://schemas.microsoft.com/office/drawing/2014/main" id="{2857FA71-033C-4FA3-9D07-08FBEE7ED849}"/>
              </a:ext>
            </a:extLst>
          </p:cNvPr>
          <p:cNvPicPr>
            <a:picLocks noChangeAspect="1"/>
          </p:cNvPicPr>
          <p:nvPr/>
        </p:nvPicPr>
        <p:blipFill>
          <a:blip r:embed="rId3"/>
          <a:stretch>
            <a:fillRect/>
          </a:stretch>
        </p:blipFill>
        <p:spPr>
          <a:xfrm>
            <a:off x="292459" y="998455"/>
            <a:ext cx="9540510" cy="3290063"/>
          </a:xfrm>
          <a:prstGeom prst="rect">
            <a:avLst/>
          </a:prstGeom>
        </p:spPr>
      </p:pic>
      <p:pic>
        <p:nvPicPr>
          <p:cNvPr id="10" name="Image 9">
            <a:extLst>
              <a:ext uri="{FF2B5EF4-FFF2-40B4-BE49-F238E27FC236}">
                <a16:creationId xmlns:a16="http://schemas.microsoft.com/office/drawing/2014/main" id="{26034422-6EAD-4BE5-81CB-4AB93682EE2C}"/>
              </a:ext>
            </a:extLst>
          </p:cNvPr>
          <p:cNvPicPr>
            <a:picLocks noChangeAspect="1"/>
          </p:cNvPicPr>
          <p:nvPr/>
        </p:nvPicPr>
        <p:blipFill>
          <a:blip r:embed="rId4"/>
          <a:stretch>
            <a:fillRect/>
          </a:stretch>
        </p:blipFill>
        <p:spPr>
          <a:xfrm>
            <a:off x="1523831" y="4756518"/>
            <a:ext cx="3215097" cy="1537655"/>
          </a:xfrm>
          <a:prstGeom prst="rect">
            <a:avLst/>
          </a:prstGeom>
        </p:spPr>
      </p:pic>
      <p:sp>
        <p:nvSpPr>
          <p:cNvPr id="3" name="Espace réservé du numéro de diapositive 2">
            <a:extLst>
              <a:ext uri="{FF2B5EF4-FFF2-40B4-BE49-F238E27FC236}">
                <a16:creationId xmlns:a16="http://schemas.microsoft.com/office/drawing/2014/main" id="{915DD031-3E84-4B63-AABC-179C51974ABA}"/>
              </a:ext>
            </a:extLst>
          </p:cNvPr>
          <p:cNvSpPr>
            <a:spLocks noGrp="1"/>
          </p:cNvSpPr>
          <p:nvPr>
            <p:ph type="sldNum" sz="quarter" idx="12"/>
          </p:nvPr>
        </p:nvSpPr>
        <p:spPr/>
        <p:txBody>
          <a:bodyPr/>
          <a:lstStyle/>
          <a:p>
            <a:fld id="{6C879FB7-B25B-4722-B52B-E3AE553A150F}" type="slidenum">
              <a:rPr lang="en-GB" smtClean="0"/>
              <a:t>24</a:t>
            </a:fld>
            <a:endParaRPr lang="en-GB"/>
          </a:p>
        </p:txBody>
      </p:sp>
    </p:spTree>
    <p:extLst>
      <p:ext uri="{BB962C8B-B14F-4D97-AF65-F5344CB8AC3E}">
        <p14:creationId xmlns:p14="http://schemas.microsoft.com/office/powerpoint/2010/main" val="3828080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5.</a:t>
            </a:r>
            <a:r>
              <a:rPr lang="fr-FR" sz="1400" dirty="0">
                <a:effectLst/>
                <a:latin typeface="Arial" panose="020B0604020202020204" pitchFamily="34" charset="0"/>
              </a:rPr>
              <a:t>Planification:Qu’est-ceque la planification? Quel est la spécificité de l’approche proposée par rapport aux autres méthodes de recherche? Comment se caractérise un état, une action? Décrivez le chainage et la planification non-linéaire. </a:t>
            </a:r>
            <a:r>
              <a:rPr lang="fr-FR" sz="1400" dirty="0">
                <a:solidFill>
                  <a:srgbClr val="FF0000"/>
                </a:solidFill>
                <a:effectLst/>
                <a:latin typeface="Arial" panose="020B0604020202020204" pitchFamily="34" charset="0"/>
              </a:rPr>
              <a:t>Développez un exemple.</a:t>
            </a:r>
            <a:endParaRPr lang="en-GB" sz="1400" dirty="0">
              <a:solidFill>
                <a:srgbClr val="FF0000"/>
              </a:solidFill>
            </a:endParaRPr>
          </a:p>
        </p:txBody>
      </p:sp>
      <p:sp>
        <p:nvSpPr>
          <p:cNvPr id="4" name="Titre 1">
            <a:extLst>
              <a:ext uri="{FF2B5EF4-FFF2-40B4-BE49-F238E27FC236}">
                <a16:creationId xmlns:a16="http://schemas.microsoft.com/office/drawing/2014/main" id="{0CBF0DA9-AE3A-4D80-8FD5-1E6E2D1A67A5}"/>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5.</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3D55E672-ECD8-46BD-97C2-AAA56DB9D48A}"/>
              </a:ext>
            </a:extLst>
          </p:cNvPr>
          <p:cNvSpPr>
            <a:spLocks noGrp="1"/>
          </p:cNvSpPr>
          <p:nvPr>
            <p:ph idx="1"/>
          </p:nvPr>
        </p:nvSpPr>
        <p:spPr>
          <a:xfrm>
            <a:off x="838200" y="1690688"/>
            <a:ext cx="10515600" cy="3928127"/>
          </a:xfrm>
        </p:spPr>
        <p:txBody>
          <a:bodyPr>
            <a:normAutofit/>
          </a:bodyPr>
          <a:lstStyle/>
          <a:p>
            <a:r>
              <a:rPr lang="fr-CH" dirty="0">
                <a:solidFill>
                  <a:schemeClr val="tx1"/>
                </a:solidFill>
              </a:rPr>
              <a:t>La planification est le problème de produire une séquence d’actions (un plan) menant à un objectif fixé</a:t>
            </a:r>
          </a:p>
          <a:p>
            <a:pPr marL="0" indent="0">
              <a:buNone/>
            </a:pPr>
            <a:endParaRPr lang="fr-CH" dirty="0">
              <a:solidFill>
                <a:schemeClr val="tx1"/>
              </a:solidFill>
            </a:endParaRPr>
          </a:p>
          <a:p>
            <a:r>
              <a:rPr lang="fr-CH" dirty="0"/>
              <a:t>Les méthodes de recherche vu précédemment sont un cas particulier de la planification ou les outils utilisés sont des structures de données (graphe/arbre) et des algorithmes de recherche dans ces structures</a:t>
            </a:r>
          </a:p>
          <a:p>
            <a:pPr marL="0" indent="0">
              <a:buNone/>
            </a:pPr>
            <a:endParaRPr lang="fr-CH" dirty="0"/>
          </a:p>
          <a:p>
            <a:r>
              <a:rPr lang="fr-CH" dirty="0"/>
              <a:t>Chez la planification on va utiliser des outils de la logique</a:t>
            </a:r>
          </a:p>
          <a:p>
            <a:endParaRPr lang="fr-CH" dirty="0">
              <a:solidFill>
                <a:schemeClr val="tx1"/>
              </a:solidFill>
            </a:endParaRPr>
          </a:p>
          <a:p>
            <a:pPr lvl="1"/>
            <a:endParaRPr lang="fr-CH" dirty="0">
              <a:solidFill>
                <a:srgbClr val="FF0000"/>
              </a:solidFill>
            </a:endParaRPr>
          </a:p>
          <a:p>
            <a:pPr lvl="1"/>
            <a:endParaRPr lang="fr-CH" dirty="0"/>
          </a:p>
        </p:txBody>
      </p:sp>
      <p:sp>
        <p:nvSpPr>
          <p:cNvPr id="3" name="Espace réservé du numéro de diapositive 2">
            <a:extLst>
              <a:ext uri="{FF2B5EF4-FFF2-40B4-BE49-F238E27FC236}">
                <a16:creationId xmlns:a16="http://schemas.microsoft.com/office/drawing/2014/main" id="{C42AB2D6-B79A-4E2D-A9D0-D576E9084319}"/>
              </a:ext>
            </a:extLst>
          </p:cNvPr>
          <p:cNvSpPr>
            <a:spLocks noGrp="1"/>
          </p:cNvSpPr>
          <p:nvPr>
            <p:ph type="sldNum" sz="quarter" idx="12"/>
          </p:nvPr>
        </p:nvSpPr>
        <p:spPr/>
        <p:txBody>
          <a:bodyPr/>
          <a:lstStyle/>
          <a:p>
            <a:fld id="{6C879FB7-B25B-4722-B52B-E3AE553A150F}" type="slidenum">
              <a:rPr lang="en-GB" smtClean="0"/>
              <a:t>25</a:t>
            </a:fld>
            <a:endParaRPr lang="en-GB"/>
          </a:p>
        </p:txBody>
      </p:sp>
    </p:spTree>
    <p:extLst>
      <p:ext uri="{BB962C8B-B14F-4D97-AF65-F5344CB8AC3E}">
        <p14:creationId xmlns:p14="http://schemas.microsoft.com/office/powerpoint/2010/main" val="2389957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se caractérise un état, une action?</a:t>
            </a:r>
            <a:endParaRPr lang="en-GB" dirty="0">
              <a:solidFill>
                <a:schemeClr val="accent1"/>
              </a:solidFill>
            </a:endParaRPr>
          </a:p>
        </p:txBody>
      </p:sp>
      <p:sp>
        <p:nvSpPr>
          <p:cNvPr id="11" name="Espace réservé du contenu 6">
            <a:extLst>
              <a:ext uri="{FF2B5EF4-FFF2-40B4-BE49-F238E27FC236}">
                <a16:creationId xmlns:a16="http://schemas.microsoft.com/office/drawing/2014/main" id="{F8649F77-2E94-4A5C-BAB8-D53A16EA8923}"/>
              </a:ext>
            </a:extLst>
          </p:cNvPr>
          <p:cNvSpPr>
            <a:spLocks noGrp="1"/>
          </p:cNvSpPr>
          <p:nvPr>
            <p:ph idx="1"/>
          </p:nvPr>
        </p:nvSpPr>
        <p:spPr>
          <a:xfrm>
            <a:off x="838200" y="1008570"/>
            <a:ext cx="10515600" cy="1516145"/>
          </a:xfrm>
        </p:spPr>
        <p:txBody>
          <a:bodyPr>
            <a:normAutofit/>
          </a:bodyPr>
          <a:lstStyle/>
          <a:p>
            <a:r>
              <a:rPr lang="fr-CH" dirty="0">
                <a:solidFill>
                  <a:schemeClr val="tx1"/>
                </a:solidFill>
              </a:rPr>
              <a:t>Un état S est décrit par des faits.</a:t>
            </a:r>
          </a:p>
          <a:p>
            <a:r>
              <a:rPr lang="fr-CH" dirty="0"/>
              <a:t>Un fait est une proposition vraie, l’ensemble de </a:t>
            </a:r>
            <a:r>
              <a:rPr lang="fr-CH" b="1" dirty="0"/>
              <a:t>tous</a:t>
            </a:r>
            <a:r>
              <a:rPr lang="fr-CH" dirty="0"/>
              <a:t> les faits qui sont vrais décrivent l’état.  </a:t>
            </a:r>
          </a:p>
          <a:p>
            <a:endParaRPr lang="fr-CH" dirty="0">
              <a:solidFill>
                <a:schemeClr val="tx1"/>
              </a:solidFill>
            </a:endParaRPr>
          </a:p>
          <a:p>
            <a:pPr lvl="1"/>
            <a:endParaRPr lang="fr-CH" dirty="0">
              <a:solidFill>
                <a:srgbClr val="FF0000"/>
              </a:solidFill>
            </a:endParaRPr>
          </a:p>
          <a:p>
            <a:pPr lvl="1"/>
            <a:endParaRPr lang="fr-CH" dirty="0"/>
          </a:p>
        </p:txBody>
      </p:sp>
      <p:sp>
        <p:nvSpPr>
          <p:cNvPr id="14" name="Espace réservé du contenu 6">
            <a:extLst>
              <a:ext uri="{FF2B5EF4-FFF2-40B4-BE49-F238E27FC236}">
                <a16:creationId xmlns:a16="http://schemas.microsoft.com/office/drawing/2014/main" id="{FB467FB3-66DE-47F9-89F8-F6D2EC807F5C}"/>
              </a:ext>
            </a:extLst>
          </p:cNvPr>
          <p:cNvSpPr txBox="1">
            <a:spLocks/>
          </p:cNvSpPr>
          <p:nvPr/>
        </p:nvSpPr>
        <p:spPr>
          <a:xfrm>
            <a:off x="3957005" y="2674947"/>
            <a:ext cx="7614606" cy="379868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Voici un exemple simple:</a:t>
            </a:r>
          </a:p>
          <a:p>
            <a:pPr lvl="1"/>
            <a:r>
              <a:rPr lang="fr-CH" dirty="0"/>
              <a:t>On a 3 cubes [A, B, C]</a:t>
            </a:r>
          </a:p>
          <a:p>
            <a:pPr lvl="1"/>
            <a:r>
              <a:rPr lang="fr-CH" dirty="0"/>
              <a:t>Et 2 fonctions: </a:t>
            </a:r>
          </a:p>
          <a:p>
            <a:pPr marL="1371600" lvl="2" indent="-457200">
              <a:buFont typeface="+mj-lt"/>
              <a:buAutoNum type="arabicPeriod"/>
            </a:pPr>
            <a:r>
              <a:rPr lang="fr-CH" dirty="0"/>
              <a:t>sur(x, y) - indique que le bloc x est sur le bloc y</a:t>
            </a:r>
          </a:p>
          <a:p>
            <a:pPr marL="1371600" lvl="2" indent="-457200">
              <a:buFont typeface="+mj-lt"/>
              <a:buAutoNum type="arabicPeriod"/>
            </a:pPr>
            <a:r>
              <a:rPr lang="fr-CH" dirty="0"/>
              <a:t>libre(x) - indique qu’il n’y a aucun bloc sur le bloc x</a:t>
            </a:r>
          </a:p>
          <a:p>
            <a:pPr marL="914400" lvl="2" indent="0">
              <a:buNone/>
            </a:pPr>
            <a:endParaRPr lang="fr-CH" dirty="0"/>
          </a:p>
          <a:p>
            <a:pPr marL="0" indent="0">
              <a:buNone/>
            </a:pPr>
            <a:r>
              <a:rPr lang="fr-CH" dirty="0"/>
              <a:t>L’état actuel est décrit par les faits suivants:</a:t>
            </a:r>
          </a:p>
          <a:p>
            <a:pPr marL="0" indent="0">
              <a:buNone/>
            </a:pPr>
            <a:r>
              <a:rPr lang="fr-CH" dirty="0"/>
              <a:t>	sur(c, x) + sur(b, c) + sur(a, b) + libre(a) = S</a:t>
            </a:r>
          </a:p>
          <a:p>
            <a:pPr marL="0" indent="0">
              <a:buNone/>
            </a:pPr>
            <a:r>
              <a:rPr lang="fr-CH" dirty="0"/>
              <a:t>On peut aussi dire:</a:t>
            </a:r>
          </a:p>
          <a:p>
            <a:pPr marL="0" indent="0">
              <a:buNone/>
            </a:pPr>
            <a:r>
              <a:rPr lang="fr-CH" dirty="0"/>
              <a:t>	sur(b, c, S) -&gt; à l’état S, le bloc b est sur le bloc c   </a:t>
            </a:r>
            <a:endParaRPr lang="fr-CH" sz="3200" dirty="0"/>
          </a:p>
          <a:p>
            <a:pPr lvl="1"/>
            <a:endParaRPr lang="fr-CH" dirty="0">
              <a:solidFill>
                <a:srgbClr val="FF0000"/>
              </a:solidFill>
            </a:endParaRPr>
          </a:p>
          <a:p>
            <a:pPr lvl="1"/>
            <a:endParaRPr lang="fr-CH" dirty="0"/>
          </a:p>
        </p:txBody>
      </p:sp>
      <p:pic>
        <p:nvPicPr>
          <p:cNvPr id="7" name="Image 6">
            <a:extLst>
              <a:ext uri="{FF2B5EF4-FFF2-40B4-BE49-F238E27FC236}">
                <a16:creationId xmlns:a16="http://schemas.microsoft.com/office/drawing/2014/main" id="{58E7E97A-ACD1-4D20-A1E0-78213276863D}"/>
              </a:ext>
            </a:extLst>
          </p:cNvPr>
          <p:cNvPicPr>
            <a:picLocks noChangeAspect="1"/>
          </p:cNvPicPr>
          <p:nvPr/>
        </p:nvPicPr>
        <p:blipFill>
          <a:blip r:embed="rId3"/>
          <a:stretch>
            <a:fillRect/>
          </a:stretch>
        </p:blipFill>
        <p:spPr>
          <a:xfrm>
            <a:off x="956799" y="2674946"/>
            <a:ext cx="1729757" cy="3798682"/>
          </a:xfrm>
          <a:prstGeom prst="rect">
            <a:avLst/>
          </a:prstGeom>
        </p:spPr>
      </p:pic>
      <p:sp>
        <p:nvSpPr>
          <p:cNvPr id="3" name="Espace réservé du numéro de diapositive 2">
            <a:extLst>
              <a:ext uri="{FF2B5EF4-FFF2-40B4-BE49-F238E27FC236}">
                <a16:creationId xmlns:a16="http://schemas.microsoft.com/office/drawing/2014/main" id="{43F0B0D3-0EC0-4FCB-BE30-CA05812E50C6}"/>
              </a:ext>
            </a:extLst>
          </p:cNvPr>
          <p:cNvSpPr>
            <a:spLocks noGrp="1"/>
          </p:cNvSpPr>
          <p:nvPr>
            <p:ph type="sldNum" sz="quarter" idx="12"/>
          </p:nvPr>
        </p:nvSpPr>
        <p:spPr/>
        <p:txBody>
          <a:bodyPr/>
          <a:lstStyle/>
          <a:p>
            <a:fld id="{6C879FB7-B25B-4722-B52B-E3AE553A150F}" type="slidenum">
              <a:rPr lang="en-GB" smtClean="0"/>
              <a:t>26</a:t>
            </a:fld>
            <a:endParaRPr lang="en-GB"/>
          </a:p>
        </p:txBody>
      </p:sp>
    </p:spTree>
    <p:extLst>
      <p:ext uri="{BB962C8B-B14F-4D97-AF65-F5344CB8AC3E}">
        <p14:creationId xmlns:p14="http://schemas.microsoft.com/office/powerpoint/2010/main" val="460486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a:solidFill>
                  <a:schemeClr val="accent1"/>
                </a:solidFill>
                <a:effectLst/>
                <a:latin typeface="Arial" panose="020B0604020202020204" pitchFamily="34" charset="0"/>
              </a:rPr>
              <a:t>Comment se caractérise un état, une action?</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EA81F158-90BF-43BE-BDE5-6FC781929D74}"/>
              </a:ext>
            </a:extLst>
          </p:cNvPr>
          <p:cNvSpPr>
            <a:spLocks noGrp="1"/>
          </p:cNvSpPr>
          <p:nvPr>
            <p:ph idx="1"/>
          </p:nvPr>
        </p:nvSpPr>
        <p:spPr>
          <a:xfrm>
            <a:off x="838200" y="1008570"/>
            <a:ext cx="10515600" cy="1516145"/>
          </a:xfrm>
        </p:spPr>
        <p:txBody>
          <a:bodyPr>
            <a:normAutofit/>
          </a:bodyPr>
          <a:lstStyle/>
          <a:p>
            <a:r>
              <a:rPr lang="fr-CH" dirty="0"/>
              <a:t>Le modèle d’un action ressemble à celui d’un état</a:t>
            </a:r>
          </a:p>
          <a:p>
            <a:r>
              <a:rPr lang="fr-CH" dirty="0"/>
              <a:t>L’action déplacer(x, y, z) -&gt; veut dire qu’on a déplacé le bloc x, qui était sur y, vers z.</a:t>
            </a:r>
          </a:p>
          <a:p>
            <a:endParaRPr lang="fr-CH" dirty="0">
              <a:solidFill>
                <a:schemeClr val="tx1"/>
              </a:solidFill>
            </a:endParaRPr>
          </a:p>
          <a:p>
            <a:pPr lvl="1"/>
            <a:endParaRPr lang="fr-CH" dirty="0">
              <a:solidFill>
                <a:srgbClr val="FF0000"/>
              </a:solidFill>
            </a:endParaRPr>
          </a:p>
          <a:p>
            <a:pPr lvl="1"/>
            <a:endParaRPr lang="fr-CH" dirty="0"/>
          </a:p>
        </p:txBody>
      </p:sp>
      <p:pic>
        <p:nvPicPr>
          <p:cNvPr id="11" name="Image 10">
            <a:extLst>
              <a:ext uri="{FF2B5EF4-FFF2-40B4-BE49-F238E27FC236}">
                <a16:creationId xmlns:a16="http://schemas.microsoft.com/office/drawing/2014/main" id="{3C826824-C79F-4362-8568-997548C59727}"/>
              </a:ext>
            </a:extLst>
          </p:cNvPr>
          <p:cNvPicPr>
            <a:picLocks noChangeAspect="1"/>
          </p:cNvPicPr>
          <p:nvPr/>
        </p:nvPicPr>
        <p:blipFill>
          <a:blip r:embed="rId3"/>
          <a:stretch>
            <a:fillRect/>
          </a:stretch>
        </p:blipFill>
        <p:spPr>
          <a:xfrm>
            <a:off x="3246094" y="2350315"/>
            <a:ext cx="5699811" cy="2758269"/>
          </a:xfrm>
          <a:prstGeom prst="rect">
            <a:avLst/>
          </a:prstGeom>
        </p:spPr>
      </p:pic>
      <p:sp>
        <p:nvSpPr>
          <p:cNvPr id="14" name="Espace réservé du contenu 6">
            <a:extLst>
              <a:ext uri="{FF2B5EF4-FFF2-40B4-BE49-F238E27FC236}">
                <a16:creationId xmlns:a16="http://schemas.microsoft.com/office/drawing/2014/main" id="{8A61B862-64F9-4FFE-AFC5-B20DFA1DB159}"/>
              </a:ext>
            </a:extLst>
          </p:cNvPr>
          <p:cNvSpPr txBox="1">
            <a:spLocks/>
          </p:cNvSpPr>
          <p:nvPr/>
        </p:nvSpPr>
        <p:spPr>
          <a:xfrm>
            <a:off x="838200" y="5108584"/>
            <a:ext cx="10515600" cy="125130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Ici on a appliqué l’action:</a:t>
            </a:r>
          </a:p>
          <a:p>
            <a:pPr marL="457200" lvl="1" indent="0">
              <a:buNone/>
            </a:pPr>
            <a:r>
              <a:rPr lang="fr-CH" dirty="0"/>
              <a:t>Action = Déplacer(a, b, y)</a:t>
            </a:r>
          </a:p>
          <a:p>
            <a:pPr marL="457200" lvl="1" indent="0">
              <a:buNone/>
            </a:pPr>
            <a:r>
              <a:rPr lang="fr-CH" dirty="0"/>
              <a:t>Qu’on peut noter autrement -&gt; s’ = faire(action, s)</a:t>
            </a:r>
          </a:p>
        </p:txBody>
      </p:sp>
      <p:sp>
        <p:nvSpPr>
          <p:cNvPr id="3" name="Espace réservé du numéro de diapositive 2">
            <a:extLst>
              <a:ext uri="{FF2B5EF4-FFF2-40B4-BE49-F238E27FC236}">
                <a16:creationId xmlns:a16="http://schemas.microsoft.com/office/drawing/2014/main" id="{A4240718-7188-444F-8817-73D9159B099E}"/>
              </a:ext>
            </a:extLst>
          </p:cNvPr>
          <p:cNvSpPr>
            <a:spLocks noGrp="1"/>
          </p:cNvSpPr>
          <p:nvPr>
            <p:ph type="sldNum" sz="quarter" idx="12"/>
          </p:nvPr>
        </p:nvSpPr>
        <p:spPr/>
        <p:txBody>
          <a:bodyPr/>
          <a:lstStyle/>
          <a:p>
            <a:fld id="{6C879FB7-B25B-4722-B52B-E3AE553A150F}" type="slidenum">
              <a:rPr lang="en-GB" smtClean="0"/>
              <a:t>27</a:t>
            </a:fld>
            <a:endParaRPr lang="en-GB"/>
          </a:p>
        </p:txBody>
      </p:sp>
    </p:spTree>
    <p:extLst>
      <p:ext uri="{BB962C8B-B14F-4D97-AF65-F5344CB8AC3E}">
        <p14:creationId xmlns:p14="http://schemas.microsoft.com/office/powerpoint/2010/main" val="2389307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a:solidFill>
                  <a:schemeClr val="accent1"/>
                </a:solidFill>
                <a:effectLst/>
                <a:latin typeface="Arial" panose="020B0604020202020204" pitchFamily="34" charset="0"/>
              </a:rPr>
              <a:t>Comment se caractérise un état, une action?</a:t>
            </a:r>
            <a:endParaRPr lang="en-GB" dirty="0">
              <a:solidFill>
                <a:schemeClr val="accent1"/>
              </a:solidFill>
            </a:endParaRPr>
          </a:p>
        </p:txBody>
      </p:sp>
      <p:pic>
        <p:nvPicPr>
          <p:cNvPr id="11" name="Image 10">
            <a:extLst>
              <a:ext uri="{FF2B5EF4-FFF2-40B4-BE49-F238E27FC236}">
                <a16:creationId xmlns:a16="http://schemas.microsoft.com/office/drawing/2014/main" id="{3C826824-C79F-4362-8568-997548C59727}"/>
              </a:ext>
            </a:extLst>
          </p:cNvPr>
          <p:cNvPicPr>
            <a:picLocks noChangeAspect="1"/>
          </p:cNvPicPr>
          <p:nvPr/>
        </p:nvPicPr>
        <p:blipFill>
          <a:blip r:embed="rId3"/>
          <a:stretch>
            <a:fillRect/>
          </a:stretch>
        </p:blipFill>
        <p:spPr>
          <a:xfrm>
            <a:off x="8644799" y="161123"/>
            <a:ext cx="2617561" cy="1266698"/>
          </a:xfrm>
          <a:prstGeom prst="rect">
            <a:avLst/>
          </a:prstGeom>
        </p:spPr>
      </p:pic>
      <p:sp>
        <p:nvSpPr>
          <p:cNvPr id="9" name="Espace réservé du contenu 6">
            <a:extLst>
              <a:ext uri="{FF2B5EF4-FFF2-40B4-BE49-F238E27FC236}">
                <a16:creationId xmlns:a16="http://schemas.microsoft.com/office/drawing/2014/main" id="{E714C092-3864-4BD2-B279-DA58BD225CC3}"/>
              </a:ext>
            </a:extLst>
          </p:cNvPr>
          <p:cNvSpPr>
            <a:spLocks noGrp="1"/>
          </p:cNvSpPr>
          <p:nvPr>
            <p:ph idx="1"/>
          </p:nvPr>
        </p:nvSpPr>
        <p:spPr>
          <a:xfrm>
            <a:off x="792480" y="1475078"/>
            <a:ext cx="10607040" cy="4359279"/>
          </a:xfrm>
        </p:spPr>
        <p:txBody>
          <a:bodyPr>
            <a:normAutofit/>
          </a:bodyPr>
          <a:lstStyle/>
          <a:p>
            <a:r>
              <a:rPr lang="fr-CH" dirty="0"/>
              <a:t>Les conditions ont des préconditions, ainsi que des effet de l’action</a:t>
            </a:r>
          </a:p>
          <a:p>
            <a:r>
              <a:rPr lang="fr-CH" dirty="0"/>
              <a:t>Dans notre exemple, on a la précondition: </a:t>
            </a:r>
          </a:p>
          <a:p>
            <a:pPr marL="457200" lvl="1" indent="0">
              <a:buNone/>
            </a:pPr>
            <a:r>
              <a:rPr lang="fr-CH" dirty="0"/>
              <a:t>	libre(a) + libre(y) -&gt; pour qu’on puisse le déplacer le bloc a</a:t>
            </a:r>
          </a:p>
          <a:p>
            <a:pPr marL="457200" lvl="1" indent="0">
              <a:buNone/>
            </a:pPr>
            <a:endParaRPr lang="fr-CH" dirty="0"/>
          </a:p>
          <a:p>
            <a:r>
              <a:rPr lang="fr-CH" dirty="0"/>
              <a:t>Formellement on a:</a:t>
            </a:r>
          </a:p>
          <a:p>
            <a:pPr marL="0" indent="0">
              <a:buNone/>
            </a:pPr>
            <a:r>
              <a:rPr lang="fr-CH" dirty="0"/>
              <a:t>	s = sur(c, x) + sur(b, c) + sur(a, b) + </a:t>
            </a:r>
            <a:r>
              <a:rPr lang="fr-CH" dirty="0">
                <a:solidFill>
                  <a:srgbClr val="FF0000"/>
                </a:solidFill>
              </a:rPr>
              <a:t>libre(a) </a:t>
            </a:r>
            <a:r>
              <a:rPr lang="fr-CH" dirty="0"/>
              <a:t>+ </a:t>
            </a:r>
            <a:r>
              <a:rPr lang="fr-CH" dirty="0">
                <a:solidFill>
                  <a:srgbClr val="FF0000"/>
                </a:solidFill>
              </a:rPr>
              <a:t>libre(y)</a:t>
            </a:r>
          </a:p>
          <a:p>
            <a:pPr marL="0" indent="0">
              <a:buNone/>
            </a:pPr>
            <a:r>
              <a:rPr lang="fr-CH" dirty="0"/>
              <a:t>	s’ = action(s) = déplacer(a, b, y) =</a:t>
            </a:r>
          </a:p>
          <a:p>
            <a:pPr marL="0" indent="0">
              <a:buNone/>
            </a:pPr>
            <a:r>
              <a:rPr lang="fr-CH" dirty="0"/>
              <a:t>		 sur(c, x) + sur(b, c) + </a:t>
            </a:r>
            <a:r>
              <a:rPr lang="fr-CH" dirty="0">
                <a:solidFill>
                  <a:schemeClr val="accent6"/>
                </a:solidFill>
              </a:rPr>
              <a:t>sur(a, y)  </a:t>
            </a:r>
            <a:r>
              <a:rPr lang="fr-CH" dirty="0"/>
              <a:t>+ libre(a) + </a:t>
            </a:r>
            <a:r>
              <a:rPr lang="fr-CH" dirty="0">
                <a:solidFill>
                  <a:schemeClr val="accent6"/>
                </a:solidFill>
              </a:rPr>
              <a:t>libre(b)</a:t>
            </a:r>
          </a:p>
          <a:p>
            <a:endParaRPr lang="fr-CH" dirty="0">
              <a:solidFill>
                <a:schemeClr val="tx1"/>
              </a:solidFill>
            </a:endParaRPr>
          </a:p>
          <a:p>
            <a:pPr lvl="1"/>
            <a:endParaRPr lang="fr-CH" dirty="0">
              <a:solidFill>
                <a:srgbClr val="FF0000"/>
              </a:solidFill>
            </a:endParaRPr>
          </a:p>
          <a:p>
            <a:pPr lvl="1"/>
            <a:endParaRPr lang="fr-CH" dirty="0"/>
          </a:p>
        </p:txBody>
      </p:sp>
      <p:sp>
        <p:nvSpPr>
          <p:cNvPr id="3" name="Espace réservé du numéro de diapositive 2">
            <a:extLst>
              <a:ext uri="{FF2B5EF4-FFF2-40B4-BE49-F238E27FC236}">
                <a16:creationId xmlns:a16="http://schemas.microsoft.com/office/drawing/2014/main" id="{0AB1AA53-F348-461B-B5D7-136408718CB7}"/>
              </a:ext>
            </a:extLst>
          </p:cNvPr>
          <p:cNvSpPr>
            <a:spLocks noGrp="1"/>
          </p:cNvSpPr>
          <p:nvPr>
            <p:ph type="sldNum" sz="quarter" idx="12"/>
          </p:nvPr>
        </p:nvSpPr>
        <p:spPr/>
        <p:txBody>
          <a:bodyPr/>
          <a:lstStyle/>
          <a:p>
            <a:fld id="{6C879FB7-B25B-4722-B52B-E3AE553A150F}" type="slidenum">
              <a:rPr lang="en-GB" smtClean="0"/>
              <a:t>28</a:t>
            </a:fld>
            <a:endParaRPr lang="en-GB"/>
          </a:p>
        </p:txBody>
      </p:sp>
    </p:spTree>
    <p:extLst>
      <p:ext uri="{BB962C8B-B14F-4D97-AF65-F5344CB8AC3E}">
        <p14:creationId xmlns:p14="http://schemas.microsoft.com/office/powerpoint/2010/main" val="387728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le chainage et la planification non-linéaire.</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385761"/>
            <a:ext cx="10607040" cy="4086477"/>
          </a:xfrm>
        </p:spPr>
        <p:txBody>
          <a:bodyPr>
            <a:normAutofit/>
          </a:bodyPr>
          <a:lstStyle/>
          <a:p>
            <a:r>
              <a:rPr lang="fr-CH" dirty="0"/>
              <a:t>Pour trouver ce plan on a plusieurs stratégies:</a:t>
            </a:r>
          </a:p>
          <a:p>
            <a:pPr lvl="1"/>
            <a:r>
              <a:rPr lang="fr-CH" dirty="0"/>
              <a:t>Chainage avant </a:t>
            </a:r>
          </a:p>
          <a:p>
            <a:pPr lvl="1"/>
            <a:r>
              <a:rPr lang="fr-CH" dirty="0"/>
              <a:t>Chainage arrière</a:t>
            </a:r>
          </a:p>
          <a:p>
            <a:pPr lvl="1"/>
            <a:r>
              <a:rPr lang="fr-CH" dirty="0"/>
              <a:t>Planification non-linéaire</a:t>
            </a:r>
          </a:p>
          <a:p>
            <a:pPr marL="457200" lvl="1" indent="0">
              <a:buNone/>
            </a:pPr>
            <a:endParaRPr lang="fr-CH" dirty="0"/>
          </a:p>
          <a:p>
            <a:r>
              <a:rPr lang="fr-CH" dirty="0"/>
              <a:t>Dans le chainage avant on développe un graphe pour explorer les états en appliquant les actions possibles</a:t>
            </a:r>
          </a:p>
          <a:p>
            <a:r>
              <a:rPr lang="fr-CH" dirty="0"/>
              <a:t>Dans le chainage arrière on part de l’objectif et on régresse par actions pertinentes pour retourner à l’état initial</a:t>
            </a:r>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p:sp>
        <p:nvSpPr>
          <p:cNvPr id="3" name="Espace réservé du numéro de diapositive 2">
            <a:extLst>
              <a:ext uri="{FF2B5EF4-FFF2-40B4-BE49-F238E27FC236}">
                <a16:creationId xmlns:a16="http://schemas.microsoft.com/office/drawing/2014/main" id="{03833F15-AB61-482C-BB06-CB21DBB72B16}"/>
              </a:ext>
            </a:extLst>
          </p:cNvPr>
          <p:cNvSpPr>
            <a:spLocks noGrp="1"/>
          </p:cNvSpPr>
          <p:nvPr>
            <p:ph type="sldNum" sz="quarter" idx="12"/>
          </p:nvPr>
        </p:nvSpPr>
        <p:spPr/>
        <p:txBody>
          <a:bodyPr/>
          <a:lstStyle/>
          <a:p>
            <a:fld id="{6C879FB7-B25B-4722-B52B-E3AE553A150F}" type="slidenum">
              <a:rPr lang="en-GB" smtClean="0"/>
              <a:t>29</a:t>
            </a:fld>
            <a:endParaRPr lang="en-GB"/>
          </a:p>
        </p:txBody>
      </p:sp>
    </p:spTree>
    <p:extLst>
      <p:ext uri="{BB962C8B-B14F-4D97-AF65-F5344CB8AC3E}">
        <p14:creationId xmlns:p14="http://schemas.microsoft.com/office/powerpoint/2010/main" val="398489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A quels problèmes s’applique cette technique? </a:t>
            </a:r>
            <a:endParaRPr lang="en-GB" dirty="0">
              <a:solidFill>
                <a:schemeClr val="accent1"/>
              </a:solidFill>
            </a:endParaRPr>
          </a:p>
        </p:txBody>
      </p:sp>
      <mc:AlternateContent xmlns:mc="http://schemas.openxmlformats.org/markup-compatibility/2006" xmlns:a14="http://schemas.microsoft.com/office/drawing/2010/main">
        <mc:Choice Requires="a14">
          <p:sp>
            <p:nvSpPr>
              <p:cNvPr id="13" name="Espace réservé du contenu 6">
                <a:extLst>
                  <a:ext uri="{FF2B5EF4-FFF2-40B4-BE49-F238E27FC236}">
                    <a16:creationId xmlns:a16="http://schemas.microsoft.com/office/drawing/2014/main" id="{E551D627-28A0-4EAD-AC54-7FB64D0ADE6D}"/>
                  </a:ext>
                </a:extLst>
              </p:cNvPr>
              <p:cNvSpPr>
                <a:spLocks noGrp="1"/>
              </p:cNvSpPr>
              <p:nvPr>
                <p:ph idx="1"/>
              </p:nvPr>
            </p:nvSpPr>
            <p:spPr>
              <a:xfrm>
                <a:off x="838200" y="1008571"/>
                <a:ext cx="10515600" cy="5003812"/>
              </a:xfrm>
            </p:spPr>
            <p:txBody>
              <a:bodyPr>
                <a:normAutofit/>
              </a:bodyPr>
              <a:lstStyle/>
              <a:p>
                <a:r>
                  <a:rPr lang="fr-CH" dirty="0"/>
                  <a:t>Il y a deux types de problèmes auxquels on peut appliquer cette technique:</a:t>
                </a:r>
              </a:p>
              <a:p>
                <a:pPr lvl="1"/>
                <a:r>
                  <a:rPr lang="fr-CH" dirty="0"/>
                  <a:t>Trouver le chemin optimale depuis</a:t>
                </a:r>
                <a:r>
                  <a:rPr lang="x-IV_mathan" dirty="0">
                    <a:solidFill>
                      <a:schemeClr val="tx1"/>
                    </a:solidFill>
                  </a:rPr>
                  <a:t>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r>
                  <a:rPr lang="fr-CH" dirty="0"/>
                  <a:t> vers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r>
                  <a:rPr lang="fr-CH" dirty="0"/>
                  <a:t> </a:t>
                </a:r>
              </a:p>
              <a:p>
                <a:pPr lvl="1"/>
                <a:r>
                  <a:rPr lang="fr-CH" dirty="0">
                    <a:solidFill>
                      <a:schemeClr val="tx1"/>
                    </a:solidFill>
                  </a:rPr>
                  <a:t>Trouver </a:t>
                </a:r>
                <a14:m>
                  <m:oMath xmlns:m="http://schemas.openxmlformats.org/officeDocument/2006/math">
                    <m:sSub>
                      <m:sSubPr>
                        <m:ctrlPr>
                          <a:rPr lang="x-IV_mathan" i="1" smtClean="0">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endParaRPr lang="fr-CH" dirty="0"/>
              </a:p>
              <a:p>
                <a:pPr lvl="1"/>
                <a:endParaRPr lang="fr-CH" dirty="0">
                  <a:solidFill>
                    <a:schemeClr val="tx1"/>
                  </a:solidFill>
                </a:endParaRPr>
              </a:p>
              <a:p>
                <a:r>
                  <a:rPr lang="fr-CH" dirty="0"/>
                  <a:t>Dans le jeu du taquin, on sait très bien à quoi ressemble l’état final, le problème est de trouver un chemin depuis notre état initial jusqu’à l’état final (de préférence optimale)</a:t>
                </a:r>
              </a:p>
              <a:p>
                <a:r>
                  <a:rPr lang="fr-CH" dirty="0">
                    <a:solidFill>
                      <a:schemeClr val="tx1"/>
                    </a:solidFill>
                  </a:rPr>
                  <a:t>Dans le jeu </a:t>
                </a:r>
                <a:r>
                  <a:rPr lang="fr-CH" dirty="0"/>
                  <a:t>des reines sur l’échiquier, on ne connait pas la solution, et on ne sait pas si elle existe, le but est juste de trouver un état final, le chemin en soit ce n’est pas le plus important</a:t>
                </a:r>
                <a:endParaRPr lang="fr-CH" dirty="0">
                  <a:solidFill>
                    <a:schemeClr val="tx1"/>
                  </a:solidFill>
                </a:endParaRPr>
              </a:p>
              <a:p>
                <a:pPr lvl="1"/>
                <a:endParaRPr lang="fr-CH" dirty="0">
                  <a:solidFill>
                    <a:schemeClr val="tx1"/>
                  </a:solidFill>
                </a:endParaRPr>
              </a:p>
              <a:p>
                <a:pPr lvl="1"/>
                <a:endParaRPr lang="fr-CH" dirty="0">
                  <a:solidFill>
                    <a:srgbClr val="FF0000"/>
                  </a:solidFill>
                </a:endParaRPr>
              </a:p>
              <a:p>
                <a:pPr lvl="1"/>
                <a:endParaRPr lang="fr-CH" dirty="0"/>
              </a:p>
            </p:txBody>
          </p:sp>
        </mc:Choice>
        <mc:Fallback xmlns="">
          <p:sp>
            <p:nvSpPr>
              <p:cNvPr id="13" name="Espace réservé du contenu 6">
                <a:extLst>
                  <a:ext uri="{FF2B5EF4-FFF2-40B4-BE49-F238E27FC236}">
                    <a16:creationId xmlns:a16="http://schemas.microsoft.com/office/drawing/2014/main" id="{E551D627-28A0-4EAD-AC54-7FB64D0ADE6D}"/>
                  </a:ext>
                </a:extLst>
              </p:cNvPr>
              <p:cNvSpPr>
                <a:spLocks noGrp="1" noRot="1" noChangeAspect="1" noMove="1" noResize="1" noEditPoints="1" noAdjustHandles="1" noChangeArrowheads="1" noChangeShapeType="1" noTextEdit="1"/>
              </p:cNvSpPr>
              <p:nvPr>
                <p:ph idx="1"/>
              </p:nvPr>
            </p:nvSpPr>
            <p:spPr>
              <a:xfrm>
                <a:off x="838200" y="1008571"/>
                <a:ext cx="10515600" cy="5003812"/>
              </a:xfrm>
              <a:blipFill>
                <a:blip r:embed="rId3"/>
                <a:stretch>
                  <a:fillRect l="-1043" t="-1949" r="-986"/>
                </a:stretch>
              </a:blipFill>
            </p:spPr>
            <p:txBody>
              <a:bodyPr/>
              <a:lstStyle/>
              <a:p>
                <a:r>
                  <a:rPr lang="fr-CH">
                    <a:noFill/>
                  </a:rPr>
                  <a:t> </a:t>
                </a:r>
              </a:p>
            </p:txBody>
          </p:sp>
        </mc:Fallback>
      </mc:AlternateContent>
      <p:sp>
        <p:nvSpPr>
          <p:cNvPr id="3" name="Espace réservé du numéro de diapositive 2">
            <a:extLst>
              <a:ext uri="{FF2B5EF4-FFF2-40B4-BE49-F238E27FC236}">
                <a16:creationId xmlns:a16="http://schemas.microsoft.com/office/drawing/2014/main" id="{A8B2E0CB-7591-47EE-BA74-95CB5F8BF874}"/>
              </a:ext>
            </a:extLst>
          </p:cNvPr>
          <p:cNvSpPr>
            <a:spLocks noGrp="1"/>
          </p:cNvSpPr>
          <p:nvPr>
            <p:ph type="sldNum" sz="quarter" idx="12"/>
          </p:nvPr>
        </p:nvSpPr>
        <p:spPr/>
        <p:txBody>
          <a:bodyPr/>
          <a:lstStyle/>
          <a:p>
            <a:fld id="{6C879FB7-B25B-4722-B52B-E3AE553A150F}" type="slidenum">
              <a:rPr lang="en-GB" smtClean="0"/>
              <a:t>3</a:t>
            </a:fld>
            <a:endParaRPr lang="en-GB"/>
          </a:p>
        </p:txBody>
      </p:sp>
    </p:spTree>
    <p:extLst>
      <p:ext uri="{BB962C8B-B14F-4D97-AF65-F5344CB8AC3E}">
        <p14:creationId xmlns:p14="http://schemas.microsoft.com/office/powerpoint/2010/main" val="42199512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le chainage et la planification non-linéaire.</a:t>
            </a:r>
            <a:endParaRPr lang="en-GB" dirty="0">
              <a:solidFill>
                <a:schemeClr val="accent1"/>
              </a:solidFill>
            </a:endParaRPr>
          </a:p>
        </p:txBody>
      </p:sp>
      <mc:AlternateContent xmlns:mc="http://schemas.openxmlformats.org/markup-compatibility/2006" xmlns:a14="http://schemas.microsoft.com/office/drawing/2010/main">
        <mc:Choice Requires="a14">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664025"/>
                <a:ext cx="10607040" cy="4116823"/>
              </a:xfrm>
            </p:spPr>
            <p:txBody>
              <a:bodyPr>
                <a:normAutofit/>
              </a:bodyPr>
              <a:lstStyle/>
              <a:p>
                <a:r>
                  <a:rPr lang="fr-CH" dirty="0"/>
                  <a:t>Imaginons un cas spécifique:</a:t>
                </a:r>
              </a:p>
              <a:p>
                <a:pPr lvl="1"/>
                <a:r>
                  <a:rPr lang="fr-CH" dirty="0"/>
                  <a:t>On a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r>
                  <a:rPr lang="fr-CH" dirty="0"/>
                  <a:t> un état initial quelconque</a:t>
                </a:r>
                <a:r>
                  <a:rPr lang="x-IV_mathan" dirty="0"/>
                  <a:t> </a:t>
                </a:r>
              </a:p>
              <a:p>
                <a:pPr lvl="1"/>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r>
                  <a:rPr lang="fr-CH" dirty="0"/>
                  <a:t> l’état qu’on veut atteindre</a:t>
                </a:r>
              </a:p>
              <a:p>
                <a:pPr lvl="1"/>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𝑡</m:t>
                        </m:r>
                      </m:sub>
                    </m:sSub>
                    <m:r>
                      <a:rPr lang="fr-CH" b="0" i="1" smtClean="0">
                        <a:solidFill>
                          <a:schemeClr val="tx1"/>
                        </a:solidFill>
                        <a:latin typeface="Cambria Math" panose="02040503050406030204" pitchFamily="18" charset="0"/>
                      </a:rPr>
                      <m:t>′</m:t>
                    </m:r>
                  </m:oMath>
                </a14:m>
                <a:r>
                  <a:rPr lang="fr-CH" dirty="0"/>
                  <a:t> un état par lequel on doit passer avant d’atteindre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i="1">
                            <a:latin typeface="Cambria Math" panose="02040503050406030204" pitchFamily="18" charset="0"/>
                          </a:rPr>
                          <m:t>𝑔</m:t>
                        </m:r>
                      </m:sub>
                    </m:sSub>
                  </m:oMath>
                </a14:m>
                <a:endParaRPr lang="fr-CH" dirty="0"/>
              </a:p>
              <a:p>
                <a:r>
                  <a:rPr lang="fr-CH" dirty="0"/>
                  <a:t>C’est un problème avec des sous-objectifs qui sont incompatibles s’ils ne sont pas atteints dans le bon ordre.</a:t>
                </a:r>
              </a:p>
              <a:p>
                <a:pPr lvl="1"/>
                <a:r>
                  <a:rPr lang="fr-CH" dirty="0"/>
                  <a:t>Objectif (1) – atteindre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𝑡</m:t>
                        </m:r>
                      </m:sub>
                    </m:sSub>
                    <m:r>
                      <a:rPr lang="fr-CH" b="0" i="1" smtClean="0">
                        <a:solidFill>
                          <a:schemeClr val="tx1"/>
                        </a:solidFill>
                        <a:latin typeface="Cambria Math" panose="02040503050406030204" pitchFamily="18" charset="0"/>
                      </a:rPr>
                      <m:t>′</m:t>
                    </m:r>
                  </m:oMath>
                </a14:m>
                <a:endParaRPr lang="fr-CH" dirty="0"/>
              </a:p>
              <a:p>
                <a:pPr lvl="1"/>
                <a:r>
                  <a:rPr lang="fr-CH" dirty="0"/>
                  <a:t>Objectif (2) – atteindre</a:t>
                </a:r>
                <a14:m>
                  <m:oMath xmlns:m="http://schemas.openxmlformats.org/officeDocument/2006/math">
                    <m:sSub>
                      <m:sSubPr>
                        <m:ctrlPr>
                          <a:rPr lang="x-IV_mathan" i="1">
                            <a:latin typeface="Cambria Math" panose="02040503050406030204" pitchFamily="18" charset="0"/>
                          </a:rPr>
                        </m:ctrlPr>
                      </m:sSubPr>
                      <m:e>
                        <m:r>
                          <a:rPr lang="fr-CH" b="0" i="1" smtClean="0">
                            <a:latin typeface="Cambria Math" panose="02040503050406030204" pitchFamily="18" charset="0"/>
                          </a:rPr>
                          <m:t> </m:t>
                        </m:r>
                        <m:r>
                          <a:rPr lang="fr-CH" i="1">
                            <a:latin typeface="Cambria Math" panose="02040503050406030204" pitchFamily="18" charset="0"/>
                          </a:rPr>
                          <m:t>𝑆</m:t>
                        </m:r>
                      </m:e>
                      <m:sub>
                        <m:r>
                          <a:rPr lang="fr-CH" i="1">
                            <a:latin typeface="Cambria Math" panose="02040503050406030204" pitchFamily="18" charset="0"/>
                          </a:rPr>
                          <m:t>𝑔</m:t>
                        </m:r>
                      </m:sub>
                    </m:sSub>
                  </m:oMath>
                </a14:m>
                <a:endParaRPr lang="fr-CH" dirty="0"/>
              </a:p>
              <a:p>
                <a:r>
                  <a:rPr lang="fr-CH" dirty="0"/>
                  <a:t>C’est ce qu’on appelle de la planification non-linéaire</a:t>
                </a:r>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mc:Choice>
        <mc:Fallback xmlns="">
          <p:sp>
            <p:nvSpPr>
              <p:cNvPr id="6" name="Espace réservé du contenu 6">
                <a:extLst>
                  <a:ext uri="{FF2B5EF4-FFF2-40B4-BE49-F238E27FC236}">
                    <a16:creationId xmlns:a16="http://schemas.microsoft.com/office/drawing/2014/main" id="{D6E125D5-8CB8-4429-9989-CFA0E54EB010}"/>
                  </a:ext>
                </a:extLst>
              </p:cNvPr>
              <p:cNvSpPr>
                <a:spLocks noGrp="1" noRot="1" noChangeAspect="1" noMove="1" noResize="1" noEditPoints="1" noAdjustHandles="1" noChangeArrowheads="1" noChangeShapeType="1" noTextEdit="1"/>
              </p:cNvSpPr>
              <p:nvPr>
                <p:ph idx="1"/>
              </p:nvPr>
            </p:nvSpPr>
            <p:spPr>
              <a:xfrm>
                <a:off x="792480" y="1664025"/>
                <a:ext cx="10607040" cy="4116823"/>
              </a:xfrm>
              <a:blipFill>
                <a:blip r:embed="rId3"/>
                <a:stretch>
                  <a:fillRect l="-1034" t="-2519"/>
                </a:stretch>
              </a:blipFill>
            </p:spPr>
            <p:txBody>
              <a:bodyPr/>
              <a:lstStyle/>
              <a:p>
                <a:r>
                  <a:rPr lang="fr-CH">
                    <a:noFill/>
                  </a:rPr>
                  <a:t> </a:t>
                </a:r>
              </a:p>
            </p:txBody>
          </p:sp>
        </mc:Fallback>
      </mc:AlternateContent>
      <p:pic>
        <p:nvPicPr>
          <p:cNvPr id="5" name="Image 4">
            <a:extLst>
              <a:ext uri="{FF2B5EF4-FFF2-40B4-BE49-F238E27FC236}">
                <a16:creationId xmlns:a16="http://schemas.microsoft.com/office/drawing/2014/main" id="{AB1F5825-D172-4B3D-8A12-1D48E1CC7FFB}"/>
              </a:ext>
            </a:extLst>
          </p:cNvPr>
          <p:cNvPicPr>
            <a:picLocks noChangeAspect="1"/>
          </p:cNvPicPr>
          <p:nvPr/>
        </p:nvPicPr>
        <p:blipFill>
          <a:blip r:embed="rId4"/>
          <a:stretch>
            <a:fillRect/>
          </a:stretch>
        </p:blipFill>
        <p:spPr>
          <a:xfrm>
            <a:off x="7613567" y="836265"/>
            <a:ext cx="3140747" cy="1778495"/>
          </a:xfrm>
          <a:prstGeom prst="rect">
            <a:avLst/>
          </a:prstGeom>
        </p:spPr>
      </p:pic>
      <p:sp>
        <p:nvSpPr>
          <p:cNvPr id="3" name="Espace réservé du numéro de diapositive 2">
            <a:extLst>
              <a:ext uri="{FF2B5EF4-FFF2-40B4-BE49-F238E27FC236}">
                <a16:creationId xmlns:a16="http://schemas.microsoft.com/office/drawing/2014/main" id="{6F19FCE2-63ED-42CD-8227-65E3B2D4A245}"/>
              </a:ext>
            </a:extLst>
          </p:cNvPr>
          <p:cNvSpPr>
            <a:spLocks noGrp="1"/>
          </p:cNvSpPr>
          <p:nvPr>
            <p:ph type="sldNum" sz="quarter" idx="12"/>
          </p:nvPr>
        </p:nvSpPr>
        <p:spPr/>
        <p:txBody>
          <a:bodyPr/>
          <a:lstStyle/>
          <a:p>
            <a:fld id="{6C879FB7-B25B-4722-B52B-E3AE553A150F}" type="slidenum">
              <a:rPr lang="en-GB" smtClean="0"/>
              <a:t>30</a:t>
            </a:fld>
            <a:endParaRPr lang="en-GB"/>
          </a:p>
        </p:txBody>
      </p:sp>
    </p:spTree>
    <p:extLst>
      <p:ext uri="{BB962C8B-B14F-4D97-AF65-F5344CB8AC3E}">
        <p14:creationId xmlns:p14="http://schemas.microsoft.com/office/powerpoint/2010/main" val="1719951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Développez un exemple.</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52D79F51-3AF4-43C9-8D8B-8D52160E783C}"/>
              </a:ext>
            </a:extLst>
          </p:cNvPr>
          <p:cNvSpPr>
            <a:spLocks noGrp="1"/>
          </p:cNvSpPr>
          <p:nvPr>
            <p:ph idx="1"/>
          </p:nvPr>
        </p:nvSpPr>
        <p:spPr>
          <a:xfrm>
            <a:off x="746760" y="1302819"/>
            <a:ext cx="10607040" cy="4906908"/>
          </a:xfrm>
        </p:spPr>
        <p:txBody>
          <a:bodyPr>
            <a:normAutofit/>
          </a:bodyPr>
          <a:lstStyle/>
          <a:p>
            <a:r>
              <a:rPr lang="fr-CH" dirty="0"/>
              <a:t>Le but ici est de s’habiller:</a:t>
            </a:r>
          </a:p>
          <a:p>
            <a:r>
              <a:rPr lang="fr-CH" dirty="0"/>
              <a:t>On a quelques contraintes:</a:t>
            </a:r>
          </a:p>
          <a:p>
            <a:pPr marL="914400" lvl="1" indent="-457200">
              <a:buFont typeface="+mj-lt"/>
              <a:buAutoNum type="arabicPeriod"/>
            </a:pPr>
            <a:r>
              <a:rPr lang="fr-CH" dirty="0"/>
              <a:t>Pour mettre les pantalons il faut avoir mit le slip avant</a:t>
            </a:r>
          </a:p>
          <a:p>
            <a:pPr marL="914400" lvl="1" indent="-457200">
              <a:buFont typeface="+mj-lt"/>
              <a:buAutoNum type="arabicPeriod"/>
            </a:pPr>
            <a:r>
              <a:rPr lang="fr-CH" dirty="0"/>
              <a:t>Pour mettre les chaussures il faut avoir mit les chaussettes, le slip, et le pantalon avant</a:t>
            </a:r>
          </a:p>
          <a:p>
            <a:r>
              <a:rPr lang="fr-CH" dirty="0"/>
              <a:t>On définit les actions:</a:t>
            </a:r>
          </a:p>
          <a:p>
            <a:pPr lvl="1"/>
            <a:r>
              <a:rPr lang="fr-CH" dirty="0"/>
              <a:t>mettre(élément) -&gt; on met élément</a:t>
            </a:r>
          </a:p>
          <a:p>
            <a:r>
              <a:rPr lang="fr-CH" dirty="0"/>
              <a:t>On a une fonction supplémentaire:</a:t>
            </a:r>
          </a:p>
          <a:p>
            <a:pPr lvl="1"/>
            <a:r>
              <a:rPr lang="fr-CH" dirty="0"/>
              <a:t> etat(élément) -&gt; indique si on a déjà mit élément</a:t>
            </a:r>
          </a:p>
          <a:p>
            <a:pPr marL="457200" lvl="1" indent="0">
              <a:buNone/>
            </a:pPr>
            <a:endParaRPr lang="fr-CH" dirty="0"/>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p:pic>
        <p:nvPicPr>
          <p:cNvPr id="6" name="Image 5">
            <a:extLst>
              <a:ext uri="{FF2B5EF4-FFF2-40B4-BE49-F238E27FC236}">
                <a16:creationId xmlns:a16="http://schemas.microsoft.com/office/drawing/2014/main" id="{D7510D14-6CF1-4C94-BC8C-1C55B3563401}"/>
              </a:ext>
            </a:extLst>
          </p:cNvPr>
          <p:cNvPicPr>
            <a:picLocks noChangeAspect="1"/>
          </p:cNvPicPr>
          <p:nvPr/>
        </p:nvPicPr>
        <p:blipFill>
          <a:blip r:embed="rId3"/>
          <a:stretch>
            <a:fillRect/>
          </a:stretch>
        </p:blipFill>
        <p:spPr>
          <a:xfrm>
            <a:off x="5143037" y="1291793"/>
            <a:ext cx="5125757" cy="698060"/>
          </a:xfrm>
          <a:prstGeom prst="rect">
            <a:avLst/>
          </a:prstGeom>
        </p:spPr>
      </p:pic>
      <p:sp>
        <p:nvSpPr>
          <p:cNvPr id="3" name="Espace réservé du numéro de diapositive 2">
            <a:extLst>
              <a:ext uri="{FF2B5EF4-FFF2-40B4-BE49-F238E27FC236}">
                <a16:creationId xmlns:a16="http://schemas.microsoft.com/office/drawing/2014/main" id="{1F27BC05-BD91-40F5-9D7B-9C0C505C268F}"/>
              </a:ext>
            </a:extLst>
          </p:cNvPr>
          <p:cNvSpPr>
            <a:spLocks noGrp="1"/>
          </p:cNvSpPr>
          <p:nvPr>
            <p:ph type="sldNum" sz="quarter" idx="12"/>
          </p:nvPr>
        </p:nvSpPr>
        <p:spPr/>
        <p:txBody>
          <a:bodyPr/>
          <a:lstStyle/>
          <a:p>
            <a:fld id="{6C879FB7-B25B-4722-B52B-E3AE553A150F}" type="slidenum">
              <a:rPr lang="en-GB" smtClean="0"/>
              <a:t>31</a:t>
            </a:fld>
            <a:endParaRPr lang="en-GB"/>
          </a:p>
        </p:txBody>
      </p:sp>
    </p:spTree>
    <p:extLst>
      <p:ext uri="{BB962C8B-B14F-4D97-AF65-F5344CB8AC3E}">
        <p14:creationId xmlns:p14="http://schemas.microsoft.com/office/powerpoint/2010/main" val="4117528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Développez un exemple.</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52D79F51-3AF4-43C9-8D8B-8D52160E783C}"/>
              </a:ext>
            </a:extLst>
          </p:cNvPr>
          <p:cNvSpPr>
            <a:spLocks noGrp="1"/>
          </p:cNvSpPr>
          <p:nvPr>
            <p:ph idx="1"/>
          </p:nvPr>
        </p:nvSpPr>
        <p:spPr>
          <a:xfrm>
            <a:off x="792480" y="873941"/>
            <a:ext cx="10607040" cy="4906908"/>
          </a:xfrm>
        </p:spPr>
        <p:txBody>
          <a:bodyPr>
            <a:normAutofit/>
          </a:bodyPr>
          <a:lstStyle/>
          <a:p>
            <a:r>
              <a:rPr lang="fr-CH" dirty="0"/>
              <a:t>Le but ici est de s’habiller:</a:t>
            </a:r>
          </a:p>
          <a:p>
            <a:r>
              <a:rPr lang="fr-CH" dirty="0"/>
              <a:t>Etat initial et final:</a:t>
            </a:r>
          </a:p>
          <a:p>
            <a:endParaRPr lang="fr-CH" dirty="0"/>
          </a:p>
          <a:p>
            <a:endParaRPr lang="fr-CH" dirty="0"/>
          </a:p>
          <a:p>
            <a:r>
              <a:rPr lang="fr-CH" dirty="0"/>
              <a:t>Transitions intéressantes:</a:t>
            </a:r>
          </a:p>
          <a:p>
            <a:endParaRPr lang="fr-CH" dirty="0"/>
          </a:p>
          <a:p>
            <a:endParaRPr lang="fr-CH" dirty="0"/>
          </a:p>
          <a:p>
            <a:r>
              <a:rPr lang="fr-CH" dirty="0"/>
              <a:t>Solution possible:</a:t>
            </a:r>
          </a:p>
          <a:p>
            <a:pPr marL="457200" lvl="1" indent="0">
              <a:buNone/>
            </a:pPr>
            <a:endParaRPr lang="fr-CH" dirty="0"/>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p:pic>
        <p:nvPicPr>
          <p:cNvPr id="6" name="Image 5">
            <a:extLst>
              <a:ext uri="{FF2B5EF4-FFF2-40B4-BE49-F238E27FC236}">
                <a16:creationId xmlns:a16="http://schemas.microsoft.com/office/drawing/2014/main" id="{D7510D14-6CF1-4C94-BC8C-1C55B3563401}"/>
              </a:ext>
            </a:extLst>
          </p:cNvPr>
          <p:cNvPicPr>
            <a:picLocks noChangeAspect="1"/>
          </p:cNvPicPr>
          <p:nvPr/>
        </p:nvPicPr>
        <p:blipFill>
          <a:blip r:embed="rId3"/>
          <a:stretch>
            <a:fillRect/>
          </a:stretch>
        </p:blipFill>
        <p:spPr>
          <a:xfrm>
            <a:off x="5207773" y="808825"/>
            <a:ext cx="5125757" cy="698060"/>
          </a:xfrm>
          <a:prstGeom prst="rect">
            <a:avLst/>
          </a:prstGeom>
        </p:spPr>
      </p:pic>
      <p:pic>
        <p:nvPicPr>
          <p:cNvPr id="9" name="Image 8">
            <a:extLst>
              <a:ext uri="{FF2B5EF4-FFF2-40B4-BE49-F238E27FC236}">
                <a16:creationId xmlns:a16="http://schemas.microsoft.com/office/drawing/2014/main" id="{F5C7A844-5F8B-4F1E-A3E4-157B8124B51A}"/>
              </a:ext>
            </a:extLst>
          </p:cNvPr>
          <p:cNvPicPr>
            <a:picLocks noChangeAspect="1"/>
          </p:cNvPicPr>
          <p:nvPr/>
        </p:nvPicPr>
        <p:blipFill>
          <a:blip r:embed="rId4"/>
          <a:stretch>
            <a:fillRect/>
          </a:stretch>
        </p:blipFill>
        <p:spPr>
          <a:xfrm>
            <a:off x="1596428" y="3429000"/>
            <a:ext cx="3250701" cy="1052273"/>
          </a:xfrm>
          <a:prstGeom prst="rect">
            <a:avLst/>
          </a:prstGeom>
        </p:spPr>
      </p:pic>
      <p:pic>
        <p:nvPicPr>
          <p:cNvPr id="11" name="Image 10">
            <a:extLst>
              <a:ext uri="{FF2B5EF4-FFF2-40B4-BE49-F238E27FC236}">
                <a16:creationId xmlns:a16="http://schemas.microsoft.com/office/drawing/2014/main" id="{C4070632-9F6A-48B8-A051-38B70A0FDEB5}"/>
              </a:ext>
            </a:extLst>
          </p:cNvPr>
          <p:cNvPicPr>
            <a:picLocks noChangeAspect="1"/>
          </p:cNvPicPr>
          <p:nvPr/>
        </p:nvPicPr>
        <p:blipFill>
          <a:blip r:embed="rId5"/>
          <a:stretch>
            <a:fillRect/>
          </a:stretch>
        </p:blipFill>
        <p:spPr>
          <a:xfrm>
            <a:off x="5651077" y="3447487"/>
            <a:ext cx="4322039" cy="1189249"/>
          </a:xfrm>
          <a:prstGeom prst="rect">
            <a:avLst/>
          </a:prstGeom>
        </p:spPr>
      </p:pic>
      <p:pic>
        <p:nvPicPr>
          <p:cNvPr id="7" name="Image 6">
            <a:extLst>
              <a:ext uri="{FF2B5EF4-FFF2-40B4-BE49-F238E27FC236}">
                <a16:creationId xmlns:a16="http://schemas.microsoft.com/office/drawing/2014/main" id="{614852DA-3B3C-46E9-80FB-F29856D865BB}"/>
              </a:ext>
            </a:extLst>
          </p:cNvPr>
          <p:cNvPicPr>
            <a:picLocks noChangeAspect="1"/>
          </p:cNvPicPr>
          <p:nvPr/>
        </p:nvPicPr>
        <p:blipFill>
          <a:blip r:embed="rId6"/>
          <a:stretch>
            <a:fillRect/>
          </a:stretch>
        </p:blipFill>
        <p:spPr>
          <a:xfrm>
            <a:off x="1596428" y="1836426"/>
            <a:ext cx="3129300" cy="821660"/>
          </a:xfrm>
          <a:prstGeom prst="rect">
            <a:avLst/>
          </a:prstGeom>
        </p:spPr>
      </p:pic>
      <p:pic>
        <p:nvPicPr>
          <p:cNvPr id="10" name="Image 9">
            <a:extLst>
              <a:ext uri="{FF2B5EF4-FFF2-40B4-BE49-F238E27FC236}">
                <a16:creationId xmlns:a16="http://schemas.microsoft.com/office/drawing/2014/main" id="{98FBD05F-4151-461A-8FFA-C7F85BA2F3C4}"/>
              </a:ext>
            </a:extLst>
          </p:cNvPr>
          <p:cNvPicPr>
            <a:picLocks noChangeAspect="1"/>
          </p:cNvPicPr>
          <p:nvPr/>
        </p:nvPicPr>
        <p:blipFill>
          <a:blip r:embed="rId7"/>
          <a:stretch>
            <a:fillRect/>
          </a:stretch>
        </p:blipFill>
        <p:spPr>
          <a:xfrm>
            <a:off x="5529676" y="1850371"/>
            <a:ext cx="3574566" cy="960833"/>
          </a:xfrm>
          <a:prstGeom prst="rect">
            <a:avLst/>
          </a:prstGeom>
        </p:spPr>
      </p:pic>
      <p:pic>
        <p:nvPicPr>
          <p:cNvPr id="13" name="Image 12">
            <a:extLst>
              <a:ext uri="{FF2B5EF4-FFF2-40B4-BE49-F238E27FC236}">
                <a16:creationId xmlns:a16="http://schemas.microsoft.com/office/drawing/2014/main" id="{2D9D6CA6-C2E0-41AC-925A-A0D96455DE07}"/>
              </a:ext>
            </a:extLst>
          </p:cNvPr>
          <p:cNvPicPr>
            <a:picLocks noChangeAspect="1"/>
          </p:cNvPicPr>
          <p:nvPr/>
        </p:nvPicPr>
        <p:blipFill>
          <a:blip r:embed="rId8"/>
          <a:stretch>
            <a:fillRect/>
          </a:stretch>
        </p:blipFill>
        <p:spPr>
          <a:xfrm>
            <a:off x="2043901" y="4968831"/>
            <a:ext cx="2803228" cy="1624036"/>
          </a:xfrm>
          <a:prstGeom prst="rect">
            <a:avLst/>
          </a:prstGeom>
        </p:spPr>
      </p:pic>
      <p:sp>
        <p:nvSpPr>
          <p:cNvPr id="3" name="Espace réservé du numéro de diapositive 2">
            <a:extLst>
              <a:ext uri="{FF2B5EF4-FFF2-40B4-BE49-F238E27FC236}">
                <a16:creationId xmlns:a16="http://schemas.microsoft.com/office/drawing/2014/main" id="{79CF6AF2-9D09-43C4-A4CD-DCF501AB2F9C}"/>
              </a:ext>
            </a:extLst>
          </p:cNvPr>
          <p:cNvSpPr>
            <a:spLocks noGrp="1"/>
          </p:cNvSpPr>
          <p:nvPr>
            <p:ph type="sldNum" sz="quarter" idx="12"/>
          </p:nvPr>
        </p:nvSpPr>
        <p:spPr/>
        <p:txBody>
          <a:bodyPr/>
          <a:lstStyle/>
          <a:p>
            <a:fld id="{6C879FB7-B25B-4722-B52B-E3AE553A150F}" type="slidenum">
              <a:rPr lang="en-GB" smtClean="0"/>
              <a:t>32</a:t>
            </a:fld>
            <a:endParaRPr lang="en-GB"/>
          </a:p>
        </p:txBody>
      </p:sp>
    </p:spTree>
    <p:extLst>
      <p:ext uri="{BB962C8B-B14F-4D97-AF65-F5344CB8AC3E}">
        <p14:creationId xmlns:p14="http://schemas.microsoft.com/office/powerpoint/2010/main" val="3381230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6.</a:t>
            </a:r>
            <a:r>
              <a:rPr lang="fr-FR" sz="1400" dirty="0">
                <a:effectLst/>
                <a:latin typeface="Arial" panose="020B0604020202020204" pitchFamily="34" charset="0"/>
              </a:rPr>
              <a:t>Modèle de graphes probabilistes: Donnez la définition d’un PGM en relation avec les notions de probabilités. Quelle est l’utilité d’utiliser un PGM ? Donnez un exemple d’utilisation. Quel est l’impact de l’indépendance conditionnelle dans les PGM? On pourra faire le lien avec les outils Bayésiens type Naïve Bayes ou Réseaux Bayésiens.</a:t>
            </a:r>
            <a:endParaRPr lang="en-GB" sz="1400" dirty="0"/>
          </a:p>
        </p:txBody>
      </p:sp>
      <p:sp>
        <p:nvSpPr>
          <p:cNvPr id="4" name="Titre 1">
            <a:extLst>
              <a:ext uri="{FF2B5EF4-FFF2-40B4-BE49-F238E27FC236}">
                <a16:creationId xmlns:a16="http://schemas.microsoft.com/office/drawing/2014/main" id="{50FEB119-743C-40D1-A98F-42351A7BA003}"/>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6.</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5DCCCBD-0F4F-4CCA-9D82-A02B9AC9486A}"/>
              </a:ext>
            </a:extLst>
          </p:cNvPr>
          <p:cNvSpPr>
            <a:spLocks noGrp="1"/>
          </p:cNvSpPr>
          <p:nvPr>
            <p:ph idx="1"/>
          </p:nvPr>
        </p:nvSpPr>
        <p:spPr>
          <a:xfrm>
            <a:off x="792480" y="2254229"/>
            <a:ext cx="10607040" cy="4495706"/>
          </a:xfrm>
        </p:spPr>
        <p:txBody>
          <a:bodyPr>
            <a:normAutofit/>
          </a:bodyPr>
          <a:lstStyle/>
          <a:p>
            <a:r>
              <a:rPr lang="fr-CH" dirty="0"/>
              <a:t>Le principe est d’utiliser des graphes pour organiser les relations de dépendance probabiliste entre variables aléatoires</a:t>
            </a:r>
          </a:p>
          <a:p>
            <a:r>
              <a:rPr lang="fr-CH" dirty="0"/>
              <a:t>Soient 2 variables aléatoires X et Y dépendantes:</a:t>
            </a:r>
          </a:p>
          <a:p>
            <a:pPr marL="457200" lvl="1" indent="0">
              <a:buNone/>
            </a:pPr>
            <a:r>
              <a:rPr lang="fr-CH" dirty="0"/>
              <a:t>P(X, Y) = P(Y) P(X|Y) – qu’on note:</a:t>
            </a:r>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p:pic>
        <p:nvPicPr>
          <p:cNvPr id="9" name="Image 8">
            <a:extLst>
              <a:ext uri="{FF2B5EF4-FFF2-40B4-BE49-F238E27FC236}">
                <a16:creationId xmlns:a16="http://schemas.microsoft.com/office/drawing/2014/main" id="{8767803D-1B13-4438-AF09-C9577BB734BC}"/>
              </a:ext>
            </a:extLst>
          </p:cNvPr>
          <p:cNvPicPr>
            <a:picLocks noChangeAspect="1"/>
          </p:cNvPicPr>
          <p:nvPr/>
        </p:nvPicPr>
        <p:blipFill>
          <a:blip r:embed="rId2"/>
          <a:stretch>
            <a:fillRect/>
          </a:stretch>
        </p:blipFill>
        <p:spPr>
          <a:xfrm>
            <a:off x="4139384" y="4335028"/>
            <a:ext cx="2833294" cy="826056"/>
          </a:xfrm>
          <a:prstGeom prst="rect">
            <a:avLst/>
          </a:prstGeom>
        </p:spPr>
      </p:pic>
      <p:sp>
        <p:nvSpPr>
          <p:cNvPr id="3" name="Espace réservé du numéro de diapositive 2">
            <a:extLst>
              <a:ext uri="{FF2B5EF4-FFF2-40B4-BE49-F238E27FC236}">
                <a16:creationId xmlns:a16="http://schemas.microsoft.com/office/drawing/2014/main" id="{5917C8EA-5D81-48C3-B0AC-0CE0C436CCBE}"/>
              </a:ext>
            </a:extLst>
          </p:cNvPr>
          <p:cNvSpPr>
            <a:spLocks noGrp="1"/>
          </p:cNvSpPr>
          <p:nvPr>
            <p:ph type="sldNum" sz="quarter" idx="12"/>
          </p:nvPr>
        </p:nvSpPr>
        <p:spPr/>
        <p:txBody>
          <a:bodyPr/>
          <a:lstStyle/>
          <a:p>
            <a:fld id="{6C879FB7-B25B-4722-B52B-E3AE553A150F}" type="slidenum">
              <a:rPr lang="en-GB" smtClean="0"/>
              <a:t>33</a:t>
            </a:fld>
            <a:endParaRPr lang="en-GB"/>
          </a:p>
        </p:txBody>
      </p:sp>
    </p:spTree>
    <p:extLst>
      <p:ext uri="{BB962C8B-B14F-4D97-AF65-F5344CB8AC3E}">
        <p14:creationId xmlns:p14="http://schemas.microsoft.com/office/powerpoint/2010/main" val="37774081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Donnez la définition d’un PGM en relation avec les notions de probabilités.</a:t>
            </a:r>
            <a:endParaRPr lang="en-GB" dirty="0">
              <a:solidFill>
                <a:schemeClr val="accent1"/>
              </a:solidFill>
            </a:endParaRPr>
          </a:p>
        </p:txBody>
      </p:sp>
      <mc:AlternateContent xmlns:mc="http://schemas.openxmlformats.org/markup-compatibility/2006" xmlns:a14="http://schemas.microsoft.com/office/drawing/2010/main">
        <mc:Choice Requires="a14">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008570"/>
                <a:ext cx="10607040" cy="5040537"/>
              </a:xfrm>
            </p:spPr>
            <p:txBody>
              <a:bodyPr>
                <a:normAutofit/>
              </a:bodyPr>
              <a:lstStyle/>
              <a:p>
                <a:r>
                  <a:rPr lang="fr-CH" dirty="0"/>
                  <a:t>On le définit formellement:</a:t>
                </a:r>
              </a:p>
              <a:p>
                <a:pPr marL="0" indent="0">
                  <a:buNone/>
                </a:pPr>
                <a:endParaRPr lang="fr-CH" dirty="0"/>
              </a:p>
              <a:p>
                <a:pPr marL="457200" lvl="1" indent="0">
                  <a:buNone/>
                </a:pPr>
                <a:r>
                  <a:rPr lang="fr-CH" dirty="0"/>
                  <a:t>Soit une ensemble de variables aléatoires V = {</a:t>
                </a:r>
                <a14:m>
                  <m:oMath xmlns:m="http://schemas.openxmlformats.org/officeDocument/2006/math">
                    <m:sSub>
                      <m:sSubPr>
                        <m:ctrlPr>
                          <a:rPr lang="x-IV_mathan" i="1" smtClean="0">
                            <a:latin typeface="Cambria Math" panose="02040503050406030204" pitchFamily="18" charset="0"/>
                          </a:rPr>
                        </m:ctrlPr>
                      </m:sSubPr>
                      <m:e>
                        <m:r>
                          <a:rPr lang="fr-CH" b="0" i="1" smtClean="0">
                            <a:latin typeface="Cambria Math" panose="02040503050406030204" pitchFamily="18" charset="0"/>
                          </a:rPr>
                          <m:t>𝑋</m:t>
                        </m:r>
                      </m:e>
                      <m:sub>
                        <m:r>
                          <a:rPr lang="fr-CH" b="0" i="1" smtClean="0">
                            <a:latin typeface="Cambria Math" panose="02040503050406030204" pitchFamily="18" charset="0"/>
                          </a:rPr>
                          <m:t>1</m:t>
                        </m:r>
                      </m:sub>
                    </m:sSub>
                  </m:oMath>
                </a14:m>
                <a:r>
                  <a:rPr lang="fr-CH" dirty="0"/>
                  <a:t>,…,</a:t>
                </a:r>
                <a:r>
                  <a:rPr lang="x-IV_mathan" dirty="0"/>
                  <a:t>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𝑛</m:t>
                        </m:r>
                      </m:sub>
                    </m:sSub>
                  </m:oMath>
                </a14:m>
                <a:r>
                  <a:rPr lang="fr-CH" dirty="0"/>
                  <a:t>}</a:t>
                </a:r>
              </a:p>
              <a:p>
                <a:pPr marL="457200" lvl="1" indent="0">
                  <a:buNone/>
                </a:pPr>
                <a:endParaRPr lang="fr-CH" dirty="0"/>
              </a:p>
              <a:p>
                <a:pPr marL="457200" lvl="1" indent="0">
                  <a:buNone/>
                </a:pPr>
                <a:r>
                  <a:rPr lang="fr-CH" dirty="0"/>
                  <a:t>Soit G=(V,</a:t>
                </a:r>
                <a14:m>
                  <m:oMath xmlns:m="http://schemas.openxmlformats.org/officeDocument/2006/math">
                    <m:r>
                      <m:rPr>
                        <m:sty m:val="p"/>
                      </m:rPr>
                      <a:rPr lang="fr-CH" i="0" smtClean="0">
                        <a:latin typeface="Cambria Math" panose="02040503050406030204" pitchFamily="18" charset="0"/>
                      </a:rPr>
                      <m:t>Γ</m:t>
                    </m:r>
                  </m:oMath>
                </a14:m>
                <a:r>
                  <a:rPr lang="fr-CH" dirty="0"/>
                  <a:t>) un graphe construit sur V, où </a:t>
                </a:r>
                <a14:m>
                  <m:oMath xmlns:m="http://schemas.openxmlformats.org/officeDocument/2006/math">
                    <m:r>
                      <m:rPr>
                        <m:sty m:val="p"/>
                      </m:rPr>
                      <a:rPr lang="fr-CH">
                        <a:latin typeface="Cambria Math" panose="02040503050406030204" pitchFamily="18" charset="0"/>
                      </a:rPr>
                      <m:t>Γ</m:t>
                    </m:r>
                  </m:oMath>
                </a14:m>
                <a:r>
                  <a:rPr lang="fr-CH" dirty="0"/>
                  <a:t>(</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𝑖</m:t>
                        </m:r>
                      </m:sub>
                    </m:sSub>
                  </m:oMath>
                </a14:m>
                <a:r>
                  <a:rPr lang="fr-CH" dirty="0"/>
                  <a:t>)</a:t>
                </a:r>
                <a14:m>
                  <m:oMath xmlns:m="http://schemas.openxmlformats.org/officeDocument/2006/math">
                    <m:r>
                      <a:rPr lang="fr-CH" dirty="0" smtClean="0">
                        <a:latin typeface="Cambria Math" panose="02040503050406030204" pitchFamily="18" charset="0"/>
                      </a:rPr>
                      <m:t>⊆</m:t>
                    </m:r>
                  </m:oMath>
                </a14:m>
                <a:r>
                  <a:rPr lang="fr-CH" dirty="0"/>
                  <a:t>V, contient les variables dépendantes de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i="1">
                            <a:latin typeface="Cambria Math" panose="02040503050406030204" pitchFamily="18" charset="0"/>
                          </a:rPr>
                          <m:t>𝑖</m:t>
                        </m:r>
                      </m:sub>
                    </m:sSub>
                  </m:oMath>
                </a14:m>
                <a:endParaRPr lang="fr-CH" dirty="0"/>
              </a:p>
              <a:p>
                <a:pPr marL="457200" lvl="1" indent="0">
                  <a:buNone/>
                </a:pPr>
                <a:endParaRPr lang="fr-CH" dirty="0"/>
              </a:p>
              <a:p>
                <a:pPr marL="457200" lvl="1" indent="0">
                  <a:buNone/>
                </a:pPr>
                <a:r>
                  <a:rPr lang="fr-CH" dirty="0"/>
                  <a:t>Alors, la probabilité jointe P(</a:t>
                </a:r>
                <a14:m>
                  <m:oMath xmlns:m="http://schemas.openxmlformats.org/officeDocument/2006/math">
                    <m:sSub>
                      <m:sSubPr>
                        <m:ctrlPr>
                          <a:rPr lang="x-IV_mathan" i="1" smtClean="0">
                            <a:latin typeface="Cambria Math" panose="02040503050406030204" pitchFamily="18" charset="0"/>
                          </a:rPr>
                        </m:ctrlPr>
                      </m:sSubPr>
                      <m:e>
                        <m:r>
                          <a:rPr lang="fr-CH" b="0" i="1" smtClean="0">
                            <a:latin typeface="Cambria Math" panose="02040503050406030204" pitchFamily="18" charset="0"/>
                          </a:rPr>
                          <m:t>𝑋</m:t>
                        </m:r>
                      </m:e>
                      <m:sub>
                        <m:r>
                          <a:rPr lang="fr-CH" b="0" i="1" smtClean="0">
                            <a:latin typeface="Cambria Math" panose="02040503050406030204" pitchFamily="18" charset="0"/>
                          </a:rPr>
                          <m:t>1</m:t>
                        </m:r>
                      </m:sub>
                    </m:sSub>
                  </m:oMath>
                </a14:m>
                <a:r>
                  <a:rPr lang="fr-CH" dirty="0"/>
                  <a:t>,…,</a:t>
                </a:r>
                <a:r>
                  <a:rPr lang="x-IV_mathan" dirty="0"/>
                  <a:t>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𝑛</m:t>
                        </m:r>
                      </m:sub>
                    </m:sSub>
                  </m:oMath>
                </a14:m>
                <a:r>
                  <a:rPr lang="fr-CH" dirty="0"/>
                  <a:t>) se factorise selon G si elle s’exprime selon le produit:</a:t>
                </a:r>
              </a:p>
              <a:p>
                <a:pPr marL="457200" lvl="1" indent="0">
                  <a:buNone/>
                </a:pPr>
                <a:r>
                  <a:rPr lang="fr-CH" dirty="0"/>
                  <a:t>		</a:t>
                </a:r>
                <a:r>
                  <a:rPr lang="en-GB" sz="1800" dirty="0">
                    <a:solidFill>
                      <a:srgbClr val="000000"/>
                    </a:solidFill>
                    <a:effectLst/>
                  </a:rPr>
                  <a:t> </a:t>
                </a:r>
                <a14:m>
                  <m:oMath xmlns:m="http://schemas.openxmlformats.org/officeDocument/2006/math">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𝑃</m:t>
                        </m:r>
                        <m:r>
                          <a:rPr lang="en-GB">
                            <a:solidFill>
                              <a:srgbClr val="000000"/>
                            </a:solidFill>
                            <a:effectLst/>
                            <a:latin typeface="Cambria Math" panose="02040503050406030204" pitchFamily="18" charset="0"/>
                          </a:rPr>
                          <m:t>(</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1</m:t>
                            </m:r>
                          </m:sub>
                        </m:sSub>
                        <m:r>
                          <a:rPr lang="en-GB">
                            <a:solidFill>
                              <a:srgbClr val="000000"/>
                            </a:solidFill>
                            <a:effectLst/>
                            <a:latin typeface="Cambria Math" panose="02040503050406030204" pitchFamily="18" charset="0"/>
                          </a:rPr>
                          <m:t>,…,</m:t>
                        </m:r>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𝑛</m:t>
                        </m:r>
                      </m:sub>
                    </m:sSub>
                    <m:r>
                      <a:rPr lang="en-GB">
                        <a:solidFill>
                          <a:srgbClr val="000000"/>
                        </a:solidFill>
                        <a:effectLst/>
                        <a:latin typeface="Cambria Math" panose="02040503050406030204" pitchFamily="18" charset="0"/>
                      </a:rPr>
                      <m:t>)=</m:t>
                    </m:r>
                    <m:r>
                      <a:rPr lang="en-GB" i="1">
                        <a:solidFill>
                          <a:srgbClr val="000000"/>
                        </a:solidFill>
                        <a:effectLst/>
                        <a:latin typeface="Cambria Math" panose="02040503050406030204" pitchFamily="18" charset="0"/>
                      </a:rPr>
                      <m:t> </m:t>
                    </m:r>
                    <m:nary>
                      <m:naryPr>
                        <m:chr m:val="∏"/>
                        <m:ctrlPr>
                          <a:rPr lang="en-GB" i="1">
                            <a:solidFill>
                              <a:srgbClr val="000000"/>
                            </a:solidFill>
                            <a:effectLst/>
                            <a:latin typeface="Cambria Math" panose="02040503050406030204" pitchFamily="18" charset="0"/>
                          </a:rPr>
                        </m:ctrlPr>
                      </m:naryPr>
                      <m:sub>
                        <m:r>
                          <a:rPr lang="en-GB">
                            <a:solidFill>
                              <a:srgbClr val="000000"/>
                            </a:solidFill>
                            <a:effectLst/>
                            <a:latin typeface="Cambria Math" panose="02040503050406030204" pitchFamily="18" charset="0"/>
                          </a:rPr>
                          <m:t>𝑖</m:t>
                        </m:r>
                        <m:r>
                          <a:rPr lang="en-GB">
                            <a:solidFill>
                              <a:srgbClr val="000000"/>
                            </a:solidFill>
                            <a:effectLst/>
                            <a:latin typeface="Cambria Math" panose="02040503050406030204" pitchFamily="18" charset="0"/>
                          </a:rPr>
                          <m:t>=1</m:t>
                        </m:r>
                      </m:sub>
                      <m:sup>
                        <m:r>
                          <a:rPr lang="en-GB">
                            <a:solidFill>
                              <a:srgbClr val="000000"/>
                            </a:solidFill>
                            <a:effectLst/>
                            <a:latin typeface="Cambria Math" panose="02040503050406030204" pitchFamily="18" charset="0"/>
                          </a:rPr>
                          <m:t>𝑁</m:t>
                        </m:r>
                      </m:sup>
                      <m:e>
                        <m:r>
                          <a:rPr lang="en-GB">
                            <a:solidFill>
                              <a:srgbClr val="000000"/>
                            </a:solidFill>
                            <a:effectLst/>
                            <a:latin typeface="Cambria Math" panose="02040503050406030204" pitchFamily="18" charset="0"/>
                          </a:rPr>
                          <m:t>𝑃</m:t>
                        </m:r>
                        <m:r>
                          <a:rPr lang="en-GB">
                            <a:solidFill>
                              <a:srgbClr val="000000"/>
                            </a:solidFill>
                            <a:effectLst/>
                            <a:latin typeface="Cambria Math" panose="02040503050406030204" pitchFamily="18" charset="0"/>
                          </a:rPr>
                          <m:t>(</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r>
                          <a:rPr lang="en-GB">
                            <a:solidFill>
                              <a:srgbClr val="000000"/>
                            </a:solidFill>
                            <a:effectLst/>
                            <a:latin typeface="Cambria Math" panose="02040503050406030204" pitchFamily="18" charset="0"/>
                          </a:rPr>
                          <m:t>|</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𝛾</m:t>
                            </m:r>
                            <m:r>
                              <a:rPr lang="en-GB">
                                <a:solidFill>
                                  <a:srgbClr val="000000"/>
                                </a:solidFill>
                                <a:effectLst/>
                                <a:latin typeface="Cambria Math" panose="02040503050406030204" pitchFamily="18" charset="0"/>
                              </a:rPr>
                              <m:t>𝑖</m:t>
                            </m:r>
                          </m:sub>
                        </m:sSub>
                        <m:r>
                          <a:rPr lang="en-GB">
                            <a:solidFill>
                              <a:srgbClr val="000000"/>
                            </a:solidFill>
                            <a:effectLst/>
                            <a:latin typeface="Cambria Math" panose="02040503050406030204" pitchFamily="18" charset="0"/>
                          </a:rPr>
                          <m:t>)</m:t>
                        </m:r>
                      </m:e>
                    </m:nary>
                  </m:oMath>
                </a14:m>
                <a:r>
                  <a:rPr lang="fr-CH" dirty="0">
                    <a:solidFill>
                      <a:srgbClr val="000000"/>
                    </a:solidFill>
                    <a:effectLst/>
                    <a:latin typeface="Calibri" panose="020F0502020204030204" pitchFamily="34" charset="0"/>
                  </a:rPr>
                  <a:t>  </a:t>
                </a:r>
                <a14:m>
                  <m:oMath xmlns:m="http://schemas.openxmlformats.org/officeDocument/2006/math">
                    <m:r>
                      <a:rPr lang="en-GB">
                        <a:solidFill>
                          <a:srgbClr val="000000"/>
                        </a:solidFill>
                        <a:effectLst/>
                        <a:latin typeface="Cambria Math" panose="02040503050406030204" pitchFamily="18" charset="0"/>
                      </a:rPr>
                      <m:t>∀</m:t>
                    </m:r>
                    <m:r>
                      <a:rPr lang="en-GB" i="1">
                        <a:solidFill>
                          <a:srgbClr val="000000"/>
                        </a:solidFill>
                        <a:effectLst/>
                        <a:latin typeface="Cambria Math" panose="02040503050406030204" pitchFamily="18" charset="0"/>
                      </a:rPr>
                      <m:t> </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r>
                      <a:rPr lang="en-GB">
                        <a:solidFill>
                          <a:srgbClr val="000000"/>
                        </a:solidFill>
                        <a:effectLst/>
                        <a:latin typeface="Cambria Math" panose="02040503050406030204" pitchFamily="18" charset="0"/>
                      </a:rPr>
                      <m:t>∈</m:t>
                    </m:r>
                    <m:r>
                      <a:rPr lang="en-GB">
                        <a:solidFill>
                          <a:srgbClr val="000000"/>
                        </a:solidFill>
                        <a:effectLst/>
                        <a:latin typeface="Cambria Math" panose="02040503050406030204" pitchFamily="18" charset="0"/>
                      </a:rPr>
                      <m:t>𝑉</m:t>
                    </m:r>
                    <m:r>
                      <a:rPr lang="en-GB" i="1">
                        <a:solidFill>
                          <a:srgbClr val="000000"/>
                        </a:solidFill>
                        <a:effectLst/>
                        <a:latin typeface="Cambria Math" panose="02040503050406030204" pitchFamily="18" charset="0"/>
                      </a:rPr>
                      <m:t> </m:t>
                    </m:r>
                  </m:oMath>
                </a14:m>
                <a:endParaRPr lang="fr-CH" dirty="0"/>
              </a:p>
              <a:p>
                <a:pPr marL="457200" lvl="1" indent="0">
                  <a:buNone/>
                </a:pPr>
                <a:r>
                  <a:rPr lang="fr-CH" dirty="0"/>
                  <a:t>				avec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𝛾</m:t>
                        </m:r>
                        <m:r>
                          <a:rPr lang="en-GB">
                            <a:solidFill>
                              <a:srgbClr val="000000"/>
                            </a:solidFill>
                            <a:effectLst/>
                            <a:latin typeface="Cambria Math" panose="02040503050406030204" pitchFamily="18" charset="0"/>
                          </a:rPr>
                          <m:t>𝑖</m:t>
                        </m:r>
                      </m:sub>
                    </m:sSub>
                  </m:oMath>
                </a14:m>
                <a:r>
                  <a:rPr lang="fr-CH" dirty="0"/>
                  <a:t> = </a:t>
                </a:r>
                <a14:m>
                  <m:oMath xmlns:m="http://schemas.openxmlformats.org/officeDocument/2006/math">
                    <m:sSup>
                      <m:sSupPr>
                        <m:ctrlPr>
                          <a:rPr lang="x-IV_mathan" i="1">
                            <a:latin typeface="Cambria Math" panose="02040503050406030204" pitchFamily="18" charset="0"/>
                          </a:rPr>
                        </m:ctrlPr>
                      </m:sSupPr>
                      <m:e>
                        <m:r>
                          <m:rPr>
                            <m:sty m:val="p"/>
                          </m:rPr>
                          <a:rPr lang="x-IV_mathan">
                            <a:latin typeface="Cambria Math" panose="02040503050406030204" pitchFamily="18" charset="0"/>
                          </a:rPr>
                          <m:t>Γ</m:t>
                        </m:r>
                      </m:e>
                      <m:sup>
                        <m:r>
                          <a:rPr lang="x-IV_mathan">
                            <a:latin typeface="Cambria Math" panose="02040503050406030204" pitchFamily="18" charset="0"/>
                          </a:rPr>
                          <m:t>−1</m:t>
                        </m:r>
                      </m:sup>
                    </m:sSup>
                  </m:oMath>
                </a14:m>
                <a:r>
                  <a:rPr lang="fr-CH" dirty="0"/>
                  <a:t>(</a:t>
                </a:r>
                <a14:m>
                  <m:oMath xmlns:m="http://schemas.openxmlformats.org/officeDocument/2006/math">
                    <m:sSub>
                      <m:sSubPr>
                        <m:ctrlPr>
                          <a:rPr lang="en-GB" i="1">
                            <a:solidFill>
                              <a:srgbClr val="000000"/>
                            </a:solidFill>
                            <a:latin typeface="Cambria Math" panose="02040503050406030204" pitchFamily="18" charset="0"/>
                          </a:rPr>
                        </m:ctrlPr>
                      </m:sSubPr>
                      <m:e>
                        <m:r>
                          <a:rPr lang="en-GB">
                            <a:solidFill>
                              <a:srgbClr val="000000"/>
                            </a:solidFill>
                            <a:latin typeface="Cambria Math" panose="02040503050406030204" pitchFamily="18" charset="0"/>
                          </a:rPr>
                          <m:t>𝑋</m:t>
                        </m:r>
                      </m:e>
                      <m:sub>
                        <m:r>
                          <a:rPr lang="en-GB">
                            <a:solidFill>
                              <a:srgbClr val="000000"/>
                            </a:solidFill>
                            <a:latin typeface="Cambria Math" panose="02040503050406030204" pitchFamily="18" charset="0"/>
                          </a:rPr>
                          <m:t>𝑖</m:t>
                        </m:r>
                      </m:sub>
                    </m:sSub>
                  </m:oMath>
                </a14:m>
                <a:r>
                  <a:rPr lang="fr-CH" dirty="0"/>
                  <a:t>)</a:t>
                </a:r>
              </a:p>
              <a:p>
                <a:endParaRPr lang="fr-CH" dirty="0">
                  <a:solidFill>
                    <a:schemeClr val="tx1"/>
                  </a:solidFill>
                </a:endParaRPr>
              </a:p>
              <a:p>
                <a:pPr lvl="1"/>
                <a:endParaRPr lang="fr-CH" dirty="0">
                  <a:solidFill>
                    <a:srgbClr val="FF0000"/>
                  </a:solidFill>
                </a:endParaRPr>
              </a:p>
              <a:p>
                <a:pPr lvl="1"/>
                <a:endParaRPr lang="fr-CH" dirty="0"/>
              </a:p>
            </p:txBody>
          </p:sp>
        </mc:Choice>
        <mc:Fallback xmlns="">
          <p:sp>
            <p:nvSpPr>
              <p:cNvPr id="6" name="Espace réservé du contenu 6">
                <a:extLst>
                  <a:ext uri="{FF2B5EF4-FFF2-40B4-BE49-F238E27FC236}">
                    <a16:creationId xmlns:a16="http://schemas.microsoft.com/office/drawing/2014/main" id="{D6E125D5-8CB8-4429-9989-CFA0E54EB010}"/>
                  </a:ext>
                </a:extLst>
              </p:cNvPr>
              <p:cNvSpPr>
                <a:spLocks noGrp="1" noRot="1" noChangeAspect="1" noMove="1" noResize="1" noEditPoints="1" noAdjustHandles="1" noChangeArrowheads="1" noChangeShapeType="1" noTextEdit="1"/>
              </p:cNvSpPr>
              <p:nvPr>
                <p:ph idx="1"/>
              </p:nvPr>
            </p:nvSpPr>
            <p:spPr>
              <a:xfrm>
                <a:off x="792480" y="1008570"/>
                <a:ext cx="10607040" cy="5040537"/>
              </a:xfrm>
              <a:blipFill>
                <a:blip r:embed="rId3"/>
                <a:stretch>
                  <a:fillRect l="-1034" t="-1935" r="-920"/>
                </a:stretch>
              </a:blipFill>
            </p:spPr>
            <p:txBody>
              <a:bodyPr/>
              <a:lstStyle/>
              <a:p>
                <a:r>
                  <a:rPr lang="fr-CH">
                    <a:noFill/>
                  </a:rPr>
                  <a:t> </a:t>
                </a:r>
              </a:p>
            </p:txBody>
          </p:sp>
        </mc:Fallback>
      </mc:AlternateContent>
      <p:cxnSp>
        <p:nvCxnSpPr>
          <p:cNvPr id="10" name="Connecteur droit avec flèche 9">
            <a:extLst>
              <a:ext uri="{FF2B5EF4-FFF2-40B4-BE49-F238E27FC236}">
                <a16:creationId xmlns:a16="http://schemas.microsoft.com/office/drawing/2014/main" id="{26231B92-BAB5-41F8-A294-3A25F110B8E1}"/>
              </a:ext>
            </a:extLst>
          </p:cNvPr>
          <p:cNvCxnSpPr>
            <a:cxnSpLocks/>
          </p:cNvCxnSpPr>
          <p:nvPr/>
        </p:nvCxnSpPr>
        <p:spPr>
          <a:xfrm flipV="1">
            <a:off x="6998677" y="1512277"/>
            <a:ext cx="2233246" cy="12397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4" name="Image 13">
            <a:extLst>
              <a:ext uri="{FF2B5EF4-FFF2-40B4-BE49-F238E27FC236}">
                <a16:creationId xmlns:a16="http://schemas.microsoft.com/office/drawing/2014/main" id="{024D42D2-5E12-4796-98D7-0FD3A8B3E827}"/>
              </a:ext>
            </a:extLst>
          </p:cNvPr>
          <p:cNvPicPr>
            <a:picLocks noChangeAspect="1"/>
          </p:cNvPicPr>
          <p:nvPr/>
        </p:nvPicPr>
        <p:blipFill>
          <a:blip r:embed="rId4"/>
          <a:stretch>
            <a:fillRect/>
          </a:stretch>
        </p:blipFill>
        <p:spPr>
          <a:xfrm>
            <a:off x="9319407" y="194044"/>
            <a:ext cx="2124075" cy="1238250"/>
          </a:xfrm>
          <a:prstGeom prst="rect">
            <a:avLst/>
          </a:prstGeom>
        </p:spPr>
      </p:pic>
      <p:sp>
        <p:nvSpPr>
          <p:cNvPr id="3" name="Espace réservé du numéro de diapositive 2">
            <a:extLst>
              <a:ext uri="{FF2B5EF4-FFF2-40B4-BE49-F238E27FC236}">
                <a16:creationId xmlns:a16="http://schemas.microsoft.com/office/drawing/2014/main" id="{FDAD8C82-EC8D-4A98-95CE-008AC50B2484}"/>
              </a:ext>
            </a:extLst>
          </p:cNvPr>
          <p:cNvSpPr>
            <a:spLocks noGrp="1"/>
          </p:cNvSpPr>
          <p:nvPr>
            <p:ph type="sldNum" sz="quarter" idx="12"/>
          </p:nvPr>
        </p:nvSpPr>
        <p:spPr/>
        <p:txBody>
          <a:bodyPr/>
          <a:lstStyle/>
          <a:p>
            <a:fld id="{6C879FB7-B25B-4722-B52B-E3AE553A150F}" type="slidenum">
              <a:rPr lang="en-GB" smtClean="0"/>
              <a:t>34</a:t>
            </a:fld>
            <a:endParaRPr lang="en-GB"/>
          </a:p>
        </p:txBody>
      </p:sp>
    </p:spTree>
    <p:extLst>
      <p:ext uri="{BB962C8B-B14F-4D97-AF65-F5344CB8AC3E}">
        <p14:creationId xmlns:p14="http://schemas.microsoft.com/office/powerpoint/2010/main" val="929595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Quelle est l’utilité d’utiliser un PGM ?</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783080"/>
            <a:ext cx="10607040" cy="4266027"/>
          </a:xfrm>
        </p:spPr>
        <p:txBody>
          <a:bodyPr>
            <a:normAutofit/>
          </a:bodyPr>
          <a:lstStyle/>
          <a:p>
            <a:r>
              <a:rPr lang="fr-CH" dirty="0">
                <a:solidFill>
                  <a:schemeClr val="tx1"/>
                </a:solidFill>
              </a:rPr>
              <a:t>rend lisible le modèle en affichant les indépendances et une forme de temporalité entre les variables</a:t>
            </a:r>
          </a:p>
          <a:p>
            <a:pPr marL="0" indent="0">
              <a:buNone/>
            </a:pPr>
            <a:endParaRPr lang="fr-CH" dirty="0">
              <a:solidFill>
                <a:schemeClr val="tx1"/>
              </a:solidFill>
            </a:endParaRPr>
          </a:p>
          <a:p>
            <a:r>
              <a:rPr lang="fr-CH" dirty="0"/>
              <a:t>détecte des indépendances entre les variables ce qui réduit k (le degré maximal du graphe) et par conséquence la complexité des calculs</a:t>
            </a:r>
          </a:p>
          <a:p>
            <a:endParaRPr lang="fr-CH" dirty="0">
              <a:solidFill>
                <a:schemeClr val="tx1"/>
              </a:solidFill>
            </a:endParaRPr>
          </a:p>
          <a:p>
            <a:r>
              <a:rPr lang="fr-CH" dirty="0"/>
              <a:t>Introduit une sémantique dans la modélisation et permet une meilleure compréhension de ces modèles</a:t>
            </a:r>
            <a:endParaRPr lang="fr-CH" dirty="0">
              <a:solidFill>
                <a:schemeClr val="tx1"/>
              </a:solidFill>
            </a:endParaRPr>
          </a:p>
          <a:p>
            <a:pPr lvl="1"/>
            <a:endParaRPr lang="fr-CH" dirty="0">
              <a:solidFill>
                <a:srgbClr val="FF0000"/>
              </a:solidFill>
            </a:endParaRPr>
          </a:p>
          <a:p>
            <a:pPr lvl="1"/>
            <a:endParaRPr lang="fr-CH" dirty="0"/>
          </a:p>
        </p:txBody>
      </p:sp>
      <p:sp>
        <p:nvSpPr>
          <p:cNvPr id="8" name="ZoneTexte 7">
            <a:extLst>
              <a:ext uri="{FF2B5EF4-FFF2-40B4-BE49-F238E27FC236}">
                <a16:creationId xmlns:a16="http://schemas.microsoft.com/office/drawing/2014/main" id="{A1594BAC-31B3-4B5D-AF36-7F7AEAE9D95D}"/>
              </a:ext>
            </a:extLst>
          </p:cNvPr>
          <p:cNvSpPr txBox="1"/>
          <p:nvPr/>
        </p:nvSpPr>
        <p:spPr>
          <a:xfrm>
            <a:off x="373380" y="924464"/>
            <a:ext cx="6217920" cy="646331"/>
          </a:xfrm>
          <a:prstGeom prst="rect">
            <a:avLst/>
          </a:prstGeom>
          <a:noFill/>
        </p:spPr>
        <p:txBody>
          <a:bodyPr wrap="square">
            <a:spAutoFit/>
          </a:bodyPr>
          <a:lstStyle/>
          <a:p>
            <a:r>
              <a:rPr lang="fr-CH" sz="3600" b="1" dirty="0">
                <a:solidFill>
                  <a:schemeClr val="tx1"/>
                </a:solidFill>
              </a:rPr>
              <a:t>Le PGM :</a:t>
            </a:r>
            <a:endParaRPr lang="fr-CH" sz="3600" b="1" dirty="0"/>
          </a:p>
        </p:txBody>
      </p:sp>
      <p:sp>
        <p:nvSpPr>
          <p:cNvPr id="3" name="Espace réservé du numéro de diapositive 2">
            <a:extLst>
              <a:ext uri="{FF2B5EF4-FFF2-40B4-BE49-F238E27FC236}">
                <a16:creationId xmlns:a16="http://schemas.microsoft.com/office/drawing/2014/main" id="{351EAD4D-B901-4D25-B056-782CA87A95AD}"/>
              </a:ext>
            </a:extLst>
          </p:cNvPr>
          <p:cNvSpPr>
            <a:spLocks noGrp="1"/>
          </p:cNvSpPr>
          <p:nvPr>
            <p:ph type="sldNum" sz="quarter" idx="12"/>
          </p:nvPr>
        </p:nvSpPr>
        <p:spPr/>
        <p:txBody>
          <a:bodyPr/>
          <a:lstStyle/>
          <a:p>
            <a:fld id="{6C879FB7-B25B-4722-B52B-E3AE553A150F}" type="slidenum">
              <a:rPr lang="en-GB" smtClean="0"/>
              <a:t>35</a:t>
            </a:fld>
            <a:endParaRPr lang="en-GB"/>
          </a:p>
        </p:txBody>
      </p:sp>
    </p:spTree>
    <p:extLst>
      <p:ext uri="{BB962C8B-B14F-4D97-AF65-F5344CB8AC3E}">
        <p14:creationId xmlns:p14="http://schemas.microsoft.com/office/powerpoint/2010/main" val="428289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Donnez un exemple d’utilisation.</a:t>
            </a:r>
            <a:endParaRPr lang="en-GB" dirty="0">
              <a:solidFill>
                <a:schemeClr val="accent1"/>
              </a:solidFill>
            </a:endParaRPr>
          </a:p>
        </p:txBody>
      </p:sp>
      <p:pic>
        <p:nvPicPr>
          <p:cNvPr id="8" name="Image 7">
            <a:extLst>
              <a:ext uri="{FF2B5EF4-FFF2-40B4-BE49-F238E27FC236}">
                <a16:creationId xmlns:a16="http://schemas.microsoft.com/office/drawing/2014/main" id="{C1650076-11F7-4EE2-8C42-0810788E27B5}"/>
              </a:ext>
            </a:extLst>
          </p:cNvPr>
          <p:cNvPicPr>
            <a:picLocks noChangeAspect="1"/>
          </p:cNvPicPr>
          <p:nvPr/>
        </p:nvPicPr>
        <p:blipFill>
          <a:blip r:embed="rId3"/>
          <a:stretch>
            <a:fillRect/>
          </a:stretch>
        </p:blipFill>
        <p:spPr>
          <a:xfrm>
            <a:off x="1514475" y="790575"/>
            <a:ext cx="9163050" cy="5276850"/>
          </a:xfrm>
          <a:prstGeom prst="rect">
            <a:avLst/>
          </a:prstGeom>
        </p:spPr>
      </p:pic>
      <p:sp>
        <p:nvSpPr>
          <p:cNvPr id="3" name="Espace réservé du numéro de diapositive 2">
            <a:extLst>
              <a:ext uri="{FF2B5EF4-FFF2-40B4-BE49-F238E27FC236}">
                <a16:creationId xmlns:a16="http://schemas.microsoft.com/office/drawing/2014/main" id="{EB455202-C3D6-43CB-99BD-62B6E4985AAD}"/>
              </a:ext>
            </a:extLst>
          </p:cNvPr>
          <p:cNvSpPr>
            <a:spLocks noGrp="1"/>
          </p:cNvSpPr>
          <p:nvPr>
            <p:ph type="sldNum" sz="quarter" idx="12"/>
          </p:nvPr>
        </p:nvSpPr>
        <p:spPr/>
        <p:txBody>
          <a:bodyPr/>
          <a:lstStyle/>
          <a:p>
            <a:fld id="{6C879FB7-B25B-4722-B52B-E3AE553A150F}" type="slidenum">
              <a:rPr lang="en-GB" smtClean="0"/>
              <a:t>36</a:t>
            </a:fld>
            <a:endParaRPr lang="en-GB"/>
          </a:p>
        </p:txBody>
      </p:sp>
    </p:spTree>
    <p:extLst>
      <p:ext uri="{BB962C8B-B14F-4D97-AF65-F5344CB8AC3E}">
        <p14:creationId xmlns:p14="http://schemas.microsoft.com/office/powerpoint/2010/main" val="1774788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l’impact de l’indépendance conditionnelle dans les PGM?</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161288"/>
            <a:ext cx="10673934" cy="4887819"/>
          </a:xfrm>
        </p:spPr>
        <p:txBody>
          <a:bodyPr>
            <a:normAutofit/>
          </a:bodyPr>
          <a:lstStyle/>
          <a:p>
            <a:r>
              <a:rPr lang="fr-CH" dirty="0"/>
              <a:t>Voici un exemple de PGM:</a:t>
            </a:r>
          </a:p>
          <a:p>
            <a:pPr marL="0" indent="0">
              <a:buNone/>
            </a:pPr>
            <a:r>
              <a:rPr lang="fr-CH" dirty="0"/>
              <a:t>	P(X,Y,Z) = P(X)P(Y|X)P(Z|X,Y)</a:t>
            </a:r>
          </a:p>
          <a:p>
            <a:pPr marL="0" indent="0">
              <a:buNone/>
            </a:pPr>
            <a:r>
              <a:rPr lang="fr-CH" dirty="0"/>
              <a:t>si on supprime la flèche de dépendance entre X et Z (flèche rouge), on a:</a:t>
            </a:r>
          </a:p>
          <a:p>
            <a:pPr marL="0" indent="0">
              <a:buNone/>
            </a:pPr>
            <a:r>
              <a:rPr lang="fr-CH" dirty="0"/>
              <a:t>	P(X,Y,Z) = P(X)P(Y|X)P(Z|Y)</a:t>
            </a:r>
          </a:p>
          <a:p>
            <a:pPr marL="0" indent="0">
              <a:buNone/>
            </a:pPr>
            <a:r>
              <a:rPr lang="fr-CH" dirty="0"/>
              <a:t>	Z est donc indépendant de X sachant Y</a:t>
            </a:r>
          </a:p>
          <a:p>
            <a:pPr marL="0" indent="0">
              <a:buNone/>
            </a:pPr>
            <a:endParaRPr lang="fr-CH" dirty="0"/>
          </a:p>
          <a:p>
            <a:r>
              <a:rPr lang="fr-CH" dirty="0"/>
              <a:t>Ce PGM représente un chemin temporelle de X à Z, mais une fois qu’on a la valeur Y, alors Z ne dépend plus de X</a:t>
            </a:r>
          </a:p>
          <a:p>
            <a:r>
              <a:rPr lang="fr-CH" dirty="0"/>
              <a:t>On a un blocage d’information</a:t>
            </a:r>
          </a:p>
          <a:p>
            <a:pPr marL="0" indent="0">
              <a:buNone/>
            </a:pPr>
            <a:endParaRPr lang="fr-CH" dirty="0"/>
          </a:p>
        </p:txBody>
      </p:sp>
      <p:pic>
        <p:nvPicPr>
          <p:cNvPr id="5" name="Image 4">
            <a:extLst>
              <a:ext uri="{FF2B5EF4-FFF2-40B4-BE49-F238E27FC236}">
                <a16:creationId xmlns:a16="http://schemas.microsoft.com/office/drawing/2014/main" id="{4130CDCD-1277-4CE9-96CF-5BE56B23D879}"/>
              </a:ext>
            </a:extLst>
          </p:cNvPr>
          <p:cNvPicPr>
            <a:picLocks noChangeAspect="1"/>
          </p:cNvPicPr>
          <p:nvPr/>
        </p:nvPicPr>
        <p:blipFill>
          <a:blip r:embed="rId3"/>
          <a:stretch>
            <a:fillRect/>
          </a:stretch>
        </p:blipFill>
        <p:spPr>
          <a:xfrm>
            <a:off x="8037195" y="636336"/>
            <a:ext cx="3362325" cy="1447800"/>
          </a:xfrm>
          <a:prstGeom prst="rect">
            <a:avLst/>
          </a:prstGeom>
        </p:spPr>
      </p:pic>
      <p:sp>
        <p:nvSpPr>
          <p:cNvPr id="3" name="Espace réservé du numéro de diapositive 2">
            <a:extLst>
              <a:ext uri="{FF2B5EF4-FFF2-40B4-BE49-F238E27FC236}">
                <a16:creationId xmlns:a16="http://schemas.microsoft.com/office/drawing/2014/main" id="{27EDFFBA-164A-459D-9FB2-B3EADB654660}"/>
              </a:ext>
            </a:extLst>
          </p:cNvPr>
          <p:cNvSpPr>
            <a:spLocks noGrp="1"/>
          </p:cNvSpPr>
          <p:nvPr>
            <p:ph type="sldNum" sz="quarter" idx="12"/>
          </p:nvPr>
        </p:nvSpPr>
        <p:spPr/>
        <p:txBody>
          <a:bodyPr/>
          <a:lstStyle/>
          <a:p>
            <a:fld id="{6C879FB7-B25B-4722-B52B-E3AE553A150F}" type="slidenum">
              <a:rPr lang="en-GB" smtClean="0"/>
              <a:t>37</a:t>
            </a:fld>
            <a:endParaRPr lang="en-GB"/>
          </a:p>
        </p:txBody>
      </p:sp>
    </p:spTree>
    <p:extLst>
      <p:ext uri="{BB962C8B-B14F-4D97-AF65-F5344CB8AC3E}">
        <p14:creationId xmlns:p14="http://schemas.microsoft.com/office/powerpoint/2010/main" val="6744472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On pourra faire le lien avec les outils Bayésiens type Naïve Bayes ou Réseaux Bayésiens.</a:t>
            </a:r>
            <a:endParaRPr lang="en-GB" dirty="0">
              <a:solidFill>
                <a:schemeClr val="accent1"/>
              </a:solidFill>
            </a:endParaRPr>
          </a:p>
        </p:txBody>
      </p:sp>
      <mc:AlternateContent xmlns:mc="http://schemas.openxmlformats.org/markup-compatibility/2006" xmlns:a14="http://schemas.microsoft.com/office/drawing/2010/main">
        <mc:Choice Requires="a14">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r>
                  <a:rPr lang="fr-CH" dirty="0"/>
                  <a:t>Naïve bayes dérive complètement de ces PGM</a:t>
                </a:r>
              </a:p>
              <a:p>
                <a:r>
                  <a:rPr lang="fr-CH" dirty="0"/>
                  <a:t>On a un ensemble de variables qui sont indépendantes entre elles, et qui ont toutes une dépendance commune</a:t>
                </a:r>
              </a:p>
              <a:p>
                <a:endParaRPr lang="fr-CH" dirty="0"/>
              </a:p>
              <a:p>
                <a:endParaRPr lang="fr-CH" dirty="0"/>
              </a:p>
              <a:p>
                <a:endParaRPr lang="fr-CH" dirty="0"/>
              </a:p>
              <a:p>
                <a:endParaRPr lang="fr-CH" dirty="0"/>
              </a:p>
              <a:p>
                <a:endParaRPr lang="fr-CH" dirty="0"/>
              </a:p>
              <a:p>
                <a:pPr marL="914400" lvl="2" indent="0">
                  <a:buNone/>
                </a:pPr>
                <a:r>
                  <a:rPr lang="fr-CH" dirty="0"/>
                  <a:t>		P(X,Y) = P(Y)P(X|Y) = P(Y) </a:t>
                </a:r>
                <a14:m>
                  <m:oMath xmlns:m="http://schemas.openxmlformats.org/officeDocument/2006/math">
                    <m:nary>
                      <m:naryPr>
                        <m:chr m:val="∏"/>
                        <m:ctrlPr>
                          <a:rPr lang="en-GB" i="1" smtClean="0">
                            <a:solidFill>
                              <a:srgbClr val="000000"/>
                            </a:solidFill>
                            <a:effectLst/>
                            <a:latin typeface="Cambria Math" panose="02040503050406030204" pitchFamily="18" charset="0"/>
                          </a:rPr>
                        </m:ctrlPr>
                      </m:naryPr>
                      <m:sub>
                        <m:r>
                          <a:rPr lang="en-GB">
                            <a:solidFill>
                              <a:srgbClr val="000000"/>
                            </a:solidFill>
                            <a:effectLst/>
                            <a:latin typeface="Cambria Math" panose="02040503050406030204" pitchFamily="18" charset="0"/>
                          </a:rPr>
                          <m:t>𝑖</m:t>
                        </m:r>
                        <m:r>
                          <a:rPr lang="en-GB">
                            <a:solidFill>
                              <a:srgbClr val="000000"/>
                            </a:solidFill>
                            <a:effectLst/>
                            <a:latin typeface="Cambria Math" panose="02040503050406030204" pitchFamily="18" charset="0"/>
                          </a:rPr>
                          <m:t>=1</m:t>
                        </m:r>
                      </m:sub>
                      <m:sup>
                        <m:r>
                          <m:rPr>
                            <m:sty m:val="p"/>
                          </m:rPr>
                          <a:rPr lang="fr-CH" b="0" i="0" smtClean="0">
                            <a:solidFill>
                              <a:srgbClr val="000000"/>
                            </a:solidFill>
                            <a:effectLst/>
                            <a:latin typeface="Cambria Math" panose="02040503050406030204" pitchFamily="18" charset="0"/>
                          </a:rPr>
                          <m:t>K</m:t>
                        </m:r>
                      </m:sup>
                      <m:e>
                        <m:r>
                          <a:rPr lang="en-GB">
                            <a:solidFill>
                              <a:srgbClr val="000000"/>
                            </a:solidFill>
                            <a:effectLst/>
                            <a:latin typeface="Cambria Math" panose="02040503050406030204" pitchFamily="18" charset="0"/>
                          </a:rPr>
                          <m:t>𝑃</m:t>
                        </m:r>
                        <m:r>
                          <a:rPr lang="en-GB">
                            <a:solidFill>
                              <a:srgbClr val="000000"/>
                            </a:solidFill>
                            <a:effectLst/>
                            <a:latin typeface="Cambria Math" panose="02040503050406030204" pitchFamily="18" charset="0"/>
                          </a:rPr>
                          <m:t>(</m:t>
                        </m:r>
                        <m:sSup>
                          <m:sSupPr>
                            <m:ctrlPr>
                              <a:rPr lang="x-IV_mathan" i="1">
                                <a:latin typeface="Cambria Math" panose="02040503050406030204" pitchFamily="18" charset="0"/>
                              </a:rPr>
                            </m:ctrlPr>
                          </m:sSupPr>
                          <m:e>
                            <m:r>
                              <a:rPr lang="fr-CH" b="0" i="1" smtClean="0">
                                <a:latin typeface="Cambria Math" panose="02040503050406030204" pitchFamily="18" charset="0"/>
                              </a:rPr>
                              <m:t>𝑋</m:t>
                            </m:r>
                          </m:e>
                          <m:sup>
                            <m:r>
                              <a:rPr lang="fr-CH" b="0" i="1" smtClean="0">
                                <a:latin typeface="Cambria Math" panose="02040503050406030204" pitchFamily="18" charset="0"/>
                              </a:rPr>
                              <m:t>𝐾</m:t>
                            </m:r>
                          </m:sup>
                        </m:sSup>
                        <m:r>
                          <a:rPr lang="en-GB">
                            <a:solidFill>
                              <a:srgbClr val="000000"/>
                            </a:solidFill>
                            <a:effectLst/>
                            <a:latin typeface="Cambria Math" panose="02040503050406030204" pitchFamily="18" charset="0"/>
                          </a:rPr>
                          <m:t>|</m:t>
                        </m:r>
                        <m:r>
                          <m:rPr>
                            <m:sty m:val="p"/>
                          </m:rPr>
                          <a:rPr lang="fr-CH" b="0" i="0" smtClean="0">
                            <a:solidFill>
                              <a:srgbClr val="000000"/>
                            </a:solidFill>
                            <a:effectLst/>
                            <a:latin typeface="Cambria Math" panose="02040503050406030204" pitchFamily="18" charset="0"/>
                          </a:rPr>
                          <m:t>Y</m:t>
                        </m:r>
                        <m:r>
                          <a:rPr lang="en-GB">
                            <a:solidFill>
                              <a:srgbClr val="000000"/>
                            </a:solidFill>
                            <a:effectLst/>
                            <a:latin typeface="Cambria Math" panose="02040503050406030204" pitchFamily="18" charset="0"/>
                          </a:rPr>
                          <m:t>)</m:t>
                        </m:r>
                      </m:e>
                    </m:nary>
                  </m:oMath>
                </a14:m>
                <a:endParaRPr lang="fr-CH" dirty="0"/>
              </a:p>
            </p:txBody>
          </p:sp>
        </mc:Choice>
        <mc:Fallback xmlns="">
          <p:sp>
            <p:nvSpPr>
              <p:cNvPr id="7" name="Espace réservé du contenu 6">
                <a:extLst>
                  <a:ext uri="{FF2B5EF4-FFF2-40B4-BE49-F238E27FC236}">
                    <a16:creationId xmlns:a16="http://schemas.microsoft.com/office/drawing/2014/main" id="{894DFD97-16B2-4B06-9AFA-71D193B86400}"/>
                  </a:ext>
                </a:extLst>
              </p:cNvPr>
              <p:cNvSpPr>
                <a:spLocks noGrp="1" noRot="1" noChangeAspect="1" noMove="1" noResize="1" noEditPoints="1" noAdjustHandles="1" noChangeArrowheads="1" noChangeShapeType="1" noTextEdit="1"/>
              </p:cNvSpPr>
              <p:nvPr>
                <p:ph idx="1"/>
              </p:nvPr>
            </p:nvSpPr>
            <p:spPr>
              <a:xfrm>
                <a:off x="759033" y="1008570"/>
                <a:ext cx="10673934" cy="4887819"/>
              </a:xfrm>
              <a:blipFill>
                <a:blip r:embed="rId3"/>
                <a:stretch>
                  <a:fillRect l="-1029" t="-1995" b="-2743"/>
                </a:stretch>
              </a:blipFill>
            </p:spPr>
            <p:txBody>
              <a:bodyPr/>
              <a:lstStyle/>
              <a:p>
                <a:r>
                  <a:rPr lang="fr-CH">
                    <a:noFill/>
                  </a:rPr>
                  <a:t> </a:t>
                </a:r>
              </a:p>
            </p:txBody>
          </p:sp>
        </mc:Fallback>
      </mc:AlternateContent>
      <p:pic>
        <p:nvPicPr>
          <p:cNvPr id="9" name="Image 8">
            <a:extLst>
              <a:ext uri="{FF2B5EF4-FFF2-40B4-BE49-F238E27FC236}">
                <a16:creationId xmlns:a16="http://schemas.microsoft.com/office/drawing/2014/main" id="{9CE5E815-794E-4B44-A276-176F4D5BAB18}"/>
              </a:ext>
            </a:extLst>
          </p:cNvPr>
          <p:cNvPicPr>
            <a:picLocks noChangeAspect="1"/>
          </p:cNvPicPr>
          <p:nvPr/>
        </p:nvPicPr>
        <p:blipFill>
          <a:blip r:embed="rId4"/>
          <a:stretch>
            <a:fillRect/>
          </a:stretch>
        </p:blipFill>
        <p:spPr>
          <a:xfrm>
            <a:off x="3591851" y="2491841"/>
            <a:ext cx="3805435" cy="1874318"/>
          </a:xfrm>
          <a:prstGeom prst="rect">
            <a:avLst/>
          </a:prstGeom>
        </p:spPr>
      </p:pic>
      <p:sp>
        <p:nvSpPr>
          <p:cNvPr id="3" name="Espace réservé du numéro de diapositive 2">
            <a:extLst>
              <a:ext uri="{FF2B5EF4-FFF2-40B4-BE49-F238E27FC236}">
                <a16:creationId xmlns:a16="http://schemas.microsoft.com/office/drawing/2014/main" id="{1110D74A-3DB0-4249-98B8-8BFB4A56D4E3}"/>
              </a:ext>
            </a:extLst>
          </p:cNvPr>
          <p:cNvSpPr>
            <a:spLocks noGrp="1"/>
          </p:cNvSpPr>
          <p:nvPr>
            <p:ph type="sldNum" sz="quarter" idx="12"/>
          </p:nvPr>
        </p:nvSpPr>
        <p:spPr/>
        <p:txBody>
          <a:bodyPr/>
          <a:lstStyle/>
          <a:p>
            <a:fld id="{6C879FB7-B25B-4722-B52B-E3AE553A150F}" type="slidenum">
              <a:rPr lang="en-GB" smtClean="0"/>
              <a:t>38</a:t>
            </a:fld>
            <a:endParaRPr lang="en-GB"/>
          </a:p>
        </p:txBody>
      </p:sp>
    </p:spTree>
    <p:extLst>
      <p:ext uri="{BB962C8B-B14F-4D97-AF65-F5344CB8AC3E}">
        <p14:creationId xmlns:p14="http://schemas.microsoft.com/office/powerpoint/2010/main" val="98954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7.</a:t>
            </a:r>
            <a:r>
              <a:rPr lang="fr-FR" sz="1400" dirty="0">
                <a:effectLst/>
                <a:latin typeface="Arial" panose="020B0604020202020204" pitchFamily="34" charset="0"/>
              </a:rPr>
              <a:t>Réseaux Bayésiens: Que représentent les réseaux Bayésiens? Quel est leur principe? Quel est leur particularité en tant que Modèles de Graphes Probabilistes? Comment les utilise-t-on pour modéliser un phénomène ? Comment les utilise-t-on pour faire de l’inférence?</a:t>
            </a:r>
            <a:endParaRPr lang="en-GB" sz="1400" dirty="0"/>
          </a:p>
        </p:txBody>
      </p:sp>
      <p:sp>
        <p:nvSpPr>
          <p:cNvPr id="4" name="Titre 1">
            <a:extLst>
              <a:ext uri="{FF2B5EF4-FFF2-40B4-BE49-F238E27FC236}">
                <a16:creationId xmlns:a16="http://schemas.microsoft.com/office/drawing/2014/main" id="{49B86A4B-8034-4D02-B76C-FAAEC82C6AEA}"/>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7.</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945626FD-C747-44B2-A1B4-6EAE440843E2}"/>
              </a:ext>
            </a:extLst>
          </p:cNvPr>
          <p:cNvSpPr>
            <a:spLocks noGrp="1"/>
          </p:cNvSpPr>
          <p:nvPr>
            <p:ph idx="1"/>
          </p:nvPr>
        </p:nvSpPr>
        <p:spPr>
          <a:xfrm>
            <a:off x="792480" y="1783080"/>
            <a:ext cx="10607040" cy="4213117"/>
          </a:xfrm>
        </p:spPr>
        <p:txBody>
          <a:bodyPr>
            <a:normAutofit/>
          </a:bodyPr>
          <a:lstStyle/>
          <a:p>
            <a:r>
              <a:rPr lang="fr-CH" dirty="0">
                <a:solidFill>
                  <a:schemeClr val="tx1"/>
                </a:solidFill>
              </a:rPr>
              <a:t>Un réseau bayésien est un PGM ayant une structure de graphe dirigé acyclique</a:t>
            </a:r>
          </a:p>
          <a:p>
            <a:r>
              <a:rPr lang="fr-CH" dirty="0">
                <a:solidFill>
                  <a:schemeClr val="tx1"/>
                </a:solidFill>
              </a:rPr>
              <a:t>On représente une connaissance à l’aide du réseau bayésien et on peut ensuite l’interroger</a:t>
            </a:r>
          </a:p>
          <a:p>
            <a:pPr lvl="1"/>
            <a:r>
              <a:rPr lang="fr-CH" dirty="0"/>
              <a:t>Dans un réseau bayésien on considère la probabilité jointe de toutes les variables</a:t>
            </a:r>
          </a:p>
          <a:p>
            <a:pPr lvl="1"/>
            <a:r>
              <a:rPr lang="fr-CH" dirty="0"/>
              <a:t>On développe selon le réseau – factorisation </a:t>
            </a:r>
          </a:p>
          <a:p>
            <a:pPr lvl="1"/>
            <a:r>
              <a:rPr lang="fr-CH" dirty="0"/>
              <a:t>On utilise la règle de la somme pour éliminer les variables qui ne nous intéressent pas</a:t>
            </a:r>
          </a:p>
          <a:p>
            <a:pPr lvl="1"/>
            <a:endParaRPr lang="fr-CH" dirty="0"/>
          </a:p>
        </p:txBody>
      </p:sp>
      <p:sp>
        <p:nvSpPr>
          <p:cNvPr id="3" name="Espace réservé du numéro de diapositive 2">
            <a:extLst>
              <a:ext uri="{FF2B5EF4-FFF2-40B4-BE49-F238E27FC236}">
                <a16:creationId xmlns:a16="http://schemas.microsoft.com/office/drawing/2014/main" id="{DEEEE179-0DC6-4816-92CA-BAB9ADF04367}"/>
              </a:ext>
            </a:extLst>
          </p:cNvPr>
          <p:cNvSpPr>
            <a:spLocks noGrp="1"/>
          </p:cNvSpPr>
          <p:nvPr>
            <p:ph type="sldNum" sz="quarter" idx="12"/>
          </p:nvPr>
        </p:nvSpPr>
        <p:spPr/>
        <p:txBody>
          <a:bodyPr/>
          <a:lstStyle/>
          <a:p>
            <a:fld id="{6C879FB7-B25B-4722-B52B-E3AE553A150F}" type="slidenum">
              <a:rPr lang="en-GB" smtClean="0"/>
              <a:t>39</a:t>
            </a:fld>
            <a:endParaRPr lang="en-GB"/>
          </a:p>
        </p:txBody>
      </p:sp>
    </p:spTree>
    <p:extLst>
      <p:ext uri="{BB962C8B-B14F-4D97-AF65-F5344CB8AC3E}">
        <p14:creationId xmlns:p14="http://schemas.microsoft.com/office/powerpoint/2010/main" val="3449428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modélise-t-on le problème?</a:t>
            </a:r>
            <a:endParaRPr lang="en-GB" dirty="0">
              <a:solidFill>
                <a:schemeClr val="accent1"/>
              </a:solidFill>
            </a:endParaRPr>
          </a:p>
        </p:txBody>
      </p:sp>
      <p:sp>
        <p:nvSpPr>
          <p:cNvPr id="13" name="Espace réservé du contenu 6">
            <a:extLst>
              <a:ext uri="{FF2B5EF4-FFF2-40B4-BE49-F238E27FC236}">
                <a16:creationId xmlns:a16="http://schemas.microsoft.com/office/drawing/2014/main" id="{E551D627-28A0-4EAD-AC54-7FB64D0ADE6D}"/>
              </a:ext>
            </a:extLst>
          </p:cNvPr>
          <p:cNvSpPr>
            <a:spLocks noGrp="1"/>
          </p:cNvSpPr>
          <p:nvPr>
            <p:ph idx="1"/>
          </p:nvPr>
        </p:nvSpPr>
        <p:spPr>
          <a:xfrm>
            <a:off x="838200" y="1008571"/>
            <a:ext cx="10515600" cy="5003812"/>
          </a:xfrm>
        </p:spPr>
        <p:txBody>
          <a:bodyPr>
            <a:normAutofit/>
          </a:bodyPr>
          <a:lstStyle/>
          <a:p>
            <a:pPr lvl="1"/>
            <a:endParaRPr lang="fr-CH" dirty="0">
              <a:solidFill>
                <a:schemeClr val="tx1"/>
              </a:solidFill>
            </a:endParaRPr>
          </a:p>
          <a:p>
            <a:pPr lvl="1"/>
            <a:endParaRPr lang="fr-CH" dirty="0">
              <a:solidFill>
                <a:srgbClr val="FF0000"/>
              </a:solidFill>
            </a:endParaRPr>
          </a:p>
          <a:p>
            <a:pPr lvl="1"/>
            <a:endParaRPr lang="fr-CH" dirty="0"/>
          </a:p>
        </p:txBody>
      </p:sp>
      <mc:AlternateContent xmlns:mc="http://schemas.openxmlformats.org/markup-compatibility/2006" xmlns:a14="http://schemas.microsoft.com/office/drawing/2010/main">
        <mc:Choice Requires="a14">
          <p:sp>
            <p:nvSpPr>
              <p:cNvPr id="5" name="Espace réservé du contenu 6">
                <a:extLst>
                  <a:ext uri="{FF2B5EF4-FFF2-40B4-BE49-F238E27FC236}">
                    <a16:creationId xmlns:a16="http://schemas.microsoft.com/office/drawing/2014/main" id="{3B45E406-FA6C-4205-AD44-BF646AA82A9A}"/>
                  </a:ext>
                </a:extLst>
              </p:cNvPr>
              <p:cNvSpPr txBox="1">
                <a:spLocks/>
              </p:cNvSpPr>
              <p:nvPr/>
            </p:nvSpPr>
            <p:spPr>
              <a:xfrm>
                <a:off x="990600" y="1160971"/>
                <a:ext cx="10515600" cy="5393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Un état s est un ensemble de valeurs des paramètres d’un système</a:t>
                </a:r>
              </a:p>
              <a:p>
                <a:pPr lvl="1"/>
                <a:r>
                  <a:rPr lang="fr-CH" dirty="0"/>
                  <a:t>On parle de vecteur d’état</a:t>
                </a:r>
              </a:p>
              <a:p>
                <a:r>
                  <a:rPr lang="fr-CH" dirty="0"/>
                  <a:t>L’espace d’états rassemble tous les états du système, les états sont liés entre eux par des actions/transitions, qui permettent de passer d’un état à un autre </a:t>
                </a:r>
              </a:p>
              <a:p>
                <a:endParaRPr lang="fr-CH" dirty="0"/>
              </a:p>
              <a:p>
                <a:endParaRPr lang="fr-CH" dirty="0"/>
              </a:p>
              <a:p>
                <a:endParaRPr lang="fr-CH" dirty="0"/>
              </a:p>
              <a:p>
                <a:r>
                  <a:rPr lang="fr-CH" dirty="0"/>
                  <a:t>On voit ici un exemple pour le jeu du taquin, où on connait part de </a:t>
                </a:r>
                <a14:m>
                  <m:oMath xmlns:m="http://schemas.openxmlformats.org/officeDocument/2006/math">
                    <m:sSub>
                      <m:sSubPr>
                        <m:ctrlPr>
                          <a:rPr lang="x-IV_mathan" i="1" smtClean="0">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𝑖</m:t>
                        </m:r>
                      </m:sub>
                    </m:sSub>
                  </m:oMath>
                </a14:m>
                <a:r>
                  <a:rPr lang="fr-CH" dirty="0"/>
                  <a:t> et on connait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i="1">
                            <a:latin typeface="Cambria Math" panose="02040503050406030204" pitchFamily="18" charset="0"/>
                          </a:rPr>
                          <m:t>𝑔</m:t>
                        </m:r>
                      </m:sub>
                    </m:sSub>
                  </m:oMath>
                </a14:m>
                <a:r>
                  <a:rPr lang="fr-CH" dirty="0"/>
                  <a:t>, </a:t>
                </a:r>
              </a:p>
              <a:p>
                <a:r>
                  <a:rPr lang="fr-CH" dirty="0"/>
                  <a:t>On voit aussi l’action t: faire descendre la pièce 3 </a:t>
                </a:r>
              </a:p>
              <a:p>
                <a:pPr lvl="1"/>
                <a:endParaRPr lang="fr-CH" dirty="0"/>
              </a:p>
              <a:p>
                <a:pPr lvl="1"/>
                <a:endParaRPr lang="fr-CH" dirty="0">
                  <a:solidFill>
                    <a:srgbClr val="FF0000"/>
                  </a:solidFill>
                </a:endParaRPr>
              </a:p>
              <a:p>
                <a:pPr lvl="1"/>
                <a:endParaRPr lang="fr-CH" dirty="0"/>
              </a:p>
            </p:txBody>
          </p:sp>
        </mc:Choice>
        <mc:Fallback xmlns="">
          <p:sp>
            <p:nvSpPr>
              <p:cNvPr id="5" name="Espace réservé du contenu 6">
                <a:extLst>
                  <a:ext uri="{FF2B5EF4-FFF2-40B4-BE49-F238E27FC236}">
                    <a16:creationId xmlns:a16="http://schemas.microsoft.com/office/drawing/2014/main" id="{3B45E406-FA6C-4205-AD44-BF646AA82A9A}"/>
                  </a:ext>
                </a:extLst>
              </p:cNvPr>
              <p:cNvSpPr txBox="1">
                <a:spLocks noRot="1" noChangeAspect="1" noMove="1" noResize="1" noEditPoints="1" noAdjustHandles="1" noChangeArrowheads="1" noChangeShapeType="1" noTextEdit="1"/>
              </p:cNvSpPr>
              <p:nvPr/>
            </p:nvSpPr>
            <p:spPr>
              <a:xfrm>
                <a:off x="990600" y="1160971"/>
                <a:ext cx="10515600" cy="5393578"/>
              </a:xfrm>
              <a:prstGeom prst="rect">
                <a:avLst/>
              </a:prstGeom>
              <a:blipFill>
                <a:blip r:embed="rId3"/>
                <a:stretch>
                  <a:fillRect l="-1043" t="-1808"/>
                </a:stretch>
              </a:blipFill>
            </p:spPr>
            <p:txBody>
              <a:bodyPr/>
              <a:lstStyle/>
              <a:p>
                <a:r>
                  <a:rPr lang="fr-CH">
                    <a:noFill/>
                  </a:rPr>
                  <a:t> </a:t>
                </a:r>
              </a:p>
            </p:txBody>
          </p:sp>
        </mc:Fallback>
      </mc:AlternateContent>
      <p:pic>
        <p:nvPicPr>
          <p:cNvPr id="6" name="Image 5">
            <a:extLst>
              <a:ext uri="{FF2B5EF4-FFF2-40B4-BE49-F238E27FC236}">
                <a16:creationId xmlns:a16="http://schemas.microsoft.com/office/drawing/2014/main" id="{A011ABD9-4D25-45AC-A880-9AF642996F69}"/>
              </a:ext>
            </a:extLst>
          </p:cNvPr>
          <p:cNvPicPr>
            <a:picLocks noChangeAspect="1"/>
          </p:cNvPicPr>
          <p:nvPr/>
        </p:nvPicPr>
        <p:blipFill>
          <a:blip r:embed="rId4"/>
          <a:stretch>
            <a:fillRect/>
          </a:stretch>
        </p:blipFill>
        <p:spPr>
          <a:xfrm>
            <a:off x="3870205" y="3429000"/>
            <a:ext cx="4451589" cy="1383687"/>
          </a:xfrm>
          <a:prstGeom prst="rect">
            <a:avLst/>
          </a:prstGeom>
        </p:spPr>
      </p:pic>
      <p:sp>
        <p:nvSpPr>
          <p:cNvPr id="3" name="Espace réservé du numéro de diapositive 2">
            <a:extLst>
              <a:ext uri="{FF2B5EF4-FFF2-40B4-BE49-F238E27FC236}">
                <a16:creationId xmlns:a16="http://schemas.microsoft.com/office/drawing/2014/main" id="{CD151C0F-2265-4716-AEA1-F813A1E48BE6}"/>
              </a:ext>
            </a:extLst>
          </p:cNvPr>
          <p:cNvSpPr>
            <a:spLocks noGrp="1"/>
          </p:cNvSpPr>
          <p:nvPr>
            <p:ph type="sldNum" sz="quarter" idx="12"/>
          </p:nvPr>
        </p:nvSpPr>
        <p:spPr/>
        <p:txBody>
          <a:bodyPr/>
          <a:lstStyle/>
          <a:p>
            <a:fld id="{6C879FB7-B25B-4722-B52B-E3AE553A150F}" type="slidenum">
              <a:rPr lang="en-GB" smtClean="0"/>
              <a:t>4</a:t>
            </a:fld>
            <a:endParaRPr lang="en-GB"/>
          </a:p>
        </p:txBody>
      </p:sp>
    </p:spTree>
    <p:extLst>
      <p:ext uri="{BB962C8B-B14F-4D97-AF65-F5344CB8AC3E}">
        <p14:creationId xmlns:p14="http://schemas.microsoft.com/office/powerpoint/2010/main" val="1062914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7.</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les utilise-t-on pour modéliser un phénomène ?</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r>
              <a:rPr lang="fr-CH" dirty="0"/>
              <a:t>Connaissance:</a:t>
            </a:r>
          </a:p>
          <a:p>
            <a:pPr marL="914400" lvl="1" indent="-457200">
              <a:buFont typeface="+mj-lt"/>
              <a:buAutoNum type="arabicPeriod"/>
            </a:pPr>
            <a:r>
              <a:rPr lang="fr-CH" dirty="0"/>
              <a:t>A affecte C</a:t>
            </a:r>
          </a:p>
          <a:p>
            <a:pPr marL="914400" lvl="1" indent="-457200">
              <a:buFont typeface="+mj-lt"/>
              <a:buAutoNum type="arabicPeriod"/>
            </a:pPr>
            <a:r>
              <a:rPr lang="fr-CH" dirty="0"/>
              <a:t>B affecte C </a:t>
            </a:r>
          </a:p>
          <a:p>
            <a:pPr marL="914400" lvl="1" indent="-457200">
              <a:buFont typeface="+mj-lt"/>
              <a:buAutoNum type="arabicPeriod"/>
            </a:pPr>
            <a:r>
              <a:rPr lang="fr-CH" dirty="0"/>
              <a:t>C affecte D </a:t>
            </a:r>
          </a:p>
          <a:p>
            <a:endParaRPr lang="fr-CH" dirty="0"/>
          </a:p>
          <a:p>
            <a:r>
              <a:rPr lang="fr-CH" dirty="0"/>
              <a:t>On calcule la probabilité jointe:</a:t>
            </a:r>
          </a:p>
          <a:p>
            <a:pPr marL="457200" lvl="1" indent="0">
              <a:buNone/>
            </a:pPr>
            <a:r>
              <a:rPr lang="fr-CH" dirty="0"/>
              <a:t>			P(A,B,C,D) = P(A)P(B)P(C|A,B)P(D|C)</a:t>
            </a:r>
          </a:p>
          <a:p>
            <a:r>
              <a:rPr lang="fr-CH" dirty="0"/>
              <a:t>Inférence possible:</a:t>
            </a:r>
          </a:p>
          <a:p>
            <a:pPr lvl="1"/>
            <a:r>
              <a:rPr lang="fr-CH" dirty="0"/>
              <a:t>Quelle est la probabilité de D si A ?</a:t>
            </a:r>
          </a:p>
          <a:p>
            <a:pPr marL="457200" lvl="1" indent="0">
              <a:buNone/>
            </a:pPr>
            <a:endParaRPr lang="fr-CH" dirty="0"/>
          </a:p>
          <a:p>
            <a:pPr lvl="3"/>
            <a:r>
              <a:rPr lang="fr-CH" dirty="0"/>
              <a:t>P(D=d | A=a) = P(d | a) =</a:t>
            </a:r>
          </a:p>
          <a:p>
            <a:pPr marL="0" indent="0">
              <a:buNone/>
            </a:pPr>
            <a:endParaRPr lang="fr-CH" dirty="0"/>
          </a:p>
          <a:p>
            <a:endParaRPr lang="fr-CH" dirty="0"/>
          </a:p>
        </p:txBody>
      </p:sp>
      <p:pic>
        <p:nvPicPr>
          <p:cNvPr id="5" name="Image 4">
            <a:extLst>
              <a:ext uri="{FF2B5EF4-FFF2-40B4-BE49-F238E27FC236}">
                <a16:creationId xmlns:a16="http://schemas.microsoft.com/office/drawing/2014/main" id="{50DAD151-1803-4251-A44D-D02B97227AF1}"/>
              </a:ext>
            </a:extLst>
          </p:cNvPr>
          <p:cNvPicPr>
            <a:picLocks noChangeAspect="1"/>
          </p:cNvPicPr>
          <p:nvPr/>
        </p:nvPicPr>
        <p:blipFill>
          <a:blip r:embed="rId3"/>
          <a:stretch>
            <a:fillRect/>
          </a:stretch>
        </p:blipFill>
        <p:spPr>
          <a:xfrm>
            <a:off x="8288734" y="345789"/>
            <a:ext cx="3144233" cy="1532215"/>
          </a:xfrm>
          <a:prstGeom prst="rect">
            <a:avLst/>
          </a:prstGeom>
        </p:spPr>
      </p:pic>
      <p:pic>
        <p:nvPicPr>
          <p:cNvPr id="8" name="Image 7">
            <a:extLst>
              <a:ext uri="{FF2B5EF4-FFF2-40B4-BE49-F238E27FC236}">
                <a16:creationId xmlns:a16="http://schemas.microsoft.com/office/drawing/2014/main" id="{A98CD41D-EEE0-4CBD-B610-500FBC6ECB99}"/>
              </a:ext>
            </a:extLst>
          </p:cNvPr>
          <p:cNvPicPr>
            <a:picLocks noChangeAspect="1"/>
          </p:cNvPicPr>
          <p:nvPr/>
        </p:nvPicPr>
        <p:blipFill>
          <a:blip r:embed="rId4"/>
          <a:stretch>
            <a:fillRect/>
          </a:stretch>
        </p:blipFill>
        <p:spPr>
          <a:xfrm>
            <a:off x="4774093" y="5203374"/>
            <a:ext cx="3514641" cy="589412"/>
          </a:xfrm>
          <a:prstGeom prst="rect">
            <a:avLst/>
          </a:prstGeom>
        </p:spPr>
      </p:pic>
      <p:sp>
        <p:nvSpPr>
          <p:cNvPr id="3" name="Espace réservé du numéro de diapositive 2">
            <a:extLst>
              <a:ext uri="{FF2B5EF4-FFF2-40B4-BE49-F238E27FC236}">
                <a16:creationId xmlns:a16="http://schemas.microsoft.com/office/drawing/2014/main" id="{879A8309-A277-4F98-B890-7358CA577EF1}"/>
              </a:ext>
            </a:extLst>
          </p:cNvPr>
          <p:cNvSpPr>
            <a:spLocks noGrp="1"/>
          </p:cNvSpPr>
          <p:nvPr>
            <p:ph type="sldNum" sz="quarter" idx="12"/>
          </p:nvPr>
        </p:nvSpPr>
        <p:spPr/>
        <p:txBody>
          <a:bodyPr/>
          <a:lstStyle/>
          <a:p>
            <a:fld id="{6C879FB7-B25B-4722-B52B-E3AE553A150F}" type="slidenum">
              <a:rPr lang="en-GB" smtClean="0"/>
              <a:t>40</a:t>
            </a:fld>
            <a:endParaRPr lang="en-GB"/>
          </a:p>
        </p:txBody>
      </p:sp>
    </p:spTree>
    <p:extLst>
      <p:ext uri="{BB962C8B-B14F-4D97-AF65-F5344CB8AC3E}">
        <p14:creationId xmlns:p14="http://schemas.microsoft.com/office/powerpoint/2010/main" val="2236455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7.</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les utilise-t-on pour faire de l’inférence?</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pPr lvl="3"/>
            <a:r>
              <a:rPr lang="fr-CH" dirty="0"/>
              <a:t>P(D=d | A=a) = P(d | a) =</a:t>
            </a:r>
          </a:p>
          <a:p>
            <a:pPr marL="0" indent="0">
              <a:buNone/>
            </a:pPr>
            <a:endParaRPr lang="fr-CH" dirty="0"/>
          </a:p>
          <a:p>
            <a:pPr marL="0" indent="0">
              <a:buNone/>
            </a:pPr>
            <a:r>
              <a:rPr lang="fr-CH" dirty="0"/>
              <a:t>On marginalise:</a:t>
            </a:r>
          </a:p>
          <a:p>
            <a:pPr marL="0" indent="0">
              <a:buNone/>
            </a:pPr>
            <a:r>
              <a:rPr lang="fr-CH" dirty="0"/>
              <a:t>		</a:t>
            </a:r>
          </a:p>
          <a:p>
            <a:pPr marL="0" indent="0">
              <a:buNone/>
            </a:pPr>
            <a:r>
              <a:rPr lang="fr-CH" dirty="0"/>
              <a:t>On peut ensuite factoriser:</a:t>
            </a:r>
          </a:p>
          <a:p>
            <a:pPr marL="0" indent="0">
              <a:buNone/>
            </a:pPr>
            <a:endParaRPr lang="fr-CH" dirty="0"/>
          </a:p>
          <a:p>
            <a:pPr marL="0" indent="0">
              <a:buNone/>
            </a:pPr>
            <a:endParaRPr lang="fr-CH" dirty="0"/>
          </a:p>
          <a:p>
            <a:pPr marL="0" indent="0">
              <a:buNone/>
            </a:pPr>
            <a:r>
              <a:rPr lang="fr-CH" dirty="0"/>
              <a:t>On a finalement notre inférence:</a:t>
            </a:r>
          </a:p>
          <a:p>
            <a:pPr marL="0" indent="0">
              <a:buNone/>
            </a:pPr>
            <a:r>
              <a:rPr lang="fr-CH" dirty="0"/>
              <a:t>			</a:t>
            </a:r>
          </a:p>
          <a:p>
            <a:pPr marL="0" indent="0">
              <a:buNone/>
            </a:pPr>
            <a:endParaRPr lang="fr-CH" dirty="0"/>
          </a:p>
          <a:p>
            <a:endParaRPr lang="fr-CH" dirty="0"/>
          </a:p>
        </p:txBody>
      </p:sp>
      <p:pic>
        <p:nvPicPr>
          <p:cNvPr id="5" name="Image 4">
            <a:extLst>
              <a:ext uri="{FF2B5EF4-FFF2-40B4-BE49-F238E27FC236}">
                <a16:creationId xmlns:a16="http://schemas.microsoft.com/office/drawing/2014/main" id="{50DAD151-1803-4251-A44D-D02B97227AF1}"/>
              </a:ext>
            </a:extLst>
          </p:cNvPr>
          <p:cNvPicPr>
            <a:picLocks noChangeAspect="1"/>
          </p:cNvPicPr>
          <p:nvPr/>
        </p:nvPicPr>
        <p:blipFill>
          <a:blip r:embed="rId3"/>
          <a:stretch>
            <a:fillRect/>
          </a:stretch>
        </p:blipFill>
        <p:spPr>
          <a:xfrm>
            <a:off x="8288734" y="345789"/>
            <a:ext cx="3144233" cy="1532215"/>
          </a:xfrm>
          <a:prstGeom prst="rect">
            <a:avLst/>
          </a:prstGeom>
        </p:spPr>
      </p:pic>
      <p:pic>
        <p:nvPicPr>
          <p:cNvPr id="8" name="Image 7">
            <a:extLst>
              <a:ext uri="{FF2B5EF4-FFF2-40B4-BE49-F238E27FC236}">
                <a16:creationId xmlns:a16="http://schemas.microsoft.com/office/drawing/2014/main" id="{A98CD41D-EEE0-4CBD-B610-500FBC6ECB99}"/>
              </a:ext>
            </a:extLst>
          </p:cNvPr>
          <p:cNvPicPr>
            <a:picLocks noChangeAspect="1"/>
          </p:cNvPicPr>
          <p:nvPr/>
        </p:nvPicPr>
        <p:blipFill>
          <a:blip r:embed="rId4"/>
          <a:stretch>
            <a:fillRect/>
          </a:stretch>
        </p:blipFill>
        <p:spPr>
          <a:xfrm>
            <a:off x="4774093" y="898530"/>
            <a:ext cx="3514641" cy="589412"/>
          </a:xfrm>
          <a:prstGeom prst="rect">
            <a:avLst/>
          </a:prstGeom>
        </p:spPr>
      </p:pic>
      <p:pic>
        <p:nvPicPr>
          <p:cNvPr id="10" name="Image 9">
            <a:extLst>
              <a:ext uri="{FF2B5EF4-FFF2-40B4-BE49-F238E27FC236}">
                <a16:creationId xmlns:a16="http://schemas.microsoft.com/office/drawing/2014/main" id="{8C06B342-95F6-4A03-98DA-F48F15329763}"/>
              </a:ext>
            </a:extLst>
          </p:cNvPr>
          <p:cNvPicPr>
            <a:picLocks noChangeAspect="1"/>
          </p:cNvPicPr>
          <p:nvPr/>
        </p:nvPicPr>
        <p:blipFill>
          <a:blip r:embed="rId5"/>
          <a:stretch>
            <a:fillRect/>
          </a:stretch>
        </p:blipFill>
        <p:spPr>
          <a:xfrm>
            <a:off x="3759930" y="2356119"/>
            <a:ext cx="4672139" cy="620142"/>
          </a:xfrm>
          <a:prstGeom prst="rect">
            <a:avLst/>
          </a:prstGeom>
        </p:spPr>
      </p:pic>
      <p:pic>
        <p:nvPicPr>
          <p:cNvPr id="14" name="Image 13">
            <a:extLst>
              <a:ext uri="{FF2B5EF4-FFF2-40B4-BE49-F238E27FC236}">
                <a16:creationId xmlns:a16="http://schemas.microsoft.com/office/drawing/2014/main" id="{27DE79FE-BA33-41AC-AFD6-A944FE57B1FF}"/>
              </a:ext>
            </a:extLst>
          </p:cNvPr>
          <p:cNvPicPr>
            <a:picLocks noChangeAspect="1"/>
          </p:cNvPicPr>
          <p:nvPr/>
        </p:nvPicPr>
        <p:blipFill>
          <a:blip r:embed="rId6"/>
          <a:stretch>
            <a:fillRect/>
          </a:stretch>
        </p:blipFill>
        <p:spPr>
          <a:xfrm>
            <a:off x="3759929" y="3452479"/>
            <a:ext cx="4672139" cy="685168"/>
          </a:xfrm>
          <a:prstGeom prst="rect">
            <a:avLst/>
          </a:prstGeom>
        </p:spPr>
      </p:pic>
      <p:pic>
        <p:nvPicPr>
          <p:cNvPr id="18" name="Image 17">
            <a:extLst>
              <a:ext uri="{FF2B5EF4-FFF2-40B4-BE49-F238E27FC236}">
                <a16:creationId xmlns:a16="http://schemas.microsoft.com/office/drawing/2014/main" id="{0C7C75EF-DAB3-4B8F-AC71-851DEA5CD566}"/>
              </a:ext>
            </a:extLst>
          </p:cNvPr>
          <p:cNvPicPr>
            <a:picLocks noChangeAspect="1"/>
          </p:cNvPicPr>
          <p:nvPr/>
        </p:nvPicPr>
        <p:blipFill>
          <a:blip r:embed="rId7"/>
          <a:stretch>
            <a:fillRect/>
          </a:stretch>
        </p:blipFill>
        <p:spPr>
          <a:xfrm>
            <a:off x="2775585" y="5063454"/>
            <a:ext cx="6457950" cy="942975"/>
          </a:xfrm>
          <a:prstGeom prst="rect">
            <a:avLst/>
          </a:prstGeom>
        </p:spPr>
      </p:pic>
      <p:sp>
        <p:nvSpPr>
          <p:cNvPr id="3" name="Espace réservé du numéro de diapositive 2">
            <a:extLst>
              <a:ext uri="{FF2B5EF4-FFF2-40B4-BE49-F238E27FC236}">
                <a16:creationId xmlns:a16="http://schemas.microsoft.com/office/drawing/2014/main" id="{FF5741CB-B10F-41CE-B0DA-610BD8A9A4D7}"/>
              </a:ext>
            </a:extLst>
          </p:cNvPr>
          <p:cNvSpPr>
            <a:spLocks noGrp="1"/>
          </p:cNvSpPr>
          <p:nvPr>
            <p:ph type="sldNum" sz="quarter" idx="12"/>
          </p:nvPr>
        </p:nvSpPr>
        <p:spPr/>
        <p:txBody>
          <a:bodyPr/>
          <a:lstStyle/>
          <a:p>
            <a:fld id="{6C879FB7-B25B-4722-B52B-E3AE553A150F}" type="slidenum">
              <a:rPr lang="en-GB" smtClean="0"/>
              <a:t>41</a:t>
            </a:fld>
            <a:endParaRPr lang="en-GB"/>
          </a:p>
        </p:txBody>
      </p:sp>
    </p:spTree>
    <p:extLst>
      <p:ext uri="{BB962C8B-B14F-4D97-AF65-F5344CB8AC3E}">
        <p14:creationId xmlns:p14="http://schemas.microsoft.com/office/powerpoint/2010/main" val="3233252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7.</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les utilise-t-on pour faire de l’inférence?</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pPr marL="0" indent="0">
              <a:buNone/>
            </a:pPr>
            <a:endParaRPr lang="fr-CH" dirty="0"/>
          </a:p>
          <a:p>
            <a:pPr marL="0" indent="0">
              <a:buNone/>
            </a:pPr>
            <a:r>
              <a:rPr lang="fr-CH" dirty="0"/>
              <a:t>On utilise la méthode directe:			</a:t>
            </a:r>
          </a:p>
          <a:p>
            <a:pPr marL="0" indent="0">
              <a:buNone/>
            </a:pPr>
            <a:endParaRPr lang="fr-CH" dirty="0"/>
          </a:p>
          <a:p>
            <a:endParaRPr lang="fr-CH" dirty="0"/>
          </a:p>
        </p:txBody>
      </p:sp>
      <p:pic>
        <p:nvPicPr>
          <p:cNvPr id="5" name="Image 4">
            <a:extLst>
              <a:ext uri="{FF2B5EF4-FFF2-40B4-BE49-F238E27FC236}">
                <a16:creationId xmlns:a16="http://schemas.microsoft.com/office/drawing/2014/main" id="{50DAD151-1803-4251-A44D-D02B97227AF1}"/>
              </a:ext>
            </a:extLst>
          </p:cNvPr>
          <p:cNvPicPr>
            <a:picLocks noChangeAspect="1"/>
          </p:cNvPicPr>
          <p:nvPr/>
        </p:nvPicPr>
        <p:blipFill>
          <a:blip r:embed="rId3"/>
          <a:stretch>
            <a:fillRect/>
          </a:stretch>
        </p:blipFill>
        <p:spPr>
          <a:xfrm>
            <a:off x="9268443" y="431224"/>
            <a:ext cx="2176797" cy="1060774"/>
          </a:xfrm>
          <a:prstGeom prst="rect">
            <a:avLst/>
          </a:prstGeom>
        </p:spPr>
      </p:pic>
      <p:pic>
        <p:nvPicPr>
          <p:cNvPr id="18" name="Image 17">
            <a:extLst>
              <a:ext uri="{FF2B5EF4-FFF2-40B4-BE49-F238E27FC236}">
                <a16:creationId xmlns:a16="http://schemas.microsoft.com/office/drawing/2014/main" id="{0C7C75EF-DAB3-4B8F-AC71-851DEA5CD566}"/>
              </a:ext>
            </a:extLst>
          </p:cNvPr>
          <p:cNvPicPr>
            <a:picLocks noChangeAspect="1"/>
          </p:cNvPicPr>
          <p:nvPr/>
        </p:nvPicPr>
        <p:blipFill>
          <a:blip r:embed="rId4"/>
          <a:stretch>
            <a:fillRect/>
          </a:stretch>
        </p:blipFill>
        <p:spPr>
          <a:xfrm>
            <a:off x="3641432" y="634905"/>
            <a:ext cx="4474879" cy="653412"/>
          </a:xfrm>
          <a:prstGeom prst="rect">
            <a:avLst/>
          </a:prstGeom>
        </p:spPr>
      </p:pic>
      <p:pic>
        <p:nvPicPr>
          <p:cNvPr id="6" name="Image 5">
            <a:extLst>
              <a:ext uri="{FF2B5EF4-FFF2-40B4-BE49-F238E27FC236}">
                <a16:creationId xmlns:a16="http://schemas.microsoft.com/office/drawing/2014/main" id="{A4F08F6E-A6B6-4841-8E15-EEA9BC549D0E}"/>
              </a:ext>
            </a:extLst>
          </p:cNvPr>
          <p:cNvPicPr>
            <a:picLocks noChangeAspect="1"/>
          </p:cNvPicPr>
          <p:nvPr/>
        </p:nvPicPr>
        <p:blipFill>
          <a:blip r:embed="rId5"/>
          <a:stretch>
            <a:fillRect/>
          </a:stretch>
        </p:blipFill>
        <p:spPr>
          <a:xfrm>
            <a:off x="3641432" y="1865663"/>
            <a:ext cx="5473517" cy="4048122"/>
          </a:xfrm>
          <a:prstGeom prst="rect">
            <a:avLst/>
          </a:prstGeom>
        </p:spPr>
      </p:pic>
      <p:sp>
        <p:nvSpPr>
          <p:cNvPr id="3" name="Espace réservé du numéro de diapositive 2">
            <a:extLst>
              <a:ext uri="{FF2B5EF4-FFF2-40B4-BE49-F238E27FC236}">
                <a16:creationId xmlns:a16="http://schemas.microsoft.com/office/drawing/2014/main" id="{90FD028B-C271-4F76-A229-E82EC10E0E8D}"/>
              </a:ext>
            </a:extLst>
          </p:cNvPr>
          <p:cNvSpPr>
            <a:spLocks noGrp="1"/>
          </p:cNvSpPr>
          <p:nvPr>
            <p:ph type="sldNum" sz="quarter" idx="12"/>
          </p:nvPr>
        </p:nvSpPr>
        <p:spPr/>
        <p:txBody>
          <a:bodyPr/>
          <a:lstStyle/>
          <a:p>
            <a:fld id="{6C879FB7-B25B-4722-B52B-E3AE553A150F}" type="slidenum">
              <a:rPr lang="en-GB" smtClean="0"/>
              <a:t>42</a:t>
            </a:fld>
            <a:endParaRPr lang="en-GB"/>
          </a:p>
        </p:txBody>
      </p:sp>
    </p:spTree>
    <p:extLst>
      <p:ext uri="{BB962C8B-B14F-4D97-AF65-F5344CB8AC3E}">
        <p14:creationId xmlns:p14="http://schemas.microsoft.com/office/powerpoint/2010/main" val="33055661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8.</a:t>
            </a:r>
            <a:r>
              <a:rPr lang="fr-FR" sz="1400" dirty="0">
                <a:effectLst/>
                <a:latin typeface="Arial" panose="020B0604020202020204" pitchFamily="34" charset="0"/>
              </a:rPr>
              <a:t>Arbres de Décision: Quel est le principe des arbres de décision? On pourra rappeler le principe de l’apprentissage supervisé. Comment est mesuré le gain d’information? Pourquoi peut-on utiliser l’entropie? Comment fonctionne l’algorithme ID3? Qu’est-ce que le sur-apprentissage? Comment le mesurer/détecter ? Comment l’éviter ou le contrer? </a:t>
            </a:r>
            <a:r>
              <a:rPr lang="fr-FR" sz="1400" dirty="0">
                <a:solidFill>
                  <a:srgbClr val="FF0000"/>
                </a:solidFill>
                <a:effectLst/>
                <a:latin typeface="Arial" panose="020B0604020202020204" pitchFamily="34" charset="0"/>
              </a:rPr>
              <a:t>On pourra mentionner l’évaluation des méthodes d’apprentissage.</a:t>
            </a:r>
            <a:endParaRPr lang="en-GB" sz="1400" dirty="0">
              <a:solidFill>
                <a:srgbClr val="FF0000"/>
              </a:solidFill>
            </a:endParaRPr>
          </a:p>
        </p:txBody>
      </p:sp>
      <p:sp>
        <p:nvSpPr>
          <p:cNvPr id="8" name="Titre 1">
            <a:extLst>
              <a:ext uri="{FF2B5EF4-FFF2-40B4-BE49-F238E27FC236}">
                <a16:creationId xmlns:a16="http://schemas.microsoft.com/office/drawing/2014/main" id="{C9D3349B-5895-405C-BA70-416C9F78C759}"/>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8.</a:t>
            </a:r>
            <a:endParaRPr lang="en-GB" dirty="0">
              <a:solidFill>
                <a:schemeClr val="accent1"/>
              </a:solidFill>
            </a:endParaRPr>
          </a:p>
        </p:txBody>
      </p:sp>
      <p:sp>
        <p:nvSpPr>
          <p:cNvPr id="9" name="Espace réservé du contenu 6">
            <a:extLst>
              <a:ext uri="{FF2B5EF4-FFF2-40B4-BE49-F238E27FC236}">
                <a16:creationId xmlns:a16="http://schemas.microsoft.com/office/drawing/2014/main" id="{1E27E36E-FDB7-4E3B-9186-E215BF5933CE}"/>
              </a:ext>
            </a:extLst>
          </p:cNvPr>
          <p:cNvSpPr>
            <a:spLocks noGrp="1"/>
          </p:cNvSpPr>
          <p:nvPr>
            <p:ph idx="1"/>
          </p:nvPr>
        </p:nvSpPr>
        <p:spPr>
          <a:xfrm>
            <a:off x="759033" y="1695847"/>
            <a:ext cx="10673934" cy="4316535"/>
          </a:xfrm>
        </p:spPr>
        <p:txBody>
          <a:bodyPr>
            <a:normAutofit/>
          </a:bodyPr>
          <a:lstStyle/>
          <a:p>
            <a:r>
              <a:rPr lang="fr-CH" dirty="0"/>
              <a:t>Un arbre de décision est un outil d’aide à la décision qui représente un ensemble de choix sous forme graphique d’un arbre.</a:t>
            </a:r>
          </a:p>
          <a:p>
            <a:r>
              <a:rPr lang="fr-CH" dirty="0"/>
              <a:t>Les différentes décisions possibles sont situés aux extrémités des branches (les feuilles)</a:t>
            </a:r>
          </a:p>
          <a:p>
            <a:r>
              <a:rPr lang="fr-CH" dirty="0"/>
              <a:t>Ces décisions sont atteintes en fonction des «sous-décisions» prises à chaque étape </a:t>
            </a:r>
          </a:p>
        </p:txBody>
      </p:sp>
      <p:pic>
        <p:nvPicPr>
          <p:cNvPr id="6" name="Image 5">
            <a:extLst>
              <a:ext uri="{FF2B5EF4-FFF2-40B4-BE49-F238E27FC236}">
                <a16:creationId xmlns:a16="http://schemas.microsoft.com/office/drawing/2014/main" id="{A23F7742-AFF8-4CBB-B9E5-88B676B5D0C3}"/>
              </a:ext>
            </a:extLst>
          </p:cNvPr>
          <p:cNvPicPr>
            <a:picLocks noChangeAspect="1"/>
          </p:cNvPicPr>
          <p:nvPr/>
        </p:nvPicPr>
        <p:blipFill>
          <a:blip r:embed="rId3"/>
          <a:stretch>
            <a:fillRect/>
          </a:stretch>
        </p:blipFill>
        <p:spPr>
          <a:xfrm>
            <a:off x="1969062" y="4377771"/>
            <a:ext cx="8253876" cy="2313741"/>
          </a:xfrm>
          <a:prstGeom prst="rect">
            <a:avLst/>
          </a:prstGeom>
        </p:spPr>
      </p:pic>
      <p:sp>
        <p:nvSpPr>
          <p:cNvPr id="3" name="Espace réservé du numéro de diapositive 2">
            <a:extLst>
              <a:ext uri="{FF2B5EF4-FFF2-40B4-BE49-F238E27FC236}">
                <a16:creationId xmlns:a16="http://schemas.microsoft.com/office/drawing/2014/main" id="{1161BB50-FA6F-4B5E-AA5B-8851BBC0002D}"/>
              </a:ext>
            </a:extLst>
          </p:cNvPr>
          <p:cNvSpPr>
            <a:spLocks noGrp="1"/>
          </p:cNvSpPr>
          <p:nvPr>
            <p:ph type="sldNum" sz="quarter" idx="12"/>
          </p:nvPr>
        </p:nvSpPr>
        <p:spPr/>
        <p:txBody>
          <a:bodyPr/>
          <a:lstStyle/>
          <a:p>
            <a:fld id="{6C879FB7-B25B-4722-B52B-E3AE553A150F}" type="slidenum">
              <a:rPr lang="en-GB" smtClean="0"/>
              <a:t>43</a:t>
            </a:fld>
            <a:endParaRPr lang="en-GB"/>
          </a:p>
        </p:txBody>
      </p:sp>
    </p:spTree>
    <p:extLst>
      <p:ext uri="{BB962C8B-B14F-4D97-AF65-F5344CB8AC3E}">
        <p14:creationId xmlns:p14="http://schemas.microsoft.com/office/powerpoint/2010/main" val="3844390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On pourra rappeler le principe de l’apprentissage supervisé.</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46760" y="1008570"/>
            <a:ext cx="10673934" cy="2333441"/>
          </a:xfrm>
        </p:spPr>
        <p:txBody>
          <a:bodyPr>
            <a:normAutofit fontScale="92500"/>
          </a:bodyPr>
          <a:lstStyle/>
          <a:p>
            <a:r>
              <a:rPr lang="fr-CH" dirty="0"/>
              <a:t>Chez l’apprentissage supervisé on collecte des données, c’est un échantillonnage de l’univers d’états</a:t>
            </a:r>
          </a:p>
          <a:p>
            <a:r>
              <a:rPr lang="fr-CH" dirty="0"/>
              <a:t>On essaye de créer de la connaissance à partir de ces exemples (données)</a:t>
            </a:r>
          </a:p>
          <a:p>
            <a:r>
              <a:rPr lang="fr-CH" dirty="0"/>
              <a:t>Pour «injecter» ces données on utilise des modèles qu’on suppose pertinent pour le problème </a:t>
            </a:r>
          </a:p>
          <a:p>
            <a:pPr marL="0" indent="0">
              <a:buNone/>
            </a:pPr>
            <a:endParaRPr lang="fr-CH" dirty="0"/>
          </a:p>
        </p:txBody>
      </p:sp>
      <p:sp>
        <p:nvSpPr>
          <p:cNvPr id="6" name="ZoneTexte 5">
            <a:extLst>
              <a:ext uri="{FF2B5EF4-FFF2-40B4-BE49-F238E27FC236}">
                <a16:creationId xmlns:a16="http://schemas.microsoft.com/office/drawing/2014/main" id="{C8362312-81FC-4CFE-94F3-F96DE3C1BE24}"/>
              </a:ext>
            </a:extLst>
          </p:cNvPr>
          <p:cNvSpPr txBox="1"/>
          <p:nvPr/>
        </p:nvSpPr>
        <p:spPr>
          <a:xfrm>
            <a:off x="746760" y="3429000"/>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mesuré le gain d’information? Pourquoi peut-on utiliser l’entropie?</a:t>
            </a:r>
            <a:endParaRPr lang="en-GB" dirty="0">
              <a:solidFill>
                <a:schemeClr val="accent1"/>
              </a:solidFill>
            </a:endParaRPr>
          </a:p>
        </p:txBody>
      </p:sp>
      <p:pic>
        <p:nvPicPr>
          <p:cNvPr id="8" name="Image 7">
            <a:extLst>
              <a:ext uri="{FF2B5EF4-FFF2-40B4-BE49-F238E27FC236}">
                <a16:creationId xmlns:a16="http://schemas.microsoft.com/office/drawing/2014/main" id="{D6ECF9D4-4B4B-4784-9233-31941B643E51}"/>
              </a:ext>
            </a:extLst>
          </p:cNvPr>
          <p:cNvPicPr>
            <a:picLocks noChangeAspect="1"/>
          </p:cNvPicPr>
          <p:nvPr/>
        </p:nvPicPr>
        <p:blipFill>
          <a:blip r:embed="rId3"/>
          <a:stretch>
            <a:fillRect/>
          </a:stretch>
        </p:blipFill>
        <p:spPr>
          <a:xfrm>
            <a:off x="3543864" y="4086965"/>
            <a:ext cx="5104271" cy="2395563"/>
          </a:xfrm>
          <a:prstGeom prst="rect">
            <a:avLst/>
          </a:prstGeom>
        </p:spPr>
      </p:pic>
      <p:sp>
        <p:nvSpPr>
          <p:cNvPr id="3" name="Espace réservé du numéro de diapositive 2">
            <a:extLst>
              <a:ext uri="{FF2B5EF4-FFF2-40B4-BE49-F238E27FC236}">
                <a16:creationId xmlns:a16="http://schemas.microsoft.com/office/drawing/2014/main" id="{C152E621-1B35-4F2E-9B0C-1FC468761A32}"/>
              </a:ext>
            </a:extLst>
          </p:cNvPr>
          <p:cNvSpPr>
            <a:spLocks noGrp="1"/>
          </p:cNvSpPr>
          <p:nvPr>
            <p:ph type="sldNum" sz="quarter" idx="12"/>
          </p:nvPr>
        </p:nvSpPr>
        <p:spPr/>
        <p:txBody>
          <a:bodyPr/>
          <a:lstStyle/>
          <a:p>
            <a:fld id="{6C879FB7-B25B-4722-B52B-E3AE553A150F}" type="slidenum">
              <a:rPr lang="en-GB" smtClean="0"/>
              <a:t>44</a:t>
            </a:fld>
            <a:endParaRPr lang="en-GB"/>
          </a:p>
        </p:txBody>
      </p:sp>
    </p:spTree>
    <p:extLst>
      <p:ext uri="{BB962C8B-B14F-4D97-AF65-F5344CB8AC3E}">
        <p14:creationId xmlns:p14="http://schemas.microsoft.com/office/powerpoint/2010/main" val="944756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mesuré le gain d’information? Pourquoi peut-on utiliser l’entropie?</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r>
              <a:rPr lang="fr-CH" dirty="0"/>
              <a:t>Pour calculer l’entropie d’une variable X à valeurs discrètes dans     on utilise la formule suivante: </a:t>
            </a:r>
          </a:p>
          <a:p>
            <a:endParaRPr lang="fr-CH" dirty="0"/>
          </a:p>
          <a:p>
            <a:pPr lvl="1"/>
            <a:endParaRPr lang="fr-CH" dirty="0"/>
          </a:p>
          <a:p>
            <a:pPr lvl="1"/>
            <a:r>
              <a:rPr lang="fr-CH" dirty="0"/>
              <a:t>Cette formule est au maximum quand les évènements sont équiprobables</a:t>
            </a:r>
          </a:p>
          <a:p>
            <a:pPr lvl="1"/>
            <a:r>
              <a:rPr lang="fr-CH" dirty="0"/>
              <a:t>Minimum si le choix est déterministe</a:t>
            </a:r>
          </a:p>
          <a:p>
            <a:r>
              <a:rPr lang="fr-CH" dirty="0"/>
              <a:t>On peut étendre cette formule à l’entropie conditionnelle: </a:t>
            </a:r>
          </a:p>
          <a:p>
            <a:endParaRPr lang="fr-CH" dirty="0"/>
          </a:p>
          <a:p>
            <a:endParaRPr lang="fr-CH" dirty="0"/>
          </a:p>
          <a:p>
            <a:r>
              <a:rPr lang="fr-CH" dirty="0"/>
              <a:t>Le gain on le définit comme:</a:t>
            </a:r>
          </a:p>
        </p:txBody>
      </p:sp>
      <p:pic>
        <p:nvPicPr>
          <p:cNvPr id="5" name="Image 4">
            <a:extLst>
              <a:ext uri="{FF2B5EF4-FFF2-40B4-BE49-F238E27FC236}">
                <a16:creationId xmlns:a16="http://schemas.microsoft.com/office/drawing/2014/main" id="{281B4ADB-A5DA-43CA-8D04-5D1F757D433F}"/>
              </a:ext>
            </a:extLst>
          </p:cNvPr>
          <p:cNvPicPr>
            <a:picLocks noChangeAspect="1"/>
          </p:cNvPicPr>
          <p:nvPr/>
        </p:nvPicPr>
        <p:blipFill>
          <a:blip r:embed="rId3"/>
          <a:stretch>
            <a:fillRect/>
          </a:stretch>
        </p:blipFill>
        <p:spPr>
          <a:xfrm>
            <a:off x="10307104" y="1008570"/>
            <a:ext cx="333375" cy="352425"/>
          </a:xfrm>
          <a:prstGeom prst="rect">
            <a:avLst/>
          </a:prstGeom>
        </p:spPr>
      </p:pic>
      <p:pic>
        <p:nvPicPr>
          <p:cNvPr id="8" name="Image 7">
            <a:extLst>
              <a:ext uri="{FF2B5EF4-FFF2-40B4-BE49-F238E27FC236}">
                <a16:creationId xmlns:a16="http://schemas.microsoft.com/office/drawing/2014/main" id="{407E8529-AEA9-4C30-A680-8A27075B57BB}"/>
              </a:ext>
            </a:extLst>
          </p:cNvPr>
          <p:cNvPicPr>
            <a:picLocks noChangeAspect="1"/>
          </p:cNvPicPr>
          <p:nvPr/>
        </p:nvPicPr>
        <p:blipFill>
          <a:blip r:embed="rId4"/>
          <a:stretch>
            <a:fillRect/>
          </a:stretch>
        </p:blipFill>
        <p:spPr>
          <a:xfrm>
            <a:off x="4347686" y="1761789"/>
            <a:ext cx="3496628" cy="777028"/>
          </a:xfrm>
          <a:prstGeom prst="rect">
            <a:avLst/>
          </a:prstGeom>
        </p:spPr>
      </p:pic>
      <p:pic>
        <p:nvPicPr>
          <p:cNvPr id="10" name="Image 9">
            <a:extLst>
              <a:ext uri="{FF2B5EF4-FFF2-40B4-BE49-F238E27FC236}">
                <a16:creationId xmlns:a16="http://schemas.microsoft.com/office/drawing/2014/main" id="{9BB263D1-A3CA-4213-9D5F-540AFEE9F42C}"/>
              </a:ext>
            </a:extLst>
          </p:cNvPr>
          <p:cNvPicPr>
            <a:picLocks noChangeAspect="1"/>
          </p:cNvPicPr>
          <p:nvPr/>
        </p:nvPicPr>
        <p:blipFill>
          <a:blip r:embed="rId5"/>
          <a:stretch>
            <a:fillRect/>
          </a:stretch>
        </p:blipFill>
        <p:spPr>
          <a:xfrm>
            <a:off x="9951999" y="1469728"/>
            <a:ext cx="1310361" cy="1361149"/>
          </a:xfrm>
          <a:prstGeom prst="rect">
            <a:avLst/>
          </a:prstGeom>
        </p:spPr>
      </p:pic>
      <p:pic>
        <p:nvPicPr>
          <p:cNvPr id="12" name="Image 11">
            <a:extLst>
              <a:ext uri="{FF2B5EF4-FFF2-40B4-BE49-F238E27FC236}">
                <a16:creationId xmlns:a16="http://schemas.microsoft.com/office/drawing/2014/main" id="{4FA80468-0023-4878-9A8D-F7970EC7B5BE}"/>
              </a:ext>
            </a:extLst>
          </p:cNvPr>
          <p:cNvPicPr>
            <a:picLocks noChangeAspect="1"/>
          </p:cNvPicPr>
          <p:nvPr/>
        </p:nvPicPr>
        <p:blipFill>
          <a:blip r:embed="rId6"/>
          <a:stretch>
            <a:fillRect/>
          </a:stretch>
        </p:blipFill>
        <p:spPr>
          <a:xfrm>
            <a:off x="2786062" y="4069914"/>
            <a:ext cx="6619875" cy="1000125"/>
          </a:xfrm>
          <a:prstGeom prst="rect">
            <a:avLst/>
          </a:prstGeom>
        </p:spPr>
      </p:pic>
      <p:pic>
        <p:nvPicPr>
          <p:cNvPr id="16" name="Image 15">
            <a:extLst>
              <a:ext uri="{FF2B5EF4-FFF2-40B4-BE49-F238E27FC236}">
                <a16:creationId xmlns:a16="http://schemas.microsoft.com/office/drawing/2014/main" id="{4BDDDC5B-4132-4552-B53F-7FC2542E4EC6}"/>
              </a:ext>
            </a:extLst>
          </p:cNvPr>
          <p:cNvPicPr>
            <a:picLocks noChangeAspect="1"/>
          </p:cNvPicPr>
          <p:nvPr/>
        </p:nvPicPr>
        <p:blipFill>
          <a:blip r:embed="rId7"/>
          <a:stretch>
            <a:fillRect/>
          </a:stretch>
        </p:blipFill>
        <p:spPr>
          <a:xfrm>
            <a:off x="3823076" y="5585193"/>
            <a:ext cx="4619625" cy="438150"/>
          </a:xfrm>
          <a:prstGeom prst="rect">
            <a:avLst/>
          </a:prstGeom>
        </p:spPr>
      </p:pic>
      <p:pic>
        <p:nvPicPr>
          <p:cNvPr id="18" name="Image 17">
            <a:extLst>
              <a:ext uri="{FF2B5EF4-FFF2-40B4-BE49-F238E27FC236}">
                <a16:creationId xmlns:a16="http://schemas.microsoft.com/office/drawing/2014/main" id="{5A960AB2-41A9-4E7E-88A3-54DD8204916F}"/>
              </a:ext>
            </a:extLst>
          </p:cNvPr>
          <p:cNvPicPr>
            <a:picLocks noChangeAspect="1"/>
          </p:cNvPicPr>
          <p:nvPr/>
        </p:nvPicPr>
        <p:blipFill>
          <a:blip r:embed="rId8"/>
          <a:stretch>
            <a:fillRect/>
          </a:stretch>
        </p:blipFill>
        <p:spPr>
          <a:xfrm>
            <a:off x="8798185" y="4651825"/>
            <a:ext cx="3017838" cy="1152443"/>
          </a:xfrm>
          <a:prstGeom prst="rect">
            <a:avLst/>
          </a:prstGeom>
        </p:spPr>
      </p:pic>
      <p:sp>
        <p:nvSpPr>
          <p:cNvPr id="3" name="Espace réservé du numéro de diapositive 2">
            <a:extLst>
              <a:ext uri="{FF2B5EF4-FFF2-40B4-BE49-F238E27FC236}">
                <a16:creationId xmlns:a16="http://schemas.microsoft.com/office/drawing/2014/main" id="{1E2C703B-FA6A-4B0B-9460-8DBEAF9F65CE}"/>
              </a:ext>
            </a:extLst>
          </p:cNvPr>
          <p:cNvSpPr>
            <a:spLocks noGrp="1"/>
          </p:cNvSpPr>
          <p:nvPr>
            <p:ph type="sldNum" sz="quarter" idx="12"/>
          </p:nvPr>
        </p:nvSpPr>
        <p:spPr/>
        <p:txBody>
          <a:bodyPr/>
          <a:lstStyle/>
          <a:p>
            <a:fld id="{6C879FB7-B25B-4722-B52B-E3AE553A150F}" type="slidenum">
              <a:rPr lang="en-GB" smtClean="0"/>
              <a:t>45</a:t>
            </a:fld>
            <a:endParaRPr lang="en-GB"/>
          </a:p>
        </p:txBody>
      </p:sp>
    </p:spTree>
    <p:extLst>
      <p:ext uri="{BB962C8B-B14F-4D97-AF65-F5344CB8AC3E}">
        <p14:creationId xmlns:p14="http://schemas.microsoft.com/office/powerpoint/2010/main" val="25026457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fonctionne l’algorithme ID3?</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r>
              <a:rPr lang="fr-CH" dirty="0"/>
              <a:t>C’est un algorithme de type greedy pour la construction d’arbres de décision</a:t>
            </a:r>
          </a:p>
          <a:p>
            <a:r>
              <a:rPr lang="fr-CH" dirty="0"/>
              <a:t>Utilise un critère récursif de partition basé sur le gain d’information </a:t>
            </a:r>
          </a:p>
          <a:p>
            <a:pPr lvl="1"/>
            <a:endParaRPr lang="fr-CH" dirty="0"/>
          </a:p>
          <a:p>
            <a:pPr lvl="1"/>
            <a:r>
              <a:rPr lang="fr-CH" dirty="0"/>
              <a:t>(1) on calcule  l’entropie de l’ensemble de données</a:t>
            </a:r>
          </a:p>
          <a:p>
            <a:pPr lvl="1"/>
            <a:r>
              <a:rPr lang="fr-CH" dirty="0"/>
              <a:t>(2) on partitionne l’ensemble de façon à maximiser le gain d’information</a:t>
            </a:r>
          </a:p>
          <a:p>
            <a:pPr lvl="1"/>
            <a:r>
              <a:rPr lang="fr-CH" dirty="0"/>
              <a:t>(3) pour chaque partition on calcule l’entropie</a:t>
            </a:r>
          </a:p>
          <a:p>
            <a:pPr lvl="2"/>
            <a:r>
              <a:rPr lang="fr-CH" dirty="0"/>
              <a:t>(3.a) si l’entropie est nulle on arrête </a:t>
            </a:r>
          </a:p>
          <a:p>
            <a:pPr lvl="2"/>
            <a:r>
              <a:rPr lang="fr-CH" dirty="0"/>
              <a:t>(3.a) retour dans (1)</a:t>
            </a:r>
          </a:p>
        </p:txBody>
      </p:sp>
      <p:pic>
        <p:nvPicPr>
          <p:cNvPr id="6" name="Image 5">
            <a:extLst>
              <a:ext uri="{FF2B5EF4-FFF2-40B4-BE49-F238E27FC236}">
                <a16:creationId xmlns:a16="http://schemas.microsoft.com/office/drawing/2014/main" id="{7E7AD35E-FACC-42E7-876E-3299A3839AD3}"/>
              </a:ext>
            </a:extLst>
          </p:cNvPr>
          <p:cNvPicPr>
            <a:picLocks noChangeAspect="1"/>
          </p:cNvPicPr>
          <p:nvPr/>
        </p:nvPicPr>
        <p:blipFill>
          <a:blip r:embed="rId3"/>
          <a:stretch>
            <a:fillRect/>
          </a:stretch>
        </p:blipFill>
        <p:spPr>
          <a:xfrm>
            <a:off x="3958623" y="4632354"/>
            <a:ext cx="4091873" cy="2003313"/>
          </a:xfrm>
          <a:prstGeom prst="rect">
            <a:avLst/>
          </a:prstGeom>
        </p:spPr>
      </p:pic>
      <p:sp>
        <p:nvSpPr>
          <p:cNvPr id="3" name="Espace réservé du numéro de diapositive 2">
            <a:extLst>
              <a:ext uri="{FF2B5EF4-FFF2-40B4-BE49-F238E27FC236}">
                <a16:creationId xmlns:a16="http://schemas.microsoft.com/office/drawing/2014/main" id="{69088481-0881-4A24-8ECA-063EECBECBEA}"/>
              </a:ext>
            </a:extLst>
          </p:cNvPr>
          <p:cNvSpPr>
            <a:spLocks noGrp="1"/>
          </p:cNvSpPr>
          <p:nvPr>
            <p:ph type="sldNum" sz="quarter" idx="12"/>
          </p:nvPr>
        </p:nvSpPr>
        <p:spPr/>
        <p:txBody>
          <a:bodyPr/>
          <a:lstStyle/>
          <a:p>
            <a:fld id="{6C879FB7-B25B-4722-B52B-E3AE553A150F}" type="slidenum">
              <a:rPr lang="en-GB" smtClean="0"/>
              <a:t>46</a:t>
            </a:fld>
            <a:endParaRPr lang="en-GB"/>
          </a:p>
        </p:txBody>
      </p:sp>
    </p:spTree>
    <p:extLst>
      <p:ext uri="{BB962C8B-B14F-4D97-AF65-F5344CB8AC3E}">
        <p14:creationId xmlns:p14="http://schemas.microsoft.com/office/powerpoint/2010/main" val="27935321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le sur-apprentissage? Comment le mesurer/détecter ? Comment l’éviter ou le contrer? </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985090"/>
            <a:ext cx="10673934" cy="4887819"/>
          </a:xfrm>
        </p:spPr>
        <p:txBody>
          <a:bodyPr>
            <a:normAutofit/>
          </a:bodyPr>
          <a:lstStyle/>
          <a:p>
            <a:r>
              <a:rPr lang="fr-CH" dirty="0"/>
              <a:t>Le sur-apprentissage réduit l’efficacité de notre modèle en augmentant la complexité</a:t>
            </a:r>
          </a:p>
          <a:p>
            <a:r>
              <a:rPr lang="fr-CH" dirty="0"/>
              <a:t>Le sur-apprentissage peut résulter d’une fausse mesure qui a du bruit</a:t>
            </a:r>
          </a:p>
          <a:p>
            <a:r>
              <a:rPr lang="fr-CH" dirty="0"/>
              <a:t>On peut utiliser les données et l’évaluation pour introduire formellement une tolérance dans l’erreur de l’entrainement.</a:t>
            </a:r>
          </a:p>
        </p:txBody>
      </p:sp>
      <p:pic>
        <p:nvPicPr>
          <p:cNvPr id="9" name="Image 8">
            <a:extLst>
              <a:ext uri="{FF2B5EF4-FFF2-40B4-BE49-F238E27FC236}">
                <a16:creationId xmlns:a16="http://schemas.microsoft.com/office/drawing/2014/main" id="{93740831-8EFC-4D2B-A555-D88082A91B47}"/>
              </a:ext>
            </a:extLst>
          </p:cNvPr>
          <p:cNvPicPr>
            <a:picLocks noChangeAspect="1"/>
          </p:cNvPicPr>
          <p:nvPr/>
        </p:nvPicPr>
        <p:blipFill>
          <a:blip r:embed="rId3"/>
          <a:stretch>
            <a:fillRect/>
          </a:stretch>
        </p:blipFill>
        <p:spPr>
          <a:xfrm>
            <a:off x="3084856" y="3429000"/>
            <a:ext cx="6022288" cy="3035626"/>
          </a:xfrm>
          <a:prstGeom prst="rect">
            <a:avLst/>
          </a:prstGeom>
        </p:spPr>
      </p:pic>
      <p:sp>
        <p:nvSpPr>
          <p:cNvPr id="3" name="Espace réservé du numéro de diapositive 2">
            <a:extLst>
              <a:ext uri="{FF2B5EF4-FFF2-40B4-BE49-F238E27FC236}">
                <a16:creationId xmlns:a16="http://schemas.microsoft.com/office/drawing/2014/main" id="{3DF855AC-5109-4AA3-9D4E-BCB11903F64E}"/>
              </a:ext>
            </a:extLst>
          </p:cNvPr>
          <p:cNvSpPr>
            <a:spLocks noGrp="1"/>
          </p:cNvSpPr>
          <p:nvPr>
            <p:ph type="sldNum" sz="quarter" idx="12"/>
          </p:nvPr>
        </p:nvSpPr>
        <p:spPr/>
        <p:txBody>
          <a:bodyPr/>
          <a:lstStyle/>
          <a:p>
            <a:fld id="{6C879FB7-B25B-4722-B52B-E3AE553A150F}" type="slidenum">
              <a:rPr lang="en-GB" smtClean="0"/>
              <a:t>47</a:t>
            </a:fld>
            <a:endParaRPr lang="en-GB"/>
          </a:p>
        </p:txBody>
      </p:sp>
    </p:spTree>
    <p:extLst>
      <p:ext uri="{BB962C8B-B14F-4D97-AF65-F5344CB8AC3E}">
        <p14:creationId xmlns:p14="http://schemas.microsoft.com/office/powerpoint/2010/main" val="2225778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On pourra mentionner l’évaluation des méthodes d’apprentissage.</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985090"/>
            <a:ext cx="10673934" cy="4887819"/>
          </a:xfrm>
        </p:spPr>
        <p:txBody>
          <a:bodyPr>
            <a:normAutofit/>
          </a:bodyPr>
          <a:lstStyle/>
          <a:p>
            <a:r>
              <a:rPr lang="fr-CH" dirty="0"/>
              <a:t>Le</a:t>
            </a:r>
          </a:p>
        </p:txBody>
      </p:sp>
      <p:sp>
        <p:nvSpPr>
          <p:cNvPr id="3" name="Espace réservé du numéro de diapositive 2">
            <a:extLst>
              <a:ext uri="{FF2B5EF4-FFF2-40B4-BE49-F238E27FC236}">
                <a16:creationId xmlns:a16="http://schemas.microsoft.com/office/drawing/2014/main" id="{6EDE2ECF-FE1B-48BD-A0A9-A8B9CA34C4C1}"/>
              </a:ext>
            </a:extLst>
          </p:cNvPr>
          <p:cNvSpPr>
            <a:spLocks noGrp="1"/>
          </p:cNvSpPr>
          <p:nvPr>
            <p:ph type="sldNum" sz="quarter" idx="12"/>
          </p:nvPr>
        </p:nvSpPr>
        <p:spPr/>
        <p:txBody>
          <a:bodyPr/>
          <a:lstStyle/>
          <a:p>
            <a:fld id="{6C879FB7-B25B-4722-B52B-E3AE553A150F}" type="slidenum">
              <a:rPr lang="en-GB" smtClean="0"/>
              <a:t>48</a:t>
            </a:fld>
            <a:endParaRPr lang="en-GB"/>
          </a:p>
        </p:txBody>
      </p:sp>
    </p:spTree>
    <p:extLst>
      <p:ext uri="{BB962C8B-B14F-4D97-AF65-F5344CB8AC3E}">
        <p14:creationId xmlns:p14="http://schemas.microsoft.com/office/powerpoint/2010/main" val="2133991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9.</a:t>
                </a:r>
                <a:r>
                  <a:rPr lang="fr-FR" sz="1400" dirty="0">
                    <a:effectLst/>
                    <a:latin typeface="Arial" panose="020B0604020202020204" pitchFamily="34" charset="0"/>
                  </a:rPr>
                  <a:t>Apprentissage supervisé: Qu’est-ce que l’apprentissage? Comment est-il organisé? Que représente </a:t>
                </a:r>
                <a14:m>
                  <m:oMath xmlns:m="http://schemas.openxmlformats.org/officeDocument/2006/math">
                    <m:r>
                      <a:rPr lang="x-IV_mathan" sz="1800" smtClean="0">
                        <a:effectLst/>
                        <a:latin typeface="Cambria Math" panose="02040503050406030204" pitchFamily="18" charset="0"/>
                      </a:rPr>
                      <m:t>𝜃</m:t>
                    </m:r>
                  </m:oMath>
                </a14:m>
                <a:r>
                  <a:rPr lang="fr-FR" sz="1400" dirty="0">
                    <a:effectLst/>
                    <a:latin typeface="Arial" panose="020B0604020202020204" pitchFamily="34" charset="0"/>
                  </a:rPr>
                  <a:t>? Quel protocole utiliser pour gérer les données? Qu’est-ce que le Hold-out, la validation croisée? Quels types d’erreurs peut-on mesurer? Comment les prendre en compte et quelles informations en tirer? Qu’est-ce que le sur-apprentissage? Comment le mesurer/détecter ?Comment l’éviter ou le contrer? Comment représenter les performances (mesures, graphiques,...)?Citez un ou plusieurs exemples de techniques d’apprentissage supervisé.</a:t>
                </a:r>
                <a:endParaRPr lang="en-GB" sz="1400" dirty="0"/>
              </a:p>
            </p:txBody>
          </p:sp>
        </mc:Choice>
        <mc:Fallback>
          <p:sp>
            <p:nvSpPr>
              <p:cNvPr id="2" name="Titre 1">
                <a:extLst>
                  <a:ext uri="{FF2B5EF4-FFF2-40B4-BE49-F238E27FC236}">
                    <a16:creationId xmlns:a16="http://schemas.microsoft.com/office/drawing/2014/main" id="{21766C66-1FE8-40A6-86E7-67715FC56E02}"/>
                  </a:ext>
                </a:extLst>
              </p:cNvPr>
              <p:cNvSpPr>
                <a:spLocks noGrp="1" noRot="1" noChangeAspect="1" noMove="1" noResize="1" noEditPoints="1" noAdjustHandles="1" noChangeArrowheads="1" noChangeShapeType="1" noTextEdit="1"/>
              </p:cNvSpPr>
              <p:nvPr>
                <p:ph type="title"/>
              </p:nvPr>
            </p:nvSpPr>
            <p:spPr>
              <a:blipFill>
                <a:blip r:embed="rId3"/>
                <a:stretch>
                  <a:fillRect l="-174"/>
                </a:stretch>
              </a:blipFill>
            </p:spPr>
            <p:txBody>
              <a:bodyPr/>
              <a:lstStyle/>
              <a:p>
                <a:r>
                  <a:rPr lang="fr-CH">
                    <a:noFill/>
                  </a:rPr>
                  <a:t> </a:t>
                </a:r>
              </a:p>
            </p:txBody>
          </p:sp>
        </mc:Fallback>
      </mc:AlternateContent>
      <p:sp>
        <p:nvSpPr>
          <p:cNvPr id="6" name="Espace réservé du contenu 6">
            <a:extLst>
              <a:ext uri="{FF2B5EF4-FFF2-40B4-BE49-F238E27FC236}">
                <a16:creationId xmlns:a16="http://schemas.microsoft.com/office/drawing/2014/main" id="{B13B0FEF-9263-416D-871C-6555FE2F950D}"/>
              </a:ext>
            </a:extLst>
          </p:cNvPr>
          <p:cNvSpPr>
            <a:spLocks noGrp="1"/>
          </p:cNvSpPr>
          <p:nvPr>
            <p:ph idx="1"/>
          </p:nvPr>
        </p:nvSpPr>
        <p:spPr>
          <a:xfrm>
            <a:off x="759033" y="1764064"/>
            <a:ext cx="10673934" cy="4592286"/>
          </a:xfrm>
        </p:spPr>
        <p:txBody>
          <a:bodyPr>
            <a:normAutofit lnSpcReduction="10000"/>
          </a:bodyPr>
          <a:lstStyle/>
          <a:p>
            <a:r>
              <a:rPr lang="fr-CH" dirty="0"/>
              <a:t>Chez les algorithmes de recherche, on a modélisé des états, et on a trouvé des solutions on explorant des graphes d’états.</a:t>
            </a:r>
          </a:p>
          <a:p>
            <a:endParaRPr lang="fr-CH" dirty="0"/>
          </a:p>
          <a:p>
            <a:r>
              <a:rPr lang="fr-CH" dirty="0"/>
              <a:t>Chez les algorithmes d’apprentissage, on cherche à inférer de la connaissance à partir d’échantillons de l’univers d’états</a:t>
            </a:r>
          </a:p>
          <a:p>
            <a:r>
              <a:rPr lang="fr-CH" dirty="0"/>
              <a:t>Imaginons qu’on montre des photos de chat à un algorithme, on aura pour but que cet algorithme puisse plus tard reconnaitre s’il y a des chats dans une image donnée</a:t>
            </a:r>
          </a:p>
          <a:p>
            <a:r>
              <a:rPr lang="fr-CH" dirty="0"/>
              <a:t>Le protocole d’apprentissage inclut un objectif, un modèle, des données labélisées et une mesure d’évaluation</a:t>
            </a:r>
          </a:p>
          <a:p>
            <a:r>
              <a:rPr lang="fr-CH" dirty="0"/>
              <a:t>Ces données sont la vue partielle du monde auquel le modèle a accès </a:t>
            </a:r>
          </a:p>
          <a:p>
            <a:endParaRPr lang="fr-CH" dirty="0"/>
          </a:p>
        </p:txBody>
      </p:sp>
      <p:sp>
        <p:nvSpPr>
          <p:cNvPr id="7" name="Titre 1">
            <a:extLst>
              <a:ext uri="{FF2B5EF4-FFF2-40B4-BE49-F238E27FC236}">
                <a16:creationId xmlns:a16="http://schemas.microsoft.com/office/drawing/2014/main" id="{02B3E12E-0AFD-4E05-9DB3-195C4562E292}"/>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9.</a:t>
            </a:r>
            <a:endParaRPr lang="en-GB" dirty="0">
              <a:solidFill>
                <a:schemeClr val="accent1"/>
              </a:solidFill>
            </a:endParaRPr>
          </a:p>
        </p:txBody>
      </p:sp>
      <p:sp>
        <p:nvSpPr>
          <p:cNvPr id="8" name="Espace réservé du numéro de diapositive 7">
            <a:extLst>
              <a:ext uri="{FF2B5EF4-FFF2-40B4-BE49-F238E27FC236}">
                <a16:creationId xmlns:a16="http://schemas.microsoft.com/office/drawing/2014/main" id="{3ED677BE-BF99-4C7F-9A01-1282CB6EC5B0}"/>
              </a:ext>
            </a:extLst>
          </p:cNvPr>
          <p:cNvSpPr>
            <a:spLocks noGrp="1"/>
          </p:cNvSpPr>
          <p:nvPr>
            <p:ph type="sldNum" sz="quarter" idx="12"/>
          </p:nvPr>
        </p:nvSpPr>
        <p:spPr/>
        <p:txBody>
          <a:bodyPr/>
          <a:lstStyle/>
          <a:p>
            <a:fld id="{6C879FB7-B25B-4722-B52B-E3AE553A150F}" type="slidenum">
              <a:rPr lang="en-GB" smtClean="0"/>
              <a:t>49</a:t>
            </a:fld>
            <a:endParaRPr lang="en-GB"/>
          </a:p>
        </p:txBody>
      </p:sp>
    </p:spTree>
    <p:extLst>
      <p:ext uri="{BB962C8B-B14F-4D97-AF65-F5344CB8AC3E}">
        <p14:creationId xmlns:p14="http://schemas.microsoft.com/office/powerpoint/2010/main" val="2955871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le principe des algorithmes?</a:t>
            </a:r>
            <a:endParaRPr lang="en-GB" dirty="0">
              <a:solidFill>
                <a:schemeClr val="accent1"/>
              </a:solidFill>
            </a:endParaRPr>
          </a:p>
        </p:txBody>
      </p:sp>
      <mc:AlternateContent xmlns:mc="http://schemas.openxmlformats.org/markup-compatibility/2006" xmlns:a14="http://schemas.microsoft.com/office/drawing/2010/main">
        <mc:Choice Requires="a14">
          <p:sp>
            <p:nvSpPr>
              <p:cNvPr id="5" name="Espace réservé du contenu 6">
                <a:extLst>
                  <a:ext uri="{FF2B5EF4-FFF2-40B4-BE49-F238E27FC236}">
                    <a16:creationId xmlns:a16="http://schemas.microsoft.com/office/drawing/2014/main" id="{3B45E406-FA6C-4205-AD44-BF646AA82A9A}"/>
                  </a:ext>
                </a:extLst>
              </p:cNvPr>
              <p:cNvSpPr txBox="1">
                <a:spLocks/>
              </p:cNvSpPr>
              <p:nvPr/>
            </p:nvSpPr>
            <p:spPr>
              <a:xfrm>
                <a:off x="982508" y="1008570"/>
                <a:ext cx="10515600" cy="5393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Les algorithmes basiques vont résoudre les problèmes avec les étapes suivantes:</a:t>
                </a:r>
              </a:p>
              <a:p>
                <a:pPr lvl="2"/>
                <a:r>
                  <a:rPr lang="fr-CH" dirty="0"/>
                  <a:t>Prendre comme input un état </a:t>
                </a:r>
                <a14:m>
                  <m:oMath xmlns:m="http://schemas.openxmlformats.org/officeDocument/2006/math">
                    <m:sSub>
                      <m:sSubPr>
                        <m:ctrlPr>
                          <a:rPr lang="x-IV_mathan" i="1" smtClean="0">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𝑖</m:t>
                        </m:r>
                      </m:sub>
                    </m:sSub>
                  </m:oMath>
                </a14:m>
                <a:r>
                  <a:rPr lang="fr-CH" dirty="0"/>
                  <a:t> initial, qui va être notre état courant</a:t>
                </a:r>
              </a:p>
              <a:p>
                <a:pPr marL="1371600" lvl="2" indent="-457200">
                  <a:buFont typeface="+mj-lt"/>
                  <a:buAutoNum type="arabicPeriod"/>
                </a:pPr>
                <a:r>
                  <a:rPr lang="fr-CH" dirty="0"/>
                  <a:t>Calculer tous les états voisins de l’état courant </a:t>
                </a:r>
              </a:p>
              <a:p>
                <a:pPr marL="1371600" lvl="2" indent="-457200">
                  <a:buFont typeface="+mj-lt"/>
                  <a:buAutoNum type="arabicPeriod"/>
                </a:pPr>
                <a:r>
                  <a:rPr lang="fr-CH" dirty="0"/>
                  <a:t>Pour tout voisin:</a:t>
                </a:r>
              </a:p>
              <a:p>
                <a:pPr marL="1371600" lvl="3" indent="0">
                  <a:buNone/>
                </a:pPr>
                <a:r>
                  <a:rPr lang="fr-CH" dirty="0"/>
                  <a:t>	(2.1) on regarde si le voisin est une solution</a:t>
                </a:r>
              </a:p>
              <a:p>
                <a:pPr marL="1371600" lvl="3" indent="0">
                  <a:buNone/>
                </a:pPr>
                <a:r>
                  <a:rPr lang="fr-CH" dirty="0"/>
                  <a:t>		(oui) si oui, on a fini</a:t>
                </a:r>
              </a:p>
              <a:p>
                <a:pPr marL="1371600" lvl="3" indent="0">
                  <a:buNone/>
                </a:pPr>
                <a:r>
                  <a:rPr lang="fr-CH" dirty="0"/>
                  <a:t>		(non) si non, retour dans point 1, avec voisin l’état courant </a:t>
                </a:r>
              </a:p>
              <a:p>
                <a:pPr lvl="1"/>
                <a:endParaRPr lang="fr-CH" dirty="0">
                  <a:solidFill>
                    <a:srgbClr val="FF0000"/>
                  </a:solidFill>
                </a:endParaRPr>
              </a:p>
              <a:p>
                <a:pPr lvl="1"/>
                <a:endParaRPr lang="fr-CH" dirty="0"/>
              </a:p>
            </p:txBody>
          </p:sp>
        </mc:Choice>
        <mc:Fallback xmlns="">
          <p:sp>
            <p:nvSpPr>
              <p:cNvPr id="5" name="Espace réservé du contenu 6">
                <a:extLst>
                  <a:ext uri="{FF2B5EF4-FFF2-40B4-BE49-F238E27FC236}">
                    <a16:creationId xmlns:a16="http://schemas.microsoft.com/office/drawing/2014/main" id="{3B45E406-FA6C-4205-AD44-BF646AA82A9A}"/>
                  </a:ext>
                </a:extLst>
              </p:cNvPr>
              <p:cNvSpPr txBox="1">
                <a:spLocks noRot="1" noChangeAspect="1" noMove="1" noResize="1" noEditPoints="1" noAdjustHandles="1" noChangeArrowheads="1" noChangeShapeType="1" noTextEdit="1"/>
              </p:cNvSpPr>
              <p:nvPr/>
            </p:nvSpPr>
            <p:spPr>
              <a:xfrm>
                <a:off x="982508" y="1008570"/>
                <a:ext cx="10515600" cy="5393578"/>
              </a:xfrm>
              <a:prstGeom prst="rect">
                <a:avLst/>
              </a:prstGeom>
              <a:blipFill>
                <a:blip r:embed="rId3"/>
                <a:stretch>
                  <a:fillRect l="-1043" t="-1808" r="-1565"/>
                </a:stretch>
              </a:blipFill>
            </p:spPr>
            <p:txBody>
              <a:bodyPr/>
              <a:lstStyle/>
              <a:p>
                <a:r>
                  <a:rPr lang="fr-CH">
                    <a:noFill/>
                  </a:rPr>
                  <a:t> </a:t>
                </a:r>
              </a:p>
            </p:txBody>
          </p:sp>
        </mc:Fallback>
      </mc:AlternateContent>
      <p:pic>
        <p:nvPicPr>
          <p:cNvPr id="9" name="Image 8">
            <a:extLst>
              <a:ext uri="{FF2B5EF4-FFF2-40B4-BE49-F238E27FC236}">
                <a16:creationId xmlns:a16="http://schemas.microsoft.com/office/drawing/2014/main" id="{1ED4E397-8C47-47FE-9666-69842A273D00}"/>
              </a:ext>
            </a:extLst>
          </p:cNvPr>
          <p:cNvPicPr>
            <a:picLocks noChangeAspect="1"/>
          </p:cNvPicPr>
          <p:nvPr/>
        </p:nvPicPr>
        <p:blipFill>
          <a:blip r:embed="rId4"/>
          <a:stretch>
            <a:fillRect/>
          </a:stretch>
        </p:blipFill>
        <p:spPr>
          <a:xfrm>
            <a:off x="2387549" y="4102662"/>
            <a:ext cx="7416901" cy="2185820"/>
          </a:xfrm>
          <a:prstGeom prst="rect">
            <a:avLst/>
          </a:prstGeom>
        </p:spPr>
      </p:pic>
      <p:sp>
        <p:nvSpPr>
          <p:cNvPr id="3" name="Espace réservé du numéro de diapositive 2">
            <a:extLst>
              <a:ext uri="{FF2B5EF4-FFF2-40B4-BE49-F238E27FC236}">
                <a16:creationId xmlns:a16="http://schemas.microsoft.com/office/drawing/2014/main" id="{990DD877-0AAF-4C74-BF45-840A3EBC2541}"/>
              </a:ext>
            </a:extLst>
          </p:cNvPr>
          <p:cNvSpPr>
            <a:spLocks noGrp="1"/>
          </p:cNvSpPr>
          <p:nvPr>
            <p:ph type="sldNum" sz="quarter" idx="12"/>
          </p:nvPr>
        </p:nvSpPr>
        <p:spPr/>
        <p:txBody>
          <a:bodyPr/>
          <a:lstStyle/>
          <a:p>
            <a:fld id="{6C879FB7-B25B-4722-B52B-E3AE553A150F}" type="slidenum">
              <a:rPr lang="en-GB" smtClean="0"/>
              <a:t>5</a:t>
            </a:fld>
            <a:endParaRPr lang="en-GB"/>
          </a:p>
        </p:txBody>
      </p:sp>
    </p:spTree>
    <p:extLst>
      <p:ext uri="{BB962C8B-B14F-4D97-AF65-F5344CB8AC3E}">
        <p14:creationId xmlns:p14="http://schemas.microsoft.com/office/powerpoint/2010/main" val="33537739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9.</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dirty="0">
                <a:solidFill>
                  <a:schemeClr val="accent1"/>
                </a:solidFill>
                <a:latin typeface="Arial" panose="020B0604020202020204" pitchFamily="34" charset="0"/>
              </a:rPr>
              <a:t>Comment est-il organisé?</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620949"/>
            <a:ext cx="10673934" cy="2808051"/>
          </a:xfrm>
        </p:spPr>
        <p:txBody>
          <a:bodyPr>
            <a:normAutofit lnSpcReduction="10000"/>
          </a:bodyPr>
          <a:lstStyle/>
          <a:p>
            <a:r>
              <a:rPr lang="fr-CH" dirty="0"/>
              <a:t>On a 2 sortes d’apprentissage:</a:t>
            </a:r>
          </a:p>
          <a:p>
            <a:pPr marL="914400" lvl="1" indent="-457200">
              <a:buFont typeface="+mj-lt"/>
              <a:buAutoNum type="arabicPeriod"/>
            </a:pPr>
            <a:r>
              <a:rPr lang="fr-CH" dirty="0"/>
              <a:t>Apprentissage supervisé</a:t>
            </a:r>
          </a:p>
          <a:p>
            <a:pPr marL="914400" lvl="2" indent="0">
              <a:buNone/>
            </a:pPr>
            <a:r>
              <a:rPr lang="fr-CH" dirty="0"/>
              <a:t>Les données qu’on donne à l’algorithme qui ont pour but l’entrainer sont labelles. Pour une image d’entrainement on a un label associé qui dit s’il y a un chat ou pas dans l’image</a:t>
            </a:r>
          </a:p>
          <a:p>
            <a:pPr marL="914400" lvl="1" indent="-457200">
              <a:buFont typeface="+mj-lt"/>
              <a:buAutoNum type="arabicPeriod"/>
            </a:pPr>
            <a:r>
              <a:rPr lang="fr-CH" dirty="0"/>
              <a:t>Apprentissage non-supervisé</a:t>
            </a:r>
          </a:p>
          <a:p>
            <a:pPr marL="914400" lvl="2" indent="0">
              <a:buNone/>
            </a:pPr>
            <a:r>
              <a:rPr lang="fr-CH" dirty="0"/>
              <a:t>On cherche des structures dans les données pour mieux les comprendre</a:t>
            </a:r>
          </a:p>
          <a:p>
            <a:pPr marL="914400" lvl="2" indent="0">
              <a:buNone/>
            </a:pPr>
            <a:r>
              <a:rPr lang="fr-CH" dirty="0"/>
              <a:t>notre algorithme pourrait, à lui tout seul, apprendre à reconnaitre si une image a un chat ou pas </a:t>
            </a:r>
          </a:p>
          <a:p>
            <a:pPr marL="914400" lvl="1" indent="-457200">
              <a:buFont typeface="+mj-lt"/>
              <a:buAutoNum type="arabicPeriod"/>
            </a:pPr>
            <a:endParaRPr lang="fr-CH" dirty="0"/>
          </a:p>
        </p:txBody>
      </p:sp>
      <mc:AlternateContent xmlns:mc="http://schemas.openxmlformats.org/markup-compatibility/2006">
        <mc:Choice xmlns:a14="http://schemas.microsoft.com/office/drawing/2010/main" Requires="a14">
          <p:sp>
            <p:nvSpPr>
              <p:cNvPr id="8" name="ZoneTexte 7">
                <a:extLst>
                  <a:ext uri="{FF2B5EF4-FFF2-40B4-BE49-F238E27FC236}">
                    <a16:creationId xmlns:a16="http://schemas.microsoft.com/office/drawing/2014/main" id="{29D8D84D-BBF5-44F7-B6FA-BDE5C80D16E5}"/>
                  </a:ext>
                </a:extLst>
              </p:cNvPr>
              <p:cNvSpPr txBox="1"/>
              <p:nvPr/>
            </p:nvSpPr>
            <p:spPr>
              <a:xfrm>
                <a:off x="759033" y="3429000"/>
                <a:ext cx="10515600" cy="453137"/>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 représente </a:t>
                </a:r>
                <a14:m>
                  <m:oMath xmlns:m="http://schemas.openxmlformats.org/officeDocument/2006/math">
                    <m:r>
                      <a:rPr lang="x-IV_mathan" sz="2400" smtClean="0">
                        <a:solidFill>
                          <a:schemeClr val="accent1"/>
                        </a:solidFill>
                        <a:effectLst/>
                        <a:latin typeface="Cambria Math" panose="02040503050406030204" pitchFamily="18" charset="0"/>
                      </a:rPr>
                      <m:t>𝜃</m:t>
                    </m:r>
                  </m:oMath>
                </a14:m>
                <a:r>
                  <a:rPr lang="fr-FR" sz="1800" dirty="0">
                    <a:solidFill>
                      <a:schemeClr val="accent1"/>
                    </a:solidFill>
                    <a:effectLst/>
                    <a:latin typeface="Arial" panose="020B0604020202020204" pitchFamily="34" charset="0"/>
                  </a:rPr>
                  <a:t>?</a:t>
                </a:r>
                <a:endParaRPr lang="en-GB" dirty="0">
                  <a:solidFill>
                    <a:schemeClr val="accent1"/>
                  </a:solidFill>
                </a:endParaRPr>
              </a:p>
            </p:txBody>
          </p:sp>
        </mc:Choice>
        <mc:Fallback>
          <p:sp>
            <p:nvSpPr>
              <p:cNvPr id="8" name="ZoneTexte 7">
                <a:extLst>
                  <a:ext uri="{FF2B5EF4-FFF2-40B4-BE49-F238E27FC236}">
                    <a16:creationId xmlns:a16="http://schemas.microsoft.com/office/drawing/2014/main" id="{29D8D84D-BBF5-44F7-B6FA-BDE5C80D16E5}"/>
                  </a:ext>
                </a:extLst>
              </p:cNvPr>
              <p:cNvSpPr txBox="1">
                <a:spLocks noRot="1" noChangeAspect="1" noMove="1" noResize="1" noEditPoints="1" noAdjustHandles="1" noChangeArrowheads="1" noChangeShapeType="1" noTextEdit="1"/>
              </p:cNvSpPr>
              <p:nvPr/>
            </p:nvSpPr>
            <p:spPr>
              <a:xfrm>
                <a:off x="759033" y="3429000"/>
                <a:ext cx="10515600" cy="453137"/>
              </a:xfrm>
              <a:prstGeom prst="rect">
                <a:avLst/>
              </a:prstGeom>
              <a:blipFill>
                <a:blip r:embed="rId3"/>
                <a:stretch>
                  <a:fillRect l="-522" b="-17568"/>
                </a:stretch>
              </a:blipFill>
            </p:spPr>
            <p:txBody>
              <a:bodyPr/>
              <a:lstStyle/>
              <a:p>
                <a:r>
                  <a:rPr lang="fr-CH">
                    <a:noFill/>
                  </a:rPr>
                  <a:t> </a:t>
                </a:r>
              </a:p>
            </p:txBody>
          </p:sp>
        </mc:Fallback>
      </mc:AlternateContent>
      <mc:AlternateContent xmlns:mc="http://schemas.openxmlformats.org/markup-compatibility/2006">
        <mc:Choice xmlns:a14="http://schemas.microsoft.com/office/drawing/2010/main" Requires="a14">
          <p:sp>
            <p:nvSpPr>
              <p:cNvPr id="10" name="Espace réservé du contenu 6">
                <a:extLst>
                  <a:ext uri="{FF2B5EF4-FFF2-40B4-BE49-F238E27FC236}">
                    <a16:creationId xmlns:a16="http://schemas.microsoft.com/office/drawing/2014/main" id="{22443797-1FBD-4CB0-AC07-AFCAA800828B}"/>
                  </a:ext>
                </a:extLst>
              </p:cNvPr>
              <p:cNvSpPr txBox="1">
                <a:spLocks/>
              </p:cNvSpPr>
              <p:nvPr/>
            </p:nvSpPr>
            <p:spPr>
              <a:xfrm>
                <a:off x="903341" y="3888826"/>
                <a:ext cx="10673934" cy="2808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On choisit un modèle de fonction d’apprentissage</a:t>
                </a:r>
                <a:r>
                  <a:rPr lang="fr-CH" dirty="0">
                    <a:solidFill>
                      <a:srgbClr val="836967"/>
                    </a:solidFill>
                  </a:rPr>
                  <a:t> </a:t>
                </a:r>
                <a14:m>
                  <m:oMath xmlns:m="http://schemas.openxmlformats.org/officeDocument/2006/math">
                    <m:sSub>
                      <m:sSubPr>
                        <m:ctrlPr>
                          <a:rPr lang="fr-CH" i="1" smtClean="0">
                            <a:solidFill>
                              <a:srgbClr val="836967"/>
                            </a:solidFill>
                            <a:latin typeface="Cambria Math" panose="02040503050406030204" pitchFamily="18" charset="0"/>
                          </a:rPr>
                        </m:ctrlPr>
                      </m:sSubPr>
                      <m:e>
                        <m:r>
                          <a:rPr lang="fr-CH" i="1">
                            <a:latin typeface="Cambria Math" panose="02040503050406030204" pitchFamily="18" charset="0"/>
                          </a:rPr>
                          <m:t>𝜙</m:t>
                        </m:r>
                      </m:e>
                      <m:sub>
                        <m:r>
                          <a:rPr lang="fr-CH" i="1">
                            <a:latin typeface="Cambria Math" panose="02040503050406030204" pitchFamily="18" charset="0"/>
                          </a:rPr>
                          <m:t>𝜃</m:t>
                        </m:r>
                      </m:sub>
                    </m:sSub>
                  </m:oMath>
                </a14:m>
                <a:r>
                  <a:rPr lang="fr-CH" dirty="0"/>
                  <a:t> avec des paramètres </a:t>
                </a:r>
                <a14:m>
                  <m:oMath xmlns:m="http://schemas.openxmlformats.org/officeDocument/2006/math">
                    <m:r>
                      <a:rPr lang="x-IV_mathan" smtClean="0">
                        <a:solidFill>
                          <a:schemeClr val="tx1"/>
                        </a:solidFill>
                        <a:latin typeface="Cambria Math" panose="02040503050406030204" pitchFamily="18" charset="0"/>
                      </a:rPr>
                      <m:t>𝜃</m:t>
                    </m:r>
                    <m:r>
                      <a:rPr lang="fr-CH" b="0" i="0" smtClean="0">
                        <a:solidFill>
                          <a:schemeClr val="tx1"/>
                        </a:solidFill>
                        <a:latin typeface="Cambria Math" panose="02040503050406030204" pitchFamily="18" charset="0"/>
                      </a:rPr>
                      <m:t>,</m:t>
                    </m:r>
                  </m:oMath>
                </a14:m>
                <a:r>
                  <a:rPr lang="fr-CH" dirty="0"/>
                  <a:t> et on cherche les paramètres optimaux grâce aux données X d’entrainement</a:t>
                </a:r>
              </a:p>
              <a:p>
                <a:pPr marL="0" indent="0">
                  <a:buNone/>
                </a:pPr>
                <a:endParaRPr lang="fr-CH" dirty="0"/>
              </a:p>
              <a:p>
                <a:pPr marL="0" indent="0">
                  <a:buNone/>
                </a:pPr>
                <a:r>
                  <a:rPr lang="fr-CH" dirty="0"/>
                  <a:t>			où L(x’ , x) est une mesure d’erreur</a:t>
                </a:r>
              </a:p>
            </p:txBody>
          </p:sp>
        </mc:Choice>
        <mc:Fallback>
          <p:sp>
            <p:nvSpPr>
              <p:cNvPr id="10" name="Espace réservé du contenu 6">
                <a:extLst>
                  <a:ext uri="{FF2B5EF4-FFF2-40B4-BE49-F238E27FC236}">
                    <a16:creationId xmlns:a16="http://schemas.microsoft.com/office/drawing/2014/main" id="{22443797-1FBD-4CB0-AC07-AFCAA800828B}"/>
                  </a:ext>
                </a:extLst>
              </p:cNvPr>
              <p:cNvSpPr txBox="1">
                <a:spLocks noRot="1" noChangeAspect="1" noMove="1" noResize="1" noEditPoints="1" noAdjustHandles="1" noChangeArrowheads="1" noChangeShapeType="1" noTextEdit="1"/>
              </p:cNvSpPr>
              <p:nvPr/>
            </p:nvSpPr>
            <p:spPr>
              <a:xfrm>
                <a:off x="903341" y="3888826"/>
                <a:ext cx="10673934" cy="2808051"/>
              </a:xfrm>
              <a:prstGeom prst="rect">
                <a:avLst/>
              </a:prstGeom>
              <a:blipFill>
                <a:blip r:embed="rId4"/>
                <a:stretch>
                  <a:fillRect l="-1028" t="-3688"/>
                </a:stretch>
              </a:blipFill>
            </p:spPr>
            <p:txBody>
              <a:bodyPr/>
              <a:lstStyle/>
              <a:p>
                <a:r>
                  <a:rPr lang="fr-CH">
                    <a:noFill/>
                  </a:rPr>
                  <a:t> </a:t>
                </a:r>
              </a:p>
            </p:txBody>
          </p:sp>
        </mc:Fallback>
      </mc:AlternateContent>
      <p:sp>
        <p:nvSpPr>
          <p:cNvPr id="5" name="Espace réservé du numéro de diapositive 4">
            <a:extLst>
              <a:ext uri="{FF2B5EF4-FFF2-40B4-BE49-F238E27FC236}">
                <a16:creationId xmlns:a16="http://schemas.microsoft.com/office/drawing/2014/main" id="{87B01AC4-A45E-412F-9B6E-777086E8C9FB}"/>
              </a:ext>
            </a:extLst>
          </p:cNvPr>
          <p:cNvSpPr>
            <a:spLocks noGrp="1"/>
          </p:cNvSpPr>
          <p:nvPr>
            <p:ph type="sldNum" sz="quarter" idx="12"/>
          </p:nvPr>
        </p:nvSpPr>
        <p:spPr/>
        <p:txBody>
          <a:bodyPr/>
          <a:lstStyle/>
          <a:p>
            <a:fld id="{6C879FB7-B25B-4722-B52B-E3AE553A150F}" type="slidenum">
              <a:rPr lang="en-GB" smtClean="0"/>
              <a:t>50</a:t>
            </a:fld>
            <a:endParaRPr lang="en-GB"/>
          </a:p>
        </p:txBody>
      </p:sp>
      <p:pic>
        <p:nvPicPr>
          <p:cNvPr id="13" name="Image 12">
            <a:extLst>
              <a:ext uri="{FF2B5EF4-FFF2-40B4-BE49-F238E27FC236}">
                <a16:creationId xmlns:a16="http://schemas.microsoft.com/office/drawing/2014/main" id="{E7FAFC47-6CD5-4371-B9ED-6A22F41F1C22}"/>
              </a:ext>
            </a:extLst>
          </p:cNvPr>
          <p:cNvPicPr>
            <a:picLocks noChangeAspect="1"/>
          </p:cNvPicPr>
          <p:nvPr/>
        </p:nvPicPr>
        <p:blipFill>
          <a:blip r:embed="rId5"/>
          <a:stretch>
            <a:fillRect/>
          </a:stretch>
        </p:blipFill>
        <p:spPr>
          <a:xfrm>
            <a:off x="4099560" y="5058660"/>
            <a:ext cx="3810000" cy="657225"/>
          </a:xfrm>
          <a:prstGeom prst="rect">
            <a:avLst/>
          </a:prstGeom>
        </p:spPr>
      </p:pic>
    </p:spTree>
    <p:extLst>
      <p:ext uri="{BB962C8B-B14F-4D97-AF65-F5344CB8AC3E}">
        <p14:creationId xmlns:p14="http://schemas.microsoft.com/office/powerpoint/2010/main" val="41618759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9.</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le Hold-out, la validation croisée? Quels types d’erreurs peut-on mesurer? </a:t>
            </a:r>
            <a:endParaRPr lang="en-GB" dirty="0">
              <a:solidFill>
                <a:schemeClr val="accent1"/>
              </a:solidFill>
            </a:endParaRPr>
          </a:p>
        </p:txBody>
      </p:sp>
      <p:sp>
        <p:nvSpPr>
          <p:cNvPr id="3" name="Espace réservé du numéro de diapositive 2">
            <a:extLst>
              <a:ext uri="{FF2B5EF4-FFF2-40B4-BE49-F238E27FC236}">
                <a16:creationId xmlns:a16="http://schemas.microsoft.com/office/drawing/2014/main" id="{BDB9D7D2-04EF-43F8-A205-44B1B6F2CEC2}"/>
              </a:ext>
            </a:extLst>
          </p:cNvPr>
          <p:cNvSpPr>
            <a:spLocks noGrp="1"/>
          </p:cNvSpPr>
          <p:nvPr>
            <p:ph type="sldNum" sz="quarter" idx="12"/>
          </p:nvPr>
        </p:nvSpPr>
        <p:spPr/>
        <p:txBody>
          <a:bodyPr/>
          <a:lstStyle/>
          <a:p>
            <a:fld id="{6C879FB7-B25B-4722-B52B-E3AE553A150F}" type="slidenum">
              <a:rPr lang="en-GB" smtClean="0"/>
              <a:t>51</a:t>
            </a:fld>
            <a:endParaRPr lang="en-GB"/>
          </a:p>
        </p:txBody>
      </p:sp>
      <p:pic>
        <p:nvPicPr>
          <p:cNvPr id="8" name="Image 7">
            <a:extLst>
              <a:ext uri="{FF2B5EF4-FFF2-40B4-BE49-F238E27FC236}">
                <a16:creationId xmlns:a16="http://schemas.microsoft.com/office/drawing/2014/main" id="{FF9DE699-B90D-4D82-A9B0-A0E91B76FCE4}"/>
              </a:ext>
            </a:extLst>
          </p:cNvPr>
          <p:cNvPicPr>
            <a:picLocks noChangeAspect="1"/>
          </p:cNvPicPr>
          <p:nvPr/>
        </p:nvPicPr>
        <p:blipFill>
          <a:blip r:embed="rId3"/>
          <a:stretch>
            <a:fillRect/>
          </a:stretch>
        </p:blipFill>
        <p:spPr>
          <a:xfrm>
            <a:off x="2769769" y="749834"/>
            <a:ext cx="6182750" cy="3667985"/>
          </a:xfrm>
          <a:prstGeom prst="rect">
            <a:avLst/>
          </a:prstGeom>
        </p:spPr>
      </p:pic>
      <p:pic>
        <p:nvPicPr>
          <p:cNvPr id="10" name="Image 9">
            <a:extLst>
              <a:ext uri="{FF2B5EF4-FFF2-40B4-BE49-F238E27FC236}">
                <a16:creationId xmlns:a16="http://schemas.microsoft.com/office/drawing/2014/main" id="{687E55C2-A958-4F25-83A1-86254905CB87}"/>
              </a:ext>
            </a:extLst>
          </p:cNvPr>
          <p:cNvPicPr>
            <a:picLocks noChangeAspect="1"/>
          </p:cNvPicPr>
          <p:nvPr/>
        </p:nvPicPr>
        <p:blipFill>
          <a:blip r:embed="rId4"/>
          <a:stretch>
            <a:fillRect/>
          </a:stretch>
        </p:blipFill>
        <p:spPr>
          <a:xfrm>
            <a:off x="2970847" y="4550472"/>
            <a:ext cx="6067425" cy="2038350"/>
          </a:xfrm>
          <a:prstGeom prst="rect">
            <a:avLst/>
          </a:prstGeom>
        </p:spPr>
      </p:pic>
    </p:spTree>
    <p:extLst>
      <p:ext uri="{BB962C8B-B14F-4D97-AF65-F5344CB8AC3E}">
        <p14:creationId xmlns:p14="http://schemas.microsoft.com/office/powerpoint/2010/main" val="9921414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9.</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le sur-apprentissage? Comment le mesurer/détecter ?Comment l’éviter ou le contrer?</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841572"/>
            <a:ext cx="10673934" cy="5514778"/>
          </a:xfrm>
        </p:spPr>
        <p:txBody>
          <a:bodyPr>
            <a:normAutofit/>
          </a:bodyPr>
          <a:lstStyle/>
          <a:p>
            <a:r>
              <a:rPr lang="fr-CH" dirty="0"/>
              <a:t>Il se peut que nos données d’entrainement soient prises avec du bruit, et qu’elles soient donc fausses, ca engendra un mauvais entrainement</a:t>
            </a:r>
          </a:p>
          <a:p>
            <a:pPr marL="0" indent="0">
              <a:buNone/>
            </a:pPr>
            <a:endParaRPr lang="fr-CH" dirty="0"/>
          </a:p>
          <a:p>
            <a:endParaRPr lang="fr-CH" dirty="0"/>
          </a:p>
          <a:p>
            <a:pPr marL="0" indent="0">
              <a:buNone/>
            </a:pPr>
            <a:endParaRPr lang="fr-CH" dirty="0"/>
          </a:p>
          <a:p>
            <a:r>
              <a:rPr lang="fr-CH" dirty="0"/>
              <a:t>Cette sur-apprentissage engendre plus d’erreurs dans notre modèle, ainsi qu’une complexité plus importante</a:t>
            </a:r>
          </a:p>
          <a:p>
            <a:r>
              <a:rPr lang="fr-CH" dirty="0"/>
              <a:t>Pour l’éviter on pourra assurer la qualité</a:t>
            </a:r>
          </a:p>
          <a:p>
            <a:pPr marL="0" indent="0">
              <a:buNone/>
            </a:pPr>
            <a:r>
              <a:rPr lang="fr-CH" dirty="0"/>
              <a:t> des données, ainsi que définir des </a:t>
            </a:r>
          </a:p>
          <a:p>
            <a:pPr marL="0" indent="0">
              <a:buNone/>
            </a:pPr>
            <a:r>
              <a:rPr lang="fr-CH" dirty="0"/>
              <a:t> paramètres de tolérance meilleurs</a:t>
            </a:r>
          </a:p>
          <a:p>
            <a:endParaRPr lang="fr-CH" dirty="0"/>
          </a:p>
          <a:p>
            <a:pPr marL="914400" lvl="1" indent="-457200">
              <a:buFont typeface="+mj-lt"/>
              <a:buAutoNum type="arabicPeriod"/>
            </a:pPr>
            <a:endParaRPr lang="fr-CH" dirty="0"/>
          </a:p>
        </p:txBody>
      </p:sp>
      <p:sp>
        <p:nvSpPr>
          <p:cNvPr id="5" name="Espace réservé du numéro de diapositive 4">
            <a:extLst>
              <a:ext uri="{FF2B5EF4-FFF2-40B4-BE49-F238E27FC236}">
                <a16:creationId xmlns:a16="http://schemas.microsoft.com/office/drawing/2014/main" id="{87B01AC4-A45E-412F-9B6E-777086E8C9FB}"/>
              </a:ext>
            </a:extLst>
          </p:cNvPr>
          <p:cNvSpPr>
            <a:spLocks noGrp="1"/>
          </p:cNvSpPr>
          <p:nvPr>
            <p:ph type="sldNum" sz="quarter" idx="12"/>
          </p:nvPr>
        </p:nvSpPr>
        <p:spPr/>
        <p:txBody>
          <a:bodyPr/>
          <a:lstStyle/>
          <a:p>
            <a:fld id="{6C879FB7-B25B-4722-B52B-E3AE553A150F}" type="slidenum">
              <a:rPr lang="en-GB" smtClean="0"/>
              <a:t>52</a:t>
            </a:fld>
            <a:endParaRPr lang="en-GB"/>
          </a:p>
        </p:txBody>
      </p:sp>
      <p:pic>
        <p:nvPicPr>
          <p:cNvPr id="6" name="Image 5">
            <a:extLst>
              <a:ext uri="{FF2B5EF4-FFF2-40B4-BE49-F238E27FC236}">
                <a16:creationId xmlns:a16="http://schemas.microsoft.com/office/drawing/2014/main" id="{93FA9032-2034-4182-9D04-9FC1FE725FEC}"/>
              </a:ext>
            </a:extLst>
          </p:cNvPr>
          <p:cNvPicPr>
            <a:picLocks noChangeAspect="1"/>
          </p:cNvPicPr>
          <p:nvPr/>
        </p:nvPicPr>
        <p:blipFill>
          <a:blip r:embed="rId3"/>
          <a:stretch>
            <a:fillRect/>
          </a:stretch>
        </p:blipFill>
        <p:spPr>
          <a:xfrm>
            <a:off x="3949076" y="1663883"/>
            <a:ext cx="4293847" cy="1661944"/>
          </a:xfrm>
          <a:prstGeom prst="rect">
            <a:avLst/>
          </a:prstGeom>
        </p:spPr>
      </p:pic>
      <p:pic>
        <p:nvPicPr>
          <p:cNvPr id="11" name="Image 10">
            <a:extLst>
              <a:ext uri="{FF2B5EF4-FFF2-40B4-BE49-F238E27FC236}">
                <a16:creationId xmlns:a16="http://schemas.microsoft.com/office/drawing/2014/main" id="{2044DF9A-6A3A-4E0E-B6ED-4F354CA784E6}"/>
              </a:ext>
            </a:extLst>
          </p:cNvPr>
          <p:cNvPicPr>
            <a:picLocks noChangeAspect="1"/>
          </p:cNvPicPr>
          <p:nvPr/>
        </p:nvPicPr>
        <p:blipFill>
          <a:blip r:embed="rId4"/>
          <a:stretch>
            <a:fillRect/>
          </a:stretch>
        </p:blipFill>
        <p:spPr>
          <a:xfrm>
            <a:off x="7304254" y="4262918"/>
            <a:ext cx="4461566" cy="1862397"/>
          </a:xfrm>
          <a:prstGeom prst="rect">
            <a:avLst/>
          </a:prstGeom>
        </p:spPr>
      </p:pic>
    </p:spTree>
    <p:extLst>
      <p:ext uri="{BB962C8B-B14F-4D97-AF65-F5344CB8AC3E}">
        <p14:creationId xmlns:p14="http://schemas.microsoft.com/office/powerpoint/2010/main" val="20041420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9.</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Citez un ou plusieurs exemples de techniques d’apprentissage supervisé.</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841572"/>
            <a:ext cx="10673934" cy="5514778"/>
          </a:xfrm>
        </p:spPr>
        <p:txBody>
          <a:bodyPr>
            <a:normAutofit/>
          </a:bodyPr>
          <a:lstStyle/>
          <a:p>
            <a:r>
              <a:rPr lang="fr-CH" dirty="0"/>
              <a:t>On a la classification: on sépare les données entre 2 classes par certaines caractéristiques, qu’on essayera de retrouver dans les données de teste</a:t>
            </a:r>
          </a:p>
          <a:p>
            <a:r>
              <a:rPr lang="fr-CH" dirty="0"/>
              <a:t>Les réseaux de neurone: on va pondérer le input avec des poids entrainées, si la somme de tout dépasse un seuil on déclenche le neurone</a:t>
            </a:r>
          </a:p>
          <a:p>
            <a:pPr marL="914400" lvl="1" indent="-457200">
              <a:buFont typeface="+mj-lt"/>
              <a:buAutoNum type="arabicPeriod"/>
            </a:pPr>
            <a:endParaRPr lang="fr-CH" dirty="0"/>
          </a:p>
        </p:txBody>
      </p:sp>
      <p:sp>
        <p:nvSpPr>
          <p:cNvPr id="5" name="Espace réservé du numéro de diapositive 4">
            <a:extLst>
              <a:ext uri="{FF2B5EF4-FFF2-40B4-BE49-F238E27FC236}">
                <a16:creationId xmlns:a16="http://schemas.microsoft.com/office/drawing/2014/main" id="{87B01AC4-A45E-412F-9B6E-777086E8C9FB}"/>
              </a:ext>
            </a:extLst>
          </p:cNvPr>
          <p:cNvSpPr>
            <a:spLocks noGrp="1"/>
          </p:cNvSpPr>
          <p:nvPr>
            <p:ph type="sldNum" sz="quarter" idx="12"/>
          </p:nvPr>
        </p:nvSpPr>
        <p:spPr/>
        <p:txBody>
          <a:bodyPr/>
          <a:lstStyle/>
          <a:p>
            <a:fld id="{6C879FB7-B25B-4722-B52B-E3AE553A150F}" type="slidenum">
              <a:rPr lang="en-GB" smtClean="0"/>
              <a:t>53</a:t>
            </a:fld>
            <a:endParaRPr lang="en-GB"/>
          </a:p>
        </p:txBody>
      </p:sp>
      <p:pic>
        <p:nvPicPr>
          <p:cNvPr id="8" name="Image 7">
            <a:extLst>
              <a:ext uri="{FF2B5EF4-FFF2-40B4-BE49-F238E27FC236}">
                <a16:creationId xmlns:a16="http://schemas.microsoft.com/office/drawing/2014/main" id="{5A583D7D-5310-496E-97FB-F948101836EA}"/>
              </a:ext>
            </a:extLst>
          </p:cNvPr>
          <p:cNvPicPr>
            <a:picLocks noChangeAspect="1"/>
          </p:cNvPicPr>
          <p:nvPr/>
        </p:nvPicPr>
        <p:blipFill>
          <a:blip r:embed="rId3"/>
          <a:stretch>
            <a:fillRect/>
          </a:stretch>
        </p:blipFill>
        <p:spPr>
          <a:xfrm>
            <a:off x="1847133" y="3598961"/>
            <a:ext cx="2894070" cy="2994095"/>
          </a:xfrm>
          <a:prstGeom prst="rect">
            <a:avLst/>
          </a:prstGeom>
        </p:spPr>
      </p:pic>
      <p:pic>
        <p:nvPicPr>
          <p:cNvPr id="10" name="Image 9">
            <a:extLst>
              <a:ext uri="{FF2B5EF4-FFF2-40B4-BE49-F238E27FC236}">
                <a16:creationId xmlns:a16="http://schemas.microsoft.com/office/drawing/2014/main" id="{7814014F-AA26-49CA-A599-149ACD766718}"/>
              </a:ext>
            </a:extLst>
          </p:cNvPr>
          <p:cNvPicPr>
            <a:picLocks noChangeAspect="1"/>
          </p:cNvPicPr>
          <p:nvPr/>
        </p:nvPicPr>
        <p:blipFill>
          <a:blip r:embed="rId4"/>
          <a:stretch>
            <a:fillRect/>
          </a:stretch>
        </p:blipFill>
        <p:spPr>
          <a:xfrm>
            <a:off x="6096000" y="4190964"/>
            <a:ext cx="5087190" cy="1923376"/>
          </a:xfrm>
          <a:prstGeom prst="rect">
            <a:avLst/>
          </a:prstGeom>
        </p:spPr>
      </p:pic>
    </p:spTree>
    <p:extLst>
      <p:ext uri="{BB962C8B-B14F-4D97-AF65-F5344CB8AC3E}">
        <p14:creationId xmlns:p14="http://schemas.microsoft.com/office/powerpoint/2010/main" val="2536050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10.</a:t>
            </a:r>
            <a:r>
              <a:rPr lang="fr-FR" sz="1400" dirty="0">
                <a:effectLst/>
                <a:latin typeface="Arial" panose="020B0604020202020204" pitchFamily="34" charset="0"/>
              </a:rPr>
              <a:t>Naive Bayes: Rappelez le principe de l’apprentissage supervisé. Quel est le protocole de gestion des données dans ce contexte? Qu’est-ce que l’algorithme de Naïve Bayes? Quelles sont les hypothèses sous-jacentes? Quels sont les paramètres? Comment l’exprimer en tant que réseau bayésien? Qu’est-ce que le sur-apprentissage? Discutez sa relation avec Naïve Bayes.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a:xfrm>
            <a:off x="838200" y="2044523"/>
            <a:ext cx="10515600" cy="2768953"/>
          </a:xfrm>
        </p:spPr>
        <p:txBody>
          <a:bodyPr/>
          <a:lstStyle/>
          <a:p>
            <a:r>
              <a:rPr lang="fr-CH" dirty="0"/>
              <a:t>Chez l’apprentissage supervisé on collecte des données, c’est un échantillonnage de l’univers d’états</a:t>
            </a:r>
          </a:p>
          <a:p>
            <a:r>
              <a:rPr lang="fr-CH" dirty="0"/>
              <a:t>On essaye de créer de la connaissance à partir de ces exemples (données)</a:t>
            </a:r>
          </a:p>
          <a:p>
            <a:r>
              <a:rPr lang="fr-CH" dirty="0"/>
              <a:t>Pour «injecter» ces données on utilise des modèles qu’on suppose pertinent pour le problème </a:t>
            </a:r>
          </a:p>
          <a:p>
            <a:endParaRPr lang="en-GB" dirty="0"/>
          </a:p>
        </p:txBody>
      </p:sp>
      <p:sp>
        <p:nvSpPr>
          <p:cNvPr id="4" name="Titre 1">
            <a:extLst>
              <a:ext uri="{FF2B5EF4-FFF2-40B4-BE49-F238E27FC236}">
                <a16:creationId xmlns:a16="http://schemas.microsoft.com/office/drawing/2014/main" id="{B641AA9A-4773-4406-8C2B-4999815E580A}"/>
              </a:ext>
            </a:extLst>
          </p:cNvPr>
          <p:cNvSpPr txBox="1">
            <a:spLocks/>
          </p:cNvSpPr>
          <p:nvPr/>
        </p:nvSpPr>
        <p:spPr>
          <a:xfrm>
            <a:off x="0" y="-316992"/>
            <a:ext cx="9708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10.</a:t>
            </a:r>
            <a:endParaRPr lang="en-GB" dirty="0">
              <a:solidFill>
                <a:schemeClr val="accent1"/>
              </a:solidFill>
            </a:endParaRPr>
          </a:p>
        </p:txBody>
      </p:sp>
      <p:sp>
        <p:nvSpPr>
          <p:cNvPr id="5" name="Espace réservé du numéro de diapositive 4">
            <a:extLst>
              <a:ext uri="{FF2B5EF4-FFF2-40B4-BE49-F238E27FC236}">
                <a16:creationId xmlns:a16="http://schemas.microsoft.com/office/drawing/2014/main" id="{41767C26-FA69-402B-8EB8-BAC353E7B3BA}"/>
              </a:ext>
            </a:extLst>
          </p:cNvPr>
          <p:cNvSpPr>
            <a:spLocks noGrp="1"/>
          </p:cNvSpPr>
          <p:nvPr>
            <p:ph type="sldNum" sz="quarter" idx="12"/>
          </p:nvPr>
        </p:nvSpPr>
        <p:spPr/>
        <p:txBody>
          <a:bodyPr/>
          <a:lstStyle/>
          <a:p>
            <a:fld id="{6C879FB7-B25B-4722-B52B-E3AE553A150F}" type="slidenum">
              <a:rPr lang="en-GB" smtClean="0"/>
              <a:t>54</a:t>
            </a:fld>
            <a:endParaRPr lang="en-GB"/>
          </a:p>
        </p:txBody>
      </p:sp>
    </p:spTree>
    <p:extLst>
      <p:ext uri="{BB962C8B-B14F-4D97-AF65-F5344CB8AC3E}">
        <p14:creationId xmlns:p14="http://schemas.microsoft.com/office/powerpoint/2010/main" val="25586717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a:solidFill>
                  <a:schemeClr val="accent1"/>
                </a:solidFill>
              </a:rPr>
              <a:t>10.</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le protocole de gestion des données dans ce contexte?</a:t>
            </a:r>
            <a:endParaRPr lang="en-GB" dirty="0">
              <a:solidFill>
                <a:schemeClr val="accent1"/>
              </a:solidFill>
            </a:endParaRPr>
          </a:p>
        </p:txBody>
      </p:sp>
      <p:pic>
        <p:nvPicPr>
          <p:cNvPr id="8" name="Image 7">
            <a:extLst>
              <a:ext uri="{FF2B5EF4-FFF2-40B4-BE49-F238E27FC236}">
                <a16:creationId xmlns:a16="http://schemas.microsoft.com/office/drawing/2014/main" id="{FF64F375-ECF8-4301-9B1D-74D067D7E229}"/>
              </a:ext>
            </a:extLst>
          </p:cNvPr>
          <p:cNvPicPr>
            <a:picLocks noChangeAspect="1"/>
          </p:cNvPicPr>
          <p:nvPr/>
        </p:nvPicPr>
        <p:blipFill>
          <a:blip r:embed="rId3"/>
          <a:stretch>
            <a:fillRect/>
          </a:stretch>
        </p:blipFill>
        <p:spPr>
          <a:xfrm>
            <a:off x="464820" y="1008570"/>
            <a:ext cx="6017586" cy="3570000"/>
          </a:xfrm>
          <a:prstGeom prst="rect">
            <a:avLst/>
          </a:prstGeom>
        </p:spPr>
      </p:pic>
      <p:pic>
        <p:nvPicPr>
          <p:cNvPr id="11" name="Image 10">
            <a:extLst>
              <a:ext uri="{FF2B5EF4-FFF2-40B4-BE49-F238E27FC236}">
                <a16:creationId xmlns:a16="http://schemas.microsoft.com/office/drawing/2014/main" id="{F0DCF977-7AD6-4EF9-8884-CC894EC1FA0E}"/>
              </a:ext>
            </a:extLst>
          </p:cNvPr>
          <p:cNvPicPr>
            <a:picLocks noChangeAspect="1"/>
          </p:cNvPicPr>
          <p:nvPr/>
        </p:nvPicPr>
        <p:blipFill>
          <a:blip r:embed="rId4"/>
          <a:stretch>
            <a:fillRect/>
          </a:stretch>
        </p:blipFill>
        <p:spPr>
          <a:xfrm>
            <a:off x="7527655" y="1008570"/>
            <a:ext cx="4199525" cy="1913545"/>
          </a:xfrm>
          <a:prstGeom prst="rect">
            <a:avLst/>
          </a:prstGeom>
        </p:spPr>
      </p:pic>
      <mc:AlternateContent xmlns:mc="http://schemas.openxmlformats.org/markup-compatibility/2006" xmlns:a14="http://schemas.microsoft.com/office/drawing/2010/main">
        <mc:Choice Requires="a14">
          <p:sp>
            <p:nvSpPr>
              <p:cNvPr id="13" name="Espace réservé du contenu 2">
                <a:extLst>
                  <a:ext uri="{FF2B5EF4-FFF2-40B4-BE49-F238E27FC236}">
                    <a16:creationId xmlns:a16="http://schemas.microsoft.com/office/drawing/2014/main" id="{421ACD84-0D6A-4674-BE00-90F4FF0D01DE}"/>
                  </a:ext>
                </a:extLst>
              </p:cNvPr>
              <p:cNvSpPr>
                <a:spLocks noGrp="1"/>
              </p:cNvSpPr>
              <p:nvPr>
                <p:ph idx="1"/>
              </p:nvPr>
            </p:nvSpPr>
            <p:spPr>
              <a:xfrm>
                <a:off x="7527655" y="3738897"/>
                <a:ext cx="4199525" cy="1081460"/>
              </a:xfrm>
            </p:spPr>
            <p:txBody>
              <a:bodyPr>
                <a:normAutofit/>
              </a:bodyPr>
              <a:lstStyle/>
              <a:p>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𝑖</m:t>
                        </m:r>
                      </m:sub>
                    </m:sSub>
                  </m:oMath>
                </a14:m>
                <a:r>
                  <a:rPr lang="en-GB" dirty="0"/>
                  <a:t> : Attributs des données</a:t>
                </a:r>
              </a:p>
              <a:p>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𝑦</m:t>
                        </m:r>
                      </m:e>
                      <m:sub>
                        <m:r>
                          <a:rPr lang="fr-CH" b="0" i="1" smtClean="0">
                            <a:solidFill>
                              <a:schemeClr val="tx1"/>
                            </a:solidFill>
                            <a:latin typeface="Cambria Math" panose="02040503050406030204" pitchFamily="18" charset="0"/>
                          </a:rPr>
                          <m:t>𝑖</m:t>
                        </m:r>
                      </m:sub>
                    </m:sSub>
                  </m:oMath>
                </a14:m>
                <a:r>
                  <a:rPr lang="en-GB" dirty="0"/>
                  <a:t> : label </a:t>
                </a:r>
              </a:p>
            </p:txBody>
          </p:sp>
        </mc:Choice>
        <mc:Fallback xmlns="">
          <p:sp>
            <p:nvSpPr>
              <p:cNvPr id="13" name="Espace réservé du contenu 2">
                <a:extLst>
                  <a:ext uri="{FF2B5EF4-FFF2-40B4-BE49-F238E27FC236}">
                    <a16:creationId xmlns:a16="http://schemas.microsoft.com/office/drawing/2014/main" id="{421ACD84-0D6A-4674-BE00-90F4FF0D01DE}"/>
                  </a:ext>
                </a:extLst>
              </p:cNvPr>
              <p:cNvSpPr>
                <a:spLocks noGrp="1" noRot="1" noChangeAspect="1" noMove="1" noResize="1" noEditPoints="1" noAdjustHandles="1" noChangeArrowheads="1" noChangeShapeType="1" noTextEdit="1"/>
              </p:cNvSpPr>
              <p:nvPr>
                <p:ph idx="1"/>
              </p:nvPr>
            </p:nvSpPr>
            <p:spPr>
              <a:xfrm>
                <a:off x="7527655" y="3738897"/>
                <a:ext cx="4199525" cy="1081460"/>
              </a:xfrm>
              <a:blipFill>
                <a:blip r:embed="rId5"/>
                <a:stretch>
                  <a:fillRect t="-8989" r="-1306" b="-7303"/>
                </a:stretch>
              </a:blipFill>
            </p:spPr>
            <p:txBody>
              <a:bodyPr/>
              <a:lstStyle/>
              <a:p>
                <a:r>
                  <a:rPr lang="fr-CH">
                    <a:noFill/>
                  </a:rPr>
                  <a:t> </a:t>
                </a:r>
              </a:p>
            </p:txBody>
          </p:sp>
        </mc:Fallback>
      </mc:AlternateContent>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464820" y="5138442"/>
            <a:ext cx="7369669" cy="13752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CH" dirty="0"/>
              <a:t>Etant donné un ensemble de données (X) labellisées (Y), on cherche à définir un classifieur:</a:t>
            </a:r>
          </a:p>
          <a:p>
            <a:pPr marL="0" indent="0">
              <a:buFont typeface="Arial" panose="020B0604020202020204" pitchFamily="34" charset="0"/>
              <a:buNone/>
            </a:pPr>
            <a:r>
              <a:rPr lang="fr-CH" dirty="0"/>
              <a:t>on essaye de calculer : P(Y|X) </a:t>
            </a:r>
          </a:p>
        </p:txBody>
      </p:sp>
      <p:pic>
        <p:nvPicPr>
          <p:cNvPr id="19" name="Image 18">
            <a:extLst>
              <a:ext uri="{FF2B5EF4-FFF2-40B4-BE49-F238E27FC236}">
                <a16:creationId xmlns:a16="http://schemas.microsoft.com/office/drawing/2014/main" id="{C0630E65-32E4-4BB5-BF4E-06701BD80AE9}"/>
              </a:ext>
            </a:extLst>
          </p:cNvPr>
          <p:cNvPicPr>
            <a:picLocks noChangeAspect="1"/>
          </p:cNvPicPr>
          <p:nvPr/>
        </p:nvPicPr>
        <p:blipFill>
          <a:blip r:embed="rId6"/>
          <a:stretch>
            <a:fillRect/>
          </a:stretch>
        </p:blipFill>
        <p:spPr>
          <a:xfrm>
            <a:off x="7983855" y="5268405"/>
            <a:ext cx="3743325" cy="1162050"/>
          </a:xfrm>
          <a:prstGeom prst="rect">
            <a:avLst/>
          </a:prstGeom>
        </p:spPr>
      </p:pic>
      <p:sp>
        <p:nvSpPr>
          <p:cNvPr id="3" name="Espace réservé du numéro de diapositive 2">
            <a:extLst>
              <a:ext uri="{FF2B5EF4-FFF2-40B4-BE49-F238E27FC236}">
                <a16:creationId xmlns:a16="http://schemas.microsoft.com/office/drawing/2014/main" id="{97AB71FC-EC68-4D0B-9FFC-E49828F1ABFB}"/>
              </a:ext>
            </a:extLst>
          </p:cNvPr>
          <p:cNvSpPr>
            <a:spLocks noGrp="1"/>
          </p:cNvSpPr>
          <p:nvPr>
            <p:ph type="sldNum" sz="quarter" idx="12"/>
          </p:nvPr>
        </p:nvSpPr>
        <p:spPr/>
        <p:txBody>
          <a:bodyPr/>
          <a:lstStyle/>
          <a:p>
            <a:fld id="{6C879FB7-B25B-4722-B52B-E3AE553A150F}" type="slidenum">
              <a:rPr lang="en-GB" smtClean="0"/>
              <a:t>55</a:t>
            </a:fld>
            <a:endParaRPr lang="en-GB"/>
          </a:p>
        </p:txBody>
      </p:sp>
    </p:spTree>
    <p:extLst>
      <p:ext uri="{BB962C8B-B14F-4D97-AF65-F5344CB8AC3E}">
        <p14:creationId xmlns:p14="http://schemas.microsoft.com/office/powerpoint/2010/main" val="12719444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a:solidFill>
                  <a:schemeClr val="accent1"/>
                </a:solidFill>
              </a:rPr>
              <a:t>10.</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l’algorithme de Naïve Bayes?</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332719" cy="5185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Le but c’est d’estimer la meilleure classe en fonction d’une données</a:t>
            </a:r>
          </a:p>
          <a:p>
            <a:pPr marL="0" indent="0">
              <a:buNone/>
            </a:pPr>
            <a:endParaRPr lang="fr-CH" dirty="0"/>
          </a:p>
          <a:p>
            <a:r>
              <a:rPr lang="fr-CH" dirty="0"/>
              <a:t>Vu qu’on va devoir classer toute donnée quelconque, on ne peut pas entrainer avec toutes les données existantes, on doit généraliser </a:t>
            </a:r>
          </a:p>
          <a:p>
            <a:r>
              <a:rPr lang="fr-CH" dirty="0"/>
              <a:t>Comment généraliser ?</a:t>
            </a:r>
          </a:p>
          <a:p>
            <a:pPr lvl="1"/>
            <a:endParaRPr lang="fr-CH" dirty="0"/>
          </a:p>
          <a:p>
            <a:pPr lvl="1"/>
            <a:r>
              <a:rPr lang="fr-CH" dirty="0"/>
              <a:t>L’idée est de prendre un apriori de nos données d’apprentissage et le transformer </a:t>
            </a:r>
          </a:p>
          <a:p>
            <a:pPr lvl="1"/>
            <a:r>
              <a:rPr lang="fr-CH" dirty="0"/>
              <a:t>En calculer un seuil de séparation optimal -&gt; il se peut qu’il y ait du overlap de classe</a:t>
            </a:r>
          </a:p>
          <a:p>
            <a:pPr lvl="1"/>
            <a:r>
              <a:rPr lang="fr-CH" dirty="0"/>
              <a:t>Se seuil doit minimiser la quantité de faux négatifs et des faux positifs</a:t>
            </a:r>
          </a:p>
          <a:p>
            <a:pPr lvl="1"/>
            <a:endParaRPr lang="fr-CH" dirty="0"/>
          </a:p>
        </p:txBody>
      </p:sp>
      <p:sp>
        <p:nvSpPr>
          <p:cNvPr id="3" name="Espace réservé du numéro de diapositive 2">
            <a:extLst>
              <a:ext uri="{FF2B5EF4-FFF2-40B4-BE49-F238E27FC236}">
                <a16:creationId xmlns:a16="http://schemas.microsoft.com/office/drawing/2014/main" id="{274FB8CF-1875-4C4F-A021-11317F5ED632}"/>
              </a:ext>
            </a:extLst>
          </p:cNvPr>
          <p:cNvSpPr>
            <a:spLocks noGrp="1"/>
          </p:cNvSpPr>
          <p:nvPr>
            <p:ph type="sldNum" sz="quarter" idx="12"/>
          </p:nvPr>
        </p:nvSpPr>
        <p:spPr/>
        <p:txBody>
          <a:bodyPr/>
          <a:lstStyle/>
          <a:p>
            <a:fld id="{6C879FB7-B25B-4722-B52B-E3AE553A150F}" type="slidenum">
              <a:rPr lang="en-GB" smtClean="0"/>
              <a:t>56</a:t>
            </a:fld>
            <a:endParaRPr lang="en-GB"/>
          </a:p>
        </p:txBody>
      </p:sp>
    </p:spTree>
    <p:extLst>
      <p:ext uri="{BB962C8B-B14F-4D97-AF65-F5344CB8AC3E}">
        <p14:creationId xmlns:p14="http://schemas.microsoft.com/office/powerpoint/2010/main" val="2543058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a:solidFill>
                  <a:schemeClr val="accent1"/>
                </a:solidFill>
              </a:rPr>
              <a:t>10.</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l’algorithme de Naïve Bayes?</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332719" cy="5185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Pour tester le nombre de faux négatifs et faux </a:t>
            </a:r>
          </a:p>
          <a:p>
            <a:pPr marL="0" indent="0">
              <a:buNone/>
            </a:pPr>
            <a:r>
              <a:rPr lang="fr-CH" dirty="0"/>
              <a:t> positifs on utilise les données de teste</a:t>
            </a:r>
          </a:p>
          <a:p>
            <a:r>
              <a:rPr lang="fr-CH" dirty="0"/>
              <a:t>On garanti ainsi que notre seuil est optimale</a:t>
            </a:r>
          </a:p>
          <a:p>
            <a:pPr marL="0" indent="0">
              <a:buNone/>
            </a:pPr>
            <a:r>
              <a:rPr lang="fr-CH" dirty="0"/>
              <a:t> c-a-d qu’on ne peut pas réduire la quantité </a:t>
            </a:r>
          </a:p>
          <a:p>
            <a:pPr marL="0" indent="0">
              <a:buNone/>
            </a:pPr>
            <a:r>
              <a:rPr lang="fr-CH" dirty="0"/>
              <a:t> d’erreur, pour les données d’entrainement et de teste qu’on a</a:t>
            </a:r>
          </a:p>
          <a:p>
            <a:r>
              <a:rPr lang="fr-CH" dirty="0"/>
              <a:t>On calcule cet apriori de données avec la formule suivante:</a:t>
            </a:r>
          </a:p>
        </p:txBody>
      </p:sp>
      <p:sp>
        <p:nvSpPr>
          <p:cNvPr id="3" name="Espace réservé du numéro de diapositive 2">
            <a:extLst>
              <a:ext uri="{FF2B5EF4-FFF2-40B4-BE49-F238E27FC236}">
                <a16:creationId xmlns:a16="http://schemas.microsoft.com/office/drawing/2014/main" id="{274FB8CF-1875-4C4F-A021-11317F5ED632}"/>
              </a:ext>
            </a:extLst>
          </p:cNvPr>
          <p:cNvSpPr>
            <a:spLocks noGrp="1"/>
          </p:cNvSpPr>
          <p:nvPr>
            <p:ph type="sldNum" sz="quarter" idx="12"/>
          </p:nvPr>
        </p:nvSpPr>
        <p:spPr/>
        <p:txBody>
          <a:bodyPr/>
          <a:lstStyle/>
          <a:p>
            <a:fld id="{6C879FB7-B25B-4722-B52B-E3AE553A150F}" type="slidenum">
              <a:rPr lang="en-GB" smtClean="0"/>
              <a:t>57</a:t>
            </a:fld>
            <a:endParaRPr lang="en-GB"/>
          </a:p>
        </p:txBody>
      </p:sp>
      <p:pic>
        <p:nvPicPr>
          <p:cNvPr id="8" name="Image 7">
            <a:extLst>
              <a:ext uri="{FF2B5EF4-FFF2-40B4-BE49-F238E27FC236}">
                <a16:creationId xmlns:a16="http://schemas.microsoft.com/office/drawing/2014/main" id="{2C1AFF70-F589-47F4-ACA6-A95447EFFCB2}"/>
              </a:ext>
            </a:extLst>
          </p:cNvPr>
          <p:cNvPicPr>
            <a:picLocks noChangeAspect="1"/>
          </p:cNvPicPr>
          <p:nvPr/>
        </p:nvPicPr>
        <p:blipFill>
          <a:blip r:embed="rId3"/>
          <a:stretch>
            <a:fillRect/>
          </a:stretch>
        </p:blipFill>
        <p:spPr>
          <a:xfrm>
            <a:off x="8232259" y="279602"/>
            <a:ext cx="3212981" cy="2612632"/>
          </a:xfrm>
          <a:prstGeom prst="rect">
            <a:avLst/>
          </a:prstGeom>
        </p:spPr>
      </p:pic>
      <p:pic>
        <p:nvPicPr>
          <p:cNvPr id="12" name="Image 11">
            <a:extLst>
              <a:ext uri="{FF2B5EF4-FFF2-40B4-BE49-F238E27FC236}">
                <a16:creationId xmlns:a16="http://schemas.microsoft.com/office/drawing/2014/main" id="{7B9D15F2-8EEF-43A2-B2B9-C2E41AE5443F}"/>
              </a:ext>
            </a:extLst>
          </p:cNvPr>
          <p:cNvPicPr>
            <a:picLocks noChangeAspect="1"/>
          </p:cNvPicPr>
          <p:nvPr/>
        </p:nvPicPr>
        <p:blipFill>
          <a:blip r:embed="rId4"/>
          <a:stretch>
            <a:fillRect/>
          </a:stretch>
        </p:blipFill>
        <p:spPr>
          <a:xfrm>
            <a:off x="4481572" y="4134981"/>
            <a:ext cx="3045976" cy="469120"/>
          </a:xfrm>
          <a:prstGeom prst="rect">
            <a:avLst/>
          </a:prstGeom>
        </p:spPr>
      </p:pic>
      <p:pic>
        <p:nvPicPr>
          <p:cNvPr id="14" name="Image 13">
            <a:extLst>
              <a:ext uri="{FF2B5EF4-FFF2-40B4-BE49-F238E27FC236}">
                <a16:creationId xmlns:a16="http://schemas.microsoft.com/office/drawing/2014/main" id="{187665A7-F01E-419D-A015-479B7FB8828E}"/>
              </a:ext>
            </a:extLst>
          </p:cNvPr>
          <p:cNvPicPr>
            <a:picLocks noChangeAspect="1"/>
          </p:cNvPicPr>
          <p:nvPr/>
        </p:nvPicPr>
        <p:blipFill>
          <a:blip r:embed="rId5"/>
          <a:stretch>
            <a:fillRect/>
          </a:stretch>
        </p:blipFill>
        <p:spPr>
          <a:xfrm>
            <a:off x="1184261" y="4784891"/>
            <a:ext cx="3738985" cy="1299819"/>
          </a:xfrm>
          <a:prstGeom prst="rect">
            <a:avLst/>
          </a:prstGeom>
        </p:spPr>
      </p:pic>
      <p:pic>
        <p:nvPicPr>
          <p:cNvPr id="16" name="Image 15">
            <a:extLst>
              <a:ext uri="{FF2B5EF4-FFF2-40B4-BE49-F238E27FC236}">
                <a16:creationId xmlns:a16="http://schemas.microsoft.com/office/drawing/2014/main" id="{6B08A456-4D2A-4C5C-89AC-DCB7497FABC1}"/>
              </a:ext>
            </a:extLst>
          </p:cNvPr>
          <p:cNvPicPr>
            <a:picLocks noChangeAspect="1"/>
          </p:cNvPicPr>
          <p:nvPr/>
        </p:nvPicPr>
        <p:blipFill>
          <a:blip r:embed="rId6"/>
          <a:stretch>
            <a:fillRect/>
          </a:stretch>
        </p:blipFill>
        <p:spPr>
          <a:xfrm>
            <a:off x="7268752" y="4934420"/>
            <a:ext cx="3538791" cy="837900"/>
          </a:xfrm>
          <a:prstGeom prst="rect">
            <a:avLst/>
          </a:prstGeom>
        </p:spPr>
      </p:pic>
      <p:sp>
        <p:nvSpPr>
          <p:cNvPr id="17" name="Flèche : droite 16">
            <a:extLst>
              <a:ext uri="{FF2B5EF4-FFF2-40B4-BE49-F238E27FC236}">
                <a16:creationId xmlns:a16="http://schemas.microsoft.com/office/drawing/2014/main" id="{21AF93BF-53F9-4296-96AC-15E0FBCF6FBF}"/>
              </a:ext>
            </a:extLst>
          </p:cNvPr>
          <p:cNvSpPr/>
          <p:nvPr/>
        </p:nvSpPr>
        <p:spPr>
          <a:xfrm>
            <a:off x="5234197" y="5271939"/>
            <a:ext cx="1723604" cy="162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18511778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a:solidFill>
                  <a:schemeClr val="accent1"/>
                </a:solidFill>
              </a:rPr>
              <a:t>10.</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l’algorithme de Naïve Bayes?</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332719" cy="5185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On aura donc un graphe multidimensionnel</a:t>
            </a:r>
          </a:p>
          <a:p>
            <a:endParaRPr lang="fr-CH" dirty="0"/>
          </a:p>
          <a:p>
            <a:endParaRPr lang="fr-CH" dirty="0"/>
          </a:p>
          <a:p>
            <a:endParaRPr lang="fr-CH" dirty="0"/>
          </a:p>
          <a:p>
            <a:endParaRPr lang="fr-CH" dirty="0"/>
          </a:p>
          <a:p>
            <a:pPr marL="0" indent="0">
              <a:buNone/>
            </a:pPr>
            <a:endParaRPr lang="fr-CH" dirty="0"/>
          </a:p>
          <a:p>
            <a:r>
              <a:rPr lang="fr-CH" dirty="0"/>
              <a:t>Où chaque axe représente 1 attribut</a:t>
            </a:r>
          </a:p>
          <a:p>
            <a:r>
              <a:rPr lang="fr-CH" dirty="0"/>
              <a:t>Si les données sont faussées on pourra faire une mauvaise classification </a:t>
            </a:r>
          </a:p>
          <a:p>
            <a:pPr marL="0" indent="0">
              <a:buNone/>
            </a:pPr>
            <a:r>
              <a:rPr lang="fr-CH" dirty="0"/>
              <a:t> </a:t>
            </a:r>
          </a:p>
        </p:txBody>
      </p:sp>
      <p:sp>
        <p:nvSpPr>
          <p:cNvPr id="3" name="Espace réservé du numéro de diapositive 2">
            <a:extLst>
              <a:ext uri="{FF2B5EF4-FFF2-40B4-BE49-F238E27FC236}">
                <a16:creationId xmlns:a16="http://schemas.microsoft.com/office/drawing/2014/main" id="{274FB8CF-1875-4C4F-A021-11317F5ED632}"/>
              </a:ext>
            </a:extLst>
          </p:cNvPr>
          <p:cNvSpPr>
            <a:spLocks noGrp="1"/>
          </p:cNvSpPr>
          <p:nvPr>
            <p:ph type="sldNum" sz="quarter" idx="12"/>
          </p:nvPr>
        </p:nvSpPr>
        <p:spPr/>
        <p:txBody>
          <a:bodyPr/>
          <a:lstStyle/>
          <a:p>
            <a:fld id="{6C879FB7-B25B-4722-B52B-E3AE553A150F}" type="slidenum">
              <a:rPr lang="en-GB" smtClean="0"/>
              <a:t>58</a:t>
            </a:fld>
            <a:endParaRPr lang="en-GB"/>
          </a:p>
        </p:txBody>
      </p:sp>
      <p:pic>
        <p:nvPicPr>
          <p:cNvPr id="9" name="Image 8">
            <a:extLst>
              <a:ext uri="{FF2B5EF4-FFF2-40B4-BE49-F238E27FC236}">
                <a16:creationId xmlns:a16="http://schemas.microsoft.com/office/drawing/2014/main" id="{D177210D-445A-4AAB-8FDD-F4F5E4389115}"/>
              </a:ext>
            </a:extLst>
          </p:cNvPr>
          <p:cNvPicPr>
            <a:picLocks noChangeAspect="1"/>
          </p:cNvPicPr>
          <p:nvPr/>
        </p:nvPicPr>
        <p:blipFill>
          <a:blip r:embed="rId3"/>
          <a:stretch>
            <a:fillRect/>
          </a:stretch>
        </p:blipFill>
        <p:spPr>
          <a:xfrm>
            <a:off x="3687834" y="1382254"/>
            <a:ext cx="4645153" cy="2631396"/>
          </a:xfrm>
          <a:prstGeom prst="rect">
            <a:avLst/>
          </a:prstGeom>
        </p:spPr>
      </p:pic>
    </p:spTree>
    <p:extLst>
      <p:ext uri="{BB962C8B-B14F-4D97-AF65-F5344CB8AC3E}">
        <p14:creationId xmlns:p14="http://schemas.microsoft.com/office/powerpoint/2010/main" val="17451070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11.</a:t>
            </a:r>
            <a:r>
              <a:rPr lang="fr-FR" sz="1400" dirty="0">
                <a:effectLst/>
                <a:latin typeface="Arial" panose="020B0604020202020204" pitchFamily="34" charset="0"/>
              </a:rPr>
              <a:t>Régression logistique: Rappelez le principe de l’apprentissage supervisé. Quel est le protocole de gestion des données dans ce contexte ? Rappelez la relation entre classification et régression? Qu’est-ce que l’algorithme de régression logistique? Quelles sont les hypothèses sous-jacentes? Quels sont les paramètres? Quel est sont les propriétés de la fonction logistique? Qu’est-ce que le sur-apprentissage? Discutez sa relation avec la régression logistique.</a:t>
            </a:r>
            <a:endParaRPr lang="en-GB" sz="1400" dirty="0"/>
          </a:p>
        </p:txBody>
      </p:sp>
      <p:sp>
        <p:nvSpPr>
          <p:cNvPr id="4" name="Espace réservé du contenu 6">
            <a:extLst>
              <a:ext uri="{FF2B5EF4-FFF2-40B4-BE49-F238E27FC236}">
                <a16:creationId xmlns:a16="http://schemas.microsoft.com/office/drawing/2014/main" id="{16F012F0-D80C-4F94-AA17-BAE677427F85}"/>
              </a:ext>
            </a:extLst>
          </p:cNvPr>
          <p:cNvSpPr>
            <a:spLocks noGrp="1"/>
          </p:cNvSpPr>
          <p:nvPr>
            <p:ph idx="1"/>
          </p:nvPr>
        </p:nvSpPr>
        <p:spPr>
          <a:xfrm>
            <a:off x="759033" y="2262279"/>
            <a:ext cx="10673934" cy="2333441"/>
          </a:xfrm>
        </p:spPr>
        <p:txBody>
          <a:bodyPr>
            <a:normAutofit fontScale="92500"/>
          </a:bodyPr>
          <a:lstStyle/>
          <a:p>
            <a:r>
              <a:rPr lang="fr-CH" dirty="0"/>
              <a:t>Chez l’apprentissage supervisé on collecte des données, c’est un échantillonnage de l’univers d’états</a:t>
            </a:r>
          </a:p>
          <a:p>
            <a:r>
              <a:rPr lang="fr-CH" dirty="0"/>
              <a:t>On essaye de créer de la connaissance à partir de ces exemples (données)</a:t>
            </a:r>
          </a:p>
          <a:p>
            <a:r>
              <a:rPr lang="fr-CH" dirty="0"/>
              <a:t>Pour «injecter» ces données on utilise des modèles qu’on suppose pertinent pour le problème </a:t>
            </a:r>
          </a:p>
          <a:p>
            <a:pPr marL="0" indent="0">
              <a:buNone/>
            </a:pPr>
            <a:endParaRPr lang="fr-CH" dirty="0"/>
          </a:p>
        </p:txBody>
      </p:sp>
      <p:sp>
        <p:nvSpPr>
          <p:cNvPr id="5" name="Titre 1">
            <a:extLst>
              <a:ext uri="{FF2B5EF4-FFF2-40B4-BE49-F238E27FC236}">
                <a16:creationId xmlns:a16="http://schemas.microsoft.com/office/drawing/2014/main" id="{C8073C8C-DA15-4114-A7F7-D9DB5D3BF643}"/>
              </a:ext>
            </a:extLst>
          </p:cNvPr>
          <p:cNvSpPr txBox="1">
            <a:spLocks/>
          </p:cNvSpPr>
          <p:nvPr/>
        </p:nvSpPr>
        <p:spPr>
          <a:xfrm>
            <a:off x="0" y="-316992"/>
            <a:ext cx="9296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a:solidFill>
                  <a:schemeClr val="accent1"/>
                </a:solidFill>
              </a:rPr>
              <a:t>11.</a:t>
            </a:r>
            <a:endParaRPr lang="en-GB" dirty="0">
              <a:solidFill>
                <a:schemeClr val="accent1"/>
              </a:solidFill>
            </a:endParaRPr>
          </a:p>
        </p:txBody>
      </p:sp>
      <p:sp>
        <p:nvSpPr>
          <p:cNvPr id="3" name="Espace réservé du numéro de diapositive 2">
            <a:extLst>
              <a:ext uri="{FF2B5EF4-FFF2-40B4-BE49-F238E27FC236}">
                <a16:creationId xmlns:a16="http://schemas.microsoft.com/office/drawing/2014/main" id="{41631585-493D-4CAD-B235-BA47B211F81D}"/>
              </a:ext>
            </a:extLst>
          </p:cNvPr>
          <p:cNvSpPr>
            <a:spLocks noGrp="1"/>
          </p:cNvSpPr>
          <p:nvPr>
            <p:ph type="sldNum" sz="quarter" idx="12"/>
          </p:nvPr>
        </p:nvSpPr>
        <p:spPr/>
        <p:txBody>
          <a:bodyPr/>
          <a:lstStyle/>
          <a:p>
            <a:fld id="{6C879FB7-B25B-4722-B52B-E3AE553A150F}" type="slidenum">
              <a:rPr lang="en-GB" smtClean="0"/>
              <a:t>59</a:t>
            </a:fld>
            <a:endParaRPr lang="en-GB"/>
          </a:p>
        </p:txBody>
      </p:sp>
    </p:spTree>
    <p:extLst>
      <p:ext uri="{BB962C8B-B14F-4D97-AF65-F5344CB8AC3E}">
        <p14:creationId xmlns:p14="http://schemas.microsoft.com/office/powerpoint/2010/main" val="559109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mesure-t-on leur réussite? Leur complexité? Leur optimalité?</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3B45E406-FA6C-4205-AD44-BF646AA82A9A}"/>
              </a:ext>
            </a:extLst>
          </p:cNvPr>
          <p:cNvSpPr txBox="1">
            <a:spLocks/>
          </p:cNvSpPr>
          <p:nvPr/>
        </p:nvSpPr>
        <p:spPr>
          <a:xfrm>
            <a:off x="982508" y="1008570"/>
            <a:ext cx="10515600" cy="5393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La réussite d’une exploration est facile à déterminer, si on a une solution, on a réussit</a:t>
            </a:r>
          </a:p>
          <a:p>
            <a:r>
              <a:rPr lang="fr-CH" dirty="0"/>
              <a:t>Mais à quel coût ? </a:t>
            </a:r>
          </a:p>
          <a:p>
            <a:pPr lvl="1"/>
            <a:r>
              <a:rPr lang="fr-CH" dirty="0"/>
              <a:t>Chaque technique de recherche aura ses propres indicateurs précis de complexité </a:t>
            </a:r>
          </a:p>
          <a:p>
            <a:pPr lvl="1"/>
            <a:r>
              <a:rPr lang="fr-CH" dirty="0"/>
              <a:t>Mais de façon générale on peut énoncer quelques indicateurs:</a:t>
            </a:r>
          </a:p>
          <a:p>
            <a:pPr lvl="2"/>
            <a:r>
              <a:rPr lang="fr-CH" dirty="0"/>
              <a:t>La taille de l’espace d’états</a:t>
            </a:r>
          </a:p>
          <a:p>
            <a:pPr lvl="2"/>
            <a:r>
              <a:rPr lang="fr-CH" dirty="0"/>
              <a:t>Le degré moyen du graphe</a:t>
            </a:r>
          </a:p>
          <a:p>
            <a:pPr lvl="2"/>
            <a:r>
              <a:rPr lang="fr-CH" dirty="0"/>
              <a:t>Distribution des états solutions</a:t>
            </a:r>
          </a:p>
          <a:p>
            <a:pPr lvl="2"/>
            <a:r>
              <a:rPr lang="fr-CH" dirty="0"/>
              <a:t>Espace mémoire par état</a:t>
            </a:r>
          </a:p>
          <a:p>
            <a:pPr lvl="2"/>
            <a:r>
              <a:rPr lang="fr-CH" dirty="0"/>
              <a:t>Temps total d’exécution</a:t>
            </a:r>
          </a:p>
          <a:p>
            <a:r>
              <a:rPr lang="fr-CH" dirty="0"/>
              <a:t>L’optimalité est assuré selon l’algorithme</a:t>
            </a:r>
          </a:p>
          <a:p>
            <a:pPr marL="914400" lvl="2" indent="0">
              <a:buNone/>
            </a:pPr>
            <a:endParaRPr lang="fr-CH" dirty="0"/>
          </a:p>
          <a:p>
            <a:pPr lvl="1"/>
            <a:endParaRPr lang="fr-CH" dirty="0">
              <a:solidFill>
                <a:srgbClr val="FF0000"/>
              </a:solidFill>
            </a:endParaRPr>
          </a:p>
          <a:p>
            <a:pPr lvl="1"/>
            <a:endParaRPr lang="fr-CH" dirty="0"/>
          </a:p>
        </p:txBody>
      </p:sp>
      <p:sp>
        <p:nvSpPr>
          <p:cNvPr id="3" name="Espace réservé du numéro de diapositive 2">
            <a:extLst>
              <a:ext uri="{FF2B5EF4-FFF2-40B4-BE49-F238E27FC236}">
                <a16:creationId xmlns:a16="http://schemas.microsoft.com/office/drawing/2014/main" id="{D8811DBC-94F8-4ACC-8B2F-64EEE91B71EE}"/>
              </a:ext>
            </a:extLst>
          </p:cNvPr>
          <p:cNvSpPr>
            <a:spLocks noGrp="1"/>
          </p:cNvSpPr>
          <p:nvPr>
            <p:ph type="sldNum" sz="quarter" idx="12"/>
          </p:nvPr>
        </p:nvSpPr>
        <p:spPr/>
        <p:txBody>
          <a:bodyPr/>
          <a:lstStyle/>
          <a:p>
            <a:fld id="{6C879FB7-B25B-4722-B52B-E3AE553A150F}" type="slidenum">
              <a:rPr lang="en-GB" smtClean="0"/>
              <a:t>6</a:t>
            </a:fld>
            <a:endParaRPr lang="en-GB"/>
          </a:p>
        </p:txBody>
      </p:sp>
    </p:spTree>
    <p:extLst>
      <p:ext uri="{BB962C8B-B14F-4D97-AF65-F5344CB8AC3E}">
        <p14:creationId xmlns:p14="http://schemas.microsoft.com/office/powerpoint/2010/main" val="16559975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le protocole de gestion des données dans ce contexte ?</a:t>
            </a:r>
            <a:endParaRPr lang="en-GB" dirty="0">
              <a:solidFill>
                <a:schemeClr val="accent1"/>
              </a:solidFill>
            </a:endParaRPr>
          </a:p>
        </p:txBody>
      </p:sp>
      <mc:AlternateContent xmlns:mc="http://schemas.openxmlformats.org/markup-compatibility/2006" xmlns:a14="http://schemas.microsoft.com/office/drawing/2010/main">
        <mc:Choice Requires="a14">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49759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Chez le régression logistique, on veut transformer la classification en une forme de régression</a:t>
                </a:r>
              </a:p>
              <a:p>
                <a:r>
                  <a:rPr lang="fr-CH" dirty="0"/>
                  <a:t>Imaginons une variable binaire Y qui suit une distribution de Bernoulli</a:t>
                </a:r>
              </a:p>
              <a:p>
                <a:r>
                  <a:rPr lang="fr-CH" dirty="0"/>
                  <a:t>Soit X une caractéristique de prédiction pour la variable Y</a:t>
                </a:r>
              </a:p>
              <a:p>
                <a:pPr marL="914400" lvl="2" indent="0">
                  <a:buNone/>
                </a:pPr>
                <a:r>
                  <a:rPr lang="fr-CH" dirty="0"/>
                  <a:t>	P(Y=1|x) = p    			P(Y=0|x) = 1-p </a:t>
                </a:r>
              </a:p>
              <a:p>
                <a:pPr marL="914400" lvl="2" indent="0">
                  <a:buNone/>
                </a:pPr>
                <a:endParaRPr lang="fr-CH" dirty="0"/>
              </a:p>
              <a:p>
                <a:r>
                  <a:rPr lang="fr-CH" dirty="0"/>
                  <a:t>Maintenant on va collecter des données(</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fr-CH" b="0" i="1" smtClean="0">
                            <a:solidFill>
                              <a:srgbClr val="000000"/>
                            </a:solidFill>
                            <a:effectLst/>
                            <a:latin typeface="Cambria Math" panose="02040503050406030204" pitchFamily="18" charset="0"/>
                          </a:rPr>
                          <m:t>𝑥</m:t>
                        </m:r>
                      </m:e>
                      <m:sub>
                        <m:r>
                          <a:rPr lang="en-GB">
                            <a:solidFill>
                              <a:srgbClr val="000000"/>
                            </a:solidFill>
                            <a:effectLst/>
                            <a:latin typeface="Cambria Math" panose="02040503050406030204" pitchFamily="18" charset="0"/>
                          </a:rPr>
                          <m:t>𝑖</m:t>
                        </m:r>
                      </m:sub>
                    </m:sSub>
                  </m:oMath>
                </a14:m>
                <a:r>
                  <a:rPr lang="fr-CH" dirty="0"/>
                  <a:t>,</a:t>
                </a:r>
                <a:r>
                  <a:rPr lang="en-GB" dirty="0">
                    <a:solidFill>
                      <a:srgbClr val="000000"/>
                    </a:solidFill>
                  </a:rPr>
                  <a:t> </a:t>
                </a:r>
                <a14:m>
                  <m:oMath xmlns:m="http://schemas.openxmlformats.org/officeDocument/2006/math">
                    <m:sSub>
                      <m:sSubPr>
                        <m:ctrlPr>
                          <a:rPr lang="en-GB" i="1">
                            <a:solidFill>
                              <a:srgbClr val="000000"/>
                            </a:solidFill>
                            <a:latin typeface="Cambria Math" panose="02040503050406030204" pitchFamily="18" charset="0"/>
                          </a:rPr>
                        </m:ctrlPr>
                      </m:sSubPr>
                      <m:e>
                        <m:r>
                          <a:rPr lang="fr-CH" b="0" i="1" smtClean="0">
                            <a:solidFill>
                              <a:srgbClr val="000000"/>
                            </a:solidFill>
                            <a:latin typeface="Cambria Math" panose="02040503050406030204" pitchFamily="18" charset="0"/>
                          </a:rPr>
                          <m:t>𝑦</m:t>
                        </m:r>
                      </m:e>
                      <m:sub>
                        <m:r>
                          <a:rPr lang="en-GB">
                            <a:solidFill>
                              <a:srgbClr val="000000"/>
                            </a:solidFill>
                            <a:latin typeface="Cambria Math" panose="02040503050406030204" pitchFamily="18" charset="0"/>
                          </a:rPr>
                          <m:t>𝑖</m:t>
                        </m:r>
                      </m:sub>
                    </m:sSub>
                  </m:oMath>
                </a14:m>
                <a:r>
                  <a:rPr lang="fr-CH" dirty="0"/>
                  <a:t>)</a:t>
                </a:r>
              </a:p>
              <a:p>
                <a:r>
                  <a:rPr lang="fr-CH" dirty="0"/>
                  <a:t>On pourra placer </a:t>
                </a:r>
                <a14:m>
                  <m:oMath xmlns:m="http://schemas.openxmlformats.org/officeDocument/2006/math">
                    <m:sSub>
                      <m:sSubPr>
                        <m:ctrlPr>
                          <a:rPr lang="en-GB" i="1" smtClean="0">
                            <a:solidFill>
                              <a:srgbClr val="000000"/>
                            </a:solidFill>
                            <a:latin typeface="Cambria Math" panose="02040503050406030204" pitchFamily="18" charset="0"/>
                          </a:rPr>
                        </m:ctrlPr>
                      </m:sSubPr>
                      <m:e>
                        <m:r>
                          <a:rPr lang="fr-CH" b="0" i="1" smtClean="0">
                            <a:solidFill>
                              <a:srgbClr val="000000"/>
                            </a:solidFill>
                            <a:latin typeface="Cambria Math" panose="02040503050406030204" pitchFamily="18" charset="0"/>
                          </a:rPr>
                          <m:t>𝑦</m:t>
                        </m:r>
                      </m:e>
                      <m:sub>
                        <m:r>
                          <a:rPr lang="en-GB">
                            <a:solidFill>
                              <a:srgbClr val="000000"/>
                            </a:solidFill>
                            <a:latin typeface="Cambria Math" panose="02040503050406030204" pitchFamily="18" charset="0"/>
                          </a:rPr>
                          <m:t>𝑖</m:t>
                        </m:r>
                      </m:sub>
                    </m:sSub>
                  </m:oMath>
                </a14:m>
                <a:r>
                  <a:rPr lang="fr-CH" dirty="0"/>
                  <a:t> dans un graphique selon cette caractéristique </a:t>
                </a:r>
                <a14:m>
                  <m:oMath xmlns:m="http://schemas.openxmlformats.org/officeDocument/2006/math">
                    <m:sSub>
                      <m:sSubPr>
                        <m:ctrlPr>
                          <a:rPr lang="en-GB" i="1">
                            <a:solidFill>
                              <a:srgbClr val="000000"/>
                            </a:solidFill>
                            <a:latin typeface="Cambria Math" panose="02040503050406030204" pitchFamily="18" charset="0"/>
                          </a:rPr>
                        </m:ctrlPr>
                      </m:sSubPr>
                      <m:e>
                        <m:r>
                          <a:rPr lang="fr-CH" i="1">
                            <a:solidFill>
                              <a:srgbClr val="000000"/>
                            </a:solidFill>
                            <a:latin typeface="Cambria Math" panose="02040503050406030204" pitchFamily="18" charset="0"/>
                          </a:rPr>
                          <m:t>𝑥</m:t>
                        </m:r>
                      </m:e>
                      <m:sub>
                        <m:r>
                          <a:rPr lang="en-GB">
                            <a:solidFill>
                              <a:srgbClr val="000000"/>
                            </a:solidFill>
                            <a:latin typeface="Cambria Math" panose="02040503050406030204" pitchFamily="18" charset="0"/>
                          </a:rPr>
                          <m:t>𝑖</m:t>
                        </m:r>
                      </m:sub>
                    </m:sSub>
                  </m:oMath>
                </a14:m>
                <a:endParaRPr lang="fr-CH" dirty="0"/>
              </a:p>
              <a:p>
                <a:pPr lvl="1"/>
                <a:r>
                  <a:rPr lang="fr-CH" dirty="0"/>
                  <a:t>Imaginons le but suivant:</a:t>
                </a:r>
              </a:p>
              <a:p>
                <a:pPr lvl="2"/>
                <a:r>
                  <a:rPr lang="fr-CH" dirty="0"/>
                  <a:t>Distinguer si un animal est un chat ou une souri, depuis une caractéristique x</a:t>
                </a:r>
              </a:p>
              <a:p>
                <a:pPr lvl="2"/>
                <a:r>
                  <a:rPr lang="fr-CH" dirty="0"/>
                  <a:t>X = taille de l’animal</a:t>
                </a:r>
              </a:p>
              <a:p>
                <a:pPr lvl="1"/>
                <a:r>
                  <a:rPr lang="fr-CH" dirty="0"/>
                  <a:t>Si X est un bon prédicteur de Y, on peut espérer 100% de prédiction</a:t>
                </a:r>
              </a:p>
              <a:p>
                <a:pPr marL="914400" lvl="2" indent="0">
                  <a:buNone/>
                </a:pPr>
                <a:endParaRPr lang="fr-CH" dirty="0"/>
              </a:p>
              <a:p>
                <a:pPr marL="0" indent="0">
                  <a:buNone/>
                </a:pPr>
                <a:endParaRPr lang="fr-CH" dirty="0"/>
              </a:p>
            </p:txBody>
          </p:sp>
        </mc:Choice>
        <mc:Fallback xmlns="">
          <p:sp>
            <p:nvSpPr>
              <p:cNvPr id="18" name="Espace réservé du contenu 6">
                <a:extLst>
                  <a:ext uri="{FF2B5EF4-FFF2-40B4-BE49-F238E27FC236}">
                    <a16:creationId xmlns:a16="http://schemas.microsoft.com/office/drawing/2014/main" id="{9A4B1FAA-FAB0-4C75-B9CF-5E535095925F}"/>
                  </a:ext>
                </a:extLst>
              </p:cNvPr>
              <p:cNvSpPr txBox="1">
                <a:spLocks noRot="1" noChangeAspect="1" noMove="1" noResize="1" noEditPoints="1" noAdjustHandles="1" noChangeArrowheads="1" noChangeShapeType="1" noTextEdit="1"/>
              </p:cNvSpPr>
              <p:nvPr/>
            </p:nvSpPr>
            <p:spPr>
              <a:xfrm>
                <a:off x="929640" y="898883"/>
                <a:ext cx="10515600" cy="4975935"/>
              </a:xfrm>
              <a:prstGeom prst="rect">
                <a:avLst/>
              </a:prstGeom>
              <a:blipFill>
                <a:blip r:embed="rId3"/>
                <a:stretch>
                  <a:fillRect l="-1043" t="-2693" r="-522"/>
                </a:stretch>
              </a:blipFill>
            </p:spPr>
            <p:txBody>
              <a:bodyPr/>
              <a:lstStyle/>
              <a:p>
                <a:r>
                  <a:rPr lang="fr-CH">
                    <a:noFill/>
                  </a:rPr>
                  <a:t> </a:t>
                </a:r>
              </a:p>
            </p:txBody>
          </p:sp>
        </mc:Fallback>
      </mc:AlternateContent>
      <p:sp>
        <p:nvSpPr>
          <p:cNvPr id="3" name="Espace réservé du numéro de diapositive 2">
            <a:extLst>
              <a:ext uri="{FF2B5EF4-FFF2-40B4-BE49-F238E27FC236}">
                <a16:creationId xmlns:a16="http://schemas.microsoft.com/office/drawing/2014/main" id="{6C7C043D-7883-4B13-9F36-016B17369E20}"/>
              </a:ext>
            </a:extLst>
          </p:cNvPr>
          <p:cNvSpPr>
            <a:spLocks noGrp="1"/>
          </p:cNvSpPr>
          <p:nvPr>
            <p:ph type="sldNum" sz="quarter" idx="12"/>
          </p:nvPr>
        </p:nvSpPr>
        <p:spPr/>
        <p:txBody>
          <a:bodyPr/>
          <a:lstStyle/>
          <a:p>
            <a:fld id="{6C879FB7-B25B-4722-B52B-E3AE553A150F}" type="slidenum">
              <a:rPr lang="en-GB" smtClean="0"/>
              <a:t>60</a:t>
            </a:fld>
            <a:endParaRPr lang="en-GB"/>
          </a:p>
        </p:txBody>
      </p:sp>
    </p:spTree>
    <p:extLst>
      <p:ext uri="{BB962C8B-B14F-4D97-AF65-F5344CB8AC3E}">
        <p14:creationId xmlns:p14="http://schemas.microsoft.com/office/powerpoint/2010/main" val="11924415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Rappelez la relation entre classification et régression?</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46603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La difficulté qu’on va rencontrer, c’est que du à des mauvaises mesures, ou juste du au fait que X n’est pas toujours une caractéristique qui distingue bien Y, on aura des overlap</a:t>
            </a:r>
          </a:p>
          <a:p>
            <a:endParaRPr lang="fr-CH" dirty="0"/>
          </a:p>
          <a:p>
            <a:endParaRPr lang="fr-CH" dirty="0"/>
          </a:p>
          <a:p>
            <a:pPr marL="0" indent="0">
              <a:buNone/>
            </a:pPr>
            <a:endParaRPr lang="fr-CH" dirty="0"/>
          </a:p>
          <a:p>
            <a:r>
              <a:rPr lang="fr-CH" dirty="0"/>
              <a:t>Du coup on va transformer la «step fonction» en une fonction plus continue</a:t>
            </a:r>
          </a:p>
          <a:p>
            <a:pPr marL="0" indent="0">
              <a:buNone/>
            </a:pPr>
            <a:endParaRPr lang="fr-CH" dirty="0"/>
          </a:p>
        </p:txBody>
      </p:sp>
      <p:pic>
        <p:nvPicPr>
          <p:cNvPr id="5" name="Image 4">
            <a:extLst>
              <a:ext uri="{FF2B5EF4-FFF2-40B4-BE49-F238E27FC236}">
                <a16:creationId xmlns:a16="http://schemas.microsoft.com/office/drawing/2014/main" id="{BE14847A-11A0-4F29-A499-4A97BA230D14}"/>
              </a:ext>
            </a:extLst>
          </p:cNvPr>
          <p:cNvPicPr>
            <a:picLocks noChangeAspect="1"/>
          </p:cNvPicPr>
          <p:nvPr/>
        </p:nvPicPr>
        <p:blipFill>
          <a:blip r:embed="rId3"/>
          <a:stretch>
            <a:fillRect/>
          </a:stretch>
        </p:blipFill>
        <p:spPr>
          <a:xfrm>
            <a:off x="3385657" y="2090860"/>
            <a:ext cx="5420686" cy="1653011"/>
          </a:xfrm>
          <a:prstGeom prst="rect">
            <a:avLst/>
          </a:prstGeom>
        </p:spPr>
      </p:pic>
      <p:pic>
        <p:nvPicPr>
          <p:cNvPr id="7" name="Image 6">
            <a:extLst>
              <a:ext uri="{FF2B5EF4-FFF2-40B4-BE49-F238E27FC236}">
                <a16:creationId xmlns:a16="http://schemas.microsoft.com/office/drawing/2014/main" id="{D0A6C9A9-51C6-4A79-B649-0E256FF76282}"/>
              </a:ext>
            </a:extLst>
          </p:cNvPr>
          <p:cNvPicPr>
            <a:picLocks noChangeAspect="1"/>
          </p:cNvPicPr>
          <p:nvPr/>
        </p:nvPicPr>
        <p:blipFill>
          <a:blip r:embed="rId4"/>
          <a:stretch>
            <a:fillRect/>
          </a:stretch>
        </p:blipFill>
        <p:spPr>
          <a:xfrm>
            <a:off x="3385657" y="4488354"/>
            <a:ext cx="5784811" cy="1803921"/>
          </a:xfrm>
          <a:prstGeom prst="rect">
            <a:avLst/>
          </a:prstGeom>
        </p:spPr>
      </p:pic>
      <p:sp>
        <p:nvSpPr>
          <p:cNvPr id="3" name="Espace réservé du numéro de diapositive 2">
            <a:extLst>
              <a:ext uri="{FF2B5EF4-FFF2-40B4-BE49-F238E27FC236}">
                <a16:creationId xmlns:a16="http://schemas.microsoft.com/office/drawing/2014/main" id="{BAAB5599-7453-44F2-801E-9C2CC3FCDC32}"/>
              </a:ext>
            </a:extLst>
          </p:cNvPr>
          <p:cNvSpPr>
            <a:spLocks noGrp="1"/>
          </p:cNvSpPr>
          <p:nvPr>
            <p:ph type="sldNum" sz="quarter" idx="12"/>
          </p:nvPr>
        </p:nvSpPr>
        <p:spPr/>
        <p:txBody>
          <a:bodyPr/>
          <a:lstStyle/>
          <a:p>
            <a:fld id="{6C879FB7-B25B-4722-B52B-E3AE553A150F}" type="slidenum">
              <a:rPr lang="en-GB" smtClean="0"/>
              <a:t>61</a:t>
            </a:fld>
            <a:endParaRPr lang="en-GB"/>
          </a:p>
        </p:txBody>
      </p:sp>
    </p:spTree>
    <p:extLst>
      <p:ext uri="{BB962C8B-B14F-4D97-AF65-F5344CB8AC3E}">
        <p14:creationId xmlns:p14="http://schemas.microsoft.com/office/powerpoint/2010/main" val="24595084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sont les propriétés de la fonction logistique?</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Pour calculer la fonction qu’on a vu avant, on va utiliser la fonction logistique.</a:t>
            </a:r>
          </a:p>
          <a:p>
            <a:endParaRPr lang="fr-CH" dirty="0"/>
          </a:p>
          <a:p>
            <a:endParaRPr lang="fr-CH" dirty="0"/>
          </a:p>
          <a:p>
            <a:endParaRPr lang="fr-CH" dirty="0"/>
          </a:p>
          <a:p>
            <a:pPr marL="0" indent="0">
              <a:buNone/>
            </a:pPr>
            <a:endParaRPr lang="fr-CH" dirty="0"/>
          </a:p>
          <a:p>
            <a:endParaRPr lang="fr-CH" dirty="0"/>
          </a:p>
          <a:p>
            <a:r>
              <a:rPr lang="fr-CH" dirty="0"/>
              <a:t>Depuis ces hypothèses on définit le rapport odds ratio qui représente la probabilité de Y=vrai par rapport à Y=faux sachant X</a:t>
            </a:r>
          </a:p>
          <a:p>
            <a:pPr marL="0" indent="0">
              <a:buNone/>
            </a:pPr>
            <a:endParaRPr lang="fr-CH" dirty="0"/>
          </a:p>
        </p:txBody>
      </p:sp>
      <p:pic>
        <p:nvPicPr>
          <p:cNvPr id="9" name="Image 8">
            <a:extLst>
              <a:ext uri="{FF2B5EF4-FFF2-40B4-BE49-F238E27FC236}">
                <a16:creationId xmlns:a16="http://schemas.microsoft.com/office/drawing/2014/main" id="{D8D06A8A-C483-44D4-83EA-3CBE9AB0E84E}"/>
              </a:ext>
            </a:extLst>
          </p:cNvPr>
          <p:cNvPicPr>
            <a:picLocks noChangeAspect="1"/>
          </p:cNvPicPr>
          <p:nvPr/>
        </p:nvPicPr>
        <p:blipFill>
          <a:blip r:embed="rId3"/>
          <a:stretch>
            <a:fillRect/>
          </a:stretch>
        </p:blipFill>
        <p:spPr>
          <a:xfrm>
            <a:off x="4024312" y="1707308"/>
            <a:ext cx="4143375" cy="676275"/>
          </a:xfrm>
          <a:prstGeom prst="rect">
            <a:avLst/>
          </a:prstGeom>
        </p:spPr>
      </p:pic>
      <p:pic>
        <p:nvPicPr>
          <p:cNvPr id="11" name="Image 10">
            <a:extLst>
              <a:ext uri="{FF2B5EF4-FFF2-40B4-BE49-F238E27FC236}">
                <a16:creationId xmlns:a16="http://schemas.microsoft.com/office/drawing/2014/main" id="{82ECB228-B024-4EED-88BF-756C6F5F41EE}"/>
              </a:ext>
            </a:extLst>
          </p:cNvPr>
          <p:cNvPicPr>
            <a:picLocks noChangeAspect="1"/>
          </p:cNvPicPr>
          <p:nvPr/>
        </p:nvPicPr>
        <p:blipFill>
          <a:blip r:embed="rId4"/>
          <a:stretch>
            <a:fillRect/>
          </a:stretch>
        </p:blipFill>
        <p:spPr>
          <a:xfrm>
            <a:off x="9734929" y="1298772"/>
            <a:ext cx="1998523" cy="1493348"/>
          </a:xfrm>
          <a:prstGeom prst="rect">
            <a:avLst/>
          </a:prstGeom>
        </p:spPr>
      </p:pic>
      <p:pic>
        <p:nvPicPr>
          <p:cNvPr id="15" name="Image 14">
            <a:extLst>
              <a:ext uri="{FF2B5EF4-FFF2-40B4-BE49-F238E27FC236}">
                <a16:creationId xmlns:a16="http://schemas.microsoft.com/office/drawing/2014/main" id="{CF95AEE2-EFB7-49F5-A17F-30EB5A30C12B}"/>
              </a:ext>
            </a:extLst>
          </p:cNvPr>
          <p:cNvPicPr>
            <a:picLocks noChangeAspect="1"/>
          </p:cNvPicPr>
          <p:nvPr/>
        </p:nvPicPr>
        <p:blipFill>
          <a:blip r:embed="rId5"/>
          <a:stretch>
            <a:fillRect/>
          </a:stretch>
        </p:blipFill>
        <p:spPr>
          <a:xfrm>
            <a:off x="929640" y="3362289"/>
            <a:ext cx="5903325" cy="916613"/>
          </a:xfrm>
          <a:prstGeom prst="rect">
            <a:avLst/>
          </a:prstGeom>
        </p:spPr>
      </p:pic>
      <p:pic>
        <p:nvPicPr>
          <p:cNvPr id="17" name="Image 16">
            <a:extLst>
              <a:ext uri="{FF2B5EF4-FFF2-40B4-BE49-F238E27FC236}">
                <a16:creationId xmlns:a16="http://schemas.microsoft.com/office/drawing/2014/main" id="{1ECD7D14-8F65-4305-972C-75DB3E89029D}"/>
              </a:ext>
            </a:extLst>
          </p:cNvPr>
          <p:cNvPicPr>
            <a:picLocks noChangeAspect="1"/>
          </p:cNvPicPr>
          <p:nvPr/>
        </p:nvPicPr>
        <p:blipFill>
          <a:blip r:embed="rId6"/>
          <a:stretch>
            <a:fillRect/>
          </a:stretch>
        </p:blipFill>
        <p:spPr>
          <a:xfrm>
            <a:off x="4292642" y="5507228"/>
            <a:ext cx="3606713" cy="734047"/>
          </a:xfrm>
          <a:prstGeom prst="rect">
            <a:avLst/>
          </a:prstGeom>
        </p:spPr>
      </p:pic>
      <p:pic>
        <p:nvPicPr>
          <p:cNvPr id="20" name="Image 19">
            <a:extLst>
              <a:ext uri="{FF2B5EF4-FFF2-40B4-BE49-F238E27FC236}">
                <a16:creationId xmlns:a16="http://schemas.microsoft.com/office/drawing/2014/main" id="{95175A0A-9E85-4972-B2D2-C17C9253F9A7}"/>
              </a:ext>
            </a:extLst>
          </p:cNvPr>
          <p:cNvPicPr>
            <a:picLocks noChangeAspect="1"/>
          </p:cNvPicPr>
          <p:nvPr/>
        </p:nvPicPr>
        <p:blipFill>
          <a:blip r:embed="rId7"/>
          <a:stretch>
            <a:fillRect/>
          </a:stretch>
        </p:blipFill>
        <p:spPr>
          <a:xfrm>
            <a:off x="4500471" y="2452146"/>
            <a:ext cx="3191058" cy="734046"/>
          </a:xfrm>
          <a:prstGeom prst="rect">
            <a:avLst/>
          </a:prstGeom>
        </p:spPr>
      </p:pic>
      <p:sp>
        <p:nvSpPr>
          <p:cNvPr id="3" name="Espace réservé du numéro de diapositive 2">
            <a:extLst>
              <a:ext uri="{FF2B5EF4-FFF2-40B4-BE49-F238E27FC236}">
                <a16:creationId xmlns:a16="http://schemas.microsoft.com/office/drawing/2014/main" id="{D2A5D7A3-6212-4AE8-A935-462DB3E56C45}"/>
              </a:ext>
            </a:extLst>
          </p:cNvPr>
          <p:cNvSpPr>
            <a:spLocks noGrp="1"/>
          </p:cNvSpPr>
          <p:nvPr>
            <p:ph type="sldNum" sz="quarter" idx="12"/>
          </p:nvPr>
        </p:nvSpPr>
        <p:spPr/>
        <p:txBody>
          <a:bodyPr/>
          <a:lstStyle/>
          <a:p>
            <a:fld id="{6C879FB7-B25B-4722-B52B-E3AE553A150F}" type="slidenum">
              <a:rPr lang="en-GB" smtClean="0"/>
              <a:t>62</a:t>
            </a:fld>
            <a:endParaRPr lang="en-GB"/>
          </a:p>
        </p:txBody>
      </p:sp>
    </p:spTree>
    <p:extLst>
      <p:ext uri="{BB962C8B-B14F-4D97-AF65-F5344CB8AC3E}">
        <p14:creationId xmlns:p14="http://schemas.microsoft.com/office/powerpoint/2010/main" val="42826443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l’algorithme de régression logistique?</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1421537"/>
            <a:ext cx="10515600" cy="40082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L’algorithme de régression logistique consiste en une fonction qui prend comme:</a:t>
            </a:r>
          </a:p>
          <a:p>
            <a:pPr lvl="1"/>
            <a:r>
              <a:rPr lang="fr-CH" dirty="0"/>
              <a:t>input un ensemble de données</a:t>
            </a:r>
          </a:p>
          <a:p>
            <a:pPr lvl="1"/>
            <a:r>
              <a:rPr lang="fr-CH" dirty="0"/>
              <a:t>Return les valeurs des paramètres [a,x0]</a:t>
            </a:r>
          </a:p>
          <a:p>
            <a:r>
              <a:rPr lang="fr-CH" dirty="0"/>
              <a:t>Pour calculer ces valeurs:</a:t>
            </a:r>
          </a:p>
          <a:p>
            <a:pPr lvl="1"/>
            <a:r>
              <a:rPr lang="fr-CH" dirty="0"/>
              <a:t>On exprime une minimisation d’erreur</a:t>
            </a:r>
          </a:p>
          <a:p>
            <a:pPr lvl="1"/>
            <a:r>
              <a:rPr lang="fr-CH" dirty="0"/>
              <a:t>On fait une descente en gradient</a:t>
            </a:r>
          </a:p>
          <a:p>
            <a:r>
              <a:rPr lang="fr-CH" dirty="0"/>
              <a:t>La descente nous aidera à trouver les valeurs optimales pour nos données</a:t>
            </a:r>
          </a:p>
          <a:p>
            <a:pPr marL="0" indent="0">
              <a:buNone/>
            </a:pPr>
            <a:endParaRPr lang="fr-CH" dirty="0"/>
          </a:p>
        </p:txBody>
      </p:sp>
      <p:sp>
        <p:nvSpPr>
          <p:cNvPr id="3" name="Espace réservé du numéro de diapositive 2">
            <a:extLst>
              <a:ext uri="{FF2B5EF4-FFF2-40B4-BE49-F238E27FC236}">
                <a16:creationId xmlns:a16="http://schemas.microsoft.com/office/drawing/2014/main" id="{7288A213-9D9B-404B-A6F1-DD36E980DA59}"/>
              </a:ext>
            </a:extLst>
          </p:cNvPr>
          <p:cNvSpPr>
            <a:spLocks noGrp="1"/>
          </p:cNvSpPr>
          <p:nvPr>
            <p:ph type="sldNum" sz="quarter" idx="12"/>
          </p:nvPr>
        </p:nvSpPr>
        <p:spPr/>
        <p:txBody>
          <a:bodyPr/>
          <a:lstStyle/>
          <a:p>
            <a:fld id="{6C879FB7-B25B-4722-B52B-E3AE553A150F}" type="slidenum">
              <a:rPr lang="en-GB" smtClean="0"/>
              <a:t>63</a:t>
            </a:fld>
            <a:endParaRPr lang="en-GB"/>
          </a:p>
        </p:txBody>
      </p:sp>
    </p:spTree>
    <p:extLst>
      <p:ext uri="{BB962C8B-B14F-4D97-AF65-F5344CB8AC3E}">
        <p14:creationId xmlns:p14="http://schemas.microsoft.com/office/powerpoint/2010/main" val="13967705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le sur-apprentissage?</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BD503B3F-8597-4735-8931-5AE9AAB04FB5}"/>
              </a:ext>
            </a:extLst>
          </p:cNvPr>
          <p:cNvSpPr>
            <a:spLocks noGrp="1"/>
          </p:cNvSpPr>
          <p:nvPr>
            <p:ph idx="1"/>
          </p:nvPr>
        </p:nvSpPr>
        <p:spPr>
          <a:xfrm>
            <a:off x="667593" y="815158"/>
            <a:ext cx="10673934" cy="4887819"/>
          </a:xfrm>
        </p:spPr>
        <p:txBody>
          <a:bodyPr>
            <a:normAutofit/>
          </a:bodyPr>
          <a:lstStyle/>
          <a:p>
            <a:r>
              <a:rPr lang="fr-CH" dirty="0"/>
              <a:t>Le sur-apprentissage réduit l’efficacité de notre modèle en augmentant la complexité</a:t>
            </a:r>
          </a:p>
          <a:p>
            <a:r>
              <a:rPr lang="fr-CH" dirty="0"/>
              <a:t>Le sur-apprentissage peut résulter d’une fausse mesure qui a du bruit</a:t>
            </a:r>
          </a:p>
          <a:p>
            <a:r>
              <a:rPr lang="fr-CH" dirty="0"/>
              <a:t>On peut utiliser les données et l’évaluation pour introduire formellement une tolérance dans l’erreur de l’entrainement.</a:t>
            </a:r>
          </a:p>
          <a:p>
            <a:endParaRPr lang="fr-CH" dirty="0"/>
          </a:p>
          <a:p>
            <a:endParaRPr lang="fr-CH" dirty="0"/>
          </a:p>
          <a:p>
            <a:endParaRPr lang="fr-CH" dirty="0"/>
          </a:p>
          <a:p>
            <a:r>
              <a:rPr lang="fr-CH" dirty="0"/>
              <a:t>Avec un nombre de données de input important, un éventuel bruit dans une donnée pourra être «</a:t>
            </a:r>
            <a:r>
              <a:rPr lang="fr-CH" dirty="0" err="1"/>
              <a:t>éléminé</a:t>
            </a:r>
            <a:r>
              <a:rPr lang="fr-CH" dirty="0"/>
              <a:t>» </a:t>
            </a:r>
          </a:p>
        </p:txBody>
      </p:sp>
      <p:pic>
        <p:nvPicPr>
          <p:cNvPr id="6" name="Image 5">
            <a:extLst>
              <a:ext uri="{FF2B5EF4-FFF2-40B4-BE49-F238E27FC236}">
                <a16:creationId xmlns:a16="http://schemas.microsoft.com/office/drawing/2014/main" id="{E7F730C3-C500-4FBE-A969-10D15ABE7455}"/>
              </a:ext>
            </a:extLst>
          </p:cNvPr>
          <p:cNvPicPr>
            <a:picLocks noChangeAspect="1"/>
          </p:cNvPicPr>
          <p:nvPr/>
        </p:nvPicPr>
        <p:blipFill>
          <a:blip r:embed="rId3"/>
          <a:stretch>
            <a:fillRect/>
          </a:stretch>
        </p:blipFill>
        <p:spPr>
          <a:xfrm>
            <a:off x="3430053" y="2989078"/>
            <a:ext cx="5331893" cy="1625934"/>
          </a:xfrm>
          <a:prstGeom prst="rect">
            <a:avLst/>
          </a:prstGeom>
        </p:spPr>
      </p:pic>
      <p:sp>
        <p:nvSpPr>
          <p:cNvPr id="3" name="Espace réservé du numéro de diapositive 2">
            <a:extLst>
              <a:ext uri="{FF2B5EF4-FFF2-40B4-BE49-F238E27FC236}">
                <a16:creationId xmlns:a16="http://schemas.microsoft.com/office/drawing/2014/main" id="{DD0DB45A-55C5-432F-9207-6BED75350CC1}"/>
              </a:ext>
            </a:extLst>
          </p:cNvPr>
          <p:cNvSpPr>
            <a:spLocks noGrp="1"/>
          </p:cNvSpPr>
          <p:nvPr>
            <p:ph type="sldNum" sz="quarter" idx="12"/>
          </p:nvPr>
        </p:nvSpPr>
        <p:spPr/>
        <p:txBody>
          <a:bodyPr/>
          <a:lstStyle/>
          <a:p>
            <a:fld id="{6C879FB7-B25B-4722-B52B-E3AE553A150F}" type="slidenum">
              <a:rPr lang="en-GB" smtClean="0"/>
              <a:t>64</a:t>
            </a:fld>
            <a:endParaRPr lang="en-GB"/>
          </a:p>
        </p:txBody>
      </p:sp>
    </p:spTree>
    <p:extLst>
      <p:ext uri="{BB962C8B-B14F-4D97-AF65-F5344CB8AC3E}">
        <p14:creationId xmlns:p14="http://schemas.microsoft.com/office/powerpoint/2010/main" val="39126645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12.</a:t>
            </a:r>
            <a:r>
              <a:rPr lang="fr-FR" sz="1400" dirty="0">
                <a:effectLst/>
                <a:latin typeface="Arial" panose="020B0604020202020204" pitchFamily="34" charset="0"/>
              </a:rPr>
              <a:t>Apprentissage neuronal: En quoi est-ce un apprentissage supervisé? Qu’est qu’un classifieur linéaire? Que propose l’algorithme du perceptron? Quelle est sa relation à un neurone artificiel? Comment peut-on entrainer un neurone artificiel? Quels sont ses paramètres? Quels sont les paramètres de l’algorithme d’apprentissage? Quel est le principe de l’algorithme de descente en gradient?</a:t>
            </a:r>
            <a:endParaRPr lang="en-GB" sz="1400" dirty="0"/>
          </a:p>
        </p:txBody>
      </p:sp>
      <p:sp>
        <p:nvSpPr>
          <p:cNvPr id="4" name="Espace réservé du contenu 6">
            <a:extLst>
              <a:ext uri="{FF2B5EF4-FFF2-40B4-BE49-F238E27FC236}">
                <a16:creationId xmlns:a16="http://schemas.microsoft.com/office/drawing/2014/main" id="{24DAA4EA-2E7A-4520-8A6B-96484836E4A1}"/>
              </a:ext>
            </a:extLst>
          </p:cNvPr>
          <p:cNvSpPr>
            <a:spLocks noGrp="1"/>
          </p:cNvSpPr>
          <p:nvPr>
            <p:ph idx="1"/>
          </p:nvPr>
        </p:nvSpPr>
        <p:spPr>
          <a:xfrm>
            <a:off x="759033" y="1690687"/>
            <a:ext cx="10673934" cy="4370247"/>
          </a:xfrm>
        </p:spPr>
        <p:txBody>
          <a:bodyPr>
            <a:normAutofit lnSpcReduction="10000"/>
          </a:bodyPr>
          <a:lstStyle/>
          <a:p>
            <a:r>
              <a:rPr lang="fr-CH" dirty="0"/>
              <a:t>Chez l’apprentissage supervisé on collecte des données, c’est un échantillonnage de l’univers d’états</a:t>
            </a:r>
          </a:p>
          <a:p>
            <a:r>
              <a:rPr lang="fr-CH" dirty="0"/>
              <a:t>On essaye de créer de la connaissance à partir de ces exemples (données)</a:t>
            </a:r>
          </a:p>
          <a:p>
            <a:r>
              <a:rPr lang="fr-CH" dirty="0"/>
              <a:t>Pour «injecter» ces données on utilise des modèles qu’on suppose pertinent pour le problème </a:t>
            </a:r>
          </a:p>
          <a:p>
            <a:endParaRPr lang="fr-CH" dirty="0"/>
          </a:p>
          <a:p>
            <a:r>
              <a:rPr lang="fr-CH" dirty="0"/>
              <a:t>Un classifieur linéaire est un algorithme de classement statistique, le rôle de cet algorithme est de classer dans des groupes les échantillons qui ont des propriétés similaires</a:t>
            </a:r>
          </a:p>
          <a:p>
            <a:pPr marL="0" indent="0">
              <a:buNone/>
            </a:pPr>
            <a:endParaRPr lang="fr-CH" dirty="0"/>
          </a:p>
        </p:txBody>
      </p:sp>
      <p:sp>
        <p:nvSpPr>
          <p:cNvPr id="5" name="Titre 1">
            <a:extLst>
              <a:ext uri="{FF2B5EF4-FFF2-40B4-BE49-F238E27FC236}">
                <a16:creationId xmlns:a16="http://schemas.microsoft.com/office/drawing/2014/main" id="{ECA09833-7A9D-4CE6-811D-A1FC5870DECC}"/>
              </a:ext>
            </a:extLst>
          </p:cNvPr>
          <p:cNvSpPr txBox="1">
            <a:spLocks/>
          </p:cNvSpPr>
          <p:nvPr/>
        </p:nvSpPr>
        <p:spPr>
          <a:xfrm>
            <a:off x="0" y="-316992"/>
            <a:ext cx="9296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a:solidFill>
                  <a:schemeClr val="accent1"/>
                </a:solidFill>
              </a:rPr>
              <a:t>12.</a:t>
            </a:r>
            <a:endParaRPr lang="en-GB" dirty="0">
              <a:solidFill>
                <a:schemeClr val="accent1"/>
              </a:solidFill>
            </a:endParaRPr>
          </a:p>
        </p:txBody>
      </p:sp>
      <p:sp>
        <p:nvSpPr>
          <p:cNvPr id="3" name="Espace réservé du numéro de diapositive 2">
            <a:extLst>
              <a:ext uri="{FF2B5EF4-FFF2-40B4-BE49-F238E27FC236}">
                <a16:creationId xmlns:a16="http://schemas.microsoft.com/office/drawing/2014/main" id="{A066AB67-B731-430F-8310-2797505727A5}"/>
              </a:ext>
            </a:extLst>
          </p:cNvPr>
          <p:cNvSpPr>
            <a:spLocks noGrp="1"/>
          </p:cNvSpPr>
          <p:nvPr>
            <p:ph type="sldNum" sz="quarter" idx="12"/>
          </p:nvPr>
        </p:nvSpPr>
        <p:spPr/>
        <p:txBody>
          <a:bodyPr/>
          <a:lstStyle/>
          <a:p>
            <a:fld id="{6C879FB7-B25B-4722-B52B-E3AE553A150F}" type="slidenum">
              <a:rPr lang="en-GB" smtClean="0"/>
              <a:t>65</a:t>
            </a:fld>
            <a:endParaRPr lang="en-GB"/>
          </a:p>
        </p:txBody>
      </p:sp>
    </p:spTree>
    <p:extLst>
      <p:ext uri="{BB962C8B-B14F-4D97-AF65-F5344CB8AC3E}">
        <p14:creationId xmlns:p14="http://schemas.microsoft.com/office/powerpoint/2010/main" val="40130260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 propose l’algorithme du perceptron?</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BD503B3F-8597-4735-8931-5AE9AAB04FB5}"/>
              </a:ext>
            </a:extLst>
          </p:cNvPr>
          <p:cNvSpPr>
            <a:spLocks noGrp="1"/>
          </p:cNvSpPr>
          <p:nvPr>
            <p:ph idx="1"/>
          </p:nvPr>
        </p:nvSpPr>
        <p:spPr>
          <a:xfrm>
            <a:off x="667593" y="815158"/>
            <a:ext cx="10673934" cy="4887819"/>
          </a:xfrm>
        </p:spPr>
        <p:txBody>
          <a:bodyPr>
            <a:normAutofit lnSpcReduction="10000"/>
          </a:bodyPr>
          <a:lstStyle/>
          <a:p>
            <a:r>
              <a:rPr lang="fr-CH" dirty="0"/>
              <a:t>L’algorithme de perceptron est un classifieur linéaire, pour classer une valeur x, on calcule le produit vectoriel entre x et la droite/plan de classification</a:t>
            </a:r>
          </a:p>
          <a:p>
            <a:r>
              <a:rPr lang="fr-CH" dirty="0"/>
              <a:t>Selon le résultat de cet produit vectoriel on dit si x appartient à la classe ou pas</a:t>
            </a:r>
          </a:p>
          <a:p>
            <a:r>
              <a:rPr lang="fr-CH" dirty="0"/>
              <a:t>La difficulté étant bien sur de définir ce plan de classification</a:t>
            </a:r>
          </a:p>
          <a:p>
            <a:pPr marL="914400" lvl="1" indent="-457200">
              <a:buFont typeface="+mj-lt"/>
              <a:buAutoNum type="arabicPeriod"/>
            </a:pPr>
            <a:r>
              <a:rPr lang="fr-CH" dirty="0"/>
              <a:t>On choisit un pas d’apprentissage</a:t>
            </a:r>
          </a:p>
          <a:p>
            <a:pPr marL="914400" lvl="1" indent="-457200">
              <a:buFont typeface="+mj-lt"/>
              <a:buAutoNum type="arabicPeriod"/>
            </a:pPr>
            <a:r>
              <a:rPr lang="fr-CH" dirty="0"/>
              <a:t>On initialise nos poids w aléatoirement </a:t>
            </a:r>
          </a:p>
          <a:p>
            <a:pPr marL="914400" lvl="1" indent="-457200">
              <a:buFont typeface="+mj-lt"/>
              <a:buAutoNum type="arabicPeriod"/>
            </a:pPr>
            <a:r>
              <a:rPr lang="fr-CH" dirty="0"/>
              <a:t>Pour toute donné d’entrainement on calcule:</a:t>
            </a:r>
          </a:p>
          <a:p>
            <a:pPr marL="914400" lvl="1" indent="-457200">
              <a:buFont typeface="+mj-lt"/>
              <a:buAutoNum type="arabicPeriod"/>
            </a:pPr>
            <a:endParaRPr lang="fr-CH" dirty="0"/>
          </a:p>
          <a:p>
            <a:pPr marL="914400" lvl="1" indent="-457200">
              <a:buFont typeface="+mj-lt"/>
              <a:buAutoNum type="arabicPeriod"/>
            </a:pPr>
            <a:endParaRPr lang="fr-CH" dirty="0"/>
          </a:p>
          <a:p>
            <a:pPr marL="914400" lvl="1" indent="-457200">
              <a:buFont typeface="+mj-lt"/>
              <a:buAutoNum type="arabicPeriod"/>
            </a:pPr>
            <a:r>
              <a:rPr lang="fr-CH" dirty="0"/>
              <a:t>Jusqu’à convergence</a:t>
            </a:r>
          </a:p>
          <a:p>
            <a:pPr marL="914400" lvl="2" indent="0">
              <a:buNone/>
            </a:pPr>
            <a:endParaRPr lang="fr-CH" dirty="0"/>
          </a:p>
        </p:txBody>
      </p:sp>
      <p:pic>
        <p:nvPicPr>
          <p:cNvPr id="7" name="Image 6">
            <a:extLst>
              <a:ext uri="{FF2B5EF4-FFF2-40B4-BE49-F238E27FC236}">
                <a16:creationId xmlns:a16="http://schemas.microsoft.com/office/drawing/2014/main" id="{A2657148-4087-426B-B315-EEDF32192218}"/>
              </a:ext>
            </a:extLst>
          </p:cNvPr>
          <p:cNvPicPr>
            <a:picLocks noChangeAspect="1"/>
          </p:cNvPicPr>
          <p:nvPr/>
        </p:nvPicPr>
        <p:blipFill>
          <a:blip r:embed="rId3"/>
          <a:stretch>
            <a:fillRect/>
          </a:stretch>
        </p:blipFill>
        <p:spPr>
          <a:xfrm>
            <a:off x="5886450" y="3214025"/>
            <a:ext cx="209550" cy="323850"/>
          </a:xfrm>
          <a:prstGeom prst="rect">
            <a:avLst/>
          </a:prstGeom>
        </p:spPr>
      </p:pic>
      <p:pic>
        <p:nvPicPr>
          <p:cNvPr id="9" name="Image 8">
            <a:extLst>
              <a:ext uri="{FF2B5EF4-FFF2-40B4-BE49-F238E27FC236}">
                <a16:creationId xmlns:a16="http://schemas.microsoft.com/office/drawing/2014/main" id="{2ACB794A-D39D-4ED3-A88E-DF7F557E118E}"/>
              </a:ext>
            </a:extLst>
          </p:cNvPr>
          <p:cNvPicPr>
            <a:picLocks noChangeAspect="1"/>
          </p:cNvPicPr>
          <p:nvPr/>
        </p:nvPicPr>
        <p:blipFill>
          <a:blip r:embed="rId4"/>
          <a:stretch>
            <a:fillRect/>
          </a:stretch>
        </p:blipFill>
        <p:spPr>
          <a:xfrm>
            <a:off x="2338387" y="4265875"/>
            <a:ext cx="4233863" cy="673776"/>
          </a:xfrm>
          <a:prstGeom prst="rect">
            <a:avLst/>
          </a:prstGeom>
        </p:spPr>
      </p:pic>
      <p:sp>
        <p:nvSpPr>
          <p:cNvPr id="3" name="Espace réservé du numéro de diapositive 2">
            <a:extLst>
              <a:ext uri="{FF2B5EF4-FFF2-40B4-BE49-F238E27FC236}">
                <a16:creationId xmlns:a16="http://schemas.microsoft.com/office/drawing/2014/main" id="{60B70E20-B368-423E-805E-1D1AEA6237F8}"/>
              </a:ext>
            </a:extLst>
          </p:cNvPr>
          <p:cNvSpPr>
            <a:spLocks noGrp="1"/>
          </p:cNvSpPr>
          <p:nvPr>
            <p:ph type="sldNum" sz="quarter" idx="12"/>
          </p:nvPr>
        </p:nvSpPr>
        <p:spPr/>
        <p:txBody>
          <a:bodyPr/>
          <a:lstStyle/>
          <a:p>
            <a:fld id="{6C879FB7-B25B-4722-B52B-E3AE553A150F}" type="slidenum">
              <a:rPr lang="en-GB" smtClean="0"/>
              <a:t>66</a:t>
            </a:fld>
            <a:endParaRPr lang="en-GB"/>
          </a:p>
        </p:txBody>
      </p:sp>
    </p:spTree>
    <p:extLst>
      <p:ext uri="{BB962C8B-B14F-4D97-AF65-F5344CB8AC3E}">
        <p14:creationId xmlns:p14="http://schemas.microsoft.com/office/powerpoint/2010/main" val="30288099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Quelle est sa relation à un neurone artificiel?</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BD503B3F-8597-4735-8931-5AE9AAB04FB5}"/>
              </a:ext>
            </a:extLst>
          </p:cNvPr>
          <p:cNvSpPr>
            <a:spLocks noGrp="1"/>
          </p:cNvSpPr>
          <p:nvPr>
            <p:ph idx="1"/>
          </p:nvPr>
        </p:nvSpPr>
        <p:spPr>
          <a:xfrm>
            <a:off x="667593" y="1557829"/>
            <a:ext cx="10673934" cy="4681129"/>
          </a:xfrm>
        </p:spPr>
        <p:txBody>
          <a:bodyPr>
            <a:normAutofit/>
          </a:bodyPr>
          <a:lstStyle/>
          <a:p>
            <a:r>
              <a:rPr lang="fr-CH" dirty="0"/>
              <a:t>Chez un neurone artificiel on fera le même calcul</a:t>
            </a:r>
          </a:p>
          <a:p>
            <a:endParaRPr lang="fr-CH" dirty="0"/>
          </a:p>
          <a:p>
            <a:endParaRPr lang="fr-CH" dirty="0"/>
          </a:p>
          <a:p>
            <a:pPr marL="0" indent="0">
              <a:buNone/>
            </a:pPr>
            <a:endParaRPr lang="fr-CH" dirty="0"/>
          </a:p>
          <a:p>
            <a:pPr marL="0" indent="0">
              <a:buNone/>
            </a:pPr>
            <a:endParaRPr lang="fr-CH" dirty="0"/>
          </a:p>
          <a:p>
            <a:r>
              <a:rPr lang="fr-CH" dirty="0"/>
              <a:t>On va changer la condition de déclanchement du neurone</a:t>
            </a:r>
          </a:p>
          <a:p>
            <a:r>
              <a:rPr lang="fr-CH" dirty="0"/>
              <a:t>Chez perceptron il suffisait d’atteindre le seuil (a&gt;0)</a:t>
            </a:r>
          </a:p>
          <a:p>
            <a:r>
              <a:rPr lang="fr-CH" dirty="0"/>
              <a:t>Chez les neurones on va utiliser la régression logistique pour savoir si le neurone s’active ou pas</a:t>
            </a:r>
          </a:p>
        </p:txBody>
      </p:sp>
      <p:pic>
        <p:nvPicPr>
          <p:cNvPr id="12" name="Image 11">
            <a:extLst>
              <a:ext uri="{FF2B5EF4-FFF2-40B4-BE49-F238E27FC236}">
                <a16:creationId xmlns:a16="http://schemas.microsoft.com/office/drawing/2014/main" id="{11992FE6-3B9E-4B80-A4AF-8E81C3F35936}"/>
              </a:ext>
            </a:extLst>
          </p:cNvPr>
          <p:cNvPicPr>
            <a:picLocks noChangeAspect="1"/>
          </p:cNvPicPr>
          <p:nvPr/>
        </p:nvPicPr>
        <p:blipFill>
          <a:blip r:embed="rId3"/>
          <a:stretch>
            <a:fillRect/>
          </a:stretch>
        </p:blipFill>
        <p:spPr>
          <a:xfrm>
            <a:off x="3552405" y="1944617"/>
            <a:ext cx="5087190" cy="1923376"/>
          </a:xfrm>
          <a:prstGeom prst="rect">
            <a:avLst/>
          </a:prstGeom>
        </p:spPr>
      </p:pic>
      <p:sp>
        <p:nvSpPr>
          <p:cNvPr id="3" name="Espace réservé du numéro de diapositive 2">
            <a:extLst>
              <a:ext uri="{FF2B5EF4-FFF2-40B4-BE49-F238E27FC236}">
                <a16:creationId xmlns:a16="http://schemas.microsoft.com/office/drawing/2014/main" id="{5B72D694-6007-4536-96F8-3D4079007EBB}"/>
              </a:ext>
            </a:extLst>
          </p:cNvPr>
          <p:cNvSpPr>
            <a:spLocks noGrp="1"/>
          </p:cNvSpPr>
          <p:nvPr>
            <p:ph type="sldNum" sz="quarter" idx="12"/>
          </p:nvPr>
        </p:nvSpPr>
        <p:spPr/>
        <p:txBody>
          <a:bodyPr/>
          <a:lstStyle/>
          <a:p>
            <a:fld id="{6C879FB7-B25B-4722-B52B-E3AE553A150F}" type="slidenum">
              <a:rPr lang="en-GB" smtClean="0"/>
              <a:t>67</a:t>
            </a:fld>
            <a:endParaRPr lang="en-GB"/>
          </a:p>
        </p:txBody>
      </p:sp>
    </p:spTree>
    <p:extLst>
      <p:ext uri="{BB962C8B-B14F-4D97-AF65-F5344CB8AC3E}">
        <p14:creationId xmlns:p14="http://schemas.microsoft.com/office/powerpoint/2010/main" val="28982133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peut-on entrainer un neurone artificiel? Quels sont ses paramètres? </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BD503B3F-8597-4735-8931-5AE9AAB04FB5}"/>
              </a:ext>
            </a:extLst>
          </p:cNvPr>
          <p:cNvSpPr>
            <a:spLocks noGrp="1"/>
          </p:cNvSpPr>
          <p:nvPr>
            <p:ph idx="1"/>
          </p:nvPr>
        </p:nvSpPr>
        <p:spPr>
          <a:xfrm>
            <a:off x="929640" y="1038005"/>
            <a:ext cx="10673934" cy="5658872"/>
          </a:xfrm>
        </p:spPr>
        <p:txBody>
          <a:bodyPr>
            <a:normAutofit/>
          </a:bodyPr>
          <a:lstStyle/>
          <a:p>
            <a:r>
              <a:rPr lang="fr-CH" dirty="0"/>
              <a:t>Les paramètres c’est le vecteur W</a:t>
            </a:r>
          </a:p>
          <a:p>
            <a:r>
              <a:rPr lang="fr-CH" dirty="0"/>
              <a:t>On va se mettre à l’espace des paramètres W, et on étudie les droites</a:t>
            </a:r>
          </a:p>
          <a:p>
            <a:pPr marL="0" indent="0">
              <a:buNone/>
            </a:pPr>
            <a:r>
              <a:rPr lang="fr-CH" dirty="0"/>
              <a:t>                            pour chaque donnée</a:t>
            </a:r>
          </a:p>
          <a:p>
            <a:pPr marL="0" indent="0">
              <a:buNone/>
            </a:pPr>
            <a:endParaRPr lang="fr-CH" dirty="0"/>
          </a:p>
          <a:p>
            <a:pPr marL="0" indent="0">
              <a:buNone/>
            </a:pPr>
            <a:endParaRPr lang="fr-CH" dirty="0"/>
          </a:p>
          <a:p>
            <a:pPr marL="0" indent="0">
              <a:buNone/>
            </a:pPr>
            <a:endParaRPr lang="fr-CH" dirty="0"/>
          </a:p>
          <a:p>
            <a:pPr marL="0" indent="0">
              <a:buNone/>
            </a:pPr>
            <a:endParaRPr lang="fr-CH" dirty="0"/>
          </a:p>
          <a:p>
            <a:pPr marL="0" indent="0">
              <a:buNone/>
            </a:pPr>
            <a:endParaRPr lang="fr-CH" dirty="0"/>
          </a:p>
          <a:p>
            <a:pPr marL="0" indent="0">
              <a:buNone/>
            </a:pPr>
            <a:endParaRPr lang="fr-CH" dirty="0"/>
          </a:p>
          <a:p>
            <a:r>
              <a:rPr lang="fr-CH" dirty="0"/>
              <a:t>C’est appelé un entrainement par vote, chaque donnée vote pour la valeur W qui lui va le plus</a:t>
            </a:r>
          </a:p>
        </p:txBody>
      </p:sp>
      <p:pic>
        <p:nvPicPr>
          <p:cNvPr id="7" name="Image 6">
            <a:extLst>
              <a:ext uri="{FF2B5EF4-FFF2-40B4-BE49-F238E27FC236}">
                <a16:creationId xmlns:a16="http://schemas.microsoft.com/office/drawing/2014/main" id="{DFF9945B-6D30-47A5-8869-A00AD3AD7721}"/>
              </a:ext>
            </a:extLst>
          </p:cNvPr>
          <p:cNvPicPr>
            <a:picLocks noChangeAspect="1"/>
          </p:cNvPicPr>
          <p:nvPr/>
        </p:nvPicPr>
        <p:blipFill>
          <a:blip r:embed="rId3"/>
          <a:stretch>
            <a:fillRect/>
          </a:stretch>
        </p:blipFill>
        <p:spPr>
          <a:xfrm>
            <a:off x="3019212" y="2572182"/>
            <a:ext cx="5970695" cy="2769910"/>
          </a:xfrm>
          <a:prstGeom prst="rect">
            <a:avLst/>
          </a:prstGeom>
        </p:spPr>
      </p:pic>
      <p:pic>
        <p:nvPicPr>
          <p:cNvPr id="9" name="Image 8">
            <a:extLst>
              <a:ext uri="{FF2B5EF4-FFF2-40B4-BE49-F238E27FC236}">
                <a16:creationId xmlns:a16="http://schemas.microsoft.com/office/drawing/2014/main" id="{5A39CA89-7A78-4350-A839-FE9DEC48DBFF}"/>
              </a:ext>
            </a:extLst>
          </p:cNvPr>
          <p:cNvPicPr>
            <a:picLocks noChangeAspect="1"/>
          </p:cNvPicPr>
          <p:nvPr/>
        </p:nvPicPr>
        <p:blipFill>
          <a:blip r:embed="rId4"/>
          <a:stretch>
            <a:fillRect/>
          </a:stretch>
        </p:blipFill>
        <p:spPr>
          <a:xfrm>
            <a:off x="1204829" y="2041763"/>
            <a:ext cx="1967250" cy="530419"/>
          </a:xfrm>
          <a:prstGeom prst="rect">
            <a:avLst/>
          </a:prstGeom>
        </p:spPr>
      </p:pic>
      <p:pic>
        <p:nvPicPr>
          <p:cNvPr id="11" name="Image 10">
            <a:extLst>
              <a:ext uri="{FF2B5EF4-FFF2-40B4-BE49-F238E27FC236}">
                <a16:creationId xmlns:a16="http://schemas.microsoft.com/office/drawing/2014/main" id="{BF5F4359-0115-4BD0-B3ED-DA1A929EAD33}"/>
              </a:ext>
            </a:extLst>
          </p:cNvPr>
          <p:cNvPicPr>
            <a:picLocks noChangeAspect="1"/>
          </p:cNvPicPr>
          <p:nvPr/>
        </p:nvPicPr>
        <p:blipFill>
          <a:blip r:embed="rId5"/>
          <a:stretch>
            <a:fillRect/>
          </a:stretch>
        </p:blipFill>
        <p:spPr>
          <a:xfrm>
            <a:off x="6443228" y="2041763"/>
            <a:ext cx="2131957" cy="480947"/>
          </a:xfrm>
          <a:prstGeom prst="rect">
            <a:avLst/>
          </a:prstGeom>
        </p:spPr>
      </p:pic>
      <p:sp>
        <p:nvSpPr>
          <p:cNvPr id="3" name="Espace réservé du numéro de diapositive 2">
            <a:extLst>
              <a:ext uri="{FF2B5EF4-FFF2-40B4-BE49-F238E27FC236}">
                <a16:creationId xmlns:a16="http://schemas.microsoft.com/office/drawing/2014/main" id="{9168326D-3D7B-4EA9-9972-FCBC3378E448}"/>
              </a:ext>
            </a:extLst>
          </p:cNvPr>
          <p:cNvSpPr>
            <a:spLocks noGrp="1"/>
          </p:cNvSpPr>
          <p:nvPr>
            <p:ph type="sldNum" sz="quarter" idx="12"/>
          </p:nvPr>
        </p:nvSpPr>
        <p:spPr/>
        <p:txBody>
          <a:bodyPr/>
          <a:lstStyle/>
          <a:p>
            <a:fld id="{6C879FB7-B25B-4722-B52B-E3AE553A150F}" type="slidenum">
              <a:rPr lang="en-GB" smtClean="0"/>
              <a:t>68</a:t>
            </a:fld>
            <a:endParaRPr lang="en-GB"/>
          </a:p>
        </p:txBody>
      </p:sp>
    </p:spTree>
    <p:extLst>
      <p:ext uri="{BB962C8B-B14F-4D97-AF65-F5344CB8AC3E}">
        <p14:creationId xmlns:p14="http://schemas.microsoft.com/office/powerpoint/2010/main" val="36839325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peut-on entrainer un neurone artificiel? Quels sont ses paramètres? </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BD503B3F-8597-4735-8931-5AE9AAB04FB5}"/>
              </a:ext>
            </a:extLst>
          </p:cNvPr>
          <p:cNvSpPr>
            <a:spLocks noGrp="1"/>
          </p:cNvSpPr>
          <p:nvPr>
            <p:ph idx="1"/>
          </p:nvPr>
        </p:nvSpPr>
        <p:spPr>
          <a:xfrm>
            <a:off x="929640" y="1038005"/>
            <a:ext cx="10673934" cy="5658872"/>
          </a:xfrm>
        </p:spPr>
        <p:txBody>
          <a:bodyPr>
            <a:normAutofit/>
          </a:bodyPr>
          <a:lstStyle/>
          <a:p>
            <a:r>
              <a:rPr lang="fr-CH" dirty="0"/>
              <a:t>Chez l’entrainement du perceptron, ce qu’on fait c’est de recalculer nos poids W selon l’erreur de chaque donnée d’entrainement, mais cette erreur n’est pas globale</a:t>
            </a:r>
          </a:p>
          <a:p>
            <a:endParaRPr lang="fr-CH" dirty="0"/>
          </a:p>
          <a:p>
            <a:endParaRPr lang="fr-CH" dirty="0"/>
          </a:p>
          <a:p>
            <a:pPr marL="0" indent="0">
              <a:buNone/>
            </a:pPr>
            <a:endParaRPr lang="fr-CH" dirty="0"/>
          </a:p>
          <a:p>
            <a:r>
              <a:rPr lang="fr-CH" dirty="0"/>
              <a:t>À chaque itération de l’entrainement d’un neurone on regarde la fonction d’erreur globale pour un poids donné</a:t>
            </a:r>
          </a:p>
          <a:p>
            <a:r>
              <a:rPr lang="fr-CH" dirty="0"/>
              <a:t>On va essayer de faire évoluer les poids de façon à minimiser l’erreur</a:t>
            </a:r>
          </a:p>
          <a:p>
            <a:r>
              <a:rPr lang="fr-CH" dirty="0"/>
              <a:t>Qu’on va calculer à l’aide de la descente du gradient</a:t>
            </a:r>
          </a:p>
        </p:txBody>
      </p:sp>
      <p:pic>
        <p:nvPicPr>
          <p:cNvPr id="6" name="Image 5">
            <a:extLst>
              <a:ext uri="{FF2B5EF4-FFF2-40B4-BE49-F238E27FC236}">
                <a16:creationId xmlns:a16="http://schemas.microsoft.com/office/drawing/2014/main" id="{DE30582C-0C33-4BD4-978F-430E370C2EC1}"/>
              </a:ext>
            </a:extLst>
          </p:cNvPr>
          <p:cNvPicPr>
            <a:picLocks noChangeAspect="1"/>
          </p:cNvPicPr>
          <p:nvPr/>
        </p:nvPicPr>
        <p:blipFill>
          <a:blip r:embed="rId3"/>
          <a:stretch>
            <a:fillRect/>
          </a:stretch>
        </p:blipFill>
        <p:spPr>
          <a:xfrm>
            <a:off x="2861419" y="2524125"/>
            <a:ext cx="6810375" cy="904875"/>
          </a:xfrm>
          <a:prstGeom prst="rect">
            <a:avLst/>
          </a:prstGeom>
        </p:spPr>
      </p:pic>
      <p:sp>
        <p:nvSpPr>
          <p:cNvPr id="3" name="Espace réservé du numéro de diapositive 2">
            <a:extLst>
              <a:ext uri="{FF2B5EF4-FFF2-40B4-BE49-F238E27FC236}">
                <a16:creationId xmlns:a16="http://schemas.microsoft.com/office/drawing/2014/main" id="{6CF562E6-6739-4227-9D7D-270DA5E4A738}"/>
              </a:ext>
            </a:extLst>
          </p:cNvPr>
          <p:cNvSpPr>
            <a:spLocks noGrp="1"/>
          </p:cNvSpPr>
          <p:nvPr>
            <p:ph type="sldNum" sz="quarter" idx="12"/>
          </p:nvPr>
        </p:nvSpPr>
        <p:spPr/>
        <p:txBody>
          <a:bodyPr/>
          <a:lstStyle/>
          <a:p>
            <a:fld id="{6C879FB7-B25B-4722-B52B-E3AE553A150F}" type="slidenum">
              <a:rPr lang="en-GB" smtClean="0"/>
              <a:t>69</a:t>
            </a:fld>
            <a:endParaRPr lang="en-GB"/>
          </a:p>
        </p:txBody>
      </p:sp>
    </p:spTree>
    <p:extLst>
      <p:ext uri="{BB962C8B-B14F-4D97-AF65-F5344CB8AC3E}">
        <p14:creationId xmlns:p14="http://schemas.microsoft.com/office/powerpoint/2010/main" val="409526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2.</a:t>
            </a:r>
            <a:r>
              <a:rPr lang="fr-FR" sz="1400" dirty="0">
                <a:effectLst/>
                <a:latin typeface="Arial" panose="020B0604020202020204" pitchFamily="34" charset="0"/>
              </a:rPr>
              <a:t>Méthodes de Recherche: Rappelez le principe des méthodes de recherche. Qu’est que la profondeur limitée et en quoi est-ce utile? Comment est définie une heuristique et quelles sont ses propriétés? A quoi sert une heuristique? Expliquez en particulier l’algorithme A* et ses propriétés. Citez des exemples d’application.</a:t>
            </a:r>
            <a:endParaRPr lang="en-GB" sz="1400" dirty="0"/>
          </a:p>
        </p:txBody>
      </p:sp>
      <p:sp>
        <p:nvSpPr>
          <p:cNvPr id="4" name="Titre 1">
            <a:extLst>
              <a:ext uri="{FF2B5EF4-FFF2-40B4-BE49-F238E27FC236}">
                <a16:creationId xmlns:a16="http://schemas.microsoft.com/office/drawing/2014/main" id="{6F572188-8E9D-461A-9C34-8205FF08D029}"/>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2.</a:t>
            </a:r>
            <a:endParaRPr lang="en-GB" dirty="0">
              <a:solidFill>
                <a:schemeClr val="accent1"/>
              </a:solidFill>
            </a:endParaRPr>
          </a:p>
        </p:txBody>
      </p:sp>
      <mc:AlternateContent xmlns:mc="http://schemas.openxmlformats.org/markup-compatibility/2006" xmlns:a14="http://schemas.microsoft.com/office/drawing/2010/main">
        <mc:Choice Requires="a14">
          <p:sp>
            <p:nvSpPr>
              <p:cNvPr id="7" name="Espace réservé du contenu 6">
                <a:extLst>
                  <a:ext uri="{FF2B5EF4-FFF2-40B4-BE49-F238E27FC236}">
                    <a16:creationId xmlns:a16="http://schemas.microsoft.com/office/drawing/2014/main" id="{A899289A-0D8D-4730-A1CA-A27905E4616E}"/>
                  </a:ext>
                </a:extLst>
              </p:cNvPr>
              <p:cNvSpPr>
                <a:spLocks noGrp="1"/>
              </p:cNvSpPr>
              <p:nvPr>
                <p:ph idx="1"/>
              </p:nvPr>
            </p:nvSpPr>
            <p:spPr>
              <a:xfrm>
                <a:off x="838200" y="1542645"/>
                <a:ext cx="10515600" cy="4469737"/>
              </a:xfrm>
            </p:spPr>
            <p:txBody>
              <a:bodyPr>
                <a:normAutofit/>
              </a:bodyPr>
              <a:lstStyle/>
              <a:p>
                <a:r>
                  <a:rPr lang="fr-CH" dirty="0"/>
                  <a:t>On a un espace d’états S, correspond à l’ensemble de tous les états possibles du système</a:t>
                </a:r>
              </a:p>
              <a:p>
                <a:r>
                  <a:rPr lang="fr-CH" dirty="0"/>
                  <a:t>Ces états sont organisées en structure d’arbre</a:t>
                </a:r>
              </a:p>
              <a:p>
                <a:r>
                  <a:rPr lang="fr-CH" dirty="0">
                    <a:solidFill>
                      <a:schemeClr val="tx1"/>
                    </a:solidFill>
                  </a:rPr>
                  <a:t>Dans cet espace peut être fini ou pas </a:t>
                </a:r>
              </a:p>
              <a:p>
                <a:r>
                  <a:rPr lang="fr-CH" dirty="0"/>
                  <a:t>Il contient en tout cas un état initial :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endParaRPr lang="fr-CH" dirty="0">
                  <a:solidFill>
                    <a:schemeClr val="tx1"/>
                  </a:solidFill>
                </a:endParaRPr>
              </a:p>
              <a:p>
                <a:r>
                  <a:rPr lang="fr-CH" dirty="0"/>
                  <a:t>Il peut contenir 1 ou plusieurs état finaux :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𝑔</m:t>
                        </m:r>
                      </m:sub>
                    </m:sSub>
                  </m:oMath>
                </a14:m>
                <a:endParaRPr lang="fr-CH" dirty="0">
                  <a:solidFill>
                    <a:schemeClr val="tx1"/>
                  </a:solidFill>
                </a:endParaRPr>
              </a:p>
              <a:p>
                <a:r>
                  <a:rPr lang="fr-CH" dirty="0"/>
                  <a:t>Le but peut être:</a:t>
                </a:r>
              </a:p>
              <a:p>
                <a:pPr lvl="1"/>
                <a:r>
                  <a:rPr lang="fr-CH" dirty="0"/>
                  <a:t>Trouver le chemin optimale depuis</a:t>
                </a:r>
                <a:r>
                  <a:rPr lang="x-IV_mathan" dirty="0">
                    <a:solidFill>
                      <a:schemeClr val="tx1"/>
                    </a:solidFill>
                  </a:rPr>
                  <a:t>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r>
                  <a:rPr lang="fr-CH" dirty="0"/>
                  <a:t> vers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r>
                  <a:rPr lang="fr-CH" dirty="0"/>
                  <a:t> </a:t>
                </a:r>
              </a:p>
              <a:p>
                <a:pPr lvl="1"/>
                <a:r>
                  <a:rPr lang="fr-CH" dirty="0">
                    <a:solidFill>
                      <a:schemeClr val="tx1"/>
                    </a:solidFill>
                  </a:rPr>
                  <a:t>Trouver </a:t>
                </a:r>
                <a14:m>
                  <m:oMath xmlns:m="http://schemas.openxmlformats.org/officeDocument/2006/math">
                    <m:sSub>
                      <m:sSubPr>
                        <m:ctrlPr>
                          <a:rPr lang="x-IV_mathan" i="1" smtClean="0">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endParaRPr lang="fr-CH" dirty="0">
                  <a:solidFill>
                    <a:schemeClr val="tx1"/>
                  </a:solidFill>
                </a:endParaRPr>
              </a:p>
              <a:p>
                <a:pPr lvl="1"/>
                <a:endParaRPr lang="fr-CH" dirty="0">
                  <a:solidFill>
                    <a:srgbClr val="FF0000"/>
                  </a:solidFill>
                </a:endParaRPr>
              </a:p>
              <a:p>
                <a:pPr lvl="1"/>
                <a:endParaRPr lang="fr-CH" dirty="0"/>
              </a:p>
            </p:txBody>
          </p:sp>
        </mc:Choice>
        <mc:Fallback xmlns="">
          <p:sp>
            <p:nvSpPr>
              <p:cNvPr id="7" name="Espace réservé du contenu 6">
                <a:extLst>
                  <a:ext uri="{FF2B5EF4-FFF2-40B4-BE49-F238E27FC236}">
                    <a16:creationId xmlns:a16="http://schemas.microsoft.com/office/drawing/2014/main" id="{A899289A-0D8D-4730-A1CA-A27905E4616E}"/>
                  </a:ext>
                </a:extLst>
              </p:cNvPr>
              <p:cNvSpPr>
                <a:spLocks noGrp="1" noRot="1" noChangeAspect="1" noMove="1" noResize="1" noEditPoints="1" noAdjustHandles="1" noChangeArrowheads="1" noChangeShapeType="1" noTextEdit="1"/>
              </p:cNvSpPr>
              <p:nvPr>
                <p:ph idx="1"/>
              </p:nvPr>
            </p:nvSpPr>
            <p:spPr>
              <a:xfrm>
                <a:off x="838200" y="1542645"/>
                <a:ext cx="10515600" cy="4469737"/>
              </a:xfrm>
              <a:blipFill>
                <a:blip r:embed="rId3"/>
                <a:stretch>
                  <a:fillRect l="-1043" t="-2183"/>
                </a:stretch>
              </a:blipFill>
            </p:spPr>
            <p:txBody>
              <a:bodyPr/>
              <a:lstStyle/>
              <a:p>
                <a:r>
                  <a:rPr lang="fr-CH">
                    <a:noFill/>
                  </a:rPr>
                  <a:t> </a:t>
                </a:r>
              </a:p>
            </p:txBody>
          </p:sp>
        </mc:Fallback>
      </mc:AlternateContent>
      <p:sp>
        <p:nvSpPr>
          <p:cNvPr id="3" name="Espace réservé du numéro de diapositive 2">
            <a:extLst>
              <a:ext uri="{FF2B5EF4-FFF2-40B4-BE49-F238E27FC236}">
                <a16:creationId xmlns:a16="http://schemas.microsoft.com/office/drawing/2014/main" id="{887DBDED-AE19-458C-96D7-95C70E76CF6D}"/>
              </a:ext>
            </a:extLst>
          </p:cNvPr>
          <p:cNvSpPr>
            <a:spLocks noGrp="1"/>
          </p:cNvSpPr>
          <p:nvPr>
            <p:ph type="sldNum" sz="quarter" idx="12"/>
          </p:nvPr>
        </p:nvSpPr>
        <p:spPr/>
        <p:txBody>
          <a:bodyPr/>
          <a:lstStyle/>
          <a:p>
            <a:fld id="{6C879FB7-B25B-4722-B52B-E3AE553A150F}" type="slidenum">
              <a:rPr lang="en-GB" smtClean="0"/>
              <a:t>7</a:t>
            </a:fld>
            <a:endParaRPr lang="en-GB"/>
          </a:p>
        </p:txBody>
      </p:sp>
    </p:spTree>
    <p:extLst>
      <p:ext uri="{BB962C8B-B14F-4D97-AF65-F5344CB8AC3E}">
        <p14:creationId xmlns:p14="http://schemas.microsoft.com/office/powerpoint/2010/main" val="6211445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le principe de l’algorithme de descente en gradient?</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BD503B3F-8597-4735-8931-5AE9AAB04FB5}"/>
              </a:ext>
            </a:extLst>
          </p:cNvPr>
          <p:cNvSpPr>
            <a:spLocks noGrp="1"/>
          </p:cNvSpPr>
          <p:nvPr>
            <p:ph idx="1"/>
          </p:nvPr>
        </p:nvSpPr>
        <p:spPr>
          <a:xfrm>
            <a:off x="929640" y="1008569"/>
            <a:ext cx="10673934" cy="5165653"/>
          </a:xfrm>
        </p:spPr>
        <p:txBody>
          <a:bodyPr>
            <a:normAutofit/>
          </a:bodyPr>
          <a:lstStyle/>
          <a:p>
            <a:r>
              <a:rPr lang="fr-CH" dirty="0"/>
              <a:t>Le but est de trouver le minimum d’une fonction</a:t>
            </a:r>
          </a:p>
          <a:p>
            <a:r>
              <a:rPr lang="fr-CH" dirty="0"/>
              <a:t>On va partir d’un point z de la fonction</a:t>
            </a:r>
          </a:p>
          <a:p>
            <a:r>
              <a:rPr lang="fr-CH" dirty="0"/>
              <a:t>Et on va dire que f(z + h), h = taille du pas</a:t>
            </a:r>
          </a:p>
          <a:p>
            <a:pPr marL="0" indent="0">
              <a:buNone/>
            </a:pPr>
            <a:r>
              <a:rPr lang="fr-CH" dirty="0"/>
              <a:t>vaut f(z) + </a:t>
            </a:r>
          </a:p>
          <a:p>
            <a:pPr marL="0" indent="0">
              <a:buNone/>
            </a:pPr>
            <a:endParaRPr lang="fr-CH" dirty="0"/>
          </a:p>
          <a:p>
            <a:pPr marL="0" indent="0">
              <a:buNone/>
            </a:pPr>
            <a:endParaRPr lang="fr-CH" dirty="0"/>
          </a:p>
          <a:p>
            <a:pPr marL="0" indent="0">
              <a:buNone/>
            </a:pPr>
            <a:endParaRPr lang="fr-CH" dirty="0"/>
          </a:p>
          <a:p>
            <a:r>
              <a:rPr lang="fr-CH" dirty="0"/>
              <a:t>Ce que fait la dérivé, c’est quelle pose une droite tangente le long de la fonction (en z), et que si on fait un petit pas h le long de cette tangente, alors on sera au point f(z + h)</a:t>
            </a:r>
          </a:p>
          <a:p>
            <a:pPr marL="0" indent="0">
              <a:buNone/>
            </a:pPr>
            <a:endParaRPr lang="fr-CH" dirty="0"/>
          </a:p>
          <a:p>
            <a:pPr marL="0" indent="0">
              <a:buNone/>
            </a:pPr>
            <a:endParaRPr lang="fr-CH" dirty="0"/>
          </a:p>
          <a:p>
            <a:pPr marL="0" indent="0">
              <a:buNone/>
            </a:pPr>
            <a:endParaRPr lang="fr-CH" dirty="0"/>
          </a:p>
        </p:txBody>
      </p:sp>
      <p:pic>
        <p:nvPicPr>
          <p:cNvPr id="6" name="Image 5">
            <a:extLst>
              <a:ext uri="{FF2B5EF4-FFF2-40B4-BE49-F238E27FC236}">
                <a16:creationId xmlns:a16="http://schemas.microsoft.com/office/drawing/2014/main" id="{63F0E2E7-C0E3-4755-BB76-D28F94CC39AA}"/>
              </a:ext>
            </a:extLst>
          </p:cNvPr>
          <p:cNvPicPr>
            <a:picLocks noChangeAspect="1"/>
          </p:cNvPicPr>
          <p:nvPr/>
        </p:nvPicPr>
        <p:blipFill>
          <a:blip r:embed="rId3"/>
          <a:stretch>
            <a:fillRect/>
          </a:stretch>
        </p:blipFill>
        <p:spPr>
          <a:xfrm>
            <a:off x="8411492" y="345789"/>
            <a:ext cx="3269951" cy="2826289"/>
          </a:xfrm>
          <a:prstGeom prst="rect">
            <a:avLst/>
          </a:prstGeom>
        </p:spPr>
      </p:pic>
      <p:pic>
        <p:nvPicPr>
          <p:cNvPr id="10" name="Image 9">
            <a:extLst>
              <a:ext uri="{FF2B5EF4-FFF2-40B4-BE49-F238E27FC236}">
                <a16:creationId xmlns:a16="http://schemas.microsoft.com/office/drawing/2014/main" id="{CA841C69-E3DE-4B12-8F70-D8F6C32F2CC3}"/>
              </a:ext>
            </a:extLst>
          </p:cNvPr>
          <p:cNvPicPr>
            <a:picLocks noChangeAspect="1"/>
          </p:cNvPicPr>
          <p:nvPr/>
        </p:nvPicPr>
        <p:blipFill>
          <a:blip r:embed="rId4"/>
          <a:stretch>
            <a:fillRect/>
          </a:stretch>
        </p:blipFill>
        <p:spPr>
          <a:xfrm>
            <a:off x="3916481" y="3058790"/>
            <a:ext cx="4359037" cy="1001119"/>
          </a:xfrm>
          <a:prstGeom prst="rect">
            <a:avLst/>
          </a:prstGeom>
        </p:spPr>
      </p:pic>
      <p:pic>
        <p:nvPicPr>
          <p:cNvPr id="13" name="Image 12">
            <a:extLst>
              <a:ext uri="{FF2B5EF4-FFF2-40B4-BE49-F238E27FC236}">
                <a16:creationId xmlns:a16="http://schemas.microsoft.com/office/drawing/2014/main" id="{28D98960-16CF-4EB8-A2E0-B6FC8417E9FD}"/>
              </a:ext>
            </a:extLst>
          </p:cNvPr>
          <p:cNvPicPr>
            <a:picLocks noChangeAspect="1"/>
          </p:cNvPicPr>
          <p:nvPr/>
        </p:nvPicPr>
        <p:blipFill>
          <a:blip r:embed="rId5"/>
          <a:stretch>
            <a:fillRect/>
          </a:stretch>
        </p:blipFill>
        <p:spPr>
          <a:xfrm>
            <a:off x="2544704" y="2447926"/>
            <a:ext cx="693894" cy="610864"/>
          </a:xfrm>
          <a:prstGeom prst="rect">
            <a:avLst/>
          </a:prstGeom>
        </p:spPr>
      </p:pic>
      <p:sp>
        <p:nvSpPr>
          <p:cNvPr id="3" name="Espace réservé du numéro de diapositive 2">
            <a:extLst>
              <a:ext uri="{FF2B5EF4-FFF2-40B4-BE49-F238E27FC236}">
                <a16:creationId xmlns:a16="http://schemas.microsoft.com/office/drawing/2014/main" id="{C0446B1A-4F0E-4096-BFBB-9345B3A81DC6}"/>
              </a:ext>
            </a:extLst>
          </p:cNvPr>
          <p:cNvSpPr>
            <a:spLocks noGrp="1"/>
          </p:cNvSpPr>
          <p:nvPr>
            <p:ph type="sldNum" sz="quarter" idx="12"/>
          </p:nvPr>
        </p:nvSpPr>
        <p:spPr/>
        <p:txBody>
          <a:bodyPr/>
          <a:lstStyle/>
          <a:p>
            <a:fld id="{6C879FB7-B25B-4722-B52B-E3AE553A150F}" type="slidenum">
              <a:rPr lang="en-GB" smtClean="0"/>
              <a:t>70</a:t>
            </a:fld>
            <a:endParaRPr lang="en-GB"/>
          </a:p>
        </p:txBody>
      </p:sp>
    </p:spTree>
    <p:extLst>
      <p:ext uri="{BB962C8B-B14F-4D97-AF65-F5344CB8AC3E}">
        <p14:creationId xmlns:p14="http://schemas.microsoft.com/office/powerpoint/2010/main" val="12615665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13.</a:t>
            </a:r>
            <a:r>
              <a:rPr lang="fr-FR" sz="1400" dirty="0">
                <a:effectLst/>
                <a:latin typeface="Arial" panose="020B0604020202020204" pitchFamily="34" charset="0"/>
              </a:rPr>
              <a:t>Réseaux de neurones: Rappelez le principe d’un neurone artificiel. Comment combine-t-on les neurones en réseaux? Comment entraine-t-on un réseau de neurones? Qu’est-ce que la fonction logistique? Comment est-elle utilisée dans un neurone artificiel? Quelles sont ses propriétés? </a:t>
            </a:r>
            <a:r>
              <a:rPr lang="fr-FR" sz="1400" dirty="0">
                <a:solidFill>
                  <a:srgbClr val="FF0000"/>
                </a:solidFill>
                <a:effectLst/>
                <a:latin typeface="Arial" panose="020B0604020202020204" pitchFamily="34" charset="0"/>
              </a:rPr>
              <a:t>Vous pourrez parler des principes des graphes computationnels et de la différentiation automatique.</a:t>
            </a:r>
            <a:endParaRPr lang="en-GB" sz="1400" dirty="0">
              <a:solidFill>
                <a:srgbClr val="FF0000"/>
              </a:solidFill>
            </a:endParaRPr>
          </a:p>
        </p:txBody>
      </p:sp>
      <p:sp>
        <p:nvSpPr>
          <p:cNvPr id="7" name="Espace réservé du contenu 6">
            <a:extLst>
              <a:ext uri="{FF2B5EF4-FFF2-40B4-BE49-F238E27FC236}">
                <a16:creationId xmlns:a16="http://schemas.microsoft.com/office/drawing/2014/main" id="{B7FFD351-99CC-43D6-8AD8-97F1E8E38EF0}"/>
              </a:ext>
            </a:extLst>
          </p:cNvPr>
          <p:cNvSpPr>
            <a:spLocks noGrp="1"/>
          </p:cNvSpPr>
          <p:nvPr>
            <p:ph idx="1"/>
          </p:nvPr>
        </p:nvSpPr>
        <p:spPr>
          <a:xfrm>
            <a:off x="838200" y="4021742"/>
            <a:ext cx="10673934" cy="2290046"/>
          </a:xfrm>
        </p:spPr>
        <p:txBody>
          <a:bodyPr>
            <a:normAutofit/>
          </a:bodyPr>
          <a:lstStyle/>
          <a:p>
            <a:r>
              <a:rPr lang="en-GB" dirty="0"/>
              <a:t>On </a:t>
            </a:r>
            <a:r>
              <a:rPr lang="en-GB" dirty="0" err="1"/>
              <a:t>l’entraine</a:t>
            </a:r>
            <a:r>
              <a:rPr lang="en-GB" dirty="0"/>
              <a:t> </a:t>
            </a:r>
            <a:r>
              <a:rPr lang="fr-CH" dirty="0"/>
              <a:t>en regardant la fonction d’erreur globale pour un poids donné, qu’on essaye d’optimiser à chaque itération</a:t>
            </a:r>
          </a:p>
          <a:p>
            <a:r>
              <a:rPr lang="fr-CH" dirty="0"/>
              <a:t>On va utiliser la régression logistique pour savoir si le neurone s’active ou pas</a:t>
            </a:r>
            <a:endParaRPr lang="en-GB" dirty="0"/>
          </a:p>
        </p:txBody>
      </p:sp>
      <p:pic>
        <p:nvPicPr>
          <p:cNvPr id="8" name="Image 7">
            <a:extLst>
              <a:ext uri="{FF2B5EF4-FFF2-40B4-BE49-F238E27FC236}">
                <a16:creationId xmlns:a16="http://schemas.microsoft.com/office/drawing/2014/main" id="{9E16C389-3F4C-4C44-B951-ECBA341769F0}"/>
              </a:ext>
            </a:extLst>
          </p:cNvPr>
          <p:cNvPicPr>
            <a:picLocks noChangeAspect="1"/>
          </p:cNvPicPr>
          <p:nvPr/>
        </p:nvPicPr>
        <p:blipFill>
          <a:blip r:embed="rId3"/>
          <a:stretch>
            <a:fillRect/>
          </a:stretch>
        </p:blipFill>
        <p:spPr>
          <a:xfrm>
            <a:off x="3552405" y="1690688"/>
            <a:ext cx="5087190" cy="1923376"/>
          </a:xfrm>
          <a:prstGeom prst="rect">
            <a:avLst/>
          </a:prstGeom>
        </p:spPr>
      </p:pic>
      <p:sp>
        <p:nvSpPr>
          <p:cNvPr id="5" name="Titre 1">
            <a:extLst>
              <a:ext uri="{FF2B5EF4-FFF2-40B4-BE49-F238E27FC236}">
                <a16:creationId xmlns:a16="http://schemas.microsoft.com/office/drawing/2014/main" id="{8DD11B92-0155-4256-85D3-D6A621B6F090}"/>
              </a:ext>
            </a:extLst>
          </p:cNvPr>
          <p:cNvSpPr txBox="1">
            <a:spLocks/>
          </p:cNvSpPr>
          <p:nvPr/>
        </p:nvSpPr>
        <p:spPr>
          <a:xfrm>
            <a:off x="0" y="-316992"/>
            <a:ext cx="9296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a:solidFill>
                  <a:schemeClr val="accent1"/>
                </a:solidFill>
              </a:rPr>
              <a:t>13.</a:t>
            </a:r>
            <a:endParaRPr lang="en-GB" dirty="0">
              <a:solidFill>
                <a:schemeClr val="accent1"/>
              </a:solidFill>
            </a:endParaRPr>
          </a:p>
        </p:txBody>
      </p:sp>
      <p:sp>
        <p:nvSpPr>
          <p:cNvPr id="3" name="Espace réservé du numéro de diapositive 2">
            <a:extLst>
              <a:ext uri="{FF2B5EF4-FFF2-40B4-BE49-F238E27FC236}">
                <a16:creationId xmlns:a16="http://schemas.microsoft.com/office/drawing/2014/main" id="{F082E500-544C-4735-B65C-C92425CE15C2}"/>
              </a:ext>
            </a:extLst>
          </p:cNvPr>
          <p:cNvSpPr>
            <a:spLocks noGrp="1"/>
          </p:cNvSpPr>
          <p:nvPr>
            <p:ph type="sldNum" sz="quarter" idx="12"/>
          </p:nvPr>
        </p:nvSpPr>
        <p:spPr/>
        <p:txBody>
          <a:bodyPr/>
          <a:lstStyle/>
          <a:p>
            <a:fld id="{6C879FB7-B25B-4722-B52B-E3AE553A150F}" type="slidenum">
              <a:rPr lang="en-GB" smtClean="0"/>
              <a:t>71</a:t>
            </a:fld>
            <a:endParaRPr lang="en-GB"/>
          </a:p>
        </p:txBody>
      </p:sp>
    </p:spTree>
    <p:extLst>
      <p:ext uri="{BB962C8B-B14F-4D97-AF65-F5344CB8AC3E}">
        <p14:creationId xmlns:p14="http://schemas.microsoft.com/office/powerpoint/2010/main" val="20096423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la fonction logistique? Quelles sont ses propriétés?</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Pour calculer la fonction qu’on a vu avant, on va utiliser la fonction logistique.</a:t>
            </a:r>
          </a:p>
          <a:p>
            <a:endParaRPr lang="fr-CH" dirty="0"/>
          </a:p>
          <a:p>
            <a:endParaRPr lang="fr-CH" dirty="0"/>
          </a:p>
          <a:p>
            <a:endParaRPr lang="fr-CH" dirty="0"/>
          </a:p>
          <a:p>
            <a:pPr marL="0" indent="0">
              <a:buNone/>
            </a:pPr>
            <a:endParaRPr lang="fr-CH" dirty="0"/>
          </a:p>
          <a:p>
            <a:endParaRPr lang="fr-CH" dirty="0"/>
          </a:p>
          <a:p>
            <a:r>
              <a:rPr lang="fr-CH" dirty="0"/>
              <a:t>Depuis ces hypothèses on définit le rapport odds ratio qui représente la probabilité de Y=vrai par rapport à Y=faux sachant X</a:t>
            </a:r>
          </a:p>
          <a:p>
            <a:pPr marL="0" indent="0">
              <a:buNone/>
            </a:pPr>
            <a:endParaRPr lang="fr-CH" dirty="0"/>
          </a:p>
        </p:txBody>
      </p:sp>
      <p:pic>
        <p:nvPicPr>
          <p:cNvPr id="9" name="Image 8">
            <a:extLst>
              <a:ext uri="{FF2B5EF4-FFF2-40B4-BE49-F238E27FC236}">
                <a16:creationId xmlns:a16="http://schemas.microsoft.com/office/drawing/2014/main" id="{D8D06A8A-C483-44D4-83EA-3CBE9AB0E84E}"/>
              </a:ext>
            </a:extLst>
          </p:cNvPr>
          <p:cNvPicPr>
            <a:picLocks noChangeAspect="1"/>
          </p:cNvPicPr>
          <p:nvPr/>
        </p:nvPicPr>
        <p:blipFill>
          <a:blip r:embed="rId3"/>
          <a:stretch>
            <a:fillRect/>
          </a:stretch>
        </p:blipFill>
        <p:spPr>
          <a:xfrm>
            <a:off x="4024312" y="1707308"/>
            <a:ext cx="4143375" cy="676275"/>
          </a:xfrm>
          <a:prstGeom prst="rect">
            <a:avLst/>
          </a:prstGeom>
        </p:spPr>
      </p:pic>
      <p:pic>
        <p:nvPicPr>
          <p:cNvPr id="11" name="Image 10">
            <a:extLst>
              <a:ext uri="{FF2B5EF4-FFF2-40B4-BE49-F238E27FC236}">
                <a16:creationId xmlns:a16="http://schemas.microsoft.com/office/drawing/2014/main" id="{82ECB228-B024-4EED-88BF-756C6F5F41EE}"/>
              </a:ext>
            </a:extLst>
          </p:cNvPr>
          <p:cNvPicPr>
            <a:picLocks noChangeAspect="1"/>
          </p:cNvPicPr>
          <p:nvPr/>
        </p:nvPicPr>
        <p:blipFill>
          <a:blip r:embed="rId4"/>
          <a:stretch>
            <a:fillRect/>
          </a:stretch>
        </p:blipFill>
        <p:spPr>
          <a:xfrm>
            <a:off x="9734929" y="1298772"/>
            <a:ext cx="1998523" cy="1493348"/>
          </a:xfrm>
          <a:prstGeom prst="rect">
            <a:avLst/>
          </a:prstGeom>
        </p:spPr>
      </p:pic>
      <p:pic>
        <p:nvPicPr>
          <p:cNvPr id="15" name="Image 14">
            <a:extLst>
              <a:ext uri="{FF2B5EF4-FFF2-40B4-BE49-F238E27FC236}">
                <a16:creationId xmlns:a16="http://schemas.microsoft.com/office/drawing/2014/main" id="{CF95AEE2-EFB7-49F5-A17F-30EB5A30C12B}"/>
              </a:ext>
            </a:extLst>
          </p:cNvPr>
          <p:cNvPicPr>
            <a:picLocks noChangeAspect="1"/>
          </p:cNvPicPr>
          <p:nvPr/>
        </p:nvPicPr>
        <p:blipFill>
          <a:blip r:embed="rId5"/>
          <a:stretch>
            <a:fillRect/>
          </a:stretch>
        </p:blipFill>
        <p:spPr>
          <a:xfrm>
            <a:off x="929640" y="3362289"/>
            <a:ext cx="5903325" cy="916613"/>
          </a:xfrm>
          <a:prstGeom prst="rect">
            <a:avLst/>
          </a:prstGeom>
        </p:spPr>
      </p:pic>
      <p:pic>
        <p:nvPicPr>
          <p:cNvPr id="17" name="Image 16">
            <a:extLst>
              <a:ext uri="{FF2B5EF4-FFF2-40B4-BE49-F238E27FC236}">
                <a16:creationId xmlns:a16="http://schemas.microsoft.com/office/drawing/2014/main" id="{1ECD7D14-8F65-4305-972C-75DB3E89029D}"/>
              </a:ext>
            </a:extLst>
          </p:cNvPr>
          <p:cNvPicPr>
            <a:picLocks noChangeAspect="1"/>
          </p:cNvPicPr>
          <p:nvPr/>
        </p:nvPicPr>
        <p:blipFill>
          <a:blip r:embed="rId6"/>
          <a:stretch>
            <a:fillRect/>
          </a:stretch>
        </p:blipFill>
        <p:spPr>
          <a:xfrm>
            <a:off x="4292642" y="5507228"/>
            <a:ext cx="3606713" cy="734047"/>
          </a:xfrm>
          <a:prstGeom prst="rect">
            <a:avLst/>
          </a:prstGeom>
        </p:spPr>
      </p:pic>
      <p:pic>
        <p:nvPicPr>
          <p:cNvPr id="20" name="Image 19">
            <a:extLst>
              <a:ext uri="{FF2B5EF4-FFF2-40B4-BE49-F238E27FC236}">
                <a16:creationId xmlns:a16="http://schemas.microsoft.com/office/drawing/2014/main" id="{95175A0A-9E85-4972-B2D2-C17C9253F9A7}"/>
              </a:ext>
            </a:extLst>
          </p:cNvPr>
          <p:cNvPicPr>
            <a:picLocks noChangeAspect="1"/>
          </p:cNvPicPr>
          <p:nvPr/>
        </p:nvPicPr>
        <p:blipFill>
          <a:blip r:embed="rId7"/>
          <a:stretch>
            <a:fillRect/>
          </a:stretch>
        </p:blipFill>
        <p:spPr>
          <a:xfrm>
            <a:off x="4500471" y="2452146"/>
            <a:ext cx="3191058" cy="734046"/>
          </a:xfrm>
          <a:prstGeom prst="rect">
            <a:avLst/>
          </a:prstGeom>
        </p:spPr>
      </p:pic>
      <p:sp>
        <p:nvSpPr>
          <p:cNvPr id="3" name="Espace réservé du numéro de diapositive 2">
            <a:extLst>
              <a:ext uri="{FF2B5EF4-FFF2-40B4-BE49-F238E27FC236}">
                <a16:creationId xmlns:a16="http://schemas.microsoft.com/office/drawing/2014/main" id="{B717E049-6DE5-4D8C-858B-AE102EEB3527}"/>
              </a:ext>
            </a:extLst>
          </p:cNvPr>
          <p:cNvSpPr>
            <a:spLocks noGrp="1"/>
          </p:cNvSpPr>
          <p:nvPr>
            <p:ph type="sldNum" sz="quarter" idx="12"/>
          </p:nvPr>
        </p:nvSpPr>
        <p:spPr/>
        <p:txBody>
          <a:bodyPr/>
          <a:lstStyle/>
          <a:p>
            <a:fld id="{6C879FB7-B25B-4722-B52B-E3AE553A150F}" type="slidenum">
              <a:rPr lang="en-GB" smtClean="0"/>
              <a:t>72</a:t>
            </a:fld>
            <a:endParaRPr lang="en-GB"/>
          </a:p>
        </p:txBody>
      </p:sp>
    </p:spTree>
    <p:extLst>
      <p:ext uri="{BB962C8B-B14F-4D97-AF65-F5344CB8AC3E}">
        <p14:creationId xmlns:p14="http://schemas.microsoft.com/office/powerpoint/2010/main" val="36558762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combine-t-on les neurones en réseaux?</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Pour combiner des neurones, on va faire en sorte que le output d’un neurone soit le input d’un autre</a:t>
            </a:r>
          </a:p>
          <a:p>
            <a:endParaRPr lang="fr-CH" dirty="0"/>
          </a:p>
          <a:p>
            <a:endParaRPr lang="fr-CH" dirty="0"/>
          </a:p>
          <a:p>
            <a:endParaRPr lang="fr-CH" dirty="0"/>
          </a:p>
          <a:p>
            <a:endParaRPr lang="fr-CH" dirty="0"/>
          </a:p>
          <a:p>
            <a:endParaRPr lang="fr-CH" dirty="0"/>
          </a:p>
          <a:p>
            <a:r>
              <a:rPr lang="fr-CH" dirty="0"/>
              <a:t>On a la couche d’entrée, celle qui reçoit X comme input, la couche de sortie, celle qui fait la classification finale, toutes les autres c’est des couches cachées</a:t>
            </a:r>
          </a:p>
        </p:txBody>
      </p:sp>
      <p:pic>
        <p:nvPicPr>
          <p:cNvPr id="7" name="Image 6">
            <a:extLst>
              <a:ext uri="{FF2B5EF4-FFF2-40B4-BE49-F238E27FC236}">
                <a16:creationId xmlns:a16="http://schemas.microsoft.com/office/drawing/2014/main" id="{A3BA5E25-615F-46D5-97D0-715639884914}"/>
              </a:ext>
            </a:extLst>
          </p:cNvPr>
          <p:cNvPicPr>
            <a:picLocks noChangeAspect="1"/>
          </p:cNvPicPr>
          <p:nvPr/>
        </p:nvPicPr>
        <p:blipFill>
          <a:blip r:embed="rId3"/>
          <a:stretch>
            <a:fillRect/>
          </a:stretch>
        </p:blipFill>
        <p:spPr>
          <a:xfrm>
            <a:off x="3049116" y="1799382"/>
            <a:ext cx="6093767" cy="2038095"/>
          </a:xfrm>
          <a:prstGeom prst="rect">
            <a:avLst/>
          </a:prstGeom>
        </p:spPr>
      </p:pic>
      <p:sp>
        <p:nvSpPr>
          <p:cNvPr id="3" name="Espace réservé du numéro de diapositive 2">
            <a:extLst>
              <a:ext uri="{FF2B5EF4-FFF2-40B4-BE49-F238E27FC236}">
                <a16:creationId xmlns:a16="http://schemas.microsoft.com/office/drawing/2014/main" id="{8D0471D9-7B60-4660-805F-79F19F6BB25A}"/>
              </a:ext>
            </a:extLst>
          </p:cNvPr>
          <p:cNvSpPr>
            <a:spLocks noGrp="1"/>
          </p:cNvSpPr>
          <p:nvPr>
            <p:ph type="sldNum" sz="quarter" idx="12"/>
          </p:nvPr>
        </p:nvSpPr>
        <p:spPr/>
        <p:txBody>
          <a:bodyPr/>
          <a:lstStyle/>
          <a:p>
            <a:fld id="{6C879FB7-B25B-4722-B52B-E3AE553A150F}" type="slidenum">
              <a:rPr lang="en-GB" smtClean="0"/>
              <a:t>73</a:t>
            </a:fld>
            <a:endParaRPr lang="en-GB"/>
          </a:p>
        </p:txBody>
      </p:sp>
    </p:spTree>
    <p:extLst>
      <p:ext uri="{BB962C8B-B14F-4D97-AF65-F5344CB8AC3E}">
        <p14:creationId xmlns:p14="http://schemas.microsoft.com/office/powerpoint/2010/main" val="11424135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entraine-t-on un réseau de neurones?</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CH" dirty="0"/>
          </a:p>
        </p:txBody>
      </p:sp>
      <p:sp>
        <p:nvSpPr>
          <p:cNvPr id="6" name="Espace réservé du contenu 6">
            <a:extLst>
              <a:ext uri="{FF2B5EF4-FFF2-40B4-BE49-F238E27FC236}">
                <a16:creationId xmlns:a16="http://schemas.microsoft.com/office/drawing/2014/main" id="{474EEF2D-2FFE-4BF1-9C78-CE73586D7D2A}"/>
              </a:ext>
            </a:extLst>
          </p:cNvPr>
          <p:cNvSpPr txBox="1">
            <a:spLocks/>
          </p:cNvSpPr>
          <p:nvPr/>
        </p:nvSpPr>
        <p:spPr>
          <a:xfrm>
            <a:off x="1082040" y="10512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CH" dirty="0"/>
          </a:p>
          <a:p>
            <a:endParaRPr lang="fr-CH" dirty="0"/>
          </a:p>
          <a:p>
            <a:endParaRPr lang="fr-CH" dirty="0"/>
          </a:p>
          <a:p>
            <a:endParaRPr lang="fr-CH" dirty="0"/>
          </a:p>
          <a:p>
            <a:endParaRPr lang="fr-CH" dirty="0"/>
          </a:p>
          <a:p>
            <a:pPr marL="0" indent="0">
              <a:buNone/>
            </a:pPr>
            <a:endParaRPr lang="fr-CH" dirty="0"/>
          </a:p>
          <a:p>
            <a:r>
              <a:rPr lang="fr-CH" dirty="0"/>
              <a:t>Pour calculer l’équivalent de la </a:t>
            </a:r>
            <a:r>
              <a:rPr lang="fr-CH" dirty="0" err="1"/>
              <a:t>loss</a:t>
            </a:r>
            <a:r>
              <a:rPr lang="fr-CH" dirty="0"/>
              <a:t> function qu’on avait chez le neurone, on devra «traverser» tout le réseau de neurone, pour voir la prédiction de xi faite par le réseau, et ensuite la comparer à yi attendue, pour changer les poids selon l’erreur</a:t>
            </a:r>
          </a:p>
        </p:txBody>
      </p:sp>
      <p:pic>
        <p:nvPicPr>
          <p:cNvPr id="5" name="Image 4">
            <a:extLst>
              <a:ext uri="{FF2B5EF4-FFF2-40B4-BE49-F238E27FC236}">
                <a16:creationId xmlns:a16="http://schemas.microsoft.com/office/drawing/2014/main" id="{9793B197-D51C-42DA-8CAD-6BD983C5F203}"/>
              </a:ext>
            </a:extLst>
          </p:cNvPr>
          <p:cNvPicPr>
            <a:picLocks noChangeAspect="1"/>
          </p:cNvPicPr>
          <p:nvPr/>
        </p:nvPicPr>
        <p:blipFill>
          <a:blip r:embed="rId3"/>
          <a:stretch>
            <a:fillRect/>
          </a:stretch>
        </p:blipFill>
        <p:spPr>
          <a:xfrm>
            <a:off x="2497545" y="814361"/>
            <a:ext cx="7196910" cy="3114773"/>
          </a:xfrm>
          <a:prstGeom prst="rect">
            <a:avLst/>
          </a:prstGeom>
        </p:spPr>
      </p:pic>
      <p:sp>
        <p:nvSpPr>
          <p:cNvPr id="3" name="Espace réservé du numéro de diapositive 2">
            <a:extLst>
              <a:ext uri="{FF2B5EF4-FFF2-40B4-BE49-F238E27FC236}">
                <a16:creationId xmlns:a16="http://schemas.microsoft.com/office/drawing/2014/main" id="{6D2B969A-7DF3-4A24-B51E-1CF00D163DB6}"/>
              </a:ext>
            </a:extLst>
          </p:cNvPr>
          <p:cNvSpPr>
            <a:spLocks noGrp="1"/>
          </p:cNvSpPr>
          <p:nvPr>
            <p:ph type="sldNum" sz="quarter" idx="12"/>
          </p:nvPr>
        </p:nvSpPr>
        <p:spPr/>
        <p:txBody>
          <a:bodyPr/>
          <a:lstStyle/>
          <a:p>
            <a:fld id="{6C879FB7-B25B-4722-B52B-E3AE553A150F}" type="slidenum">
              <a:rPr lang="en-GB" smtClean="0"/>
              <a:t>74</a:t>
            </a:fld>
            <a:endParaRPr lang="en-GB"/>
          </a:p>
        </p:txBody>
      </p:sp>
    </p:spTree>
    <p:extLst>
      <p:ext uri="{BB962C8B-B14F-4D97-AF65-F5344CB8AC3E}">
        <p14:creationId xmlns:p14="http://schemas.microsoft.com/office/powerpoint/2010/main" val="3438240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Vous pourrez parler des principes des graphes computationnels et de la différentiation automatique.</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CH" dirty="0"/>
          </a:p>
        </p:txBody>
      </p:sp>
      <p:sp>
        <p:nvSpPr>
          <p:cNvPr id="6" name="Espace réservé du contenu 6">
            <a:extLst>
              <a:ext uri="{FF2B5EF4-FFF2-40B4-BE49-F238E27FC236}">
                <a16:creationId xmlns:a16="http://schemas.microsoft.com/office/drawing/2014/main" id="{474EEF2D-2FFE-4BF1-9C78-CE73586D7D2A}"/>
              </a:ext>
            </a:extLst>
          </p:cNvPr>
          <p:cNvSpPr txBox="1">
            <a:spLocks/>
          </p:cNvSpPr>
          <p:nvPr/>
        </p:nvSpPr>
        <p:spPr>
          <a:xfrm>
            <a:off x="1082040" y="10512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Pour</a:t>
            </a:r>
          </a:p>
        </p:txBody>
      </p:sp>
      <p:sp>
        <p:nvSpPr>
          <p:cNvPr id="3" name="Espace réservé du numéro de diapositive 2">
            <a:extLst>
              <a:ext uri="{FF2B5EF4-FFF2-40B4-BE49-F238E27FC236}">
                <a16:creationId xmlns:a16="http://schemas.microsoft.com/office/drawing/2014/main" id="{84798CB4-EFFA-4428-AEB7-A4D1BB21E540}"/>
              </a:ext>
            </a:extLst>
          </p:cNvPr>
          <p:cNvSpPr>
            <a:spLocks noGrp="1"/>
          </p:cNvSpPr>
          <p:nvPr>
            <p:ph type="sldNum" sz="quarter" idx="12"/>
          </p:nvPr>
        </p:nvSpPr>
        <p:spPr/>
        <p:txBody>
          <a:bodyPr/>
          <a:lstStyle/>
          <a:p>
            <a:fld id="{6C879FB7-B25B-4722-B52B-E3AE553A150F}" type="slidenum">
              <a:rPr lang="en-GB" smtClean="0"/>
              <a:t>75</a:t>
            </a:fld>
            <a:endParaRPr lang="en-GB"/>
          </a:p>
        </p:txBody>
      </p:sp>
    </p:spTree>
    <p:extLst>
      <p:ext uri="{BB962C8B-B14F-4D97-AF65-F5344CB8AC3E}">
        <p14:creationId xmlns:p14="http://schemas.microsoft.com/office/powerpoint/2010/main" val="28352235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14.</a:t>
            </a:r>
            <a:r>
              <a:rPr lang="fr-FR" sz="1400" dirty="0">
                <a:effectLst/>
                <a:latin typeface="Arial" panose="020B0604020202020204" pitchFamily="34" charset="0"/>
              </a:rPr>
              <a:t>Biais et équité: En quoi le protocole de gestion des données dans l’apprentissage supervisé (dont on rappellera les objectifs et principes) vise à éviter les biais dans l’apprentissage? Serait-il correct de tester un algorithme avec les données avec lesquels il a appris? Qu’est-ce que des attributs protégés et comment interviennent-ils dans un algorithme d’apprentissage supervisé? Comment peut-on espérer traduire l’équité dans un modelé probabiliste? L’équité dans l’apprentissage n’est-elle qu’un problème de qualité des données ou du choix de ses attributs ?</a:t>
            </a:r>
            <a:r>
              <a:rPr lang="fr-FR" sz="1400" dirty="0">
                <a:solidFill>
                  <a:srgbClr val="FF0000"/>
                </a:solidFill>
                <a:effectLst/>
                <a:latin typeface="Arial" panose="020B0604020202020204" pitchFamily="34" charset="0"/>
              </a:rPr>
              <a:t> </a:t>
            </a:r>
            <a:r>
              <a:rPr lang="fr-FR" sz="1400" dirty="0">
                <a:effectLst/>
                <a:latin typeface="Arial" panose="020B0604020202020204" pitchFamily="34" charset="0"/>
              </a:rPr>
              <a:t>Qu’est-ce que l’effet d’aggravation et ou le retrouve-ton? Citez des exemples et des contre-exemples.</a:t>
            </a:r>
            <a:endParaRPr lang="en-GB" sz="1400" dirty="0"/>
          </a:p>
        </p:txBody>
      </p:sp>
      <p:sp>
        <p:nvSpPr>
          <p:cNvPr id="4" name="Espace réservé du contenu 6">
            <a:extLst>
              <a:ext uri="{FF2B5EF4-FFF2-40B4-BE49-F238E27FC236}">
                <a16:creationId xmlns:a16="http://schemas.microsoft.com/office/drawing/2014/main" id="{E1A81566-F4D2-459A-8C35-34CF33695969}"/>
              </a:ext>
            </a:extLst>
          </p:cNvPr>
          <p:cNvSpPr>
            <a:spLocks noGrp="1"/>
          </p:cNvSpPr>
          <p:nvPr>
            <p:ph idx="1"/>
          </p:nvPr>
        </p:nvSpPr>
        <p:spPr>
          <a:xfrm>
            <a:off x="838200" y="1690689"/>
            <a:ext cx="10673934" cy="4669652"/>
          </a:xfrm>
        </p:spPr>
        <p:txBody>
          <a:bodyPr>
            <a:normAutofit lnSpcReduction="10000"/>
          </a:bodyPr>
          <a:lstStyle/>
          <a:p>
            <a:r>
              <a:rPr lang="fr-CH" dirty="0"/>
              <a:t>Chez l’apprentissage supervisé on collecte des données, c’est un échantillonnage de l’univers d’états</a:t>
            </a:r>
          </a:p>
          <a:p>
            <a:r>
              <a:rPr lang="fr-CH" dirty="0"/>
              <a:t>On essaye de créer de la connaissance à partir de ces exemples (données)</a:t>
            </a:r>
          </a:p>
          <a:p>
            <a:r>
              <a:rPr lang="fr-CH" dirty="0"/>
              <a:t>Pour «injecter» ces données on utilise des modèles qu’on suppose pertinent pour le problème </a:t>
            </a:r>
          </a:p>
          <a:p>
            <a:endParaRPr lang="fr-CH" dirty="0"/>
          </a:p>
          <a:p>
            <a:r>
              <a:rPr lang="fr-CH" dirty="0"/>
              <a:t>On peut utiliser le hold out, pour avoir des donnés labelles qui pourront être objet de teste de notre système</a:t>
            </a:r>
          </a:p>
          <a:p>
            <a:r>
              <a:rPr lang="fr-CH" dirty="0"/>
              <a:t>Il faut bien sur que l’intersection entre données d’entrainement et celles de teste soit vide</a:t>
            </a:r>
          </a:p>
          <a:p>
            <a:pPr marL="0" indent="0">
              <a:buNone/>
            </a:pPr>
            <a:endParaRPr lang="fr-CH" dirty="0"/>
          </a:p>
        </p:txBody>
      </p:sp>
      <p:sp>
        <p:nvSpPr>
          <p:cNvPr id="5" name="Titre 1">
            <a:extLst>
              <a:ext uri="{FF2B5EF4-FFF2-40B4-BE49-F238E27FC236}">
                <a16:creationId xmlns:a16="http://schemas.microsoft.com/office/drawing/2014/main" id="{7F5CCDD0-A02B-4999-8C6F-8770F6576988}"/>
              </a:ext>
            </a:extLst>
          </p:cNvPr>
          <p:cNvSpPr txBox="1">
            <a:spLocks/>
          </p:cNvSpPr>
          <p:nvPr/>
        </p:nvSpPr>
        <p:spPr>
          <a:xfrm>
            <a:off x="0" y="-316992"/>
            <a:ext cx="9296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14.</a:t>
            </a:r>
            <a:endParaRPr lang="en-GB" dirty="0">
              <a:solidFill>
                <a:schemeClr val="accent1"/>
              </a:solidFill>
            </a:endParaRPr>
          </a:p>
        </p:txBody>
      </p:sp>
      <p:sp>
        <p:nvSpPr>
          <p:cNvPr id="6" name="Espace réservé du numéro de diapositive 5">
            <a:extLst>
              <a:ext uri="{FF2B5EF4-FFF2-40B4-BE49-F238E27FC236}">
                <a16:creationId xmlns:a16="http://schemas.microsoft.com/office/drawing/2014/main" id="{0C51BD97-FD2A-4FB0-B4DA-B7658D58C49C}"/>
              </a:ext>
            </a:extLst>
          </p:cNvPr>
          <p:cNvSpPr>
            <a:spLocks noGrp="1"/>
          </p:cNvSpPr>
          <p:nvPr>
            <p:ph type="sldNum" sz="quarter" idx="12"/>
          </p:nvPr>
        </p:nvSpPr>
        <p:spPr/>
        <p:txBody>
          <a:bodyPr/>
          <a:lstStyle/>
          <a:p>
            <a:fld id="{6C879FB7-B25B-4722-B52B-E3AE553A150F}" type="slidenum">
              <a:rPr lang="en-GB" smtClean="0"/>
              <a:t>76</a:t>
            </a:fld>
            <a:endParaRPr lang="en-GB"/>
          </a:p>
        </p:txBody>
      </p:sp>
    </p:spTree>
    <p:extLst>
      <p:ext uri="{BB962C8B-B14F-4D97-AF65-F5344CB8AC3E}">
        <p14:creationId xmlns:p14="http://schemas.microsoft.com/office/powerpoint/2010/main" val="24475589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646331"/>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des attributs protégés et comment interviennent-ils dans un algorithme d’apprentissage supervisé?</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CH" dirty="0"/>
          </a:p>
        </p:txBody>
      </p:sp>
      <p:sp>
        <p:nvSpPr>
          <p:cNvPr id="6" name="Espace réservé du contenu 6">
            <a:extLst>
              <a:ext uri="{FF2B5EF4-FFF2-40B4-BE49-F238E27FC236}">
                <a16:creationId xmlns:a16="http://schemas.microsoft.com/office/drawing/2014/main" id="{474EEF2D-2FFE-4BF1-9C78-CE73586D7D2A}"/>
              </a:ext>
            </a:extLst>
          </p:cNvPr>
          <p:cNvSpPr txBox="1">
            <a:spLocks/>
          </p:cNvSpPr>
          <p:nvPr/>
        </p:nvSpPr>
        <p:spPr>
          <a:xfrm>
            <a:off x="1082040" y="10512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Dans un simple modèle de classification linéaire, on essaye de classifier des données, pour les classifier on utilise des caractéristiques spécifiques à la classe</a:t>
            </a:r>
          </a:p>
          <a:p>
            <a:endParaRPr lang="fr-CH" dirty="0"/>
          </a:p>
          <a:p>
            <a:r>
              <a:rPr lang="fr-CH" dirty="0"/>
              <a:t>L’idée des attributs protégés, c’est d’empêcher que ces attributs soient objet de caractérisation de classe, les attributs en question sont:</a:t>
            </a:r>
          </a:p>
          <a:p>
            <a:pPr lvl="1"/>
            <a:r>
              <a:rPr lang="fr-CH" dirty="0"/>
              <a:t>Âge</a:t>
            </a:r>
          </a:p>
          <a:p>
            <a:pPr lvl="1"/>
            <a:r>
              <a:rPr lang="fr-CH" dirty="0"/>
              <a:t>Sexe</a:t>
            </a:r>
          </a:p>
          <a:p>
            <a:pPr lvl="1"/>
            <a:r>
              <a:rPr lang="fr-CH" dirty="0"/>
              <a:t>Orientation sexuelle</a:t>
            </a:r>
          </a:p>
          <a:p>
            <a:pPr lvl="1"/>
            <a:r>
              <a:rPr lang="fr-CH" dirty="0"/>
              <a:t>Origine </a:t>
            </a:r>
          </a:p>
          <a:p>
            <a:pPr lvl="1"/>
            <a:r>
              <a:rPr lang="fr-CH" dirty="0"/>
              <a:t>etc </a:t>
            </a:r>
          </a:p>
        </p:txBody>
      </p:sp>
      <p:sp>
        <p:nvSpPr>
          <p:cNvPr id="5" name="Espace réservé du numéro de diapositive 4">
            <a:extLst>
              <a:ext uri="{FF2B5EF4-FFF2-40B4-BE49-F238E27FC236}">
                <a16:creationId xmlns:a16="http://schemas.microsoft.com/office/drawing/2014/main" id="{53EE7709-4593-4536-8EF0-6071DD3546F9}"/>
              </a:ext>
            </a:extLst>
          </p:cNvPr>
          <p:cNvSpPr>
            <a:spLocks noGrp="1"/>
          </p:cNvSpPr>
          <p:nvPr>
            <p:ph type="sldNum" sz="quarter" idx="12"/>
          </p:nvPr>
        </p:nvSpPr>
        <p:spPr/>
        <p:txBody>
          <a:bodyPr/>
          <a:lstStyle/>
          <a:p>
            <a:fld id="{6C879FB7-B25B-4722-B52B-E3AE553A150F}" type="slidenum">
              <a:rPr lang="en-GB" smtClean="0"/>
              <a:t>77</a:t>
            </a:fld>
            <a:endParaRPr lang="en-GB"/>
          </a:p>
        </p:txBody>
      </p:sp>
    </p:spTree>
    <p:extLst>
      <p:ext uri="{BB962C8B-B14F-4D97-AF65-F5344CB8AC3E}">
        <p14:creationId xmlns:p14="http://schemas.microsoft.com/office/powerpoint/2010/main" val="39556947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646331"/>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des attributs protégés et comment interviennent-ils dans un algorithme d’apprentissage supervisé?</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CH" dirty="0"/>
          </a:p>
        </p:txBody>
      </p:sp>
      <p:sp>
        <p:nvSpPr>
          <p:cNvPr id="6" name="Espace réservé du contenu 6">
            <a:extLst>
              <a:ext uri="{FF2B5EF4-FFF2-40B4-BE49-F238E27FC236}">
                <a16:creationId xmlns:a16="http://schemas.microsoft.com/office/drawing/2014/main" id="{474EEF2D-2FFE-4BF1-9C78-CE73586D7D2A}"/>
              </a:ext>
            </a:extLst>
          </p:cNvPr>
          <p:cNvSpPr txBox="1">
            <a:spLocks/>
          </p:cNvSpPr>
          <p:nvPr/>
        </p:nvSpPr>
        <p:spPr>
          <a:xfrm>
            <a:off x="1082040" y="1051283"/>
            <a:ext cx="10515600" cy="5214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La solution la plus simple, est de tout simplement ne pas donner comme donné cette caractéristique protégé à la machine</a:t>
            </a:r>
          </a:p>
          <a:p>
            <a:r>
              <a:rPr lang="fr-CH" dirty="0"/>
              <a:t>Le problème avec cette solution, c’est que les attributs protégés ne sont pas indépendants des attributs acceptées</a:t>
            </a:r>
          </a:p>
          <a:p>
            <a:r>
              <a:rPr lang="fr-CH" dirty="0"/>
              <a:t>Le fait de les supprimer, ne garantie pas équité</a:t>
            </a:r>
          </a:p>
          <a:p>
            <a:pPr marL="0" indent="0">
              <a:buNone/>
            </a:pPr>
            <a:endParaRPr lang="fr-CH" dirty="0"/>
          </a:p>
          <a:p>
            <a:r>
              <a:rPr lang="fr-CH" dirty="0"/>
              <a:t>On peut aussi garder l’usage de ces attributs protégés, mais faire en sorte que ce ne soit pas ces attributs qui définissent l’output</a:t>
            </a:r>
          </a:p>
          <a:p>
            <a:r>
              <a:rPr lang="fr-CH" dirty="0"/>
              <a:t> faire en sorte que pour tout attribut protégé X=xi, l’output sout le même pour tout xi possible</a:t>
            </a:r>
          </a:p>
        </p:txBody>
      </p:sp>
      <p:sp>
        <p:nvSpPr>
          <p:cNvPr id="3" name="Flèche : droite 2">
            <a:extLst>
              <a:ext uri="{FF2B5EF4-FFF2-40B4-BE49-F238E27FC236}">
                <a16:creationId xmlns:a16="http://schemas.microsoft.com/office/drawing/2014/main" id="{BD01AC47-7A96-4107-AA53-817C26C2B18B}"/>
              </a:ext>
            </a:extLst>
          </p:cNvPr>
          <p:cNvSpPr/>
          <p:nvPr/>
        </p:nvSpPr>
        <p:spPr>
          <a:xfrm>
            <a:off x="385046" y="1157162"/>
            <a:ext cx="468394" cy="3479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ln w="0"/>
                <a:solidFill>
                  <a:schemeClr val="tx1"/>
                </a:solidFill>
                <a:effectLst>
                  <a:outerShdw blurRad="38100" dist="19050" dir="2700000" algn="tl" rotWithShape="0">
                    <a:schemeClr val="dk1">
                      <a:alpha val="40000"/>
                    </a:schemeClr>
                  </a:outerShdw>
                </a:effectLst>
              </a:rPr>
              <a:t>1</a:t>
            </a:r>
          </a:p>
        </p:txBody>
      </p:sp>
      <p:sp>
        <p:nvSpPr>
          <p:cNvPr id="7" name="Flèche : droite 6">
            <a:extLst>
              <a:ext uri="{FF2B5EF4-FFF2-40B4-BE49-F238E27FC236}">
                <a16:creationId xmlns:a16="http://schemas.microsoft.com/office/drawing/2014/main" id="{A31D6B4D-59CD-43FF-A30E-420C8B8C4693}"/>
              </a:ext>
            </a:extLst>
          </p:cNvPr>
          <p:cNvSpPr/>
          <p:nvPr/>
        </p:nvSpPr>
        <p:spPr>
          <a:xfrm>
            <a:off x="385046" y="3996118"/>
            <a:ext cx="468394" cy="3479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ln w="0"/>
                <a:solidFill>
                  <a:schemeClr val="tx1"/>
                </a:solidFill>
                <a:effectLst>
                  <a:outerShdw blurRad="38100" dist="19050" dir="2700000" algn="tl" rotWithShape="0">
                    <a:schemeClr val="dk1">
                      <a:alpha val="40000"/>
                    </a:schemeClr>
                  </a:outerShdw>
                </a:effectLst>
              </a:rPr>
              <a:t>2</a:t>
            </a:r>
          </a:p>
        </p:txBody>
      </p:sp>
      <p:sp>
        <p:nvSpPr>
          <p:cNvPr id="5" name="Espace réservé du numéro de diapositive 4">
            <a:extLst>
              <a:ext uri="{FF2B5EF4-FFF2-40B4-BE49-F238E27FC236}">
                <a16:creationId xmlns:a16="http://schemas.microsoft.com/office/drawing/2014/main" id="{5370BECE-555A-4530-89F2-1FF8666C7CB4}"/>
              </a:ext>
            </a:extLst>
          </p:cNvPr>
          <p:cNvSpPr>
            <a:spLocks noGrp="1"/>
          </p:cNvSpPr>
          <p:nvPr>
            <p:ph type="sldNum" sz="quarter" idx="12"/>
          </p:nvPr>
        </p:nvSpPr>
        <p:spPr/>
        <p:txBody>
          <a:bodyPr/>
          <a:lstStyle/>
          <a:p>
            <a:fld id="{6C879FB7-B25B-4722-B52B-E3AE553A150F}" type="slidenum">
              <a:rPr lang="en-GB" smtClean="0"/>
              <a:t>78</a:t>
            </a:fld>
            <a:endParaRPr lang="en-GB"/>
          </a:p>
        </p:txBody>
      </p:sp>
    </p:spTree>
    <p:extLst>
      <p:ext uri="{BB962C8B-B14F-4D97-AF65-F5344CB8AC3E}">
        <p14:creationId xmlns:p14="http://schemas.microsoft.com/office/powerpoint/2010/main" val="17074346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646331"/>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des attributs protégés et comment interviennent-ils dans un algorithme d’apprentissage supervisé?</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CH" dirty="0"/>
          </a:p>
        </p:txBody>
      </p:sp>
      <p:sp>
        <p:nvSpPr>
          <p:cNvPr id="6" name="Espace réservé du contenu 6">
            <a:extLst>
              <a:ext uri="{FF2B5EF4-FFF2-40B4-BE49-F238E27FC236}">
                <a16:creationId xmlns:a16="http://schemas.microsoft.com/office/drawing/2014/main" id="{474EEF2D-2FFE-4BF1-9C78-CE73586D7D2A}"/>
              </a:ext>
            </a:extLst>
          </p:cNvPr>
          <p:cNvSpPr txBox="1">
            <a:spLocks/>
          </p:cNvSpPr>
          <p:nvPr/>
        </p:nvSpPr>
        <p:spPr>
          <a:xfrm>
            <a:off x="1082040" y="1051283"/>
            <a:ext cx="10515600" cy="5214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Ce qu’on essayer d’avoir, c’est une machine, qui pour les mêmes données d’input, une fois avec et une autre sans les attributs protégées -&gt; retourne le même taux de vrais positifs</a:t>
            </a:r>
          </a:p>
          <a:p>
            <a:r>
              <a:rPr lang="fr-CH" dirty="0"/>
              <a:t>Le problème: la tendance c’est que le biais va s’aggraver</a:t>
            </a:r>
          </a:p>
          <a:p>
            <a:endParaRPr lang="fr-CH" dirty="0"/>
          </a:p>
          <a:p>
            <a:r>
              <a:rPr lang="fr-CH" dirty="0"/>
              <a:t>Dans n’importe laquelle des solutions, on devra faire un compromis équité/performance</a:t>
            </a:r>
          </a:p>
          <a:p>
            <a:r>
              <a:rPr lang="fr-CH" dirty="0"/>
              <a:t>Ce compromis est du au fait que si on rajoute des contraintes dans nos donnés d’entrainement, alors les fonctions de Loss (etc) vont changer</a:t>
            </a:r>
          </a:p>
        </p:txBody>
      </p:sp>
      <p:sp>
        <p:nvSpPr>
          <p:cNvPr id="3" name="Flèche : droite 2">
            <a:extLst>
              <a:ext uri="{FF2B5EF4-FFF2-40B4-BE49-F238E27FC236}">
                <a16:creationId xmlns:a16="http://schemas.microsoft.com/office/drawing/2014/main" id="{BD01AC47-7A96-4107-AA53-817C26C2B18B}"/>
              </a:ext>
            </a:extLst>
          </p:cNvPr>
          <p:cNvSpPr/>
          <p:nvPr/>
        </p:nvSpPr>
        <p:spPr>
          <a:xfrm>
            <a:off x="385046" y="1111590"/>
            <a:ext cx="468394" cy="3479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ln w="0"/>
                <a:solidFill>
                  <a:schemeClr val="tx1"/>
                </a:solidFill>
                <a:effectLst>
                  <a:outerShdw blurRad="38100" dist="19050" dir="2700000" algn="tl" rotWithShape="0">
                    <a:schemeClr val="dk1">
                      <a:alpha val="40000"/>
                    </a:schemeClr>
                  </a:outerShdw>
                </a:effectLst>
              </a:rPr>
              <a:t>3</a:t>
            </a:r>
          </a:p>
        </p:txBody>
      </p:sp>
      <p:sp>
        <p:nvSpPr>
          <p:cNvPr id="5" name="Espace réservé du numéro de diapositive 4">
            <a:extLst>
              <a:ext uri="{FF2B5EF4-FFF2-40B4-BE49-F238E27FC236}">
                <a16:creationId xmlns:a16="http://schemas.microsoft.com/office/drawing/2014/main" id="{4919BA30-EB75-4B41-A695-567DED2CA345}"/>
              </a:ext>
            </a:extLst>
          </p:cNvPr>
          <p:cNvSpPr>
            <a:spLocks noGrp="1"/>
          </p:cNvSpPr>
          <p:nvPr>
            <p:ph type="sldNum" sz="quarter" idx="12"/>
          </p:nvPr>
        </p:nvSpPr>
        <p:spPr/>
        <p:txBody>
          <a:bodyPr/>
          <a:lstStyle/>
          <a:p>
            <a:fld id="{6C879FB7-B25B-4722-B52B-E3AE553A150F}" type="slidenum">
              <a:rPr lang="en-GB" smtClean="0"/>
              <a:t>79</a:t>
            </a:fld>
            <a:endParaRPr lang="en-GB"/>
          </a:p>
        </p:txBody>
      </p:sp>
    </p:spTree>
    <p:extLst>
      <p:ext uri="{BB962C8B-B14F-4D97-AF65-F5344CB8AC3E}">
        <p14:creationId xmlns:p14="http://schemas.microsoft.com/office/powerpoint/2010/main" val="2998917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 que la profondeur limitée et en quoi est-ce utile?</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71"/>
            <a:ext cx="10515600" cy="1144080"/>
          </a:xfrm>
        </p:spPr>
        <p:txBody>
          <a:bodyPr/>
          <a:lstStyle/>
          <a:p>
            <a:r>
              <a:rPr lang="fr-CH" sz="1800" dirty="0">
                <a:effectLst/>
                <a:latin typeface="Calibri" panose="020F0502020204030204" pitchFamily="34" charset="0"/>
              </a:rPr>
              <a:t>Dans la recherche en profondeur on explore toutes les stratégies et éventuellement tout l’arbre. Mais on explore qu'une stratégie à la fois, qu’on choisit de façon pseudo aléatoire, et on l'explore entièrement.</a:t>
            </a:r>
            <a:endParaRPr lang="fr-CH" dirty="0"/>
          </a:p>
          <a:p>
            <a:r>
              <a:rPr lang="fr-CH" dirty="0"/>
              <a:t>Voici un exemple d’exploration en profondeur: </a:t>
            </a:r>
            <a:r>
              <a:rPr lang="fr-CH" sz="1800" dirty="0"/>
              <a:t>(avec et sans limite)</a:t>
            </a:r>
          </a:p>
          <a:p>
            <a:pPr marL="457200" lvl="1" indent="0">
              <a:buNone/>
            </a:pPr>
            <a:endParaRPr lang="fr-CH" dirty="0"/>
          </a:p>
          <a:p>
            <a:endParaRPr lang="fr-CH" dirty="0"/>
          </a:p>
        </p:txBody>
      </p:sp>
      <p:pic>
        <p:nvPicPr>
          <p:cNvPr id="8" name="Image 7">
            <a:extLst>
              <a:ext uri="{FF2B5EF4-FFF2-40B4-BE49-F238E27FC236}">
                <a16:creationId xmlns:a16="http://schemas.microsoft.com/office/drawing/2014/main" id="{2D2C3FAF-0244-4849-8D54-CF8A15A75723}"/>
              </a:ext>
            </a:extLst>
          </p:cNvPr>
          <p:cNvPicPr>
            <a:picLocks noChangeAspect="1"/>
          </p:cNvPicPr>
          <p:nvPr/>
        </p:nvPicPr>
        <p:blipFill>
          <a:blip r:embed="rId3"/>
          <a:stretch>
            <a:fillRect/>
          </a:stretch>
        </p:blipFill>
        <p:spPr>
          <a:xfrm>
            <a:off x="746760" y="2243138"/>
            <a:ext cx="4484277" cy="2209800"/>
          </a:xfrm>
          <a:prstGeom prst="rect">
            <a:avLst/>
          </a:prstGeom>
        </p:spPr>
      </p:pic>
      <p:pic>
        <p:nvPicPr>
          <p:cNvPr id="10" name="Image 9">
            <a:extLst>
              <a:ext uri="{FF2B5EF4-FFF2-40B4-BE49-F238E27FC236}">
                <a16:creationId xmlns:a16="http://schemas.microsoft.com/office/drawing/2014/main" id="{20048799-30FD-44C5-8BEC-83F2DBA80DD8}"/>
              </a:ext>
            </a:extLst>
          </p:cNvPr>
          <p:cNvPicPr>
            <a:picLocks noChangeAspect="1"/>
          </p:cNvPicPr>
          <p:nvPr/>
        </p:nvPicPr>
        <p:blipFill>
          <a:blip r:embed="rId4"/>
          <a:stretch>
            <a:fillRect/>
          </a:stretch>
        </p:blipFill>
        <p:spPr>
          <a:xfrm>
            <a:off x="6611349" y="2283986"/>
            <a:ext cx="4542426" cy="2290028"/>
          </a:xfrm>
          <a:prstGeom prst="rect">
            <a:avLst/>
          </a:prstGeom>
        </p:spPr>
      </p:pic>
      <p:sp>
        <p:nvSpPr>
          <p:cNvPr id="11" name="ZoneTexte 10">
            <a:extLst>
              <a:ext uri="{FF2B5EF4-FFF2-40B4-BE49-F238E27FC236}">
                <a16:creationId xmlns:a16="http://schemas.microsoft.com/office/drawing/2014/main" id="{248E0F24-4B15-4AEF-AA18-ADBDBB4C4DDF}"/>
              </a:ext>
            </a:extLst>
          </p:cNvPr>
          <p:cNvSpPr txBox="1"/>
          <p:nvPr/>
        </p:nvSpPr>
        <p:spPr>
          <a:xfrm>
            <a:off x="746760" y="4764175"/>
            <a:ext cx="4342402" cy="923330"/>
          </a:xfrm>
          <a:prstGeom prst="rect">
            <a:avLst/>
          </a:prstGeom>
          <a:noFill/>
        </p:spPr>
        <p:txBody>
          <a:bodyPr wrap="square" rtlCol="0">
            <a:spAutoFit/>
          </a:bodyPr>
          <a:lstStyle/>
          <a:p>
            <a:r>
              <a:rPr lang="fr-CH" dirty="0"/>
              <a:t>On peut visualiser ici, une exploration sans profondeur limité, on trouve la solution lors du 8</a:t>
            </a:r>
            <a:r>
              <a:rPr lang="fr-CH" baseline="30000" dirty="0"/>
              <a:t>ème</a:t>
            </a:r>
            <a:r>
              <a:rPr lang="fr-CH" dirty="0"/>
              <a:t> nœud visité</a:t>
            </a:r>
          </a:p>
        </p:txBody>
      </p:sp>
      <p:sp>
        <p:nvSpPr>
          <p:cNvPr id="12" name="ZoneTexte 11">
            <a:extLst>
              <a:ext uri="{FF2B5EF4-FFF2-40B4-BE49-F238E27FC236}">
                <a16:creationId xmlns:a16="http://schemas.microsoft.com/office/drawing/2014/main" id="{5AD57356-436D-4108-972C-BF442363FE1E}"/>
              </a:ext>
            </a:extLst>
          </p:cNvPr>
          <p:cNvSpPr txBox="1"/>
          <p:nvPr/>
        </p:nvSpPr>
        <p:spPr>
          <a:xfrm>
            <a:off x="6711361" y="4705348"/>
            <a:ext cx="4342402" cy="1754326"/>
          </a:xfrm>
          <a:prstGeom prst="rect">
            <a:avLst/>
          </a:prstGeom>
          <a:noFill/>
        </p:spPr>
        <p:txBody>
          <a:bodyPr wrap="square" rtlCol="0">
            <a:spAutoFit/>
          </a:bodyPr>
          <a:lstStyle/>
          <a:p>
            <a:r>
              <a:rPr lang="fr-CH" dirty="0"/>
              <a:t>Ici on défini une profondeur maximale M=3, qui a pour but de limiter la profondeur de l’exploration.</a:t>
            </a:r>
          </a:p>
          <a:p>
            <a:endParaRPr lang="fr-CH" dirty="0"/>
          </a:p>
          <a:p>
            <a:r>
              <a:rPr lang="fr-CH" dirty="0"/>
              <a:t>Tant qu’on n’explore pas tout nœud de profondeur &lt;M, on n’explorera pas plus loin.</a:t>
            </a:r>
          </a:p>
        </p:txBody>
      </p:sp>
      <p:sp>
        <p:nvSpPr>
          <p:cNvPr id="3" name="Espace réservé du numéro de diapositive 2">
            <a:extLst>
              <a:ext uri="{FF2B5EF4-FFF2-40B4-BE49-F238E27FC236}">
                <a16:creationId xmlns:a16="http://schemas.microsoft.com/office/drawing/2014/main" id="{13968327-7946-4AEA-84CF-B367F1A2A776}"/>
              </a:ext>
            </a:extLst>
          </p:cNvPr>
          <p:cNvSpPr>
            <a:spLocks noGrp="1"/>
          </p:cNvSpPr>
          <p:nvPr>
            <p:ph type="sldNum" sz="quarter" idx="12"/>
          </p:nvPr>
        </p:nvSpPr>
        <p:spPr/>
        <p:txBody>
          <a:bodyPr/>
          <a:lstStyle/>
          <a:p>
            <a:fld id="{6C879FB7-B25B-4722-B52B-E3AE553A150F}" type="slidenum">
              <a:rPr lang="en-GB" smtClean="0"/>
              <a:t>8</a:t>
            </a:fld>
            <a:endParaRPr lang="en-GB"/>
          </a:p>
        </p:txBody>
      </p:sp>
    </p:spTree>
    <p:extLst>
      <p:ext uri="{BB962C8B-B14F-4D97-AF65-F5344CB8AC3E}">
        <p14:creationId xmlns:p14="http://schemas.microsoft.com/office/powerpoint/2010/main" val="30603697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l’effet d’aggravation et ou le retrouve-ton?</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CH" dirty="0"/>
          </a:p>
        </p:txBody>
      </p:sp>
      <p:sp>
        <p:nvSpPr>
          <p:cNvPr id="6" name="Espace réservé du contenu 6">
            <a:extLst>
              <a:ext uri="{FF2B5EF4-FFF2-40B4-BE49-F238E27FC236}">
                <a16:creationId xmlns:a16="http://schemas.microsoft.com/office/drawing/2014/main" id="{474EEF2D-2FFE-4BF1-9C78-CE73586D7D2A}"/>
              </a:ext>
            </a:extLst>
          </p:cNvPr>
          <p:cNvSpPr txBox="1">
            <a:spLocks/>
          </p:cNvSpPr>
          <p:nvPr/>
        </p:nvSpPr>
        <p:spPr>
          <a:xfrm>
            <a:off x="929640" y="1008569"/>
            <a:ext cx="10515600" cy="50847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Si un système préserve une dissymétrie sociale dans les données les résultats de prédiction vont aggraver cette tendance</a:t>
            </a:r>
          </a:p>
          <a:p>
            <a:r>
              <a:rPr lang="fr-CH" dirty="0"/>
              <a:t>Si on a un attribut protégé qui est sur-représenté dans un métier par rapport à l’autre (homme/ femme), notre machine aura tendance à choisir l’attribut qui est sur-représenté pour un éventuel poste de job</a:t>
            </a:r>
          </a:p>
          <a:p>
            <a:r>
              <a:rPr lang="fr-CH" dirty="0"/>
              <a:t>Ce qui entraine encore plus la sous représentation de l’autre valeur </a:t>
            </a:r>
          </a:p>
          <a:p>
            <a:endParaRPr lang="fr-CH" dirty="0"/>
          </a:p>
          <a:p>
            <a:r>
              <a:rPr lang="fr-CH" dirty="0"/>
              <a:t>Cette dissymétrie sociale est représenté partout dans le vrai monde, donc on va avoir cet effet de polarisation partout, et qui sera de plus en plus important</a:t>
            </a:r>
          </a:p>
        </p:txBody>
      </p:sp>
      <p:sp>
        <p:nvSpPr>
          <p:cNvPr id="3" name="Espace réservé du numéro de diapositive 2">
            <a:extLst>
              <a:ext uri="{FF2B5EF4-FFF2-40B4-BE49-F238E27FC236}">
                <a16:creationId xmlns:a16="http://schemas.microsoft.com/office/drawing/2014/main" id="{56554DA8-687D-4945-97E8-41EECFC1A7A3}"/>
              </a:ext>
            </a:extLst>
          </p:cNvPr>
          <p:cNvSpPr>
            <a:spLocks noGrp="1"/>
          </p:cNvSpPr>
          <p:nvPr>
            <p:ph type="sldNum" sz="quarter" idx="12"/>
          </p:nvPr>
        </p:nvSpPr>
        <p:spPr/>
        <p:txBody>
          <a:bodyPr/>
          <a:lstStyle/>
          <a:p>
            <a:fld id="{6C879FB7-B25B-4722-B52B-E3AE553A150F}" type="slidenum">
              <a:rPr lang="en-GB" smtClean="0"/>
              <a:t>80</a:t>
            </a:fld>
            <a:endParaRPr lang="en-GB"/>
          </a:p>
        </p:txBody>
      </p:sp>
    </p:spTree>
    <p:extLst>
      <p:ext uri="{BB962C8B-B14F-4D97-AF65-F5344CB8AC3E}">
        <p14:creationId xmlns:p14="http://schemas.microsoft.com/office/powerpoint/2010/main" val="754191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définie une heuristique et quelles sont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309687"/>
            <a:ext cx="10515600" cy="4238625"/>
          </a:xfrm>
        </p:spPr>
        <p:txBody>
          <a:bodyPr>
            <a:normAutofit/>
          </a:bodyPr>
          <a:lstStyle/>
          <a:p>
            <a:pPr marL="0" indent="0">
              <a:buNone/>
            </a:pPr>
            <a:r>
              <a:rPr lang="fr-CH" sz="1800" dirty="0">
                <a:effectLst/>
                <a:latin typeface="Calibri" panose="020F0502020204030204" pitchFamily="34" charset="0"/>
              </a:rPr>
              <a:t>Problème: La recherche aveugle est aléatoire.</a:t>
            </a:r>
          </a:p>
          <a:p>
            <a:pPr marL="0" indent="0">
              <a:buNone/>
            </a:pPr>
            <a:r>
              <a:rPr lang="fr-CH" sz="1800" dirty="0">
                <a:latin typeface="Calibri" panose="020F0502020204030204" pitchFamily="34" charset="0"/>
              </a:rPr>
              <a:t>Solution: choisir le prochain nœud qu’on explore selon des critères spécifiques </a:t>
            </a:r>
          </a:p>
          <a:p>
            <a:pPr marL="0" indent="0">
              <a:buNone/>
            </a:pPr>
            <a:r>
              <a:rPr lang="fr-CH" sz="1800" dirty="0">
                <a:latin typeface="Calibri" panose="020F0502020204030204" pitchFamily="34" charset="0"/>
              </a:rPr>
              <a:t>	</a:t>
            </a:r>
            <a:r>
              <a:rPr lang="fr-CH" sz="2000" dirty="0">
                <a:latin typeface="Calibri" panose="020F0502020204030204" pitchFamily="34" charset="0"/>
              </a:rPr>
              <a:t>-&gt; Heuristique</a:t>
            </a:r>
          </a:p>
          <a:p>
            <a:pPr marL="0" indent="0">
              <a:buNone/>
            </a:pPr>
            <a:r>
              <a:rPr lang="fr-CH" sz="1800" dirty="0">
                <a:latin typeface="Calibri" panose="020F0502020204030204" pitchFamily="34" charset="0"/>
              </a:rPr>
              <a:t>On défini une fonction:	</a:t>
            </a:r>
            <a:r>
              <a:rPr lang="fr-CH" sz="1800" dirty="0">
                <a:solidFill>
                  <a:srgbClr val="FF0000"/>
                </a:solidFill>
                <a:latin typeface="Calibri" panose="020F0502020204030204" pitchFamily="34" charset="0"/>
              </a:rPr>
              <a:t>h: V -&gt; R+</a:t>
            </a:r>
          </a:p>
          <a:p>
            <a:pPr marL="0" indent="0">
              <a:buNone/>
            </a:pPr>
            <a:r>
              <a:rPr lang="fr-CH" sz="1800" dirty="0">
                <a:latin typeface="Calibri" panose="020F0502020204030204" pitchFamily="34" charset="0"/>
              </a:rPr>
              <a:t>	- prend comme paramètre un nœud de l’arbre</a:t>
            </a:r>
          </a:p>
          <a:p>
            <a:pPr marL="0" indent="0">
              <a:buNone/>
            </a:pPr>
            <a:r>
              <a:rPr lang="fr-CH" sz="1800" dirty="0">
                <a:latin typeface="Calibri" panose="020F0502020204030204" pitchFamily="34" charset="0"/>
              </a:rPr>
              <a:t>	- retourne toujours une valeur positive, ou nulle si V est solution</a:t>
            </a:r>
          </a:p>
          <a:p>
            <a:pPr marL="0" indent="0">
              <a:buNone/>
            </a:pPr>
            <a:endParaRPr lang="fr-CH" sz="1800" dirty="0">
              <a:latin typeface="Calibri" panose="020F0502020204030204" pitchFamily="34" charset="0"/>
            </a:endParaRPr>
          </a:p>
          <a:p>
            <a:pPr marL="0" indent="0">
              <a:buNone/>
            </a:pPr>
            <a:r>
              <a:rPr lang="fr-CH" sz="1800" dirty="0">
                <a:latin typeface="Calibri" panose="020F0502020204030204" pitchFamily="34" charset="0"/>
              </a:rPr>
              <a:t>Depuis l’heuristique on peut définir une fonction d’évaluation: </a:t>
            </a:r>
            <a:r>
              <a:rPr lang="fr-CH" sz="1800" dirty="0">
                <a:solidFill>
                  <a:srgbClr val="FF0000"/>
                </a:solidFill>
                <a:latin typeface="Calibri" panose="020F0502020204030204" pitchFamily="34" charset="0"/>
              </a:rPr>
              <a:t>f(v) = g(v) + h(v)</a:t>
            </a:r>
          </a:p>
          <a:p>
            <a:pPr marL="0" indent="0">
              <a:buNone/>
            </a:pPr>
            <a:r>
              <a:rPr lang="fr-CH" sz="1800" dirty="0">
                <a:latin typeface="Calibri" panose="020F0502020204030204" pitchFamily="34" charset="0"/>
              </a:rPr>
              <a:t>Cette fonction est définie par:</a:t>
            </a:r>
          </a:p>
          <a:p>
            <a:pPr marL="0" indent="0">
              <a:buNone/>
            </a:pPr>
            <a:r>
              <a:rPr lang="fr-CH" sz="1800" dirty="0">
                <a:latin typeface="Calibri" panose="020F0502020204030204" pitchFamily="34" charset="0"/>
              </a:rPr>
              <a:t>	- l’estimation du coût pour atteindre la solution : h(v)</a:t>
            </a:r>
          </a:p>
          <a:p>
            <a:pPr marL="0" indent="0">
              <a:buNone/>
            </a:pPr>
            <a:r>
              <a:rPr lang="fr-CH" sz="1800" dirty="0">
                <a:latin typeface="Calibri" panose="020F0502020204030204" pitchFamily="34" charset="0"/>
              </a:rPr>
              <a:t>	- le coût du chemin déjà fait</a:t>
            </a:r>
          </a:p>
          <a:p>
            <a:pPr marL="0" indent="0">
              <a:buNone/>
            </a:pPr>
            <a:endParaRPr lang="fr-CH" sz="1800" dirty="0">
              <a:latin typeface="Calibri" panose="020F0502020204030204" pitchFamily="34" charset="0"/>
            </a:endParaRPr>
          </a:p>
        </p:txBody>
      </p:sp>
      <p:sp>
        <p:nvSpPr>
          <p:cNvPr id="3" name="Espace réservé du numéro de diapositive 2">
            <a:extLst>
              <a:ext uri="{FF2B5EF4-FFF2-40B4-BE49-F238E27FC236}">
                <a16:creationId xmlns:a16="http://schemas.microsoft.com/office/drawing/2014/main" id="{23D9BF4A-A4E0-4801-AA88-E64FA20CBE17}"/>
              </a:ext>
            </a:extLst>
          </p:cNvPr>
          <p:cNvSpPr>
            <a:spLocks noGrp="1"/>
          </p:cNvSpPr>
          <p:nvPr>
            <p:ph type="sldNum" sz="quarter" idx="12"/>
          </p:nvPr>
        </p:nvSpPr>
        <p:spPr/>
        <p:txBody>
          <a:bodyPr/>
          <a:lstStyle/>
          <a:p>
            <a:fld id="{6C879FB7-B25B-4722-B52B-E3AE553A150F}" type="slidenum">
              <a:rPr lang="en-GB" smtClean="0"/>
              <a:t>9</a:t>
            </a:fld>
            <a:endParaRPr lang="en-GB"/>
          </a:p>
        </p:txBody>
      </p:sp>
    </p:spTree>
    <p:extLst>
      <p:ext uri="{BB962C8B-B14F-4D97-AF65-F5344CB8AC3E}">
        <p14:creationId xmlns:p14="http://schemas.microsoft.com/office/powerpoint/2010/main" val="1840346184"/>
      </p:ext>
    </p:extLst>
  </p:cSld>
  <p:clrMapOvr>
    <a:masterClrMapping/>
  </p:clrMapOvr>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1789</TotalTime>
  <Words>10037</Words>
  <Application>Microsoft Office PowerPoint</Application>
  <PresentationFormat>Grand écran</PresentationFormat>
  <Paragraphs>1159</Paragraphs>
  <Slides>80</Slides>
  <Notes>76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80</vt:i4>
      </vt:variant>
    </vt:vector>
  </HeadingPairs>
  <TitlesOfParts>
    <vt:vector size="86" baseType="lpstr">
      <vt:lpstr>Arial</vt:lpstr>
      <vt:lpstr>Calibri</vt:lpstr>
      <vt:lpstr>Calibri Light</vt:lpstr>
      <vt:lpstr>Cambria Math</vt:lpstr>
      <vt:lpstr>Wingdings</vt:lpstr>
      <vt:lpstr>1_Thème Office</vt:lpstr>
      <vt:lpstr>Intelligence artificielle</vt:lpstr>
      <vt:lpstr>1.Méthodesde Recherche: Expliquez en détail le principe et le modèle des méthodes de recherche. A quels problèmes s’applique cette technique? Comment modélise-t-on le problème? Quel est le principe des algorithmes? Comment mesure-t-on leur réussite? Leur complexité? Leur optimalité? Citez des exemples.</vt:lpstr>
      <vt:lpstr>1.</vt:lpstr>
      <vt:lpstr>1.</vt:lpstr>
      <vt:lpstr>1.</vt:lpstr>
      <vt:lpstr>1.</vt:lpstr>
      <vt:lpstr>2.Méthodes de Recherche: Rappelez le principe des méthodes de recherche. Qu’est que la profondeur limitée et en quoi est-ce utile? Comment est définie une heuristique et quelles sont ses propriétés? A quoi sert une heuristique? Expliquez en particulier l’algorithme A* et ses propriétés. Citez des exemples d’application.</vt:lpstr>
      <vt:lpstr>2.</vt:lpstr>
      <vt:lpstr>2.</vt:lpstr>
      <vt:lpstr>2.</vt:lpstr>
      <vt:lpstr>2.</vt:lpstr>
      <vt:lpstr>2.</vt:lpstr>
      <vt:lpstr>3.Satisfaction de contraintes: Qu’est-ce qu’un PSC? Quel est son modèle? Comment le résout-on? En quoi consiste le graphe mis en jeu? Décrivez les algorithmes et heuristiques associées. </vt:lpstr>
      <vt:lpstr>3.</vt:lpstr>
      <vt:lpstr>3.</vt:lpstr>
      <vt:lpstr>3.</vt:lpstr>
      <vt:lpstr>4.Recherche Adverse: En quoi consiste la recherche adverse et en quoi diffère-t-elle de la recherche classique? Quel est son modèle? Qu’est-ce qu’une fonction d’évaluation? Décrivez l’algorithme MINIMAX et ses variantes.</vt:lpstr>
      <vt:lpstr>4.</vt:lpstr>
      <vt:lpstr>4.</vt:lpstr>
      <vt:lpstr>4.</vt:lpstr>
      <vt:lpstr>4.</vt:lpstr>
      <vt:lpstr>4.</vt:lpstr>
      <vt:lpstr>4.</vt:lpstr>
      <vt:lpstr>4.</vt:lpstr>
      <vt:lpstr>5.Planification:Qu’est-ceque la planification? Quel est la spécificité de l’approche proposée par rapport aux autres méthodes de recherche? Comment se caractérise un état, une action? Décrivez le chainage et la planification non-linéaire. Développez un exemple.</vt:lpstr>
      <vt:lpstr>5.</vt:lpstr>
      <vt:lpstr>5.</vt:lpstr>
      <vt:lpstr>5.</vt:lpstr>
      <vt:lpstr>5.</vt:lpstr>
      <vt:lpstr>5.</vt:lpstr>
      <vt:lpstr>5.</vt:lpstr>
      <vt:lpstr>5.</vt:lpstr>
      <vt:lpstr>6.Modèle de graphes probabilistes: Donnez la définition d’un PGM en relation avec les notions de probabilités. Quelle est l’utilité d’utiliser un PGM ? Donnez un exemple d’utilisation. Quel est l’impact de l’indépendance conditionnelle dans les PGM? On pourra faire le lien avec les outils Bayésiens type Naïve Bayes ou Réseaux Bayésiens.</vt:lpstr>
      <vt:lpstr>6.</vt:lpstr>
      <vt:lpstr>6.</vt:lpstr>
      <vt:lpstr>6.</vt:lpstr>
      <vt:lpstr>6.</vt:lpstr>
      <vt:lpstr>6.</vt:lpstr>
      <vt:lpstr>7.Réseaux Bayésiens: Que représentent les réseaux Bayésiens? Quel est leur principe? Quel est leur particularité en tant que Modèles de Graphes Probabilistes? Comment les utilise-t-on pour modéliser un phénomène ? Comment les utilise-t-on pour faire de l’inférence?</vt:lpstr>
      <vt:lpstr>7.</vt:lpstr>
      <vt:lpstr>7.</vt:lpstr>
      <vt:lpstr>7.</vt:lpstr>
      <vt:lpstr>8.Arbres de Décision: Quel est le principe des arbres de décision? On pourra rappeler le principe de l’apprentissage supervisé. Comment est mesuré le gain d’information? Pourquoi peut-on utiliser l’entropie? Comment fonctionne l’algorithme ID3? Qu’est-ce que le sur-apprentissage? Comment le mesurer/détecter ? Comment l’éviter ou le contrer? On pourra mentionner l’évaluation des méthodes d’apprentissage.</vt:lpstr>
      <vt:lpstr>8.</vt:lpstr>
      <vt:lpstr>8.</vt:lpstr>
      <vt:lpstr>8.</vt:lpstr>
      <vt:lpstr>8.</vt:lpstr>
      <vt:lpstr>8.</vt:lpstr>
      <vt:lpstr>9.Apprentissage supervisé: Qu’est-ce que l’apprentissage? Comment est-il organisé? Que représente θ? Quel protocole utiliser pour gérer les données? Qu’est-ce que le Hold-out, la validation croisée? Quels types d’erreurs peut-on mesurer? Comment les prendre en compte et quelles informations en tirer? Qu’est-ce que le sur-apprentissage? Comment le mesurer/détecter ?Comment l’éviter ou le contrer? Comment représenter les performances (mesures, graphiques,...)?Citez un ou plusieurs exemples de techniques d’apprentissage supervisé.</vt:lpstr>
      <vt:lpstr>9.</vt:lpstr>
      <vt:lpstr>9.</vt:lpstr>
      <vt:lpstr>9.</vt:lpstr>
      <vt:lpstr>9.</vt:lpstr>
      <vt:lpstr>10.Naive Bayes: Rappelez le principe de l’apprentissage supervisé. Quel est le protocole de gestion des données dans ce contexte? Qu’est-ce que l’algorithme de Naïve Bayes? Quelles sont les hypothèses sous-jacentes? Quels sont les paramètres? Comment l’exprimer en tant que réseau bayésien? Qu’est-ce que le sur-apprentissage? Discutez sa relation avec Naïve Bayes.</vt:lpstr>
      <vt:lpstr>10.</vt:lpstr>
      <vt:lpstr>10.</vt:lpstr>
      <vt:lpstr>10.</vt:lpstr>
      <vt:lpstr>10.</vt:lpstr>
      <vt:lpstr>11.Régression logistique: Rappelez le principe de l’apprentissage supervisé. Quel est le protocole de gestion des données dans ce contexte ? Rappelez la relation entre classification et régression? Qu’est-ce que l’algorithme de régression logistique? Quelles sont les hypothèses sous-jacentes? Quels sont les paramètres? Quel est sont les propriétés de la fonction logistique? Qu’est-ce que le sur-apprentissage? Discutez sa relation avec la régression logistique.</vt:lpstr>
      <vt:lpstr>11.</vt:lpstr>
      <vt:lpstr>11.</vt:lpstr>
      <vt:lpstr>11.</vt:lpstr>
      <vt:lpstr>11.</vt:lpstr>
      <vt:lpstr>11.</vt:lpstr>
      <vt:lpstr>12.Apprentissage neuronal: En quoi est-ce un apprentissage supervisé? Qu’est qu’un classifieur linéaire? Que propose l’algorithme du perceptron? Quelle est sa relation à un neurone artificiel? Comment peut-on entrainer un neurone artificiel? Quels sont ses paramètres? Quels sont les paramètres de l’algorithme d’apprentissage? Quel est le principe de l’algorithme de descente en gradient?</vt:lpstr>
      <vt:lpstr>12.</vt:lpstr>
      <vt:lpstr>12.</vt:lpstr>
      <vt:lpstr>12.</vt:lpstr>
      <vt:lpstr>12.</vt:lpstr>
      <vt:lpstr>12.</vt:lpstr>
      <vt:lpstr>13.Réseaux de neurones: Rappelez le principe d’un neurone artificiel. Comment combine-t-on les neurones en réseaux? Comment entraine-t-on un réseau de neurones? Qu’est-ce que la fonction logistique? Comment est-elle utilisée dans un neurone artificiel? Quelles sont ses propriétés? Vous pourrez parler des principes des graphes computationnels et de la différentiation automatique.</vt:lpstr>
      <vt:lpstr>13.</vt:lpstr>
      <vt:lpstr>13.</vt:lpstr>
      <vt:lpstr>13.</vt:lpstr>
      <vt:lpstr>13.</vt:lpstr>
      <vt:lpstr>14.Biais et équité: En quoi le protocole de gestion des données dans l’apprentissage supervisé (dont on rappellera les objectifs et principes) vise à éviter les biais dans l’apprentissage? Serait-il correct de tester un algorithme avec les données avec lesquels il a appris? Qu’est-ce que des attributs protégés et comment interviennent-ils dans un algorithme d’apprentissage supervisé? Comment peut-on espérer traduire l’équité dans un modelé probabiliste? L’équité dans l’apprentissage n’est-elle qu’un problème de qualité des données ou du choix de ses attributs ? Qu’est-ce que l’effet d’aggravation et ou le retrouve-ton? Citez des exemples et des contre-exemples.</vt:lpstr>
      <vt:lpstr>14.</vt:lpstr>
      <vt:lpstr>14.</vt:lpstr>
      <vt:lpstr>14.</vt:lpstr>
      <vt:lpstr>14.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Intelligence artificielle</dc:title>
  <dc:creator>joao quinta</dc:creator>
  <cp:lastModifiedBy>joao quinta</cp:lastModifiedBy>
  <cp:revision>178</cp:revision>
  <dcterms:created xsi:type="dcterms:W3CDTF">2021-02-01T19:35:42Z</dcterms:created>
  <dcterms:modified xsi:type="dcterms:W3CDTF">2021-02-12T00:49:57Z</dcterms:modified>
</cp:coreProperties>
</file>