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9" r:id="rId2"/>
    <p:sldId id="257" r:id="rId3"/>
    <p:sldId id="258" r:id="rId4"/>
    <p:sldId id="271" r:id="rId5"/>
    <p:sldId id="273" r:id="rId6"/>
    <p:sldId id="274" r:id="rId7"/>
    <p:sldId id="275" r:id="rId8"/>
    <p:sldId id="272" r:id="rId9"/>
    <p:sldId id="278"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3080" autoAdjust="0"/>
  </p:normalViewPr>
  <p:slideViewPr>
    <p:cSldViewPr snapToGrid="0">
      <p:cViewPr varScale="1">
        <p:scale>
          <a:sx n="118" d="100"/>
          <a:sy n="118" d="100"/>
        </p:scale>
        <p:origin x="918"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02.02.2021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40438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332909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46EFA6A2-3031-45FF-BDA0-75ECB34C33B1}" type="datetimeFigureOut">
              <a:rPr lang="en-GB" smtClean="0"/>
              <a:t>02/02/2021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FA6A2-3031-45FF-BDA0-75ECB34C33B1}" type="datetimeFigureOut">
              <a:rPr lang="en-GB" smtClean="0"/>
              <a:t>02/02/2021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819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Développez un exemple.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8995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7740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?Comment les utilise-t-on pour faire de l’inférence?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449428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844390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2"/>
                <a:stretch>
                  <a:fillRect l="-174"/>
                </a:stretch>
              </a:blipFill>
            </p:spPr>
            <p:txBody>
              <a:bodyPr/>
              <a:lstStyle/>
              <a:p>
                <a:r>
                  <a:rPr lang="en-GB">
                    <a:noFill/>
                  </a:rPr>
                  <a:t> </a:t>
                </a:r>
              </a:p>
            </p:txBody>
          </p:sp>
        </mc:Fallback>
      </mc:AlternateContent>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95587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5867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a:t>
            </a:r>
            <a:r>
              <a:rPr lang="fr-FR" sz="1400" dirty="0" err="1">
                <a:effectLst/>
                <a:latin typeface="Arial" panose="020B0604020202020204" pitchFamily="34" charset="0"/>
              </a:rPr>
              <a:t>ceque</a:t>
            </a:r>
            <a:r>
              <a:rPr lang="fr-FR" sz="1400" dirty="0">
                <a:effectLst/>
                <a:latin typeface="Arial" panose="020B0604020202020204" pitchFamily="34" charset="0"/>
              </a:rPr>
              <a:t> le sur-apprentissage? Discutez sa relation avec la régression logistique.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5910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1302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00964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rgbClr val="FF0000"/>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rgbClr val="FF0000"/>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4475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a:t>
            </a:r>
            <a:r>
              <a:rPr lang="fr-FR" sz="1400" dirty="0">
                <a:solidFill>
                  <a:srgbClr val="FF0000"/>
                </a:solidFill>
                <a:effectLst/>
                <a:latin typeface="Arial" panose="020B0604020202020204" pitchFamily="34" charset="0"/>
              </a:rPr>
              <a:t>Rappelez le principe des méthodes de recherche. </a:t>
            </a:r>
            <a:r>
              <a:rPr lang="fr-FR" sz="1400" dirty="0">
                <a:effectLst/>
                <a:latin typeface="Arial" panose="020B0604020202020204" pitchFamily="34" charset="0"/>
              </a:rPr>
              <a:t>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2114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Tree>
    <p:extLst>
      <p:ext uri="{BB962C8B-B14F-4D97-AF65-F5344CB8AC3E}">
        <p14:creationId xmlns:p14="http://schemas.microsoft.com/office/powerpoint/2010/main" val="30603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Tree>
    <p:extLst>
      <p:ext uri="{BB962C8B-B14F-4D97-AF65-F5344CB8AC3E}">
        <p14:creationId xmlns:p14="http://schemas.microsoft.com/office/powerpoint/2010/main" val="184034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Tree>
    <p:extLst>
      <p:ext uri="{BB962C8B-B14F-4D97-AF65-F5344CB8AC3E}">
        <p14:creationId xmlns:p14="http://schemas.microsoft.com/office/powerpoint/2010/main" val="12832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a:t>A* est algorithme d’exploration qui utilise une function d’évaluation.</a:t>
            </a:r>
          </a:p>
          <a:p>
            <a:pPr marL="0" indent="0">
              <a:buNone/>
            </a:pPr>
            <a:endParaRPr lang="fr-CH"/>
          </a:p>
          <a:p>
            <a:pPr marL="0" indent="0">
              <a:buNone/>
            </a:pPr>
            <a:r>
              <a:rPr lang="fr-CH"/>
              <a:t>A* explore le graphe complètement (au pire des cas) -&gt; on est sur de trouver une solution (si elle existe)</a:t>
            </a:r>
          </a:p>
          <a:p>
            <a:pPr marL="0" indent="0">
              <a:buNone/>
            </a:pPr>
            <a:endParaRPr lang="fr-CH"/>
          </a:p>
          <a:p>
            <a:pPr marL="0" indent="0">
              <a:buNone/>
            </a:pPr>
            <a:r>
              <a:rPr lang="fr-CH"/>
              <a:t>A* donne des garanties d’optimalité et de complétude</a:t>
            </a:r>
          </a:p>
          <a:p>
            <a:pPr marL="0" indent="0">
              <a:buNone/>
            </a:pPr>
            <a:r>
              <a:rPr lang="fr-CH"/>
              <a:t>On peut lui associer des variants en function des contraintes (temps et mémoire)</a:t>
            </a:r>
          </a:p>
          <a:p>
            <a:pPr marL="0" indent="0">
              <a:buNone/>
            </a:pPr>
            <a:endParaRPr lang="fr-CH"/>
          </a:p>
          <a:p>
            <a:pPr marL="0" indent="0">
              <a:buNone/>
            </a:pPr>
            <a:r>
              <a:rPr lang="fr-CH"/>
              <a:t>	</a:t>
            </a:r>
            <a:endParaRPr lang="fr-CH">
              <a:latin typeface="Calibri" panose="020F0502020204030204" pitchFamily="34" charset="0"/>
            </a:endParaRPr>
          </a:p>
        </p:txBody>
      </p:sp>
    </p:spTree>
    <p:extLst>
      <p:ext uri="{BB962C8B-B14F-4D97-AF65-F5344CB8AC3E}">
        <p14:creationId xmlns:p14="http://schemas.microsoft.com/office/powerpoint/2010/main" val="396156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a:t>
            </a:r>
            <a:r>
              <a:rPr lang="fr-FR" sz="1400" dirty="0">
                <a:solidFill>
                  <a:srgbClr val="FF0000"/>
                </a:solidFill>
                <a:effectLst/>
                <a:latin typeface="Arial" panose="020B0604020202020204" pitchFamily="34" charset="0"/>
              </a:rPr>
              <a:t>En quoi consiste le graphe mis en jeu? Décrivez les algorithmes et heuristiques associées. </a:t>
            </a:r>
            <a:endParaRPr lang="en-GB" sz="1400" dirty="0">
              <a:solidFill>
                <a:srgbClr val="FF0000"/>
              </a:solidFill>
            </a:endParaRP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Tree>
    <p:extLst>
      <p:ext uri="{BB962C8B-B14F-4D97-AF65-F5344CB8AC3E}">
        <p14:creationId xmlns:p14="http://schemas.microsoft.com/office/powerpoint/2010/main" val="71815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3972895" y="3860613"/>
            <a:ext cx="3795460" cy="2279682"/>
          </a:xfrm>
          <a:prstGeom prst="rect">
            <a:avLst/>
          </a:prstGeom>
        </p:spPr>
      </p:pic>
    </p:spTree>
    <p:extLst>
      <p:ext uri="{BB962C8B-B14F-4D97-AF65-F5344CB8AC3E}">
        <p14:creationId xmlns:p14="http://schemas.microsoft.com/office/powerpoint/2010/main" val="1534800021"/>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1882</Words>
  <Application>Microsoft Office PowerPoint</Application>
  <PresentationFormat>Grand écran</PresentationFormat>
  <Paragraphs>118</Paragraphs>
  <Slides>20</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Calibri</vt:lpstr>
      <vt:lpstr>Calibri Light</vt:lpstr>
      <vt:lpstr>Cambria Math</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4.Recherche Adverse: En quoi consiste la recherche adverse et en quoi diffère-t-elle de la recherche classique? Quel est son modèle? Qu’est-ce qu’une fonction d’évaluation? Décrivez l’algorithme MINIMAX et ses variantes.</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6.Modèle de graphes probabilistes: Donnez la définition d’un PGM en relation avec les notions de probabilités. Quelle est l’utilité d’utiliser un PGM ?Donnez un exemple d’utilisation. Quel est l’impact de l’indépendance conditionnelle dans les PGM? On pourra faire le lien avec les outils Bayésiens type Naïve Bayes ou Réseaux Bayésiens.</vt:lpstr>
      <vt:lpstr>7.Réseaux Bayésiens: Que représentent les réseaux Bayésiens? Quel est leur principe? Quel est leur particularité en tant que Modèles de Graphes Probabilistes? Comment les utilise-t-on pour modéliser un phénomène ?Comment les utilise-t-on pour faire de l’inférence?</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?Comment l’éviter ou le contrer? On pourra mentionner l’évaluation des méthodes d’apprentissage.</vt:lpstr>
      <vt:lpstr>9.Apprentissage supervisé: Qu’est-ce que l’apprentissage? Comment est-il organisé? Que représente θ?Quel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Qu’est-ceque le sur-apprentissage? Discutez sa relation avec la régression logistique.</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?Qu’est-ce que l’effet d’aggravation et ou le retrouve-ton? Citez des exemple set des contre-exemples.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15</cp:revision>
  <dcterms:created xsi:type="dcterms:W3CDTF">2021-02-01T19:35:42Z</dcterms:created>
  <dcterms:modified xsi:type="dcterms:W3CDTF">2021-02-02T21:22:48Z</dcterms:modified>
</cp:coreProperties>
</file>