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6"/>
  </p:notesMasterIdLst>
  <p:sldIdLst>
    <p:sldId id="259" r:id="rId2"/>
    <p:sldId id="257" r:id="rId3"/>
    <p:sldId id="258" r:id="rId4"/>
    <p:sldId id="271" r:id="rId5"/>
    <p:sldId id="273" r:id="rId6"/>
    <p:sldId id="274" r:id="rId7"/>
    <p:sldId id="275" r:id="rId8"/>
    <p:sldId id="279" r:id="rId9"/>
    <p:sldId id="272" r:id="rId10"/>
    <p:sldId id="278" r:id="rId11"/>
    <p:sldId id="280" r:id="rId12"/>
    <p:sldId id="281" r:id="rId13"/>
    <p:sldId id="260" r:id="rId14"/>
    <p:sldId id="261" r:id="rId15"/>
    <p:sldId id="283" r:id="rId16"/>
    <p:sldId id="284" r:id="rId17"/>
    <p:sldId id="285" r:id="rId18"/>
    <p:sldId id="287" r:id="rId19"/>
    <p:sldId id="286" r:id="rId20"/>
    <p:sldId id="288" r:id="rId21"/>
    <p:sldId id="262" r:id="rId22"/>
    <p:sldId id="289" r:id="rId23"/>
    <p:sldId id="290" r:id="rId24"/>
    <p:sldId id="291" r:id="rId25"/>
    <p:sldId id="292" r:id="rId26"/>
    <p:sldId id="293" r:id="rId27"/>
    <p:sldId id="263" r:id="rId28"/>
    <p:sldId id="264" r:id="rId29"/>
    <p:sldId id="265" r:id="rId30"/>
    <p:sldId id="266" r:id="rId31"/>
    <p:sldId id="267" r:id="rId32"/>
    <p:sldId id="268" r:id="rId33"/>
    <p:sldId id="269" r:id="rId34"/>
    <p:sldId id="270"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o quinta" initials="jq" lastIdx="4" clrIdx="0">
    <p:extLst>
      <p:ext uri="{19B8F6BF-5375-455C-9EA6-DF929625EA0E}">
        <p15:presenceInfo xmlns:p15="http://schemas.microsoft.com/office/powerpoint/2012/main" userId="36a37c0acf72c4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69" autoAdjust="0"/>
    <p:restoredTop sz="73080" autoAdjust="0"/>
  </p:normalViewPr>
  <p:slideViewPr>
    <p:cSldViewPr snapToGrid="0">
      <p:cViewPr varScale="1">
        <p:scale>
          <a:sx n="118" d="100"/>
          <a:sy n="118" d="100"/>
        </p:scale>
        <p:origin x="2250" y="13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BD762-7D85-4C9B-9A27-1200EC1C67A3}" type="datetimeFigureOut">
              <a:rPr lang="fr-CH" smtClean="0"/>
              <a:t>08.02.2021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302D7-B1E1-4874-8725-B1250A89F460}" type="slidenum">
              <a:rPr lang="fr-CH" smtClean="0"/>
              <a:t>‹N°›</a:t>
            </a:fld>
            <a:endParaRPr lang="fr-CH"/>
          </a:p>
        </p:txBody>
      </p:sp>
    </p:spTree>
    <p:extLst>
      <p:ext uri="{BB962C8B-B14F-4D97-AF65-F5344CB8AC3E}">
        <p14:creationId xmlns:p14="http://schemas.microsoft.com/office/powerpoint/2010/main" val="223823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Facteur de branchement: (b = 2)</a:t>
            </a:r>
          </a:p>
          <a:p>
            <a:r>
              <a:rPr lang="fr-CH" sz="1800" dirty="0">
                <a:effectLst/>
                <a:latin typeface="Calibri" panose="020F0502020204030204" pitchFamily="34" charset="0"/>
              </a:rPr>
              <a:t>Profondeur max: (m = 4)</a:t>
            </a:r>
          </a:p>
          <a:p>
            <a:r>
              <a:rPr lang="fr-CH" sz="1800" dirty="0">
                <a:effectLst/>
                <a:latin typeface="Calibri" panose="020F0502020204030204" pitchFamily="34" charset="0"/>
              </a:rPr>
              <a:t>Profondeur solution(d = 3)</a:t>
            </a:r>
          </a:p>
          <a:p>
            <a:endParaRPr lang="fr-CH" sz="1800" dirty="0">
              <a:effectLst/>
              <a:latin typeface="Calibri" panose="020F0502020204030204" pitchFamily="34" charset="0"/>
            </a:endParaRPr>
          </a:p>
          <a:p>
            <a:r>
              <a:rPr lang="fr-CH" sz="1800" dirty="0">
                <a:effectLst/>
                <a:latin typeface="Calibri" panose="020F0502020204030204" pitchFamily="34" charset="0"/>
              </a:rPr>
              <a:t>Cet exemple est bien sur fait de façon à montrer l’utilité</a:t>
            </a:r>
          </a:p>
          <a:p>
            <a:endParaRPr lang="fr-CH" sz="1800" dirty="0">
              <a:effectLst/>
              <a:latin typeface="Calibri" panose="020F0502020204030204" pitchFamily="34" charset="0"/>
            </a:endParaRPr>
          </a:p>
          <a:p>
            <a:r>
              <a:rPr lang="fr-CH" sz="1800" dirty="0">
                <a:effectLst/>
                <a:latin typeface="Calibri" panose="020F0502020204030204" pitchFamily="34" charset="0"/>
              </a:rPr>
              <a:t>Il faut estimer cette valeur M, exemple: si on sait qu’on est à 3 km de notre destination, alors on peut limiter la profondeur du chemin à 5km</a:t>
            </a:r>
          </a:p>
          <a:p>
            <a:endParaRPr lang="fr-CH" sz="1800" dirty="0">
              <a:effectLst/>
              <a:latin typeface="Calibri" panose="020F0502020204030204" pitchFamily="34" charset="0"/>
            </a:endParaRPr>
          </a:p>
          <a:p>
            <a:r>
              <a:rPr lang="fr-CH" sz="1800" dirty="0">
                <a:effectLst/>
                <a:latin typeface="Calibri" panose="020F0502020204030204" pitchFamily="34" charset="0"/>
              </a:rPr>
              <a:t>Complexité (gauche):</a:t>
            </a:r>
          </a:p>
          <a:p>
            <a:r>
              <a:rPr lang="fr-CH" sz="1800" dirty="0">
                <a:effectLst/>
                <a:latin typeface="Calibri" panose="020F0502020204030204" pitchFamily="34" charset="0"/>
              </a:rPr>
              <a:t>	temps: O(</a:t>
            </a:r>
            <a:r>
              <a:rPr lang="fr-CH" sz="1800" dirty="0" err="1">
                <a:effectLst/>
                <a:latin typeface="Calibri" panose="020F0502020204030204" pitchFamily="34" charset="0"/>
              </a:rPr>
              <a:t>b^m</a:t>
            </a:r>
            <a:r>
              <a:rPr lang="fr-CH" sz="1800" dirty="0">
                <a:effectLst/>
                <a:latin typeface="Calibri" panose="020F0502020204030204" pitchFamily="34" charset="0"/>
              </a:rPr>
              <a:t>)</a:t>
            </a:r>
          </a:p>
          <a:p>
            <a:r>
              <a:rPr lang="fr-CH" sz="1800" dirty="0">
                <a:effectLst/>
                <a:latin typeface="Calibri" panose="020F0502020204030204" pitchFamily="34" charset="0"/>
              </a:rPr>
              <a:t>	espace: O(b*m)</a:t>
            </a:r>
          </a:p>
          <a:p>
            <a:endParaRPr lang="fr-CH" dirty="0"/>
          </a:p>
          <a:p>
            <a:r>
              <a:rPr lang="fr-CH" sz="1200" dirty="0">
                <a:effectLst/>
                <a:latin typeface="Calibri" panose="020F0502020204030204" pitchFamily="34" charset="0"/>
              </a:rPr>
              <a:t>Complexité (droite):</a:t>
            </a:r>
          </a:p>
          <a:p>
            <a:r>
              <a:rPr lang="fr-CH" sz="1200" dirty="0">
                <a:effectLst/>
                <a:latin typeface="Calibri" panose="020F0502020204030204" pitchFamily="34" charset="0"/>
              </a:rPr>
              <a:t>	temps: O(</a:t>
            </a:r>
            <a:r>
              <a:rPr lang="fr-CH" sz="1200" dirty="0" err="1">
                <a:effectLst/>
                <a:latin typeface="Calibri" panose="020F0502020204030204" pitchFamily="34" charset="0"/>
              </a:rPr>
              <a:t>b^M</a:t>
            </a:r>
            <a:r>
              <a:rPr lang="fr-CH" sz="1200" dirty="0">
                <a:effectLst/>
                <a:latin typeface="Calibri" panose="020F0502020204030204" pitchFamily="34" charset="0"/>
              </a:rPr>
              <a:t>) -&gt; dépend de notre choix de M</a:t>
            </a:r>
          </a:p>
          <a:p>
            <a:r>
              <a:rPr lang="fr-CH" sz="1200" dirty="0">
                <a:effectLst/>
                <a:latin typeface="Calibri" panose="020F0502020204030204" pitchFamily="34" charset="0"/>
              </a:rPr>
              <a:t>	espace: O(b*m)</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a:t>
            </a:fld>
            <a:endParaRPr lang="fr-CH"/>
          </a:p>
        </p:txBody>
      </p:sp>
    </p:spTree>
    <p:extLst>
      <p:ext uri="{BB962C8B-B14F-4D97-AF65-F5344CB8AC3E}">
        <p14:creationId xmlns:p14="http://schemas.microsoft.com/office/powerpoint/2010/main" val="1196366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Si un fait est non décrit, alors il est faux</a:t>
            </a:r>
          </a:p>
          <a:p>
            <a:endParaRPr lang="fr-CH" dirty="0"/>
          </a:p>
          <a:p>
            <a:r>
              <a:rPr lang="fr-CH" dirty="0"/>
              <a:t>On peut aussi formuler des axiomes qui sont vraies pour tout état du système, comme des règles d’inférence:</a:t>
            </a:r>
          </a:p>
          <a:p>
            <a:r>
              <a:rPr lang="fr-CH" dirty="0"/>
              <a:t>	si on a sur(x, y, s) -&gt; à l’état s, x est sur y, alors on peut inférer que !libre(y) -&gt; y est non libre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15</a:t>
            </a:fld>
            <a:endParaRPr lang="fr-CH"/>
          </a:p>
        </p:txBody>
      </p:sp>
    </p:spTree>
    <p:extLst>
      <p:ext uri="{BB962C8B-B14F-4D97-AF65-F5344CB8AC3E}">
        <p14:creationId xmlns:p14="http://schemas.microsoft.com/office/powerpoint/2010/main" val="2895773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16</a:t>
            </a:fld>
            <a:endParaRPr lang="fr-CH"/>
          </a:p>
        </p:txBody>
      </p:sp>
    </p:spTree>
    <p:extLst>
      <p:ext uri="{BB962C8B-B14F-4D97-AF65-F5344CB8AC3E}">
        <p14:creationId xmlns:p14="http://schemas.microsoft.com/office/powerpoint/2010/main" val="2831454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rouge on voit les préconditions</a:t>
            </a:r>
          </a:p>
          <a:p>
            <a:r>
              <a:rPr lang="fr-CH" dirty="0"/>
              <a:t>En vert les effets de l’action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17</a:t>
            </a:fld>
            <a:endParaRPr lang="fr-CH"/>
          </a:p>
        </p:txBody>
      </p:sp>
    </p:spTree>
    <p:extLst>
      <p:ext uri="{BB962C8B-B14F-4D97-AF65-F5344CB8AC3E}">
        <p14:creationId xmlns:p14="http://schemas.microsoft.com/office/powerpoint/2010/main" val="535909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Chez le chainage avant on a un niveau de branchement élevé et pas de garantie de complétude</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Chez le chainage arrière on a un niveau de branchement réduit vs chainage avant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18</a:t>
            </a:fld>
            <a:endParaRPr lang="fr-CH"/>
          </a:p>
        </p:txBody>
      </p:sp>
    </p:spTree>
    <p:extLst>
      <p:ext uri="{BB962C8B-B14F-4D97-AF65-F5344CB8AC3E}">
        <p14:creationId xmlns:p14="http://schemas.microsoft.com/office/powerpoint/2010/main" val="1115892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Regardons l’image:</a:t>
            </a:r>
          </a:p>
          <a:p>
            <a:r>
              <a:rPr lang="fr-CH" dirty="0"/>
              <a:t>	l’objectif final est d’avoir la porte ferme à clé, la clé dans la boite courrier, et le robot dehors.</a:t>
            </a:r>
          </a:p>
          <a:p>
            <a:r>
              <a:rPr lang="fr-CH" dirty="0"/>
              <a:t>	ordre objectifs:</a:t>
            </a:r>
          </a:p>
          <a:p>
            <a:r>
              <a:rPr lang="fr-CH" dirty="0"/>
              <a:t>		(1) prendre le clé</a:t>
            </a:r>
          </a:p>
          <a:p>
            <a:r>
              <a:rPr lang="fr-CH" dirty="0"/>
              <a:t>		(2) sortir de la pièce </a:t>
            </a:r>
          </a:p>
          <a:p>
            <a:r>
              <a:rPr lang="fr-CH" dirty="0"/>
              <a:t>		(3) fermer la porte</a:t>
            </a:r>
          </a:p>
          <a:p>
            <a:r>
              <a:rPr lang="fr-CH" dirty="0"/>
              <a:t>		(4) mettre la clé dans courrier</a:t>
            </a:r>
          </a:p>
          <a:p>
            <a:r>
              <a:rPr lang="fr-CH" dirty="0"/>
              <a:t>			</a:t>
            </a:r>
          </a:p>
          <a:p>
            <a:r>
              <a:rPr lang="fr-CH" dirty="0"/>
              <a:t>			si on fait (1) -&gt; (2) -&gt; (4) -&gt; on ne pourra plus faire (3) car la clé ne sera plus accessible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19</a:t>
            </a:fld>
            <a:endParaRPr lang="fr-CH"/>
          </a:p>
        </p:txBody>
      </p:sp>
    </p:spTree>
    <p:extLst>
      <p:ext uri="{BB962C8B-B14F-4D97-AF65-F5344CB8AC3E}">
        <p14:creationId xmlns:p14="http://schemas.microsoft.com/office/powerpoint/2010/main" val="2958180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20</a:t>
            </a:fld>
            <a:endParaRPr lang="fr-CH"/>
          </a:p>
        </p:txBody>
      </p:sp>
    </p:spTree>
    <p:extLst>
      <p:ext uri="{BB962C8B-B14F-4D97-AF65-F5344CB8AC3E}">
        <p14:creationId xmlns:p14="http://schemas.microsoft.com/office/powerpoint/2010/main" val="1507703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ce réservé des notes 2"/>
              <p:cNvSpPr>
                <a:spLocks noGrp="1"/>
              </p:cNvSpPr>
              <p:nvPr>
                <p:ph type="body" idx="1"/>
              </p:nvPr>
            </p:nvSpPr>
            <p:spPr/>
            <p:txBody>
              <a:bodyPr/>
              <a:lstStyle/>
              <a:p>
                <a14:m>
                  <m:oMath xmlns:m="http://schemas.openxmlformats.org/officeDocument/2006/math">
                    <m:r>
                      <m:rPr>
                        <m:sty m:val="p"/>
                      </m:rPr>
                      <a:rPr lang="fr-CH" smtClean="0">
                        <a:latin typeface="Cambria Math" panose="02040503050406030204" pitchFamily="18" charset="0"/>
                      </a:rPr>
                      <m:t>Γ</m:t>
                    </m:r>
                  </m:oMath>
                </a14:m>
                <a:r>
                  <a:rPr lang="fr-CH" dirty="0"/>
                  <a:t>(</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𝑖</m:t>
                        </m:r>
                      </m:sub>
                    </m:sSub>
                  </m:oMath>
                </a14:m>
                <a:r>
                  <a:rPr lang="fr-CH" dirty="0"/>
                  <a:t>) – fonction gamma</a:t>
                </a:r>
                <a:r>
                  <a:rPr lang="fr-CH" baseline="0" dirty="0"/>
                  <a:t> – fonction de voisinage</a:t>
                </a:r>
              </a:p>
              <a:p>
                <a:endParaRPr lang="fr-CH" baseline="0" dirty="0"/>
              </a:p>
              <a:p>
                <a:r>
                  <a:rPr lang="fr-CH" baseline="0" dirty="0"/>
                  <a:t>La formule avec le produit:</a:t>
                </a:r>
              </a:p>
              <a:p>
                <a:r>
                  <a:rPr lang="fr-CH" baseline="0" dirty="0"/>
                  <a:t>	c est la probabilité entre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oMath>
                </a14:m>
                <a:r>
                  <a:rPr lang="fr-CH" dirty="0"/>
                  <a:t> et chaque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fr-CH" b="0" i="1" smtClean="0">
                            <a:solidFill>
                              <a:srgbClr val="000000"/>
                            </a:solidFill>
                            <a:effectLst/>
                            <a:latin typeface="Cambria Math" panose="02040503050406030204" pitchFamily="18" charset="0"/>
                          </a:rPr>
                          <m:t>𝑗</m:t>
                        </m:r>
                      </m:sub>
                    </m:sSub>
                  </m:oMath>
                </a14:m>
                <a:r>
                  <a:rPr lang="fr-CH" dirty="0"/>
                  <a:t> tq</a:t>
                </a:r>
                <a:r>
                  <a:rPr lang="fr-CH" baseline="0" dirty="0"/>
                  <a:t>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oMath>
                </a14:m>
                <a:r>
                  <a:rPr lang="fr-CH" dirty="0"/>
                  <a:t> dépend de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fr-CH" b="0" i="1" smtClean="0">
                            <a:solidFill>
                              <a:srgbClr val="000000"/>
                            </a:solidFill>
                            <a:effectLst/>
                            <a:latin typeface="Cambria Math" panose="02040503050406030204" pitchFamily="18" charset="0"/>
                          </a:rPr>
                          <m:t>𝑗</m:t>
                        </m:r>
                      </m:sub>
                    </m:sSub>
                  </m:oMath>
                </a14:m>
                <a:r>
                  <a:rPr lang="fr-CH" dirty="0"/>
                  <a:t> </a:t>
                </a:r>
              </a:p>
            </p:txBody>
          </p:sp>
        </mc:Choice>
        <mc:Fallback>
          <p:sp>
            <p:nvSpPr>
              <p:cNvPr id="3" name="Espace réservé des notes 2"/>
              <p:cNvSpPr>
                <a:spLocks noGrp="1"/>
              </p:cNvSpPr>
              <p:nvPr>
                <p:ph type="body" idx="1"/>
              </p:nvPr>
            </p:nvSpPr>
            <p:spPr/>
            <p:txBody>
              <a:bodyPr/>
              <a:lstStyle/>
              <a:p>
                <a:r>
                  <a:rPr lang="fr-CH" i="0">
                    <a:latin typeface="Cambria Math" panose="02040503050406030204" pitchFamily="18" charset="0"/>
                  </a:rPr>
                  <a:t>Γ</a:t>
                </a:r>
                <a:r>
                  <a:rPr lang="fr-CH" dirty="0"/>
                  <a:t>(</a:t>
                </a:r>
                <a:r>
                  <a:rPr lang="fr-CH" i="0">
                    <a:latin typeface="Cambria Math" panose="02040503050406030204" pitchFamily="18" charset="0"/>
                  </a:rPr>
                  <a:t>𝑋</a:t>
                </a:r>
                <a:r>
                  <a:rPr lang="x-IV_mathan" i="0">
                    <a:latin typeface="Cambria Math" panose="02040503050406030204" pitchFamily="18" charset="0"/>
                  </a:rPr>
                  <a:t>_</a:t>
                </a:r>
                <a:r>
                  <a:rPr lang="fr-CH" b="0" i="0">
                    <a:latin typeface="Cambria Math" panose="02040503050406030204" pitchFamily="18" charset="0"/>
                  </a:rPr>
                  <a:t>𝑖</a:t>
                </a:r>
                <a:r>
                  <a:rPr lang="fr-CH" dirty="0"/>
                  <a:t>) – fonction gamma</a:t>
                </a:r>
                <a:r>
                  <a:rPr lang="fr-CH" baseline="0" dirty="0"/>
                  <a:t> – fonction de voisinage</a:t>
                </a:r>
              </a:p>
              <a:p>
                <a:endParaRPr lang="fr-CH" baseline="0" dirty="0"/>
              </a:p>
              <a:p>
                <a:r>
                  <a:rPr lang="fr-CH" baseline="0" dirty="0"/>
                  <a:t>La formule avec le produit:</a:t>
                </a:r>
              </a:p>
              <a:p>
                <a:r>
                  <a:rPr lang="fr-CH" baseline="0" dirty="0"/>
                  <a:t>	c est la probabilité entre </a:t>
                </a:r>
                <a:r>
                  <a:rPr lang="en-GB" i="0">
                    <a:solidFill>
                      <a:srgbClr val="000000"/>
                    </a:solidFill>
                    <a:effectLst/>
                    <a:latin typeface="Cambria Math" panose="02040503050406030204" pitchFamily="18" charset="0"/>
                  </a:rPr>
                  <a:t>𝑋_𝑖</a:t>
                </a:r>
                <a:r>
                  <a:rPr lang="fr-CH" dirty="0"/>
                  <a:t> et chaque </a:t>
                </a:r>
                <a:r>
                  <a:rPr lang="en-GB" i="0">
                    <a:solidFill>
                      <a:srgbClr val="000000"/>
                    </a:solidFill>
                    <a:effectLst/>
                    <a:latin typeface="Cambria Math" panose="02040503050406030204" pitchFamily="18" charset="0"/>
                  </a:rPr>
                  <a:t>𝑋_</a:t>
                </a:r>
                <a:r>
                  <a:rPr lang="fr-CH" b="0" i="0">
                    <a:solidFill>
                      <a:srgbClr val="000000"/>
                    </a:solidFill>
                    <a:effectLst/>
                    <a:latin typeface="Cambria Math" panose="02040503050406030204" pitchFamily="18" charset="0"/>
                  </a:rPr>
                  <a:t>𝑗</a:t>
                </a:r>
                <a:r>
                  <a:rPr lang="fr-CH" dirty="0"/>
                  <a:t> tq</a:t>
                </a:r>
                <a:r>
                  <a:rPr lang="fr-CH" baseline="0" dirty="0"/>
                  <a:t> </a:t>
                </a:r>
                <a:r>
                  <a:rPr lang="en-GB" i="0">
                    <a:solidFill>
                      <a:srgbClr val="000000"/>
                    </a:solidFill>
                    <a:effectLst/>
                    <a:latin typeface="Cambria Math" panose="02040503050406030204" pitchFamily="18" charset="0"/>
                  </a:rPr>
                  <a:t>𝑋_𝑖</a:t>
                </a:r>
                <a:r>
                  <a:rPr lang="fr-CH" dirty="0"/>
                  <a:t> dépend de </a:t>
                </a:r>
                <a:r>
                  <a:rPr lang="en-GB" i="0">
                    <a:solidFill>
                      <a:srgbClr val="000000"/>
                    </a:solidFill>
                    <a:effectLst/>
                    <a:latin typeface="Cambria Math" panose="02040503050406030204" pitchFamily="18" charset="0"/>
                  </a:rPr>
                  <a:t>𝑋_</a:t>
                </a:r>
                <a:r>
                  <a:rPr lang="fr-CH" b="0" i="0">
                    <a:solidFill>
                      <a:srgbClr val="000000"/>
                    </a:solidFill>
                    <a:effectLst/>
                    <a:latin typeface="Cambria Math" panose="02040503050406030204" pitchFamily="18" charset="0"/>
                  </a:rPr>
                  <a:t>𝑗</a:t>
                </a:r>
                <a:r>
                  <a:rPr lang="fr-CH" dirty="0"/>
                  <a:t> </a:t>
                </a:r>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22</a:t>
            </a:fld>
            <a:endParaRPr lang="fr-CH"/>
          </a:p>
        </p:txBody>
      </p:sp>
    </p:spTree>
    <p:extLst>
      <p:ext uri="{BB962C8B-B14F-4D97-AF65-F5344CB8AC3E}">
        <p14:creationId xmlns:p14="http://schemas.microsoft.com/office/powerpoint/2010/main" val="1555064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L’utilité du PGM est surtout vu quand on pense que l’alternative c’est le graphe complet, où tout le monde dépend de tout le monde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23</a:t>
            </a:fld>
            <a:endParaRPr lang="fr-CH"/>
          </a:p>
        </p:txBody>
      </p:sp>
    </p:spTree>
    <p:extLst>
      <p:ext uri="{BB962C8B-B14F-4D97-AF65-F5344CB8AC3E}">
        <p14:creationId xmlns:p14="http://schemas.microsoft.com/office/powerpoint/2010/main" val="227848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24</a:t>
            </a:fld>
            <a:endParaRPr lang="fr-CH"/>
          </a:p>
        </p:txBody>
      </p:sp>
    </p:spTree>
    <p:extLst>
      <p:ext uri="{BB962C8B-B14F-4D97-AF65-F5344CB8AC3E}">
        <p14:creationId xmlns:p14="http://schemas.microsoft.com/office/powerpoint/2010/main" val="3254919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 -&gt; Z est indépendant de X que quand on connait Y, si on connait pas Y, il n’est pas indépendant de X</a:t>
            </a:r>
          </a:p>
          <a:p>
            <a:endParaRPr lang="fr-CH" dirty="0"/>
          </a:p>
          <a:p>
            <a:r>
              <a:rPr lang="fr-CH" dirty="0"/>
              <a:t>Dans ce PGM, Z est aveugle à la valeur de X</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25</a:t>
            </a:fld>
            <a:endParaRPr lang="fr-CH"/>
          </a:p>
        </p:txBody>
      </p:sp>
    </p:spTree>
    <p:extLst>
      <p:ext uri="{BB962C8B-B14F-4D97-AF65-F5344CB8AC3E}">
        <p14:creationId xmlns:p14="http://schemas.microsoft.com/office/powerpoint/2010/main" val="3310436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recherche aveugle peut nous faire aller du côté opposé de la solution ! -&gt; et on le saura pas </a:t>
            </a:r>
            <a:endParaRPr lang="fr-CH" sz="1200" dirty="0">
              <a:effectLst/>
              <a:latin typeface="Calibri" panose="020F0502020204030204" pitchFamily="34" charset="0"/>
            </a:endParaRPr>
          </a:p>
          <a:p>
            <a:endParaRPr lang="fr-CH" dirty="0"/>
          </a:p>
          <a:p>
            <a:r>
              <a:rPr lang="fr-CH" dirty="0"/>
              <a:t>L’heuristique représente une estimation du coût du chemin de l’état V à l’état final</a:t>
            </a:r>
          </a:p>
          <a:p>
            <a:r>
              <a:rPr lang="fr-CH" dirty="0"/>
              <a:t>On ne cherche pas la transition la moins chère, mais celle qui mène au nœud le plus proche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a:t>
            </a:fld>
            <a:endParaRPr lang="fr-CH"/>
          </a:p>
        </p:txBody>
      </p:sp>
    </p:spTree>
    <p:extLst>
      <p:ext uri="{BB962C8B-B14F-4D97-AF65-F5344CB8AC3E}">
        <p14:creationId xmlns:p14="http://schemas.microsoft.com/office/powerpoint/2010/main" val="4085906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26</a:t>
            </a:fld>
            <a:endParaRPr lang="fr-CH"/>
          </a:p>
        </p:txBody>
      </p:sp>
    </p:spTree>
    <p:extLst>
      <p:ext uri="{BB962C8B-B14F-4D97-AF65-F5344CB8AC3E}">
        <p14:creationId xmlns:p14="http://schemas.microsoft.com/office/powerpoint/2010/main" val="1623360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Une heuristique est meilleur que l’autre si elle es plus proche sur ses estimations du cout de V</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a:t>
            </a:fld>
            <a:endParaRPr lang="fr-CH"/>
          </a:p>
        </p:txBody>
      </p:sp>
    </p:spTree>
    <p:extLst>
      <p:ext uri="{BB962C8B-B14F-4D97-AF65-F5344CB8AC3E}">
        <p14:creationId xmlns:p14="http://schemas.microsoft.com/office/powerpoint/2010/main" val="240438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limite la profondeur de recherche</a:t>
            </a:r>
          </a:p>
          <a:p>
            <a:r>
              <a:rPr lang="fr-CH" dirty="0"/>
              <a:t>Stratégie SMA* -&gt; on fixe une limite de nœuds en mémoire -&gt; on supprime les nœuds les plus chères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a:t>
            </a:fld>
            <a:endParaRPr lang="fr-CH"/>
          </a:p>
        </p:txBody>
      </p:sp>
    </p:spTree>
    <p:extLst>
      <p:ext uri="{BB962C8B-B14F-4D97-AF65-F5344CB8AC3E}">
        <p14:creationId xmlns:p14="http://schemas.microsoft.com/office/powerpoint/2010/main" val="1906780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parler de ca ici avec le dessin </a:t>
            </a:r>
          </a:p>
          <a:p>
            <a:endParaRPr lang="fr-CH" dirty="0"/>
          </a:p>
          <a:p>
            <a:r>
              <a:rPr lang="fr-CH" dirty="0"/>
              <a:t>Stratégie SMA* -&gt; imaginons un nouveau dessin, type labyrinthe, et la meilleur solution est celle qui paraît moins bonne au début, alors si on fixe un nombre trop petit ici, on pourra la supprimer avant de se rendre compte que c’est la bonne option.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8</a:t>
            </a:fld>
            <a:endParaRPr lang="fr-CH"/>
          </a:p>
        </p:txBody>
      </p:sp>
    </p:spTree>
    <p:extLst>
      <p:ext uri="{BB962C8B-B14F-4D97-AF65-F5344CB8AC3E}">
        <p14:creationId xmlns:p14="http://schemas.microsoft.com/office/powerpoint/2010/main" val="135623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Choice>
        <mc:Fallback xmlns="">
          <p:sp>
            <p:nvSpPr>
              <p:cNvPr id="3" name="Espace réservé des notes 2"/>
              <p:cNvSpPr>
                <a:spLocks noGrp="1"/>
              </p:cNvSpPr>
              <p:nvPr>
                <p:ph type="body" idx="1"/>
              </p:nvPr>
            </p:nvSpPr>
            <p:spPr/>
            <p:txBody>
              <a:bodyPr/>
              <a:lstStyle/>
              <a:p>
                <a:r>
                  <a:rPr lang="fr-CH" b="0" i="0">
                    <a:solidFill>
                      <a:srgbClr val="FF0000"/>
                    </a:solidFill>
                    <a:latin typeface="Cambria Math" panose="02040503050406030204" pitchFamily="18" charset="0"/>
                  </a:rPr>
                  <a:t>𝐷</a:t>
                </a:r>
                <a:r>
                  <a:rPr lang="x-IV_mathan" b="0" i="0">
                    <a:solidFill>
                      <a:srgbClr val="FF0000"/>
                    </a:solidFill>
                    <a:latin typeface="Cambria Math" panose="02040503050406030204" pitchFamily="18" charset="0"/>
                  </a:rPr>
                  <a:t>_</a:t>
                </a:r>
                <a:r>
                  <a:rPr lang="fr-CH" i="0">
                    <a:solidFill>
                      <a:srgbClr val="FF0000"/>
                    </a:solidFill>
                    <a:latin typeface="Cambria Math" panose="02040503050406030204" pitchFamily="18" charset="0"/>
                  </a:rPr>
                  <a:t>𝑖  </a:t>
                </a:r>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r>
                  <a:rPr lang="fr-CH" b="0" i="0">
                    <a:solidFill>
                      <a:srgbClr val="FF0000"/>
                    </a:solidFill>
                    <a:latin typeface="Cambria Math" panose="02040503050406030204" pitchFamily="18" charset="0"/>
                  </a:rPr>
                  <a:t>𝑐</a:t>
                </a:r>
                <a:r>
                  <a:rPr lang="x-IV_mathan" b="0" i="0">
                    <a:solidFill>
                      <a:srgbClr val="FF0000"/>
                    </a:solidFill>
                    <a:latin typeface="Cambria Math" panose="02040503050406030204" pitchFamily="18" charset="0"/>
                  </a:rPr>
                  <a:t>_</a:t>
                </a:r>
                <a:r>
                  <a:rPr lang="fr-CH" b="0" i="0">
                    <a:solidFill>
                      <a:srgbClr val="FF0000"/>
                    </a:solidFill>
                    <a:latin typeface="Cambria Math" panose="02040503050406030204" pitchFamily="18" charset="0"/>
                  </a:rPr>
                  <a:t>𝑗</a:t>
                </a:r>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9</a:t>
            </a:fld>
            <a:endParaRPr lang="fr-CH"/>
          </a:p>
        </p:txBody>
      </p:sp>
    </p:spTree>
    <p:extLst>
      <p:ext uri="{BB962C8B-B14F-4D97-AF65-F5344CB8AC3E}">
        <p14:creationId xmlns:p14="http://schemas.microsoft.com/office/powerpoint/2010/main" val="5283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 algorithme consiste à :</a:t>
            </a:r>
          </a:p>
          <a:p>
            <a:r>
              <a:rPr lang="fr-CH" dirty="0"/>
              <a:t>	assigner une valeur du domaine Di à Xi, regarder si ca respecte les contraintes:</a:t>
            </a:r>
          </a:p>
          <a:p>
            <a:r>
              <a:rPr lang="fr-CH" dirty="0"/>
              <a:t>		-&gt; si oui, on refait la même chose pour Xi+1</a:t>
            </a:r>
          </a:p>
          <a:p>
            <a:r>
              <a:rPr lang="fr-CH" dirty="0"/>
              <a:t>		-&gt; si non</a:t>
            </a:r>
          </a:p>
          <a:p>
            <a:r>
              <a:rPr lang="fr-CH" dirty="0"/>
              <a:t>			-&gt; si domaine Di de Xi a plus de valeurs on teste une autre valeur </a:t>
            </a:r>
          </a:p>
          <a:p>
            <a:r>
              <a:rPr lang="fr-CH" dirty="0"/>
              <a:t>			-&gt; si domaine Di n’a plus de valeur -&gt; on backtrack</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10</a:t>
            </a:fld>
            <a:endParaRPr lang="fr-CH"/>
          </a:p>
        </p:txBody>
      </p:sp>
    </p:spTree>
    <p:extLst>
      <p:ext uri="{BB962C8B-B14F-4D97-AF65-F5344CB8AC3E}">
        <p14:creationId xmlns:p14="http://schemas.microsoft.com/office/powerpoint/2010/main" val="3329098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Ici on voit la représentation de la recherche d’une solution en </a:t>
            </a:r>
            <a:r>
              <a:rPr lang="fr-CH" dirty="0" err="1"/>
              <a:t>backtracking</a:t>
            </a:r>
            <a:r>
              <a:rPr lang="fr-CH" dirty="0"/>
              <a:t>, avec et sans foward checking</a:t>
            </a:r>
          </a:p>
          <a:p>
            <a:endParaRPr lang="fr-CH" dirty="0"/>
          </a:p>
          <a:p>
            <a:r>
              <a:rPr lang="fr-CH" dirty="0"/>
              <a:t>Dans l’arbre à gauche on a :</a:t>
            </a:r>
          </a:p>
          <a:p>
            <a:r>
              <a:rPr lang="fr-CH" dirty="0"/>
              <a:t>		D2 = [1,2] et on aura bien une mauvaise affectation avec x2 = 1</a:t>
            </a:r>
          </a:p>
          <a:p>
            <a:endParaRPr lang="fr-CH" dirty="0"/>
          </a:p>
          <a:p>
            <a:r>
              <a:rPr lang="fr-CH" dirty="0"/>
              <a:t>Dans l’arbre à droite on a :</a:t>
            </a:r>
          </a:p>
          <a:p>
            <a:r>
              <a:rPr lang="fr-CH" dirty="0"/>
              <a:t>		D2 = [2] -&gt; car avec le foward checking, on voit directement que si x1 = 1 (impair), alors x2 ne peut pas être impair, donc on supprime les valeurs impairs du domaine D2</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11</a:t>
            </a:fld>
            <a:endParaRPr lang="fr-CH"/>
          </a:p>
        </p:txBody>
      </p:sp>
    </p:spTree>
    <p:extLst>
      <p:ext uri="{BB962C8B-B14F-4D97-AF65-F5344CB8AC3E}">
        <p14:creationId xmlns:p14="http://schemas.microsoft.com/office/powerpoint/2010/main" val="369439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recherche en profondeur, une heuristique avait pour but de réduire le nombre total de nœuds visité, en la guidant la recherche.</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C3-&gt; [x1] : c3 est une contrainte qui affecte les variables [x1]</a:t>
            </a:r>
          </a:p>
          <a:p>
            <a:endParaRPr lang="fr-CH" dirty="0"/>
          </a:p>
          <a:p>
            <a:r>
              <a:rPr lang="fr-CH" dirty="0"/>
              <a:t>On a encore une heuristique en plus, ordre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12</a:t>
            </a:fld>
            <a:endParaRPr lang="fr-CH"/>
          </a:p>
        </p:txBody>
      </p:sp>
    </p:spTree>
    <p:extLst>
      <p:ext uri="{BB962C8B-B14F-4D97-AF65-F5344CB8AC3E}">
        <p14:creationId xmlns:p14="http://schemas.microsoft.com/office/powerpoint/2010/main" val="3330038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691B0-9131-4607-9B2B-0149668F9E8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60C19EA1-FD01-41C7-88BB-73BD01AA2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3D3256D4-5170-46C3-ABAB-8FC2C94B8CB6}"/>
              </a:ext>
            </a:extLst>
          </p:cNvPr>
          <p:cNvSpPr>
            <a:spLocks noGrp="1"/>
          </p:cNvSpPr>
          <p:nvPr>
            <p:ph type="dt" sz="half" idx="10"/>
          </p:nvPr>
        </p:nvSpPr>
        <p:spPr/>
        <p:txBody>
          <a:bodyPr/>
          <a:lstStyle/>
          <a:p>
            <a:fld id="{46EFA6A2-3031-45FF-BDA0-75ECB34C33B1}" type="datetimeFigureOut">
              <a:rPr lang="en-GB" smtClean="0"/>
              <a:t>08/02/2021</a:t>
            </a:fld>
            <a:endParaRPr lang="en-GB"/>
          </a:p>
        </p:txBody>
      </p:sp>
      <p:sp>
        <p:nvSpPr>
          <p:cNvPr id="5" name="Espace réservé du pied de page 4">
            <a:extLst>
              <a:ext uri="{FF2B5EF4-FFF2-40B4-BE49-F238E27FC236}">
                <a16:creationId xmlns:a16="http://schemas.microsoft.com/office/drawing/2014/main" id="{ED67B7EA-9C25-4229-BEE2-F22BCB36EED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4F00932-70C3-49F3-9BD0-53C354A6BAE9}"/>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9535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7678F-91D0-4539-8306-D44924AE62EC}"/>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97C47004-B21A-453A-B459-5DDF4933836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A64F05A-1073-45DC-AF3A-4B4E32940101}"/>
              </a:ext>
            </a:extLst>
          </p:cNvPr>
          <p:cNvSpPr>
            <a:spLocks noGrp="1"/>
          </p:cNvSpPr>
          <p:nvPr>
            <p:ph type="dt" sz="half" idx="10"/>
          </p:nvPr>
        </p:nvSpPr>
        <p:spPr/>
        <p:txBody>
          <a:bodyPr/>
          <a:lstStyle/>
          <a:p>
            <a:fld id="{46EFA6A2-3031-45FF-BDA0-75ECB34C33B1}" type="datetimeFigureOut">
              <a:rPr lang="en-GB" smtClean="0"/>
              <a:t>08/02/2021</a:t>
            </a:fld>
            <a:endParaRPr lang="en-GB"/>
          </a:p>
        </p:txBody>
      </p:sp>
      <p:sp>
        <p:nvSpPr>
          <p:cNvPr id="5" name="Espace réservé du pied de page 4">
            <a:extLst>
              <a:ext uri="{FF2B5EF4-FFF2-40B4-BE49-F238E27FC236}">
                <a16:creationId xmlns:a16="http://schemas.microsoft.com/office/drawing/2014/main" id="{CDC0E737-900D-4D84-85DF-B1CD27E18C8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473026BC-A0FA-4BA1-AD2C-A9EB5A4C111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305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3BEB8D0-3F97-4706-98CB-291D438D3E6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DCBD8EF-0B98-47ED-B3F4-A71E2F5515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6974459-F0BE-46FB-A456-2305D78DBEA5}"/>
              </a:ext>
            </a:extLst>
          </p:cNvPr>
          <p:cNvSpPr>
            <a:spLocks noGrp="1"/>
          </p:cNvSpPr>
          <p:nvPr>
            <p:ph type="dt" sz="half" idx="10"/>
          </p:nvPr>
        </p:nvSpPr>
        <p:spPr/>
        <p:txBody>
          <a:bodyPr/>
          <a:lstStyle/>
          <a:p>
            <a:fld id="{46EFA6A2-3031-45FF-BDA0-75ECB34C33B1}" type="datetimeFigureOut">
              <a:rPr lang="en-GB" smtClean="0"/>
              <a:t>08/02/2021</a:t>
            </a:fld>
            <a:endParaRPr lang="en-GB"/>
          </a:p>
        </p:txBody>
      </p:sp>
      <p:sp>
        <p:nvSpPr>
          <p:cNvPr id="5" name="Espace réservé du pied de page 4">
            <a:extLst>
              <a:ext uri="{FF2B5EF4-FFF2-40B4-BE49-F238E27FC236}">
                <a16:creationId xmlns:a16="http://schemas.microsoft.com/office/drawing/2014/main" id="{E946C668-6FBB-43EC-87F4-6728963CC04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3C556B51-696C-4E6A-A844-91ECFC04DB18}"/>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2953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B748-18C5-462C-827A-D8AB30098E25}"/>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7FF64447-6860-4177-82D8-F6035C0F0E5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43F7CBA-537C-4117-BC2E-B5DB58852B03}"/>
              </a:ext>
            </a:extLst>
          </p:cNvPr>
          <p:cNvSpPr>
            <a:spLocks noGrp="1"/>
          </p:cNvSpPr>
          <p:nvPr>
            <p:ph type="dt" sz="half" idx="10"/>
          </p:nvPr>
        </p:nvSpPr>
        <p:spPr/>
        <p:txBody>
          <a:bodyPr/>
          <a:lstStyle/>
          <a:p>
            <a:fld id="{46EFA6A2-3031-45FF-BDA0-75ECB34C33B1}" type="datetimeFigureOut">
              <a:rPr lang="en-GB" smtClean="0"/>
              <a:t>08/02/2021</a:t>
            </a:fld>
            <a:endParaRPr lang="en-GB"/>
          </a:p>
        </p:txBody>
      </p:sp>
      <p:sp>
        <p:nvSpPr>
          <p:cNvPr id="5" name="Espace réservé du pied de page 4">
            <a:extLst>
              <a:ext uri="{FF2B5EF4-FFF2-40B4-BE49-F238E27FC236}">
                <a16:creationId xmlns:a16="http://schemas.microsoft.com/office/drawing/2014/main" id="{EBE859A8-2508-45A0-992C-16FFDBF80239}"/>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D055B63-E7BC-4832-86B1-FEE5956DDDC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304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54AF31-5C7E-454D-BC90-7A1822D38B1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B8B85FA5-977A-488A-9204-4C39041AD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501C8E5-C0EB-4C34-9396-3EB86DA14C6C}"/>
              </a:ext>
            </a:extLst>
          </p:cNvPr>
          <p:cNvSpPr>
            <a:spLocks noGrp="1"/>
          </p:cNvSpPr>
          <p:nvPr>
            <p:ph type="dt" sz="half" idx="10"/>
          </p:nvPr>
        </p:nvSpPr>
        <p:spPr/>
        <p:txBody>
          <a:bodyPr/>
          <a:lstStyle/>
          <a:p>
            <a:fld id="{46EFA6A2-3031-45FF-BDA0-75ECB34C33B1}" type="datetimeFigureOut">
              <a:rPr lang="en-GB" smtClean="0"/>
              <a:t>08/02/2021</a:t>
            </a:fld>
            <a:endParaRPr lang="en-GB"/>
          </a:p>
        </p:txBody>
      </p:sp>
      <p:sp>
        <p:nvSpPr>
          <p:cNvPr id="5" name="Espace réservé du pied de page 4">
            <a:extLst>
              <a:ext uri="{FF2B5EF4-FFF2-40B4-BE49-F238E27FC236}">
                <a16:creationId xmlns:a16="http://schemas.microsoft.com/office/drawing/2014/main" id="{4A560699-168C-47DF-A8DD-EB1BDF9F4ED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FB0C92A-C2C5-4081-BD8A-C06859489EF3}"/>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9504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76AD9-54D3-42BA-A46B-77B5B941BA1C}"/>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0FC53B30-60BC-4334-A132-BEECACF98F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41C77E3-8EA3-4A53-9742-5A88A8261E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11C8C6CA-2BCD-4682-8170-392479FBD255}"/>
              </a:ext>
            </a:extLst>
          </p:cNvPr>
          <p:cNvSpPr>
            <a:spLocks noGrp="1"/>
          </p:cNvSpPr>
          <p:nvPr>
            <p:ph type="dt" sz="half" idx="10"/>
          </p:nvPr>
        </p:nvSpPr>
        <p:spPr/>
        <p:txBody>
          <a:bodyPr/>
          <a:lstStyle/>
          <a:p>
            <a:fld id="{46EFA6A2-3031-45FF-BDA0-75ECB34C33B1}" type="datetimeFigureOut">
              <a:rPr lang="en-GB" smtClean="0"/>
              <a:t>08/02/2021</a:t>
            </a:fld>
            <a:endParaRPr lang="en-GB"/>
          </a:p>
        </p:txBody>
      </p:sp>
      <p:sp>
        <p:nvSpPr>
          <p:cNvPr id="6" name="Espace réservé du pied de page 5">
            <a:extLst>
              <a:ext uri="{FF2B5EF4-FFF2-40B4-BE49-F238E27FC236}">
                <a16:creationId xmlns:a16="http://schemas.microsoft.com/office/drawing/2014/main" id="{3318C001-6DAB-402F-AB10-A36BC1216A9E}"/>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71758CB-EF67-437A-AE82-AB37368A5B2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34383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C6CD6B-ED97-421B-A337-67E367F8FB8D}"/>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71A7E1F-BBB1-4BDD-B738-C63675414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E0B936-5D60-4A85-9618-2E353CA8C33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BFE5A82-B158-4244-88BE-6E8AC3B52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3B6942E-B542-463A-A9D8-C3E8E534DD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9A93CCE2-6778-4C27-A647-DBC76E5C997D}"/>
              </a:ext>
            </a:extLst>
          </p:cNvPr>
          <p:cNvSpPr>
            <a:spLocks noGrp="1"/>
          </p:cNvSpPr>
          <p:nvPr>
            <p:ph type="dt" sz="half" idx="10"/>
          </p:nvPr>
        </p:nvSpPr>
        <p:spPr/>
        <p:txBody>
          <a:bodyPr/>
          <a:lstStyle/>
          <a:p>
            <a:fld id="{46EFA6A2-3031-45FF-BDA0-75ECB34C33B1}" type="datetimeFigureOut">
              <a:rPr lang="en-GB" smtClean="0"/>
              <a:t>08/02/2021</a:t>
            </a:fld>
            <a:endParaRPr lang="en-GB"/>
          </a:p>
        </p:txBody>
      </p:sp>
      <p:sp>
        <p:nvSpPr>
          <p:cNvPr id="8" name="Espace réservé du pied de page 7">
            <a:extLst>
              <a:ext uri="{FF2B5EF4-FFF2-40B4-BE49-F238E27FC236}">
                <a16:creationId xmlns:a16="http://schemas.microsoft.com/office/drawing/2014/main" id="{689A11FE-B7F2-4313-8CC6-245BD7D8ADF8}"/>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5A4868E-AE99-4720-9B3B-BC6D1F9EA977}"/>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706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AD087-3D6F-4DBD-92BA-A08C3499B19B}"/>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438E389D-A991-41E0-A9DD-1184CE9EEA27}"/>
              </a:ext>
            </a:extLst>
          </p:cNvPr>
          <p:cNvSpPr>
            <a:spLocks noGrp="1"/>
          </p:cNvSpPr>
          <p:nvPr>
            <p:ph type="dt" sz="half" idx="10"/>
          </p:nvPr>
        </p:nvSpPr>
        <p:spPr/>
        <p:txBody>
          <a:bodyPr/>
          <a:lstStyle/>
          <a:p>
            <a:fld id="{46EFA6A2-3031-45FF-BDA0-75ECB34C33B1}" type="datetimeFigureOut">
              <a:rPr lang="en-GB" smtClean="0"/>
              <a:t>08/02/2021</a:t>
            </a:fld>
            <a:endParaRPr lang="en-GB"/>
          </a:p>
        </p:txBody>
      </p:sp>
      <p:sp>
        <p:nvSpPr>
          <p:cNvPr id="4" name="Espace réservé du pied de page 3">
            <a:extLst>
              <a:ext uri="{FF2B5EF4-FFF2-40B4-BE49-F238E27FC236}">
                <a16:creationId xmlns:a16="http://schemas.microsoft.com/office/drawing/2014/main" id="{76822B2D-DDE0-453C-9725-FAF10DCB0FF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E733BA01-B583-4107-82D0-59BA8B35550A}"/>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58276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27CE7F3-FB59-44A8-B2F5-E980935961EB}"/>
              </a:ext>
            </a:extLst>
          </p:cNvPr>
          <p:cNvSpPr>
            <a:spLocks noGrp="1"/>
          </p:cNvSpPr>
          <p:nvPr>
            <p:ph type="dt" sz="half" idx="10"/>
          </p:nvPr>
        </p:nvSpPr>
        <p:spPr/>
        <p:txBody>
          <a:bodyPr/>
          <a:lstStyle/>
          <a:p>
            <a:fld id="{46EFA6A2-3031-45FF-BDA0-75ECB34C33B1}" type="datetimeFigureOut">
              <a:rPr lang="en-GB" smtClean="0"/>
              <a:t>08/02/2021</a:t>
            </a:fld>
            <a:endParaRPr lang="en-GB"/>
          </a:p>
        </p:txBody>
      </p:sp>
      <p:sp>
        <p:nvSpPr>
          <p:cNvPr id="3" name="Espace réservé du pied de page 2">
            <a:extLst>
              <a:ext uri="{FF2B5EF4-FFF2-40B4-BE49-F238E27FC236}">
                <a16:creationId xmlns:a16="http://schemas.microsoft.com/office/drawing/2014/main" id="{DC0AD0ED-695D-4090-A4BE-237516620B44}"/>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C5FEA4D-3182-4FC4-9586-AFBA3E8630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1795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0B889-920C-4732-9A9C-775E941607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78CFF21-00D3-43E1-8F72-9E75BFC11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707A859-462B-494E-AAE6-9F981F917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27633-1E14-4E61-B840-884366A2197A}"/>
              </a:ext>
            </a:extLst>
          </p:cNvPr>
          <p:cNvSpPr>
            <a:spLocks noGrp="1"/>
          </p:cNvSpPr>
          <p:nvPr>
            <p:ph type="dt" sz="half" idx="10"/>
          </p:nvPr>
        </p:nvSpPr>
        <p:spPr/>
        <p:txBody>
          <a:bodyPr/>
          <a:lstStyle/>
          <a:p>
            <a:fld id="{46EFA6A2-3031-45FF-BDA0-75ECB34C33B1}" type="datetimeFigureOut">
              <a:rPr lang="en-GB" smtClean="0"/>
              <a:t>08/02/2021</a:t>
            </a:fld>
            <a:endParaRPr lang="en-GB"/>
          </a:p>
        </p:txBody>
      </p:sp>
      <p:sp>
        <p:nvSpPr>
          <p:cNvPr id="6" name="Espace réservé du pied de page 5">
            <a:extLst>
              <a:ext uri="{FF2B5EF4-FFF2-40B4-BE49-F238E27FC236}">
                <a16:creationId xmlns:a16="http://schemas.microsoft.com/office/drawing/2014/main" id="{90BDA4B7-CAD0-4E38-9F7B-7E640CB2A78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89348B11-4662-4176-BACF-038E5F0E0C0F}"/>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0433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8699-3902-4333-B221-9A3B19036A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BE092405-9E8D-4D23-89B9-D3CAD5CB43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51AB35CC-AB06-4CC0-9442-8CE08B3AF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E09714-4D4A-4D4F-8651-504E74A1933D}"/>
              </a:ext>
            </a:extLst>
          </p:cNvPr>
          <p:cNvSpPr>
            <a:spLocks noGrp="1"/>
          </p:cNvSpPr>
          <p:nvPr>
            <p:ph type="dt" sz="half" idx="10"/>
          </p:nvPr>
        </p:nvSpPr>
        <p:spPr/>
        <p:txBody>
          <a:bodyPr/>
          <a:lstStyle/>
          <a:p>
            <a:fld id="{46EFA6A2-3031-45FF-BDA0-75ECB34C33B1}" type="datetimeFigureOut">
              <a:rPr lang="en-GB" smtClean="0"/>
              <a:t>08/02/2021</a:t>
            </a:fld>
            <a:endParaRPr lang="en-GB"/>
          </a:p>
        </p:txBody>
      </p:sp>
      <p:sp>
        <p:nvSpPr>
          <p:cNvPr id="6" name="Espace réservé du pied de page 5">
            <a:extLst>
              <a:ext uri="{FF2B5EF4-FFF2-40B4-BE49-F238E27FC236}">
                <a16:creationId xmlns:a16="http://schemas.microsoft.com/office/drawing/2014/main" id="{CDB1BF02-1227-4086-966E-59CF1AC118E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5B3C3C90-41B3-4A14-ADA7-774B2225B6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5790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D581D2B-EF9A-4F4E-9705-0BD0AAF9E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EBB797A-3540-404B-984D-40F798D31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55FE30A-C8D1-4216-A43F-7516A85A4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FA6A2-3031-45FF-BDA0-75ECB34C33B1}" type="datetimeFigureOut">
              <a:rPr lang="en-GB" smtClean="0"/>
              <a:t>08/02/2021</a:t>
            </a:fld>
            <a:endParaRPr lang="en-GB"/>
          </a:p>
        </p:txBody>
      </p:sp>
      <p:sp>
        <p:nvSpPr>
          <p:cNvPr id="5" name="Espace réservé du pied de page 4">
            <a:extLst>
              <a:ext uri="{FF2B5EF4-FFF2-40B4-BE49-F238E27FC236}">
                <a16:creationId xmlns:a16="http://schemas.microsoft.com/office/drawing/2014/main" id="{42E7544D-6B5B-4030-82C9-410FC3A78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BC496F6C-712B-49EA-B0AA-34114FE9B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79FB7-B25B-4722-B52B-E3AE553A150F}" type="slidenum">
              <a:rPr lang="en-GB" smtClean="0"/>
              <a:t>‹N°›</a:t>
            </a:fld>
            <a:endParaRPr lang="en-GB"/>
          </a:p>
        </p:txBody>
      </p:sp>
    </p:spTree>
    <p:extLst>
      <p:ext uri="{BB962C8B-B14F-4D97-AF65-F5344CB8AC3E}">
        <p14:creationId xmlns:p14="http://schemas.microsoft.com/office/powerpoint/2010/main" val="12302597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3FB2B-018C-4CF1-9779-13DEB247E6E6}"/>
              </a:ext>
            </a:extLst>
          </p:cNvPr>
          <p:cNvSpPr>
            <a:spLocks noGrp="1"/>
          </p:cNvSpPr>
          <p:nvPr>
            <p:ph type="ctrTitle"/>
          </p:nvPr>
        </p:nvSpPr>
        <p:spPr>
          <a:xfrm>
            <a:off x="1524000" y="2245809"/>
            <a:ext cx="9144000" cy="1564716"/>
          </a:xfrm>
        </p:spPr>
        <p:txBody>
          <a:bodyPr>
            <a:normAutofit/>
          </a:bodyPr>
          <a:lstStyle/>
          <a:p>
            <a:pPr algn="l"/>
            <a:r>
              <a:rPr lang="fr-CH" sz="4800" dirty="0"/>
              <a:t>Intelligence artificielle</a:t>
            </a:r>
            <a:endParaRPr lang="en-GB" sz="4800" dirty="0"/>
          </a:p>
        </p:txBody>
      </p:sp>
      <p:sp>
        <p:nvSpPr>
          <p:cNvPr id="3" name="Sous-titre 2">
            <a:extLst>
              <a:ext uri="{FF2B5EF4-FFF2-40B4-BE49-F238E27FC236}">
                <a16:creationId xmlns:a16="http://schemas.microsoft.com/office/drawing/2014/main" id="{BBC7FF69-2AF9-4914-A397-2FCA80FF324D}"/>
              </a:ext>
            </a:extLst>
          </p:cNvPr>
          <p:cNvSpPr>
            <a:spLocks noGrp="1"/>
          </p:cNvSpPr>
          <p:nvPr>
            <p:ph type="subTitle" idx="1"/>
          </p:nvPr>
        </p:nvSpPr>
        <p:spPr>
          <a:xfrm>
            <a:off x="1524000" y="3947050"/>
            <a:ext cx="9144000" cy="572583"/>
          </a:xfrm>
        </p:spPr>
        <p:txBody>
          <a:bodyPr>
            <a:normAutofit/>
          </a:bodyPr>
          <a:lstStyle/>
          <a:p>
            <a:pPr algn="l"/>
            <a:r>
              <a:rPr lang="fr-CH" sz="2000" dirty="0"/>
              <a:t>Examen Oral – Joao Filipe Costa da Quinta</a:t>
            </a:r>
            <a:endParaRPr lang="en-GB" sz="2000" dirty="0"/>
          </a:p>
        </p:txBody>
      </p:sp>
      <p:sp>
        <p:nvSpPr>
          <p:cNvPr id="3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876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 résout-on?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0"/>
            <a:ext cx="10515600" cy="4354276"/>
          </a:xfrm>
        </p:spPr>
        <p:txBody>
          <a:bodyPr>
            <a:noAutofit/>
          </a:bodyPr>
          <a:lstStyle/>
          <a:p>
            <a:pPr marL="0" indent="0">
              <a:buNone/>
            </a:pPr>
            <a:r>
              <a:rPr lang="fr-CH" dirty="0"/>
              <a:t>Voici les étapes pour résoudre le problème (</a:t>
            </a:r>
            <a:r>
              <a:rPr lang="fr-CH" dirty="0" err="1"/>
              <a:t>backtracking</a:t>
            </a:r>
            <a:r>
              <a:rPr lang="fr-CH" dirty="0"/>
              <a:t>):</a:t>
            </a:r>
          </a:p>
          <a:p>
            <a:pPr marL="0" indent="0">
              <a:buNone/>
            </a:pPr>
            <a:r>
              <a:rPr lang="fr-CH" dirty="0"/>
              <a:t>	(1) définir les variables du problème </a:t>
            </a:r>
            <a:r>
              <a:rPr lang="fr-CH" dirty="0">
                <a:solidFill>
                  <a:srgbClr val="FF0000"/>
                </a:solidFill>
              </a:rPr>
              <a:t>(X)</a:t>
            </a:r>
          </a:p>
          <a:p>
            <a:pPr marL="0" indent="0">
              <a:buNone/>
            </a:pPr>
            <a:r>
              <a:rPr lang="fr-CH" dirty="0">
                <a:solidFill>
                  <a:srgbClr val="FF0000"/>
                </a:solidFill>
              </a:rPr>
              <a:t>	</a:t>
            </a:r>
            <a:r>
              <a:rPr lang="fr-CH" dirty="0"/>
              <a:t>(2) définir le domaine </a:t>
            </a:r>
            <a:r>
              <a:rPr lang="fr-CH" dirty="0">
                <a:solidFill>
                  <a:srgbClr val="FF0000"/>
                </a:solidFill>
              </a:rPr>
              <a:t>(D) </a:t>
            </a:r>
            <a:r>
              <a:rPr lang="fr-CH" dirty="0"/>
              <a:t>de chaque variable de </a:t>
            </a:r>
            <a:r>
              <a:rPr lang="fr-CH" dirty="0">
                <a:solidFill>
                  <a:srgbClr val="FF0000"/>
                </a:solidFill>
              </a:rPr>
              <a:t>(X) </a:t>
            </a:r>
          </a:p>
          <a:p>
            <a:pPr marL="0" indent="0">
              <a:buNone/>
            </a:pPr>
            <a:r>
              <a:rPr lang="fr-CH" dirty="0">
                <a:solidFill>
                  <a:srgbClr val="FF0000"/>
                </a:solidFill>
              </a:rPr>
              <a:t>	</a:t>
            </a:r>
            <a:r>
              <a:rPr lang="fr-CH" dirty="0"/>
              <a:t>(3) on transforme les contraintes en formules mathématiques </a:t>
            </a:r>
            <a:r>
              <a:rPr lang="fr-CH" dirty="0">
                <a:solidFill>
                  <a:srgbClr val="FF0000"/>
                </a:solidFill>
              </a:rPr>
              <a:t>(C)</a:t>
            </a:r>
          </a:p>
          <a:p>
            <a:pPr marL="0" indent="0">
              <a:buNone/>
            </a:pPr>
            <a:r>
              <a:rPr lang="fr-CH" dirty="0">
                <a:solidFill>
                  <a:srgbClr val="FF0000"/>
                </a:solidFill>
              </a:rPr>
              <a:t>	</a:t>
            </a:r>
            <a:r>
              <a:rPr lang="fr-CH" dirty="0"/>
              <a:t>(4) on exécute l’algorithme de recherche</a:t>
            </a:r>
          </a:p>
          <a:p>
            <a:pPr marL="0" indent="0">
              <a:buNone/>
            </a:pPr>
            <a:r>
              <a:rPr lang="fr-CH" dirty="0">
                <a:solidFill>
                  <a:srgbClr val="FF0000"/>
                </a:solidFill>
              </a:rPr>
              <a:t>		 </a:t>
            </a:r>
            <a:r>
              <a:rPr lang="fr-CH" dirty="0"/>
              <a:t>	</a:t>
            </a: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251F2CFD-EC0F-4E2B-93D9-8F62DA440BC7}"/>
              </a:ext>
            </a:extLst>
          </p:cNvPr>
          <p:cNvPicPr>
            <a:picLocks noChangeAspect="1"/>
          </p:cNvPicPr>
          <p:nvPr/>
        </p:nvPicPr>
        <p:blipFill>
          <a:blip r:embed="rId3"/>
          <a:stretch>
            <a:fillRect/>
          </a:stretch>
        </p:blipFill>
        <p:spPr>
          <a:xfrm>
            <a:off x="4106830" y="3933442"/>
            <a:ext cx="3795460" cy="2279682"/>
          </a:xfrm>
          <a:prstGeom prst="rect">
            <a:avLst/>
          </a:prstGeom>
        </p:spPr>
      </p:pic>
    </p:spTree>
    <p:extLst>
      <p:ext uri="{BB962C8B-B14F-4D97-AF65-F5344CB8AC3E}">
        <p14:creationId xmlns:p14="http://schemas.microsoft.com/office/powerpoint/2010/main" val="153480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En quoi consiste le graphe mis en jeu?</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764998"/>
              </a:xfrm>
            </p:spPr>
            <p:txBody>
              <a:bodyPr/>
              <a:lstStyle/>
              <a:p>
                <a:r>
                  <a:rPr lang="fr-CH" dirty="0"/>
                  <a:t>Imaginons un exemple simple:</a:t>
                </a:r>
              </a:p>
              <a:p>
                <a:pPr lvl="1"/>
                <a:r>
                  <a:rPr lang="fr-CH" dirty="0">
                    <a:solidFill>
                      <a:schemeClr val="tx1"/>
                    </a:solidFill>
                  </a:rPr>
                  <a:t>X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1</m:t>
                        </m:r>
                      </m:sub>
                    </m:sSub>
                    <m:r>
                      <a:rPr lang="fr-CH" b="0" i="1" smtClean="0">
                        <a:solidFill>
                          <a:schemeClr val="tx1"/>
                        </a:solidFill>
                        <a:latin typeface="Cambria Math" panose="02040503050406030204" pitchFamily="18" charset="0"/>
                      </a:rPr>
                      <m:t>,</m:t>
                    </m:r>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2</m:t>
                        </m:r>
                      </m:sub>
                    </m:sSub>
                  </m:oMath>
                </a14:m>
                <a:r>
                  <a:rPr lang="fr-CH" dirty="0">
                    <a:solidFill>
                      <a:schemeClr val="tx1"/>
                    </a:solidFill>
                  </a:rPr>
                  <a:t>)</a:t>
                </a:r>
              </a:p>
              <a:p>
                <a:pPr lvl="1"/>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𝐷</m:t>
                        </m:r>
                      </m:e>
                      <m:sub>
                        <m:r>
                          <a:rPr lang="fr-CH" i="1">
                            <a:solidFill>
                              <a:schemeClr val="tx1"/>
                            </a:solidFill>
                            <a:latin typeface="Cambria Math" panose="02040503050406030204" pitchFamily="18" charset="0"/>
                          </a:rPr>
                          <m:t>1</m:t>
                        </m:r>
                      </m:sub>
                    </m:sSub>
                  </m:oMath>
                </a14:m>
                <a:r>
                  <a:rPr lang="fr-CH" dirty="0">
                    <a:solidFill>
                      <a:schemeClr val="tx1"/>
                    </a:solidFill>
                  </a:rPr>
                  <a:t> = [1,2]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𝐷</m:t>
                        </m:r>
                      </m:e>
                      <m:sub>
                        <m:r>
                          <a:rPr lang="fr-CH" b="0" i="1" smtClean="0">
                            <a:solidFill>
                              <a:schemeClr val="tx1"/>
                            </a:solidFill>
                            <a:latin typeface="Cambria Math" panose="02040503050406030204" pitchFamily="18" charset="0"/>
                          </a:rPr>
                          <m:t>2</m:t>
                        </m:r>
                      </m:sub>
                    </m:sSub>
                  </m:oMath>
                </a14:m>
                <a:r>
                  <a:rPr lang="fr-CH" dirty="0">
                    <a:solidFill>
                      <a:schemeClr val="tx1"/>
                    </a:solidFill>
                  </a:rPr>
                  <a:t> = [1,2] </a:t>
                </a:r>
              </a:p>
              <a:p>
                <a:pPr lvl="1"/>
                <a:r>
                  <a:rPr lang="fr-CH" dirty="0">
                    <a:solidFill>
                      <a:schemeClr val="tx1"/>
                    </a:solidFill>
                  </a:rPr>
                  <a:t>C : si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fr-CH" dirty="0">
                    <a:solidFill>
                      <a:schemeClr val="tx1"/>
                    </a:solidFill>
                  </a:rPr>
                  <a:t> est impair, alors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𝑗</m:t>
                        </m:r>
                      </m:sub>
                    </m:sSub>
                  </m:oMath>
                </a14:m>
                <a:r>
                  <a:rPr lang="fr-CH" dirty="0">
                    <a:solidFill>
                      <a:schemeClr val="tx1"/>
                    </a:solidFill>
                  </a:rPr>
                  <a:t> doit être pair si i diffèrent de j</a:t>
                </a:r>
              </a:p>
              <a:p>
                <a:pPr lvl="1"/>
                <a:endParaRPr lang="fr-CH" dirty="0">
                  <a:solidFill>
                    <a:srgbClr val="FF0000"/>
                  </a:solidFill>
                </a:endParaRPr>
              </a:p>
              <a:p>
                <a:pPr lvl="1"/>
                <a:endParaRPr lang="fr-CH" dirty="0"/>
              </a:p>
            </p:txBody>
          </p:sp>
        </mc:Choice>
        <mc:Fallback xmlns="">
          <p:sp>
            <p:nvSpPr>
              <p:cNvPr id="7" name="Espace réservé du contenu 6">
                <a:extLst>
                  <a:ext uri="{FF2B5EF4-FFF2-40B4-BE49-F238E27FC236}">
                    <a16:creationId xmlns:a16="http://schemas.microsoft.com/office/drawing/2014/main" id="{D375C1E0-C6CE-4C9C-A1B2-E5BB8DF522A5}"/>
                  </a:ext>
                </a:extLst>
              </p:cNvPr>
              <p:cNvSpPr>
                <a:spLocks noGrp="1" noRot="1" noChangeAspect="1" noMove="1" noResize="1" noEditPoints="1" noAdjustHandles="1" noChangeArrowheads="1" noChangeShapeType="1" noTextEdit="1"/>
              </p:cNvSpPr>
              <p:nvPr>
                <p:ph idx="1"/>
              </p:nvPr>
            </p:nvSpPr>
            <p:spPr>
              <a:xfrm>
                <a:off x="838200" y="1008570"/>
                <a:ext cx="10515600" cy="1764998"/>
              </a:xfrm>
              <a:blipFill>
                <a:blip r:embed="rId3"/>
                <a:stretch>
                  <a:fillRect l="-1043" t="-5517" b="-2069"/>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AE9BE04F-2336-433E-BAF8-FDD80624308B}"/>
              </a:ext>
            </a:extLst>
          </p:cNvPr>
          <p:cNvPicPr>
            <a:picLocks noChangeAspect="1"/>
          </p:cNvPicPr>
          <p:nvPr/>
        </p:nvPicPr>
        <p:blipFill>
          <a:blip r:embed="rId4"/>
          <a:stretch>
            <a:fillRect/>
          </a:stretch>
        </p:blipFill>
        <p:spPr>
          <a:xfrm>
            <a:off x="2694268" y="3104940"/>
            <a:ext cx="5834737" cy="2986896"/>
          </a:xfrm>
          <a:prstGeom prst="rect">
            <a:avLst/>
          </a:prstGeom>
        </p:spPr>
      </p:pic>
    </p:spTree>
    <p:extLst>
      <p:ext uri="{BB962C8B-B14F-4D97-AF65-F5344CB8AC3E}">
        <p14:creationId xmlns:p14="http://schemas.microsoft.com/office/powerpoint/2010/main" val="205878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les algorithmes et heuristiques associées.</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325563"/>
          </a:xfrm>
        </p:spPr>
        <p:txBody>
          <a:bodyPr>
            <a:normAutofit lnSpcReduction="10000"/>
          </a:bodyPr>
          <a:lstStyle/>
          <a:p>
            <a:r>
              <a:rPr lang="fr-CH" dirty="0"/>
              <a:t>Pour réduire le nombre d’états visité on va utiliser un heuristique.</a:t>
            </a:r>
          </a:p>
          <a:p>
            <a:r>
              <a:rPr lang="fr-CH" dirty="0"/>
              <a:t>Jusqu’à maintenant on affectait les variables de X dans un ordre aléatoire. L’heuristique va nous donner un ordre précis.</a:t>
            </a:r>
            <a:endParaRPr lang="fr-CH" dirty="0">
              <a:solidFill>
                <a:schemeClr val="tx1"/>
              </a:solidFill>
            </a:endParaRPr>
          </a:p>
          <a:p>
            <a:pPr lvl="1"/>
            <a:endParaRPr lang="fr-CH" dirty="0">
              <a:solidFill>
                <a:srgbClr val="FF0000"/>
              </a:solidFill>
            </a:endParaRPr>
          </a:p>
          <a:p>
            <a:pPr lvl="1"/>
            <a:endParaRPr lang="fr-CH" dirty="0"/>
          </a:p>
        </p:txBody>
      </p:sp>
      <p:sp>
        <p:nvSpPr>
          <p:cNvPr id="3" name="ZoneTexte 2">
            <a:extLst>
              <a:ext uri="{FF2B5EF4-FFF2-40B4-BE49-F238E27FC236}">
                <a16:creationId xmlns:a16="http://schemas.microsoft.com/office/drawing/2014/main" id="{809D78B2-7F28-4DC1-97ED-96FFAE0F519A}"/>
              </a:ext>
            </a:extLst>
          </p:cNvPr>
          <p:cNvSpPr txBox="1"/>
          <p:nvPr/>
        </p:nvSpPr>
        <p:spPr>
          <a:xfrm>
            <a:off x="1041581" y="2676636"/>
            <a:ext cx="3169785" cy="2308324"/>
          </a:xfrm>
          <a:prstGeom prst="rect">
            <a:avLst/>
          </a:prstGeom>
          <a:noFill/>
        </p:spPr>
        <p:txBody>
          <a:bodyPr wrap="square" rtlCol="0">
            <a:spAutoFit/>
          </a:bodyPr>
          <a:lstStyle/>
          <a:p>
            <a:r>
              <a:rPr lang="fr-CH" dirty="0"/>
              <a:t>Soit l’exemple suivant:</a:t>
            </a:r>
          </a:p>
          <a:p>
            <a:endParaRPr lang="fr-CH" dirty="0"/>
          </a:p>
          <a:p>
            <a:r>
              <a:rPr lang="fr-CH" dirty="0"/>
              <a:t>X = [1,2,3]</a:t>
            </a:r>
          </a:p>
          <a:p>
            <a:r>
              <a:rPr lang="fr-CH" dirty="0"/>
              <a:t>D1 = [1,2,3], D2 = [1,2], D3 = [1]</a:t>
            </a:r>
          </a:p>
          <a:p>
            <a:r>
              <a:rPr lang="fr-CH" dirty="0"/>
              <a:t>C = [C1,C2,C3]</a:t>
            </a:r>
          </a:p>
          <a:p>
            <a:r>
              <a:rPr lang="fr-CH" dirty="0"/>
              <a:t>C1-&gt; [x1,x2,x3]</a:t>
            </a:r>
          </a:p>
          <a:p>
            <a:r>
              <a:rPr lang="fr-CH" dirty="0"/>
              <a:t>C2-&gt; [x1,x2]</a:t>
            </a:r>
          </a:p>
          <a:p>
            <a:r>
              <a:rPr lang="fr-CH" dirty="0"/>
              <a:t>C3-&gt; [x1]</a:t>
            </a:r>
          </a:p>
        </p:txBody>
      </p:sp>
      <p:sp>
        <p:nvSpPr>
          <p:cNvPr id="5" name="ZoneTexte 4">
            <a:extLst>
              <a:ext uri="{FF2B5EF4-FFF2-40B4-BE49-F238E27FC236}">
                <a16:creationId xmlns:a16="http://schemas.microsoft.com/office/drawing/2014/main" id="{01FDD229-9C20-4105-8165-F25D0356E702}"/>
              </a:ext>
            </a:extLst>
          </p:cNvPr>
          <p:cNvSpPr txBox="1"/>
          <p:nvPr/>
        </p:nvSpPr>
        <p:spPr>
          <a:xfrm>
            <a:off x="6096000" y="2676636"/>
            <a:ext cx="5702188" cy="3970318"/>
          </a:xfrm>
          <a:prstGeom prst="rect">
            <a:avLst/>
          </a:prstGeom>
          <a:noFill/>
        </p:spPr>
        <p:txBody>
          <a:bodyPr wrap="square" rtlCol="0">
            <a:spAutoFit/>
          </a:bodyPr>
          <a:lstStyle/>
          <a:p>
            <a:r>
              <a:rPr lang="fr-CH" dirty="0"/>
              <a:t>Heuristique (variable): </a:t>
            </a:r>
          </a:p>
          <a:p>
            <a:pPr marL="800100" lvl="1" indent="-342900">
              <a:buFont typeface="+mj-lt"/>
              <a:buAutoNum type="arabicPeriod"/>
            </a:pPr>
            <a:r>
              <a:rPr lang="fr-CH" dirty="0"/>
              <a:t>Variable la plus contrainte:</a:t>
            </a:r>
          </a:p>
          <a:p>
            <a:pPr lvl="2"/>
            <a:r>
              <a:rPr lang="fr-CH" dirty="0"/>
              <a:t>On choisi la variable ayant le plus petit domaine </a:t>
            </a:r>
          </a:p>
          <a:p>
            <a:pPr lvl="2"/>
            <a:r>
              <a:rPr lang="fr-CH" dirty="0"/>
              <a:t>Dans l’exemple cette variable serait la variable X3</a:t>
            </a:r>
          </a:p>
          <a:p>
            <a:pPr lvl="2"/>
            <a:endParaRPr lang="fr-CH" dirty="0"/>
          </a:p>
          <a:p>
            <a:pPr marL="800100" lvl="1" indent="-342900">
              <a:buFont typeface="+mj-lt"/>
              <a:buAutoNum type="arabicPeriod"/>
            </a:pPr>
            <a:r>
              <a:rPr lang="fr-CH" dirty="0"/>
              <a:t>Variable la plus contraignante:</a:t>
            </a:r>
          </a:p>
          <a:p>
            <a:pPr lvl="2"/>
            <a:r>
              <a:rPr lang="fr-CH" dirty="0"/>
              <a:t>On choisit la variable qui apparait dans le plus grand nombre de contraintes</a:t>
            </a:r>
          </a:p>
          <a:p>
            <a:pPr lvl="2"/>
            <a:r>
              <a:rPr lang="fr-CH" dirty="0"/>
              <a:t>Dans l’exemple cette variable c’est la variable X1</a:t>
            </a:r>
          </a:p>
          <a:p>
            <a:endParaRPr lang="fr-CH" dirty="0"/>
          </a:p>
          <a:p>
            <a:r>
              <a:rPr lang="fr-CH" dirty="0"/>
              <a:t>Heuristique (valeur):</a:t>
            </a:r>
          </a:p>
          <a:p>
            <a:pPr marL="800100" lvl="1" indent="-342900">
              <a:buFont typeface="+mj-lt"/>
              <a:buAutoNum type="arabicPeriod"/>
            </a:pPr>
            <a:r>
              <a:rPr lang="fr-CH" dirty="0"/>
              <a:t>Plutôt qu’affecter à X1 un valeur aléatoire de D1, on affecte celle qui va le moins changer le domaine des autres variables Xi</a:t>
            </a:r>
          </a:p>
        </p:txBody>
      </p:sp>
      <p:sp>
        <p:nvSpPr>
          <p:cNvPr id="6" name="Flèche : droite 5">
            <a:extLst>
              <a:ext uri="{FF2B5EF4-FFF2-40B4-BE49-F238E27FC236}">
                <a16:creationId xmlns:a16="http://schemas.microsoft.com/office/drawing/2014/main" id="{08D22DE7-8E27-4110-BAEE-6927FC8BE5F3}"/>
              </a:ext>
            </a:extLst>
          </p:cNvPr>
          <p:cNvSpPr/>
          <p:nvPr/>
        </p:nvSpPr>
        <p:spPr>
          <a:xfrm>
            <a:off x="6673227" y="359781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Flèche : droite 9">
            <a:extLst>
              <a:ext uri="{FF2B5EF4-FFF2-40B4-BE49-F238E27FC236}">
                <a16:creationId xmlns:a16="http://schemas.microsoft.com/office/drawing/2014/main" id="{F9E6CE1B-6466-403A-83CE-25B227BFAE4F}"/>
              </a:ext>
            </a:extLst>
          </p:cNvPr>
          <p:cNvSpPr/>
          <p:nvPr/>
        </p:nvSpPr>
        <p:spPr>
          <a:xfrm>
            <a:off x="6673226" y="499782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1574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4.</a:t>
            </a:r>
            <a:r>
              <a:rPr lang="fr-FR" sz="1400" dirty="0">
                <a:effectLst/>
                <a:latin typeface="Arial" panose="020B0604020202020204" pitchFamily="34" charset="0"/>
              </a:rPr>
              <a:t>Recherche Adverse: En quoi consiste la recherche adverse et en quoi diffère-t-elle de la recherche classique? Quel est son modèle? Qu’est-ce qu’une fonction d’évaluation? Décrivez l’algorithme MINIMAX et ses variantes.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
        <p:nvSpPr>
          <p:cNvPr id="4" name="Titre 1">
            <a:extLst>
              <a:ext uri="{FF2B5EF4-FFF2-40B4-BE49-F238E27FC236}">
                <a16:creationId xmlns:a16="http://schemas.microsoft.com/office/drawing/2014/main" id="{1C975818-8081-4275-B5EF-117ED8F6622C}"/>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4.</a:t>
            </a:r>
            <a:endParaRPr lang="en-GB" dirty="0">
              <a:solidFill>
                <a:schemeClr val="accent1"/>
              </a:solidFill>
            </a:endParaRPr>
          </a:p>
        </p:txBody>
      </p:sp>
    </p:spTree>
    <p:extLst>
      <p:ext uri="{BB962C8B-B14F-4D97-AF65-F5344CB8AC3E}">
        <p14:creationId xmlns:p14="http://schemas.microsoft.com/office/powerpoint/2010/main" val="2681944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5.</a:t>
            </a:r>
            <a:r>
              <a:rPr lang="fr-FR" sz="1400" dirty="0">
                <a:effectLst/>
                <a:latin typeface="Arial" panose="020B0604020202020204" pitchFamily="34" charset="0"/>
              </a:rPr>
              <a:t>Planification:Qu’est-ceque la planification? Quel est la spécificité de l’approche proposée par rapport aux autres méthodes de recherche? Comment se caractérise un état, une action? Décrivez le chainage et la planification non-linéaire. </a:t>
            </a:r>
            <a:r>
              <a:rPr lang="fr-FR" sz="1400" dirty="0">
                <a:solidFill>
                  <a:srgbClr val="FF0000"/>
                </a:solidFill>
                <a:effectLst/>
                <a:latin typeface="Arial" panose="020B0604020202020204" pitchFamily="34" charset="0"/>
              </a:rPr>
              <a:t>Développez un exemple.</a:t>
            </a:r>
            <a:endParaRPr lang="en-GB" sz="1400" dirty="0">
              <a:solidFill>
                <a:srgbClr val="FF0000"/>
              </a:solidFill>
            </a:endParaRPr>
          </a:p>
        </p:txBody>
      </p:sp>
      <p:sp>
        <p:nvSpPr>
          <p:cNvPr id="4" name="Titre 1">
            <a:extLst>
              <a:ext uri="{FF2B5EF4-FFF2-40B4-BE49-F238E27FC236}">
                <a16:creationId xmlns:a16="http://schemas.microsoft.com/office/drawing/2014/main" id="{0CBF0DA9-AE3A-4D80-8FD5-1E6E2D1A67A5}"/>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5.</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3D55E672-ECD8-46BD-97C2-AAA56DB9D48A}"/>
              </a:ext>
            </a:extLst>
          </p:cNvPr>
          <p:cNvSpPr>
            <a:spLocks noGrp="1"/>
          </p:cNvSpPr>
          <p:nvPr>
            <p:ph idx="1"/>
          </p:nvPr>
        </p:nvSpPr>
        <p:spPr>
          <a:xfrm>
            <a:off x="838200" y="1690688"/>
            <a:ext cx="10515600" cy="3928127"/>
          </a:xfrm>
        </p:spPr>
        <p:txBody>
          <a:bodyPr>
            <a:normAutofit/>
          </a:bodyPr>
          <a:lstStyle/>
          <a:p>
            <a:r>
              <a:rPr lang="fr-CH" dirty="0">
                <a:solidFill>
                  <a:schemeClr val="tx1"/>
                </a:solidFill>
              </a:rPr>
              <a:t>La planification est le problème de produire une séquence d’actions (un plan) menant à un objectif fixé</a:t>
            </a:r>
          </a:p>
          <a:p>
            <a:pPr marL="0" indent="0">
              <a:buNone/>
            </a:pPr>
            <a:endParaRPr lang="fr-CH" dirty="0">
              <a:solidFill>
                <a:schemeClr val="tx1"/>
              </a:solidFill>
            </a:endParaRPr>
          </a:p>
          <a:p>
            <a:r>
              <a:rPr lang="fr-CH" dirty="0"/>
              <a:t>Les méthodes de recherche vu précédemment sont un cas particulier de la planification ou les outils utilisés sont des structures de données (graphe/arbre) et des algorithmes de recherche dans ces structures</a:t>
            </a:r>
          </a:p>
          <a:p>
            <a:pPr marL="0" indent="0">
              <a:buNone/>
            </a:pPr>
            <a:endParaRPr lang="fr-CH" dirty="0"/>
          </a:p>
          <a:p>
            <a:r>
              <a:rPr lang="fr-CH" dirty="0"/>
              <a:t>Chez la planification on va utiliser des outils de la logique</a:t>
            </a:r>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2389957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11" name="Espace réservé du contenu 6">
            <a:extLst>
              <a:ext uri="{FF2B5EF4-FFF2-40B4-BE49-F238E27FC236}">
                <a16:creationId xmlns:a16="http://schemas.microsoft.com/office/drawing/2014/main" id="{F8649F77-2E94-4A5C-BAB8-D53A16EA8923}"/>
              </a:ext>
            </a:extLst>
          </p:cNvPr>
          <p:cNvSpPr>
            <a:spLocks noGrp="1"/>
          </p:cNvSpPr>
          <p:nvPr>
            <p:ph idx="1"/>
          </p:nvPr>
        </p:nvSpPr>
        <p:spPr>
          <a:xfrm>
            <a:off x="838200" y="1008570"/>
            <a:ext cx="10515600" cy="1516145"/>
          </a:xfrm>
        </p:spPr>
        <p:txBody>
          <a:bodyPr>
            <a:normAutofit/>
          </a:bodyPr>
          <a:lstStyle/>
          <a:p>
            <a:r>
              <a:rPr lang="fr-CH" dirty="0">
                <a:solidFill>
                  <a:schemeClr val="tx1"/>
                </a:solidFill>
              </a:rPr>
              <a:t>Un état S est décrit par des faits.</a:t>
            </a:r>
          </a:p>
          <a:p>
            <a:r>
              <a:rPr lang="fr-CH" dirty="0"/>
              <a:t>Un fait est une proposition vraie, l’ensemble de </a:t>
            </a:r>
            <a:r>
              <a:rPr lang="fr-CH" b="1" dirty="0"/>
              <a:t>tous</a:t>
            </a:r>
            <a:r>
              <a:rPr lang="fr-CH" dirty="0"/>
              <a:t> les faits qui sont vrais décrivent l’état.  </a:t>
            </a:r>
          </a:p>
          <a:p>
            <a:endParaRPr lang="fr-CH" dirty="0">
              <a:solidFill>
                <a:schemeClr val="tx1"/>
              </a:solidFill>
            </a:endParaRPr>
          </a:p>
          <a:p>
            <a:pPr lvl="1"/>
            <a:endParaRPr lang="fr-CH" dirty="0">
              <a:solidFill>
                <a:srgbClr val="FF0000"/>
              </a:solidFill>
            </a:endParaRPr>
          </a:p>
          <a:p>
            <a:pPr lvl="1"/>
            <a:endParaRPr lang="fr-CH" dirty="0"/>
          </a:p>
        </p:txBody>
      </p:sp>
      <p:sp>
        <p:nvSpPr>
          <p:cNvPr id="14" name="Espace réservé du contenu 6">
            <a:extLst>
              <a:ext uri="{FF2B5EF4-FFF2-40B4-BE49-F238E27FC236}">
                <a16:creationId xmlns:a16="http://schemas.microsoft.com/office/drawing/2014/main" id="{FB467FB3-66DE-47F9-89F8-F6D2EC807F5C}"/>
              </a:ext>
            </a:extLst>
          </p:cNvPr>
          <p:cNvSpPr txBox="1">
            <a:spLocks/>
          </p:cNvSpPr>
          <p:nvPr/>
        </p:nvSpPr>
        <p:spPr>
          <a:xfrm>
            <a:off x="3957005" y="2674947"/>
            <a:ext cx="7614606" cy="37986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Voici un exemple simple:</a:t>
            </a:r>
          </a:p>
          <a:p>
            <a:pPr lvl="1"/>
            <a:r>
              <a:rPr lang="fr-CH" dirty="0"/>
              <a:t>On a 3 cubes [A, B, C]</a:t>
            </a:r>
          </a:p>
          <a:p>
            <a:pPr lvl="1"/>
            <a:r>
              <a:rPr lang="fr-CH" dirty="0"/>
              <a:t>Et 2 fonctions: </a:t>
            </a:r>
          </a:p>
          <a:p>
            <a:pPr marL="1371600" lvl="2" indent="-457200">
              <a:buFont typeface="+mj-lt"/>
              <a:buAutoNum type="arabicPeriod"/>
            </a:pPr>
            <a:r>
              <a:rPr lang="fr-CH" dirty="0"/>
              <a:t>sur(x, y) - indique que le bloc x est sur le bloc y</a:t>
            </a:r>
          </a:p>
          <a:p>
            <a:pPr marL="1371600" lvl="2" indent="-457200">
              <a:buFont typeface="+mj-lt"/>
              <a:buAutoNum type="arabicPeriod"/>
            </a:pPr>
            <a:r>
              <a:rPr lang="fr-CH" dirty="0"/>
              <a:t>libre(x) - indique qu’il n’y a aucun bloc sur le bloc x</a:t>
            </a:r>
          </a:p>
          <a:p>
            <a:pPr marL="914400" lvl="2" indent="0">
              <a:buNone/>
            </a:pPr>
            <a:endParaRPr lang="fr-CH" dirty="0"/>
          </a:p>
          <a:p>
            <a:pPr marL="0" indent="0">
              <a:buNone/>
            </a:pPr>
            <a:r>
              <a:rPr lang="fr-CH" dirty="0"/>
              <a:t>L’état actuel est décrit par les faits suivants:</a:t>
            </a:r>
          </a:p>
          <a:p>
            <a:pPr marL="0" indent="0">
              <a:buNone/>
            </a:pPr>
            <a:r>
              <a:rPr lang="fr-CH" dirty="0"/>
              <a:t>	sur(c, x) + sur(b, c) + sur(a, b) + libre(a) = S</a:t>
            </a:r>
          </a:p>
          <a:p>
            <a:pPr marL="0" indent="0">
              <a:buNone/>
            </a:pPr>
            <a:r>
              <a:rPr lang="fr-CH" dirty="0"/>
              <a:t>On peut aussi dire:</a:t>
            </a:r>
          </a:p>
          <a:p>
            <a:pPr marL="0" indent="0">
              <a:buNone/>
            </a:pPr>
            <a:r>
              <a:rPr lang="fr-CH" dirty="0"/>
              <a:t>	sur(b, c, S) -&gt; à l’état S, le bloc b est sur le bloc c   </a:t>
            </a:r>
            <a:endParaRPr lang="fr-CH" sz="3200" dirty="0"/>
          </a:p>
          <a:p>
            <a:pPr lvl="1"/>
            <a:endParaRPr lang="fr-CH" dirty="0">
              <a:solidFill>
                <a:srgbClr val="FF0000"/>
              </a:solidFill>
            </a:endParaRPr>
          </a:p>
          <a:p>
            <a:pPr lvl="1"/>
            <a:endParaRPr lang="fr-CH" dirty="0"/>
          </a:p>
        </p:txBody>
      </p:sp>
      <p:pic>
        <p:nvPicPr>
          <p:cNvPr id="7" name="Image 6">
            <a:extLst>
              <a:ext uri="{FF2B5EF4-FFF2-40B4-BE49-F238E27FC236}">
                <a16:creationId xmlns:a16="http://schemas.microsoft.com/office/drawing/2014/main" id="{58E7E97A-ACD1-4D20-A1E0-78213276863D}"/>
              </a:ext>
            </a:extLst>
          </p:cNvPr>
          <p:cNvPicPr>
            <a:picLocks noChangeAspect="1"/>
          </p:cNvPicPr>
          <p:nvPr/>
        </p:nvPicPr>
        <p:blipFill>
          <a:blip r:embed="rId3"/>
          <a:stretch>
            <a:fillRect/>
          </a:stretch>
        </p:blipFill>
        <p:spPr>
          <a:xfrm>
            <a:off x="956799" y="2674946"/>
            <a:ext cx="1729757" cy="3798682"/>
          </a:xfrm>
          <a:prstGeom prst="rect">
            <a:avLst/>
          </a:prstGeom>
        </p:spPr>
      </p:pic>
    </p:spTree>
    <p:extLst>
      <p:ext uri="{BB962C8B-B14F-4D97-AF65-F5344CB8AC3E}">
        <p14:creationId xmlns:p14="http://schemas.microsoft.com/office/powerpoint/2010/main" val="460486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EA81F158-90BF-43BE-BDE5-6FC781929D74}"/>
              </a:ext>
            </a:extLst>
          </p:cNvPr>
          <p:cNvSpPr>
            <a:spLocks noGrp="1"/>
          </p:cNvSpPr>
          <p:nvPr>
            <p:ph idx="1"/>
          </p:nvPr>
        </p:nvSpPr>
        <p:spPr>
          <a:xfrm>
            <a:off x="838200" y="1008570"/>
            <a:ext cx="10515600" cy="1516145"/>
          </a:xfrm>
        </p:spPr>
        <p:txBody>
          <a:bodyPr>
            <a:normAutofit/>
          </a:bodyPr>
          <a:lstStyle/>
          <a:p>
            <a:r>
              <a:rPr lang="fr-CH" dirty="0"/>
              <a:t>Le modèle d’un action ressemble à celui d’un état</a:t>
            </a:r>
          </a:p>
          <a:p>
            <a:r>
              <a:rPr lang="fr-CH" dirty="0"/>
              <a:t>L’action déplacer(x, y, z) -&gt; veut dire qu’on a déplacé le bloc x, qui était sur y, vers z.</a:t>
            </a:r>
          </a:p>
          <a:p>
            <a:endParaRPr lang="fr-CH" dirty="0">
              <a:solidFill>
                <a:schemeClr val="tx1"/>
              </a:solidFill>
            </a:endParaRPr>
          </a:p>
          <a:p>
            <a:pPr lvl="1"/>
            <a:endParaRPr lang="fr-CH" dirty="0">
              <a:solidFill>
                <a:srgbClr val="FF0000"/>
              </a:solidFill>
            </a:endParaRPr>
          </a:p>
          <a:p>
            <a:pPr lvl="1"/>
            <a:endParaRPr lang="fr-CH" dirty="0"/>
          </a:p>
        </p:txBody>
      </p:sp>
      <p:pic>
        <p:nvPicPr>
          <p:cNvPr id="11" name="Image 10">
            <a:extLst>
              <a:ext uri="{FF2B5EF4-FFF2-40B4-BE49-F238E27FC236}">
                <a16:creationId xmlns:a16="http://schemas.microsoft.com/office/drawing/2014/main" id="{3C826824-C79F-4362-8568-997548C59727}"/>
              </a:ext>
            </a:extLst>
          </p:cNvPr>
          <p:cNvPicPr>
            <a:picLocks noChangeAspect="1"/>
          </p:cNvPicPr>
          <p:nvPr/>
        </p:nvPicPr>
        <p:blipFill>
          <a:blip r:embed="rId3"/>
          <a:stretch>
            <a:fillRect/>
          </a:stretch>
        </p:blipFill>
        <p:spPr>
          <a:xfrm>
            <a:off x="3246094" y="2350315"/>
            <a:ext cx="5699811" cy="2758269"/>
          </a:xfrm>
          <a:prstGeom prst="rect">
            <a:avLst/>
          </a:prstGeom>
        </p:spPr>
      </p:pic>
      <p:sp>
        <p:nvSpPr>
          <p:cNvPr id="14" name="Espace réservé du contenu 6">
            <a:extLst>
              <a:ext uri="{FF2B5EF4-FFF2-40B4-BE49-F238E27FC236}">
                <a16:creationId xmlns:a16="http://schemas.microsoft.com/office/drawing/2014/main" id="{8A61B862-64F9-4FFE-AFC5-B20DFA1DB159}"/>
              </a:ext>
            </a:extLst>
          </p:cNvPr>
          <p:cNvSpPr txBox="1">
            <a:spLocks/>
          </p:cNvSpPr>
          <p:nvPr/>
        </p:nvSpPr>
        <p:spPr>
          <a:xfrm>
            <a:off x="838200" y="5108584"/>
            <a:ext cx="10515600" cy="12513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Ici on a appliqué l’action:</a:t>
            </a:r>
          </a:p>
          <a:p>
            <a:pPr marL="457200" lvl="1" indent="0">
              <a:buNone/>
            </a:pPr>
            <a:r>
              <a:rPr lang="fr-CH" dirty="0"/>
              <a:t>Action = Déplacer(a, b, y)</a:t>
            </a:r>
          </a:p>
          <a:p>
            <a:pPr marL="457200" lvl="1" indent="0">
              <a:buNone/>
            </a:pPr>
            <a:r>
              <a:rPr lang="fr-CH" dirty="0"/>
              <a:t>Qu’on peut noter autrement -&gt; s’ = faire(action, s)</a:t>
            </a:r>
          </a:p>
        </p:txBody>
      </p:sp>
    </p:spTree>
    <p:extLst>
      <p:ext uri="{BB962C8B-B14F-4D97-AF65-F5344CB8AC3E}">
        <p14:creationId xmlns:p14="http://schemas.microsoft.com/office/powerpoint/2010/main" val="2389307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pic>
        <p:nvPicPr>
          <p:cNvPr id="11" name="Image 10">
            <a:extLst>
              <a:ext uri="{FF2B5EF4-FFF2-40B4-BE49-F238E27FC236}">
                <a16:creationId xmlns:a16="http://schemas.microsoft.com/office/drawing/2014/main" id="{3C826824-C79F-4362-8568-997548C59727}"/>
              </a:ext>
            </a:extLst>
          </p:cNvPr>
          <p:cNvPicPr>
            <a:picLocks noChangeAspect="1"/>
          </p:cNvPicPr>
          <p:nvPr/>
        </p:nvPicPr>
        <p:blipFill>
          <a:blip r:embed="rId3"/>
          <a:stretch>
            <a:fillRect/>
          </a:stretch>
        </p:blipFill>
        <p:spPr>
          <a:xfrm>
            <a:off x="8644799" y="161123"/>
            <a:ext cx="2617561" cy="1266698"/>
          </a:xfrm>
          <a:prstGeom prst="rect">
            <a:avLst/>
          </a:prstGeom>
        </p:spPr>
      </p:pic>
      <p:sp>
        <p:nvSpPr>
          <p:cNvPr id="9" name="Espace réservé du contenu 6">
            <a:extLst>
              <a:ext uri="{FF2B5EF4-FFF2-40B4-BE49-F238E27FC236}">
                <a16:creationId xmlns:a16="http://schemas.microsoft.com/office/drawing/2014/main" id="{E714C092-3864-4BD2-B279-DA58BD225CC3}"/>
              </a:ext>
            </a:extLst>
          </p:cNvPr>
          <p:cNvSpPr>
            <a:spLocks noGrp="1"/>
          </p:cNvSpPr>
          <p:nvPr>
            <p:ph idx="1"/>
          </p:nvPr>
        </p:nvSpPr>
        <p:spPr>
          <a:xfrm>
            <a:off x="792480" y="1475078"/>
            <a:ext cx="10607040" cy="4359279"/>
          </a:xfrm>
        </p:spPr>
        <p:txBody>
          <a:bodyPr>
            <a:normAutofit/>
          </a:bodyPr>
          <a:lstStyle/>
          <a:p>
            <a:r>
              <a:rPr lang="fr-CH" dirty="0"/>
              <a:t>Les conditions ont des préconditions, ainsi que des effet de l’action</a:t>
            </a:r>
          </a:p>
          <a:p>
            <a:r>
              <a:rPr lang="fr-CH" dirty="0"/>
              <a:t>Dans notre exemple, on a la précondition: </a:t>
            </a:r>
          </a:p>
          <a:p>
            <a:pPr marL="457200" lvl="1" indent="0">
              <a:buNone/>
            </a:pPr>
            <a:r>
              <a:rPr lang="fr-CH" dirty="0"/>
              <a:t>	libre(a) + libre(y) -&gt; pour qu’on puisse le déplacer le bloc a</a:t>
            </a:r>
          </a:p>
          <a:p>
            <a:pPr marL="457200" lvl="1" indent="0">
              <a:buNone/>
            </a:pPr>
            <a:endParaRPr lang="fr-CH" dirty="0"/>
          </a:p>
          <a:p>
            <a:r>
              <a:rPr lang="fr-CH" dirty="0"/>
              <a:t>Formellement on a:</a:t>
            </a:r>
          </a:p>
          <a:p>
            <a:pPr marL="0" indent="0">
              <a:buNone/>
            </a:pPr>
            <a:r>
              <a:rPr lang="fr-CH" dirty="0"/>
              <a:t>	s = sur(c, x) + sur(b, c) + sur(a, b) + </a:t>
            </a:r>
            <a:r>
              <a:rPr lang="fr-CH" dirty="0">
                <a:solidFill>
                  <a:srgbClr val="FF0000"/>
                </a:solidFill>
              </a:rPr>
              <a:t>libre(a) </a:t>
            </a:r>
            <a:r>
              <a:rPr lang="fr-CH" dirty="0"/>
              <a:t>+ </a:t>
            </a:r>
            <a:r>
              <a:rPr lang="fr-CH" dirty="0">
                <a:solidFill>
                  <a:srgbClr val="FF0000"/>
                </a:solidFill>
              </a:rPr>
              <a:t>libre(y)</a:t>
            </a:r>
          </a:p>
          <a:p>
            <a:pPr marL="0" indent="0">
              <a:buNone/>
            </a:pPr>
            <a:r>
              <a:rPr lang="fr-CH" dirty="0"/>
              <a:t>	s’ = action(s) = déplacer(a, b, y) =</a:t>
            </a:r>
          </a:p>
          <a:p>
            <a:pPr marL="0" indent="0">
              <a:buNone/>
            </a:pPr>
            <a:r>
              <a:rPr lang="fr-CH" dirty="0"/>
              <a:t>		 sur(c, x) + sur(b, c) + </a:t>
            </a:r>
            <a:r>
              <a:rPr lang="fr-CH" dirty="0">
                <a:solidFill>
                  <a:schemeClr val="accent6"/>
                </a:solidFill>
              </a:rPr>
              <a:t>sur(a, y)  </a:t>
            </a:r>
            <a:r>
              <a:rPr lang="fr-CH" dirty="0"/>
              <a:t>+ libre(a) + </a:t>
            </a:r>
            <a:r>
              <a:rPr lang="fr-CH" dirty="0">
                <a:solidFill>
                  <a:schemeClr val="accent6"/>
                </a:solidFill>
              </a:rPr>
              <a:t>libre(b)</a:t>
            </a:r>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387728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 chainage et la planification non-linéaire.</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385761"/>
            <a:ext cx="10607040" cy="4086477"/>
          </a:xfrm>
        </p:spPr>
        <p:txBody>
          <a:bodyPr>
            <a:normAutofit/>
          </a:bodyPr>
          <a:lstStyle/>
          <a:p>
            <a:r>
              <a:rPr lang="fr-CH" dirty="0"/>
              <a:t>Pour trouver ce plan on a plusieurs stratégies:</a:t>
            </a:r>
          </a:p>
          <a:p>
            <a:pPr lvl="1"/>
            <a:r>
              <a:rPr lang="fr-CH" dirty="0"/>
              <a:t>Chainage avant </a:t>
            </a:r>
          </a:p>
          <a:p>
            <a:pPr lvl="1"/>
            <a:r>
              <a:rPr lang="fr-CH" dirty="0"/>
              <a:t>Chainage arrière</a:t>
            </a:r>
          </a:p>
          <a:p>
            <a:pPr lvl="1"/>
            <a:r>
              <a:rPr lang="fr-CH" dirty="0"/>
              <a:t>Planification non-linéaire</a:t>
            </a:r>
          </a:p>
          <a:p>
            <a:pPr marL="457200" lvl="1" indent="0">
              <a:buNone/>
            </a:pPr>
            <a:endParaRPr lang="fr-CH" dirty="0"/>
          </a:p>
          <a:p>
            <a:r>
              <a:rPr lang="fr-CH" dirty="0"/>
              <a:t>Dans le chainage avant on développe un graphe pour explorer les états en appliquant les actions possibles</a:t>
            </a:r>
          </a:p>
          <a:p>
            <a:r>
              <a:rPr lang="fr-CH" dirty="0"/>
              <a:t>Dans le chainage arrière on part de l’objectif et on régresse par actions pertinentes pour retourner à l’état initial</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398489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 chainage et la planification non-linéaire.</a:t>
            </a:r>
            <a:endParaRPr lang="en-GB" dirty="0">
              <a:solidFill>
                <a:schemeClr val="accent1"/>
              </a:solidFill>
            </a:endParaRPr>
          </a:p>
        </p:txBody>
      </p:sp>
      <mc:AlternateContent xmlns:mc="http://schemas.openxmlformats.org/markup-compatibility/2006">
        <mc:Choice xmlns:a14="http://schemas.microsoft.com/office/drawing/2010/main" Requires="a14">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664025"/>
                <a:ext cx="10607040" cy="4116823"/>
              </a:xfrm>
            </p:spPr>
            <p:txBody>
              <a:bodyPr>
                <a:normAutofit/>
              </a:bodyPr>
              <a:lstStyle/>
              <a:p>
                <a:r>
                  <a:rPr lang="fr-CH" dirty="0"/>
                  <a:t>Imaginons un cas spécifique:</a:t>
                </a:r>
              </a:p>
              <a:p>
                <a:pPr lvl="1"/>
                <a:r>
                  <a:rPr lang="fr-CH" dirty="0"/>
                  <a:t>On a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un état initial quelconque</a:t>
                </a:r>
                <a:r>
                  <a:rPr lang="x-IV_mathan" dirty="0"/>
                  <a:t> </a:t>
                </a:r>
              </a:p>
              <a:p>
                <a:pPr lvl="1"/>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l’état qu’on veut atteindre</a:t>
                </a:r>
              </a:p>
              <a:p>
                <a:pPr lvl="1"/>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𝑡</m:t>
                        </m:r>
                      </m:sub>
                    </m:sSub>
                    <m:r>
                      <a:rPr lang="fr-CH" b="0" i="1" smtClean="0">
                        <a:solidFill>
                          <a:schemeClr val="tx1"/>
                        </a:solidFill>
                        <a:latin typeface="Cambria Math" panose="02040503050406030204" pitchFamily="18" charset="0"/>
                      </a:rPr>
                      <m:t>′</m:t>
                    </m:r>
                  </m:oMath>
                </a14:m>
                <a:r>
                  <a:rPr lang="fr-CH" dirty="0"/>
                  <a:t> un état par lequel on doit passer avant d’atteindre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i="1">
                            <a:latin typeface="Cambria Math" panose="02040503050406030204" pitchFamily="18" charset="0"/>
                          </a:rPr>
                          <m:t>𝑔</m:t>
                        </m:r>
                      </m:sub>
                    </m:sSub>
                  </m:oMath>
                </a14:m>
                <a:endParaRPr lang="fr-CH" dirty="0"/>
              </a:p>
              <a:p>
                <a:r>
                  <a:rPr lang="fr-CH" dirty="0"/>
                  <a:t>C’est un problème avec des sous-objectifs qui sont incompatibles s’ils ne sont pas atteints dans le bon ordre.</a:t>
                </a:r>
              </a:p>
              <a:p>
                <a:pPr lvl="1"/>
                <a:r>
                  <a:rPr lang="fr-CH" dirty="0"/>
                  <a:t>Objectif (1) – atteindre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𝑡</m:t>
                        </m:r>
                      </m:sub>
                    </m:sSub>
                    <m:r>
                      <a:rPr lang="fr-CH" b="0" i="1" smtClean="0">
                        <a:solidFill>
                          <a:schemeClr val="tx1"/>
                        </a:solidFill>
                        <a:latin typeface="Cambria Math" panose="02040503050406030204" pitchFamily="18" charset="0"/>
                      </a:rPr>
                      <m:t>′</m:t>
                    </m:r>
                  </m:oMath>
                </a14:m>
                <a:endParaRPr lang="fr-CH" dirty="0"/>
              </a:p>
              <a:p>
                <a:pPr lvl="1"/>
                <a:r>
                  <a:rPr lang="fr-CH" dirty="0"/>
                  <a:t>Objectif (2) – atteindre</a:t>
                </a:r>
                <a14:m>
                  <m:oMath xmlns:m="http://schemas.openxmlformats.org/officeDocument/2006/math">
                    <m:sSub>
                      <m:sSubPr>
                        <m:ctrlPr>
                          <a:rPr lang="x-IV_mathan" i="1">
                            <a:latin typeface="Cambria Math" panose="02040503050406030204" pitchFamily="18" charset="0"/>
                          </a:rPr>
                        </m:ctrlPr>
                      </m:sSubPr>
                      <m:e>
                        <m:r>
                          <a:rPr lang="fr-CH" b="0" i="1" smtClean="0">
                            <a:latin typeface="Cambria Math" panose="02040503050406030204" pitchFamily="18" charset="0"/>
                          </a:rPr>
                          <m:t> </m:t>
                        </m:r>
                        <m:r>
                          <a:rPr lang="fr-CH" i="1">
                            <a:latin typeface="Cambria Math" panose="02040503050406030204" pitchFamily="18" charset="0"/>
                          </a:rPr>
                          <m:t>𝑆</m:t>
                        </m:r>
                      </m:e>
                      <m:sub>
                        <m:r>
                          <a:rPr lang="fr-CH" i="1">
                            <a:latin typeface="Cambria Math" panose="02040503050406030204" pitchFamily="18" charset="0"/>
                          </a:rPr>
                          <m:t>𝑔</m:t>
                        </m:r>
                      </m:sub>
                    </m:sSub>
                  </m:oMath>
                </a14:m>
                <a:endParaRPr lang="fr-CH" dirty="0"/>
              </a:p>
              <a:p>
                <a:r>
                  <a:rPr lang="fr-CH" dirty="0"/>
                  <a:t>C’est ce qu’on appelle de la planification non-linéaire</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mc:Choice>
        <mc:Fallback>
          <p:sp>
            <p:nvSpPr>
              <p:cNvPr id="6" name="Espace réservé du contenu 6">
                <a:extLst>
                  <a:ext uri="{FF2B5EF4-FFF2-40B4-BE49-F238E27FC236}">
                    <a16:creationId xmlns:a16="http://schemas.microsoft.com/office/drawing/2014/main" id="{D6E125D5-8CB8-4429-9989-CFA0E54EB010}"/>
                  </a:ext>
                </a:extLst>
              </p:cNvPr>
              <p:cNvSpPr>
                <a:spLocks noGrp="1" noRot="1" noChangeAspect="1" noMove="1" noResize="1" noEditPoints="1" noAdjustHandles="1" noChangeArrowheads="1" noChangeShapeType="1" noTextEdit="1"/>
              </p:cNvSpPr>
              <p:nvPr>
                <p:ph idx="1"/>
              </p:nvPr>
            </p:nvSpPr>
            <p:spPr>
              <a:xfrm>
                <a:off x="792480" y="1664025"/>
                <a:ext cx="10607040" cy="4116823"/>
              </a:xfrm>
              <a:blipFill>
                <a:blip r:embed="rId3"/>
                <a:stretch>
                  <a:fillRect l="-1034" t="-2519"/>
                </a:stretch>
              </a:blipFill>
            </p:spPr>
            <p:txBody>
              <a:bodyPr/>
              <a:lstStyle/>
              <a:p>
                <a:r>
                  <a:rPr lang="fr-CH">
                    <a:noFill/>
                  </a:rPr>
                  <a:t> </a:t>
                </a:r>
              </a:p>
            </p:txBody>
          </p:sp>
        </mc:Fallback>
      </mc:AlternateContent>
      <p:pic>
        <p:nvPicPr>
          <p:cNvPr id="5" name="Image 4">
            <a:extLst>
              <a:ext uri="{FF2B5EF4-FFF2-40B4-BE49-F238E27FC236}">
                <a16:creationId xmlns:a16="http://schemas.microsoft.com/office/drawing/2014/main" id="{AB1F5825-D172-4B3D-8A12-1D48E1CC7FFB}"/>
              </a:ext>
            </a:extLst>
          </p:cNvPr>
          <p:cNvPicPr>
            <a:picLocks noChangeAspect="1"/>
          </p:cNvPicPr>
          <p:nvPr/>
        </p:nvPicPr>
        <p:blipFill>
          <a:blip r:embed="rId4"/>
          <a:stretch>
            <a:fillRect/>
          </a:stretch>
        </p:blipFill>
        <p:spPr>
          <a:xfrm>
            <a:off x="7613567" y="836265"/>
            <a:ext cx="3140747" cy="1778495"/>
          </a:xfrm>
          <a:prstGeom prst="rect">
            <a:avLst/>
          </a:prstGeom>
        </p:spPr>
      </p:pic>
    </p:spTree>
    <p:extLst>
      <p:ext uri="{BB962C8B-B14F-4D97-AF65-F5344CB8AC3E}">
        <p14:creationId xmlns:p14="http://schemas.microsoft.com/office/powerpoint/2010/main" val="171995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a:xfrm>
            <a:off x="838200" y="357033"/>
            <a:ext cx="10515600" cy="1325563"/>
          </a:xfrm>
        </p:spPr>
        <p:txBody>
          <a:bodyPr>
            <a:normAutofit/>
          </a:bodyPr>
          <a:lstStyle/>
          <a:p>
            <a:r>
              <a:rPr lang="fr-FR" sz="1400" dirty="0">
                <a:solidFill>
                  <a:srgbClr val="FF0000"/>
                </a:solidFill>
                <a:effectLst/>
                <a:latin typeface="Arial" panose="020B0604020202020204" pitchFamily="34" charset="0"/>
              </a:rPr>
              <a:t>1.</a:t>
            </a:r>
            <a:r>
              <a:rPr lang="fr-FR" sz="1400" dirty="0">
                <a:effectLst/>
                <a:latin typeface="Arial" panose="020B0604020202020204" pitchFamily="34" charset="0"/>
              </a:rPr>
              <a:t>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
        <p:nvSpPr>
          <p:cNvPr id="4" name="Titre 1">
            <a:extLst>
              <a:ext uri="{FF2B5EF4-FFF2-40B4-BE49-F238E27FC236}">
                <a16:creationId xmlns:a16="http://schemas.microsoft.com/office/drawing/2014/main" id="{9FC1AE4D-6B02-48FA-97B8-EA6FB0DB341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a:t>
            </a:r>
            <a:endParaRPr lang="en-GB" dirty="0">
              <a:solidFill>
                <a:schemeClr val="accent1"/>
              </a:solidFill>
            </a:endParaRPr>
          </a:p>
        </p:txBody>
      </p:sp>
    </p:spTree>
    <p:extLst>
      <p:ext uri="{BB962C8B-B14F-4D97-AF65-F5344CB8AC3E}">
        <p14:creationId xmlns:p14="http://schemas.microsoft.com/office/powerpoint/2010/main" val="97905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Développez un exemple.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764E1C5C-808F-4EE4-AD1A-9C9C016D3967}"/>
              </a:ext>
            </a:extLst>
          </p:cNvPr>
          <p:cNvSpPr>
            <a:spLocks noGrp="1"/>
          </p:cNvSpPr>
          <p:nvPr>
            <p:ph idx="1"/>
          </p:nvPr>
        </p:nvSpPr>
        <p:spPr/>
        <p:txBody>
          <a:bodyPr/>
          <a:lstStyle/>
          <a:p>
            <a:endParaRPr lang="fr-CH" dirty="0"/>
          </a:p>
        </p:txBody>
      </p:sp>
    </p:spTree>
    <p:extLst>
      <p:ext uri="{BB962C8B-B14F-4D97-AF65-F5344CB8AC3E}">
        <p14:creationId xmlns:p14="http://schemas.microsoft.com/office/powerpoint/2010/main" val="4117528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6.</a:t>
            </a:r>
            <a:r>
              <a:rPr lang="fr-FR" sz="1400" dirty="0">
                <a:effectLst/>
                <a:latin typeface="Arial" panose="020B0604020202020204" pitchFamily="34" charset="0"/>
              </a:rPr>
              <a:t>Modèle de graphes probabilistes: Donnez la définition d’un PGM en relation avec les notions de probabilités. Quelle est l’utilité d’utiliser un PGM ? </a:t>
            </a:r>
            <a:r>
              <a:rPr lang="fr-FR" sz="1400" dirty="0">
                <a:solidFill>
                  <a:srgbClr val="FF0000"/>
                </a:solidFill>
                <a:effectLst/>
                <a:latin typeface="Arial" panose="020B0604020202020204" pitchFamily="34" charset="0"/>
              </a:rPr>
              <a:t>Donnez un exemple d’utilisation. </a:t>
            </a:r>
            <a:r>
              <a:rPr lang="fr-FR" sz="1400" dirty="0">
                <a:effectLst/>
                <a:latin typeface="Arial" panose="020B0604020202020204" pitchFamily="34" charset="0"/>
              </a:rPr>
              <a:t>Quel est l’impact de l’indépendance conditionnelle dans les PGM? On pourra faire le lien avec les outils Bayésiens type Naïve Bayes ou Réseaux Bayésiens.</a:t>
            </a:r>
            <a:endParaRPr lang="en-GB" sz="1400" dirty="0"/>
          </a:p>
        </p:txBody>
      </p:sp>
      <p:sp>
        <p:nvSpPr>
          <p:cNvPr id="4" name="Titre 1">
            <a:extLst>
              <a:ext uri="{FF2B5EF4-FFF2-40B4-BE49-F238E27FC236}">
                <a16:creationId xmlns:a16="http://schemas.microsoft.com/office/drawing/2014/main" id="{50FEB119-743C-40D1-A98F-42351A7BA003}"/>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6.</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5DCCCBD-0F4F-4CCA-9D82-A02B9AC9486A}"/>
              </a:ext>
            </a:extLst>
          </p:cNvPr>
          <p:cNvSpPr>
            <a:spLocks noGrp="1"/>
          </p:cNvSpPr>
          <p:nvPr>
            <p:ph idx="1"/>
          </p:nvPr>
        </p:nvSpPr>
        <p:spPr>
          <a:xfrm>
            <a:off x="792480" y="2254229"/>
            <a:ext cx="10607040" cy="4495706"/>
          </a:xfrm>
        </p:spPr>
        <p:txBody>
          <a:bodyPr>
            <a:normAutofit/>
          </a:bodyPr>
          <a:lstStyle/>
          <a:p>
            <a:r>
              <a:rPr lang="fr-CH" dirty="0"/>
              <a:t>Le principe est d’utiliser des graphes pour organiser les relations de dépendance probabiliste entre variables aléatoires</a:t>
            </a:r>
          </a:p>
          <a:p>
            <a:r>
              <a:rPr lang="fr-CH" dirty="0"/>
              <a:t>Soient 2 variables aléatoires X et Y dépendantes:</a:t>
            </a:r>
          </a:p>
          <a:p>
            <a:pPr marL="457200" lvl="1" indent="0">
              <a:buNone/>
            </a:pPr>
            <a:r>
              <a:rPr lang="fr-CH" dirty="0"/>
              <a:t>P(X, Y) = P(Y) P(X|Y) – qu’on note:</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9" name="Image 8">
            <a:extLst>
              <a:ext uri="{FF2B5EF4-FFF2-40B4-BE49-F238E27FC236}">
                <a16:creationId xmlns:a16="http://schemas.microsoft.com/office/drawing/2014/main" id="{8767803D-1B13-4438-AF09-C9577BB734BC}"/>
              </a:ext>
            </a:extLst>
          </p:cNvPr>
          <p:cNvPicPr>
            <a:picLocks noChangeAspect="1"/>
          </p:cNvPicPr>
          <p:nvPr/>
        </p:nvPicPr>
        <p:blipFill>
          <a:blip r:embed="rId2"/>
          <a:stretch>
            <a:fillRect/>
          </a:stretch>
        </p:blipFill>
        <p:spPr>
          <a:xfrm>
            <a:off x="4139384" y="4335028"/>
            <a:ext cx="2833294" cy="826056"/>
          </a:xfrm>
          <a:prstGeom prst="rect">
            <a:avLst/>
          </a:prstGeom>
        </p:spPr>
      </p:pic>
    </p:spTree>
    <p:extLst>
      <p:ext uri="{BB962C8B-B14F-4D97-AF65-F5344CB8AC3E}">
        <p14:creationId xmlns:p14="http://schemas.microsoft.com/office/powerpoint/2010/main" val="3777408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Donnez la définition d’un PGM en relation avec les notions de probabilités.</a:t>
            </a:r>
            <a:endParaRPr lang="en-GB" dirty="0">
              <a:solidFill>
                <a:schemeClr val="accent1"/>
              </a:solidFill>
            </a:endParaRPr>
          </a:p>
        </p:txBody>
      </p:sp>
      <mc:AlternateContent xmlns:mc="http://schemas.openxmlformats.org/markup-compatibility/2006">
        <mc:Choice xmlns:a14="http://schemas.microsoft.com/office/drawing/2010/main" Requires="a14">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008570"/>
                <a:ext cx="10607040" cy="5040537"/>
              </a:xfrm>
            </p:spPr>
            <p:txBody>
              <a:bodyPr>
                <a:normAutofit/>
              </a:bodyPr>
              <a:lstStyle/>
              <a:p>
                <a:r>
                  <a:rPr lang="fr-CH" dirty="0"/>
                  <a:t>On le définit formellement:</a:t>
                </a:r>
              </a:p>
              <a:p>
                <a:pPr marL="0" indent="0">
                  <a:buNone/>
                </a:pPr>
                <a:endParaRPr lang="fr-CH" dirty="0"/>
              </a:p>
              <a:p>
                <a:pPr marL="457200" lvl="1" indent="0">
                  <a:buNone/>
                </a:pPr>
                <a:r>
                  <a:rPr lang="fr-CH" dirty="0"/>
                  <a:t>Soit une ensemble de variables aléatoires V = {</a:t>
                </a:r>
                <a14:m>
                  <m:oMath xmlns:m="http://schemas.openxmlformats.org/officeDocument/2006/math">
                    <m:sSub>
                      <m:sSubPr>
                        <m:ctrlPr>
                          <a:rPr lang="x-IV_mathan"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1</m:t>
                        </m:r>
                      </m:sub>
                    </m:sSub>
                  </m:oMath>
                </a14:m>
                <a:r>
                  <a:rPr lang="fr-CH" dirty="0"/>
                  <a:t>,…,</a:t>
                </a:r>
                <a:r>
                  <a:rPr lang="x-IV_mathan" dirty="0"/>
                  <a: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𝑛</m:t>
                        </m:r>
                      </m:sub>
                    </m:sSub>
                  </m:oMath>
                </a14:m>
                <a:r>
                  <a:rPr lang="fr-CH" dirty="0"/>
                  <a:t>}</a:t>
                </a:r>
              </a:p>
              <a:p>
                <a:pPr marL="457200" lvl="1" indent="0">
                  <a:buNone/>
                </a:pPr>
                <a:endParaRPr lang="fr-CH" dirty="0"/>
              </a:p>
              <a:p>
                <a:pPr marL="457200" lvl="1" indent="0">
                  <a:buNone/>
                </a:pPr>
                <a:r>
                  <a:rPr lang="fr-CH" dirty="0"/>
                  <a:t>Soit G=(V,</a:t>
                </a:r>
                <a14:m>
                  <m:oMath xmlns:m="http://schemas.openxmlformats.org/officeDocument/2006/math">
                    <m:r>
                      <m:rPr>
                        <m:sty m:val="p"/>
                      </m:rPr>
                      <a:rPr lang="fr-CH" i="0" smtClean="0">
                        <a:latin typeface="Cambria Math" panose="02040503050406030204" pitchFamily="18" charset="0"/>
                      </a:rPr>
                      <m:t>Γ</m:t>
                    </m:r>
                  </m:oMath>
                </a14:m>
                <a:r>
                  <a:rPr lang="fr-CH" dirty="0"/>
                  <a:t>) un graphe construit sur V, où </a:t>
                </a:r>
                <a14:m>
                  <m:oMath xmlns:m="http://schemas.openxmlformats.org/officeDocument/2006/math">
                    <m:r>
                      <m:rPr>
                        <m:sty m:val="p"/>
                      </m:rPr>
                      <a:rPr lang="fr-CH">
                        <a:latin typeface="Cambria Math" panose="02040503050406030204" pitchFamily="18" charset="0"/>
                      </a:rPr>
                      <m:t>Γ</m:t>
                    </m:r>
                  </m:oMath>
                </a14:m>
                <a:r>
                  <a:rPr lang="fr-CH" dirty="0"/>
                  <a:t>(</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𝑖</m:t>
                        </m:r>
                      </m:sub>
                    </m:sSub>
                  </m:oMath>
                </a14:m>
                <a:r>
                  <a:rPr lang="fr-CH" dirty="0"/>
                  <a:t>)</a:t>
                </a:r>
                <a14:m>
                  <m:oMath xmlns:m="http://schemas.openxmlformats.org/officeDocument/2006/math">
                    <m:r>
                      <a:rPr lang="fr-CH" dirty="0" smtClean="0">
                        <a:latin typeface="Cambria Math" panose="02040503050406030204" pitchFamily="18" charset="0"/>
                      </a:rPr>
                      <m:t>⊆</m:t>
                    </m:r>
                  </m:oMath>
                </a14:m>
                <a:r>
                  <a:rPr lang="fr-CH" dirty="0"/>
                  <a:t>V, contient les variables dépendantes de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i="1">
                            <a:latin typeface="Cambria Math" panose="02040503050406030204" pitchFamily="18" charset="0"/>
                          </a:rPr>
                          <m:t>𝑖</m:t>
                        </m:r>
                      </m:sub>
                    </m:sSub>
                  </m:oMath>
                </a14:m>
                <a:endParaRPr lang="fr-CH" dirty="0"/>
              </a:p>
              <a:p>
                <a:pPr marL="457200" lvl="1" indent="0">
                  <a:buNone/>
                </a:pPr>
                <a:endParaRPr lang="fr-CH" dirty="0"/>
              </a:p>
              <a:p>
                <a:pPr marL="457200" lvl="1" indent="0">
                  <a:buNone/>
                </a:pPr>
                <a:r>
                  <a:rPr lang="fr-CH" dirty="0"/>
                  <a:t>Alors, la probabilité jointe P(</a:t>
                </a:r>
                <a14:m>
                  <m:oMath xmlns:m="http://schemas.openxmlformats.org/officeDocument/2006/math">
                    <m:sSub>
                      <m:sSubPr>
                        <m:ctrlPr>
                          <a:rPr lang="x-IV_mathan"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1</m:t>
                        </m:r>
                      </m:sub>
                    </m:sSub>
                  </m:oMath>
                </a14:m>
                <a:r>
                  <a:rPr lang="fr-CH" dirty="0"/>
                  <a:t>,…,</a:t>
                </a:r>
                <a:r>
                  <a:rPr lang="x-IV_mathan" dirty="0"/>
                  <a: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𝑛</m:t>
                        </m:r>
                      </m:sub>
                    </m:sSub>
                  </m:oMath>
                </a14:m>
                <a:r>
                  <a:rPr lang="fr-CH" dirty="0"/>
                  <a:t>) se factorise selon G si elle s’exprime selon le produit:</a:t>
                </a:r>
              </a:p>
              <a:p>
                <a:pPr marL="457200" lvl="1" indent="0">
                  <a:buNone/>
                </a:pPr>
                <a:r>
                  <a:rPr lang="fr-CH" dirty="0"/>
                  <a:t>		</a:t>
                </a:r>
                <a:r>
                  <a:rPr lang="en-GB" sz="1800" dirty="0">
                    <a:solidFill>
                      <a:srgbClr val="000000"/>
                    </a:solidFill>
                    <a:effectLst/>
                  </a:rPr>
                  <a:t> </a:t>
                </a:r>
                <a14:m>
                  <m:oMath xmlns:m="http://schemas.openxmlformats.org/officeDocument/2006/math">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1</m:t>
                            </m:r>
                          </m:sub>
                        </m:sSub>
                        <m:r>
                          <a:rPr lang="en-GB">
                            <a:solidFill>
                              <a:srgbClr val="000000"/>
                            </a:solidFill>
                            <a:effectLst/>
                            <a:latin typeface="Cambria Math" panose="02040503050406030204" pitchFamily="18" charset="0"/>
                          </a:rPr>
                          <m:t>,…,</m:t>
                        </m:r>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𝑛</m:t>
                        </m:r>
                      </m:sub>
                    </m:sSub>
                    <m:r>
                      <a:rPr lang="en-GB">
                        <a:solidFill>
                          <a:srgbClr val="000000"/>
                        </a:solidFill>
                        <a:effectLst/>
                        <a:latin typeface="Cambria Math" panose="02040503050406030204" pitchFamily="18" charset="0"/>
                      </a:rPr>
                      <m:t>)=</m:t>
                    </m:r>
                    <m:r>
                      <a:rPr lang="en-GB" i="1">
                        <a:solidFill>
                          <a:srgbClr val="000000"/>
                        </a:solidFill>
                        <a:effectLst/>
                        <a:latin typeface="Cambria Math" panose="02040503050406030204" pitchFamily="18" charset="0"/>
                      </a:rPr>
                      <m:t> </m:t>
                    </m:r>
                    <m:nary>
                      <m:naryPr>
                        <m:chr m:val="∏"/>
                        <m:ctrlPr>
                          <a:rPr lang="en-GB" i="1">
                            <a:solidFill>
                              <a:srgbClr val="000000"/>
                            </a:solidFill>
                            <a:effectLst/>
                            <a:latin typeface="Cambria Math" panose="02040503050406030204" pitchFamily="18" charset="0"/>
                          </a:rPr>
                        </m:ctrlPr>
                      </m:naryPr>
                      <m:sub>
                        <m:r>
                          <a:rPr lang="en-GB">
                            <a:solidFill>
                              <a:srgbClr val="000000"/>
                            </a:solidFill>
                            <a:effectLst/>
                            <a:latin typeface="Cambria Math" panose="02040503050406030204" pitchFamily="18" charset="0"/>
                          </a:rPr>
                          <m:t>𝑖</m:t>
                        </m:r>
                        <m:r>
                          <a:rPr lang="en-GB">
                            <a:solidFill>
                              <a:srgbClr val="000000"/>
                            </a:solidFill>
                            <a:effectLst/>
                            <a:latin typeface="Cambria Math" panose="02040503050406030204" pitchFamily="18" charset="0"/>
                          </a:rPr>
                          <m:t>=1</m:t>
                        </m:r>
                      </m:sub>
                      <m:sup>
                        <m:r>
                          <a:rPr lang="en-GB">
                            <a:solidFill>
                              <a:srgbClr val="000000"/>
                            </a:solidFill>
                            <a:effectLst/>
                            <a:latin typeface="Cambria Math" panose="02040503050406030204" pitchFamily="18" charset="0"/>
                          </a:rPr>
                          <m:t>𝑁</m:t>
                        </m:r>
                      </m:sup>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𝛾</m:t>
                            </m:r>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e>
                    </m:nary>
                  </m:oMath>
                </a14:m>
                <a:r>
                  <a:rPr lang="fr-CH" dirty="0">
                    <a:solidFill>
                      <a:srgbClr val="000000"/>
                    </a:solidFill>
                    <a:effectLst/>
                    <a:latin typeface="Calibri" panose="020F0502020204030204" pitchFamily="34" charset="0"/>
                  </a:rPr>
                  <a:t>  </a:t>
                </a:r>
                <a14:m>
                  <m:oMath xmlns:m="http://schemas.openxmlformats.org/officeDocument/2006/math">
                    <m:r>
                      <a:rPr lang="en-GB">
                        <a:solidFill>
                          <a:srgbClr val="000000"/>
                        </a:solidFill>
                        <a:effectLst/>
                        <a:latin typeface="Cambria Math" panose="02040503050406030204" pitchFamily="18" charset="0"/>
                      </a:rPr>
                      <m:t>∀</m:t>
                    </m:r>
                    <m:r>
                      <a:rPr lang="en-GB" i="1">
                        <a:solidFill>
                          <a:srgbClr val="000000"/>
                        </a:solidFill>
                        <a:effectLst/>
                        <a:latin typeface="Cambria Math" panose="02040503050406030204" pitchFamily="18" charset="0"/>
                      </a:rPr>
                      <m:t> </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r>
                      <a:rPr lang="en-GB">
                        <a:solidFill>
                          <a:srgbClr val="000000"/>
                        </a:solidFill>
                        <a:effectLst/>
                        <a:latin typeface="Cambria Math" panose="02040503050406030204" pitchFamily="18" charset="0"/>
                      </a:rPr>
                      <m:t>𝑉</m:t>
                    </m:r>
                    <m:r>
                      <a:rPr lang="en-GB" i="1">
                        <a:solidFill>
                          <a:srgbClr val="000000"/>
                        </a:solidFill>
                        <a:effectLst/>
                        <a:latin typeface="Cambria Math" panose="02040503050406030204" pitchFamily="18" charset="0"/>
                      </a:rPr>
                      <m:t> </m:t>
                    </m:r>
                  </m:oMath>
                </a14:m>
                <a:endParaRPr lang="fr-CH" dirty="0"/>
              </a:p>
              <a:p>
                <a:pPr marL="457200" lvl="1" indent="0">
                  <a:buNone/>
                </a:pPr>
                <a:r>
                  <a:rPr lang="fr-CH" dirty="0"/>
                  <a:t>				avec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𝛾</m:t>
                        </m:r>
                        <m:r>
                          <a:rPr lang="en-GB">
                            <a:solidFill>
                              <a:srgbClr val="000000"/>
                            </a:solidFill>
                            <a:effectLst/>
                            <a:latin typeface="Cambria Math" panose="02040503050406030204" pitchFamily="18" charset="0"/>
                          </a:rPr>
                          <m:t>𝑖</m:t>
                        </m:r>
                      </m:sub>
                    </m:sSub>
                  </m:oMath>
                </a14:m>
                <a:r>
                  <a:rPr lang="fr-CH" dirty="0"/>
                  <a:t> = </a:t>
                </a:r>
                <a14:m>
                  <m:oMath xmlns:m="http://schemas.openxmlformats.org/officeDocument/2006/math">
                    <m:sSup>
                      <m:sSupPr>
                        <m:ctrlPr>
                          <a:rPr lang="x-IV_mathan" i="1"/>
                        </m:ctrlPr>
                      </m:sSupPr>
                      <m:e>
                        <m:r>
                          <m:rPr>
                            <m:sty m:val="p"/>
                          </m:rPr>
                          <a:rPr lang="x-IV_mathan"/>
                          <m:t>Γ</m:t>
                        </m:r>
                      </m:e>
                      <m:sup>
                        <m:r>
                          <a:rPr lang="x-IV_mathan"/>
                          <m:t>−1</m:t>
                        </m:r>
                      </m:sup>
                    </m:sSup>
                  </m:oMath>
                </a14:m>
                <a:r>
                  <a:rPr lang="fr-CH" dirty="0"/>
                  <a:t>(</a:t>
                </a:r>
                <a14:m>
                  <m:oMath xmlns:m="http://schemas.openxmlformats.org/officeDocument/2006/math">
                    <m:sSub>
                      <m:sSubPr>
                        <m:ctrlPr>
                          <a:rPr lang="en-GB" i="1">
                            <a:solidFill>
                              <a:srgbClr val="000000"/>
                            </a:solidFill>
                            <a:latin typeface="Cambria Math" panose="02040503050406030204" pitchFamily="18" charset="0"/>
                          </a:rPr>
                        </m:ctrlPr>
                      </m:sSubPr>
                      <m:e>
                        <m:r>
                          <a:rPr lang="en-GB">
                            <a:solidFill>
                              <a:srgbClr val="000000"/>
                            </a:solidFill>
                            <a:latin typeface="Cambria Math" panose="02040503050406030204" pitchFamily="18" charset="0"/>
                          </a:rPr>
                          <m:t>𝑋</m:t>
                        </m:r>
                      </m:e>
                      <m:sub>
                        <m:r>
                          <a:rPr lang="en-GB">
                            <a:solidFill>
                              <a:srgbClr val="000000"/>
                            </a:solidFill>
                            <a:latin typeface="Cambria Math" panose="02040503050406030204" pitchFamily="18" charset="0"/>
                          </a:rPr>
                          <m:t>𝑖</m:t>
                        </m:r>
                      </m:sub>
                    </m:sSub>
                  </m:oMath>
                </a14:m>
                <a:r>
                  <a:rPr lang="fr-CH" dirty="0"/>
                  <a:t>)</a:t>
                </a:r>
              </a:p>
              <a:p>
                <a:endParaRPr lang="fr-CH" dirty="0">
                  <a:solidFill>
                    <a:schemeClr val="tx1"/>
                  </a:solidFill>
                </a:endParaRPr>
              </a:p>
              <a:p>
                <a:pPr lvl="1"/>
                <a:endParaRPr lang="fr-CH" dirty="0">
                  <a:solidFill>
                    <a:srgbClr val="FF0000"/>
                  </a:solidFill>
                </a:endParaRPr>
              </a:p>
              <a:p>
                <a:pPr lvl="1"/>
                <a:endParaRPr lang="fr-CH" dirty="0"/>
              </a:p>
            </p:txBody>
          </p:sp>
        </mc:Choice>
        <mc:Fallback>
          <p:sp>
            <p:nvSpPr>
              <p:cNvPr id="6" name="Espace réservé du contenu 6">
                <a:extLst>
                  <a:ext uri="{FF2B5EF4-FFF2-40B4-BE49-F238E27FC236}">
                    <a16:creationId xmlns:a16="http://schemas.microsoft.com/office/drawing/2014/main" id="{D6E125D5-8CB8-4429-9989-CFA0E54EB010}"/>
                  </a:ext>
                </a:extLst>
              </p:cNvPr>
              <p:cNvSpPr>
                <a:spLocks noGrp="1" noRot="1" noChangeAspect="1" noMove="1" noResize="1" noEditPoints="1" noAdjustHandles="1" noChangeArrowheads="1" noChangeShapeType="1" noTextEdit="1"/>
              </p:cNvSpPr>
              <p:nvPr>
                <p:ph idx="1"/>
              </p:nvPr>
            </p:nvSpPr>
            <p:spPr>
              <a:xfrm>
                <a:off x="792480" y="1008570"/>
                <a:ext cx="10607040" cy="5040537"/>
              </a:xfrm>
              <a:blipFill>
                <a:blip r:embed="rId3"/>
                <a:stretch>
                  <a:fillRect l="-1034" t="-1935" r="-920"/>
                </a:stretch>
              </a:blipFill>
            </p:spPr>
            <p:txBody>
              <a:bodyPr/>
              <a:lstStyle/>
              <a:p>
                <a:r>
                  <a:rPr lang="fr-CH">
                    <a:noFill/>
                  </a:rPr>
                  <a:t> </a:t>
                </a:r>
              </a:p>
            </p:txBody>
          </p:sp>
        </mc:Fallback>
      </mc:AlternateContent>
      <p:cxnSp>
        <p:nvCxnSpPr>
          <p:cNvPr id="10" name="Connecteur droit avec flèche 9">
            <a:extLst>
              <a:ext uri="{FF2B5EF4-FFF2-40B4-BE49-F238E27FC236}">
                <a16:creationId xmlns:a16="http://schemas.microsoft.com/office/drawing/2014/main" id="{26231B92-BAB5-41F8-A294-3A25F110B8E1}"/>
              </a:ext>
            </a:extLst>
          </p:cNvPr>
          <p:cNvCxnSpPr>
            <a:cxnSpLocks/>
          </p:cNvCxnSpPr>
          <p:nvPr/>
        </p:nvCxnSpPr>
        <p:spPr>
          <a:xfrm flipV="1">
            <a:off x="6998677" y="1512277"/>
            <a:ext cx="2233246" cy="12397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4" name="Image 13">
            <a:extLst>
              <a:ext uri="{FF2B5EF4-FFF2-40B4-BE49-F238E27FC236}">
                <a16:creationId xmlns:a16="http://schemas.microsoft.com/office/drawing/2014/main" id="{024D42D2-5E12-4796-98D7-0FD3A8B3E827}"/>
              </a:ext>
            </a:extLst>
          </p:cNvPr>
          <p:cNvPicPr>
            <a:picLocks noChangeAspect="1"/>
          </p:cNvPicPr>
          <p:nvPr/>
        </p:nvPicPr>
        <p:blipFill>
          <a:blip r:embed="rId4"/>
          <a:stretch>
            <a:fillRect/>
          </a:stretch>
        </p:blipFill>
        <p:spPr>
          <a:xfrm>
            <a:off x="9319407" y="194044"/>
            <a:ext cx="2124075" cy="1238250"/>
          </a:xfrm>
          <a:prstGeom prst="rect">
            <a:avLst/>
          </a:prstGeom>
        </p:spPr>
      </p:pic>
    </p:spTree>
    <p:extLst>
      <p:ext uri="{BB962C8B-B14F-4D97-AF65-F5344CB8AC3E}">
        <p14:creationId xmlns:p14="http://schemas.microsoft.com/office/powerpoint/2010/main" val="929595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Quelle est l’utilité d’utiliser un PGM ?</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783080"/>
            <a:ext cx="10607040" cy="4266027"/>
          </a:xfrm>
        </p:spPr>
        <p:txBody>
          <a:bodyPr>
            <a:normAutofit/>
          </a:bodyPr>
          <a:lstStyle/>
          <a:p>
            <a:r>
              <a:rPr lang="fr-CH" dirty="0">
                <a:solidFill>
                  <a:schemeClr val="tx1"/>
                </a:solidFill>
              </a:rPr>
              <a:t>rend lisible le modèle en affichant les indépendances et une forme de temporalité entre les variables</a:t>
            </a:r>
          </a:p>
          <a:p>
            <a:pPr marL="0" indent="0">
              <a:buNone/>
            </a:pPr>
            <a:endParaRPr lang="fr-CH" dirty="0">
              <a:solidFill>
                <a:schemeClr val="tx1"/>
              </a:solidFill>
            </a:endParaRPr>
          </a:p>
          <a:p>
            <a:r>
              <a:rPr lang="fr-CH" dirty="0"/>
              <a:t>détecte des indépendances entre les variables ce qui réduit k (le degré maximal du graphe) et par conséquence la complexité des calculs</a:t>
            </a:r>
          </a:p>
          <a:p>
            <a:endParaRPr lang="fr-CH" dirty="0">
              <a:solidFill>
                <a:schemeClr val="tx1"/>
              </a:solidFill>
            </a:endParaRPr>
          </a:p>
          <a:p>
            <a:r>
              <a:rPr lang="fr-CH" dirty="0"/>
              <a:t>Introduit une sémantique dans la modélisation et permet une meilleure compréhension de ces modèles</a:t>
            </a:r>
            <a:endParaRPr lang="fr-CH" dirty="0">
              <a:solidFill>
                <a:schemeClr val="tx1"/>
              </a:solidFill>
            </a:endParaRPr>
          </a:p>
          <a:p>
            <a:pPr lvl="1"/>
            <a:endParaRPr lang="fr-CH" dirty="0">
              <a:solidFill>
                <a:srgbClr val="FF0000"/>
              </a:solidFill>
            </a:endParaRPr>
          </a:p>
          <a:p>
            <a:pPr lvl="1"/>
            <a:endParaRPr lang="fr-CH" dirty="0"/>
          </a:p>
        </p:txBody>
      </p:sp>
      <p:sp>
        <p:nvSpPr>
          <p:cNvPr id="8" name="ZoneTexte 7">
            <a:extLst>
              <a:ext uri="{FF2B5EF4-FFF2-40B4-BE49-F238E27FC236}">
                <a16:creationId xmlns:a16="http://schemas.microsoft.com/office/drawing/2014/main" id="{A1594BAC-31B3-4B5D-AF36-7F7AEAE9D95D}"/>
              </a:ext>
            </a:extLst>
          </p:cNvPr>
          <p:cNvSpPr txBox="1"/>
          <p:nvPr/>
        </p:nvSpPr>
        <p:spPr>
          <a:xfrm>
            <a:off x="373380" y="924464"/>
            <a:ext cx="6217920" cy="646331"/>
          </a:xfrm>
          <a:prstGeom prst="rect">
            <a:avLst/>
          </a:prstGeom>
          <a:noFill/>
        </p:spPr>
        <p:txBody>
          <a:bodyPr wrap="square">
            <a:spAutoFit/>
          </a:bodyPr>
          <a:lstStyle/>
          <a:p>
            <a:r>
              <a:rPr lang="fr-CH" sz="3600" b="1" dirty="0">
                <a:solidFill>
                  <a:schemeClr val="tx1"/>
                </a:solidFill>
              </a:rPr>
              <a:t>Le PGM :</a:t>
            </a:r>
            <a:endParaRPr lang="fr-CH" sz="3600" b="1" dirty="0"/>
          </a:p>
        </p:txBody>
      </p:sp>
    </p:spTree>
    <p:extLst>
      <p:ext uri="{BB962C8B-B14F-4D97-AF65-F5344CB8AC3E}">
        <p14:creationId xmlns:p14="http://schemas.microsoft.com/office/powerpoint/2010/main" val="428289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Donnez un exemple d’utilisation.</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161288"/>
            <a:ext cx="10607040" cy="4887819"/>
          </a:xfrm>
        </p:spPr>
        <p:txBody>
          <a:bodyPr>
            <a:normAutofit/>
          </a:bodyPr>
          <a:lstStyle/>
          <a:p>
            <a:pPr marL="457200" lvl="1" indent="0">
              <a:buNone/>
            </a:pPr>
            <a:r>
              <a:rPr lang="fr-CH" dirty="0">
                <a:solidFill>
                  <a:srgbClr val="FF0000"/>
                </a:solidFill>
              </a:rPr>
              <a:t>s</a:t>
            </a:r>
          </a:p>
          <a:p>
            <a:pPr lvl="1"/>
            <a:endParaRPr lang="fr-CH" dirty="0"/>
          </a:p>
        </p:txBody>
      </p:sp>
    </p:spTree>
    <p:extLst>
      <p:ext uri="{BB962C8B-B14F-4D97-AF65-F5344CB8AC3E}">
        <p14:creationId xmlns:p14="http://schemas.microsoft.com/office/powerpoint/2010/main" val="1774788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l’impact de l’indépendance conditionnelle dans les PGM?</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161288"/>
            <a:ext cx="10673934" cy="4887819"/>
          </a:xfrm>
        </p:spPr>
        <p:txBody>
          <a:bodyPr>
            <a:normAutofit/>
          </a:bodyPr>
          <a:lstStyle/>
          <a:p>
            <a:r>
              <a:rPr lang="fr-CH" dirty="0"/>
              <a:t>Voici un exemple de PGM:</a:t>
            </a:r>
          </a:p>
          <a:p>
            <a:pPr marL="0" indent="0">
              <a:buNone/>
            </a:pPr>
            <a:r>
              <a:rPr lang="fr-CH" dirty="0"/>
              <a:t>	P(X,Y,Z) = P(X)P(Y|X)P(Z|X,Y)</a:t>
            </a:r>
          </a:p>
          <a:p>
            <a:pPr marL="0" indent="0">
              <a:buNone/>
            </a:pPr>
            <a:r>
              <a:rPr lang="fr-CH" dirty="0"/>
              <a:t>si on supprime la flèche de dépendance entre X et Z (flèche rouge), on a:</a:t>
            </a:r>
          </a:p>
          <a:p>
            <a:pPr marL="0" indent="0">
              <a:buNone/>
            </a:pPr>
            <a:r>
              <a:rPr lang="fr-CH" dirty="0"/>
              <a:t>	P(X,Y,Z) = P(X)P(Y|X)P(Z|Y)</a:t>
            </a:r>
          </a:p>
          <a:p>
            <a:pPr marL="0" indent="0">
              <a:buNone/>
            </a:pPr>
            <a:r>
              <a:rPr lang="fr-CH" dirty="0"/>
              <a:t>	Z est donc indépendant de X sachant Y</a:t>
            </a:r>
          </a:p>
          <a:p>
            <a:pPr marL="0" indent="0">
              <a:buNone/>
            </a:pPr>
            <a:endParaRPr lang="fr-CH" dirty="0"/>
          </a:p>
          <a:p>
            <a:r>
              <a:rPr lang="fr-CH" dirty="0"/>
              <a:t>Ce PGM représente un chemin temporelle de X à Z, mais une fois qu’on a la valeur Y, alors Z ne dépend plus de X</a:t>
            </a:r>
          </a:p>
          <a:p>
            <a:r>
              <a:rPr lang="fr-CH" dirty="0"/>
              <a:t>On a un blocage d’information</a:t>
            </a:r>
          </a:p>
          <a:p>
            <a:pPr marL="0" indent="0">
              <a:buNone/>
            </a:pPr>
            <a:endParaRPr lang="fr-CH" dirty="0"/>
          </a:p>
        </p:txBody>
      </p:sp>
      <p:pic>
        <p:nvPicPr>
          <p:cNvPr id="5" name="Image 4">
            <a:extLst>
              <a:ext uri="{FF2B5EF4-FFF2-40B4-BE49-F238E27FC236}">
                <a16:creationId xmlns:a16="http://schemas.microsoft.com/office/drawing/2014/main" id="{4130CDCD-1277-4CE9-96CF-5BE56B23D879}"/>
              </a:ext>
            </a:extLst>
          </p:cNvPr>
          <p:cNvPicPr>
            <a:picLocks noChangeAspect="1"/>
          </p:cNvPicPr>
          <p:nvPr/>
        </p:nvPicPr>
        <p:blipFill>
          <a:blip r:embed="rId3"/>
          <a:stretch>
            <a:fillRect/>
          </a:stretch>
        </p:blipFill>
        <p:spPr>
          <a:xfrm>
            <a:off x="8037195" y="636336"/>
            <a:ext cx="3362325" cy="1447800"/>
          </a:xfrm>
          <a:prstGeom prst="rect">
            <a:avLst/>
          </a:prstGeom>
        </p:spPr>
      </p:pic>
    </p:spTree>
    <p:extLst>
      <p:ext uri="{BB962C8B-B14F-4D97-AF65-F5344CB8AC3E}">
        <p14:creationId xmlns:p14="http://schemas.microsoft.com/office/powerpoint/2010/main" val="674447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faire le lien avec les outils Bayésiens type Naïve Bayes ou Réseaux Bayésiens.</a:t>
            </a:r>
            <a:endParaRPr lang="en-GB" dirty="0">
              <a:solidFill>
                <a:schemeClr val="accent1"/>
              </a:solidFill>
            </a:endParaRPr>
          </a:p>
        </p:txBody>
      </p:sp>
      <mc:AlternateContent xmlns:mc="http://schemas.openxmlformats.org/markup-compatibility/2006">
        <mc:Choice xmlns:a14="http://schemas.microsoft.com/office/drawing/2010/main" Requires="a14">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Naïve bayes dérive complètement de ces PGM</a:t>
                </a:r>
              </a:p>
              <a:p>
                <a:r>
                  <a:rPr lang="fr-CH" dirty="0"/>
                  <a:t>On a un ensemble de variables qui sont indépendantes entre elles, et qui ont toutes une dépendance commune</a:t>
                </a:r>
              </a:p>
              <a:p>
                <a:endParaRPr lang="fr-CH" dirty="0"/>
              </a:p>
              <a:p>
                <a:endParaRPr lang="fr-CH" dirty="0"/>
              </a:p>
              <a:p>
                <a:endParaRPr lang="fr-CH" dirty="0"/>
              </a:p>
              <a:p>
                <a:endParaRPr lang="fr-CH" dirty="0"/>
              </a:p>
              <a:p>
                <a:endParaRPr lang="fr-CH" dirty="0"/>
              </a:p>
              <a:p>
                <a:pPr marL="914400" lvl="2" indent="0">
                  <a:buNone/>
                </a:pPr>
                <a:r>
                  <a:rPr lang="fr-CH" dirty="0"/>
                  <a:t>		P(X,Y) = P(Y)P(X|Y) = P(Y) </a:t>
                </a:r>
                <a14:m>
                  <m:oMath xmlns:m="http://schemas.openxmlformats.org/officeDocument/2006/math">
                    <m:nary>
                      <m:naryPr>
                        <m:chr m:val="∏"/>
                        <m:ctrlPr>
                          <a:rPr lang="en-GB" i="1" smtClean="0">
                            <a:solidFill>
                              <a:srgbClr val="000000"/>
                            </a:solidFill>
                            <a:effectLst/>
                            <a:latin typeface="Cambria Math" panose="02040503050406030204" pitchFamily="18" charset="0"/>
                          </a:rPr>
                        </m:ctrlPr>
                      </m:naryPr>
                      <m:sub>
                        <m:r>
                          <a:rPr lang="en-GB">
                            <a:solidFill>
                              <a:srgbClr val="000000"/>
                            </a:solidFill>
                            <a:effectLst/>
                            <a:latin typeface="Cambria Math" panose="02040503050406030204" pitchFamily="18" charset="0"/>
                          </a:rPr>
                          <m:t>𝑖</m:t>
                        </m:r>
                        <m:r>
                          <a:rPr lang="en-GB">
                            <a:solidFill>
                              <a:srgbClr val="000000"/>
                            </a:solidFill>
                            <a:effectLst/>
                            <a:latin typeface="Cambria Math" panose="02040503050406030204" pitchFamily="18" charset="0"/>
                          </a:rPr>
                          <m:t>=1</m:t>
                        </m:r>
                      </m:sub>
                      <m:sup>
                        <m:r>
                          <m:rPr>
                            <m:sty m:val="p"/>
                          </m:rPr>
                          <a:rPr lang="fr-CH" b="0" i="0" smtClean="0">
                            <a:solidFill>
                              <a:srgbClr val="000000"/>
                            </a:solidFill>
                            <a:effectLst/>
                            <a:latin typeface="Cambria Math" panose="02040503050406030204" pitchFamily="18" charset="0"/>
                          </a:rPr>
                          <m:t>K</m:t>
                        </m:r>
                      </m:sup>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p>
                          <m:sSupPr>
                            <m:ctrlPr>
                              <a:rPr lang="x-IV_mathan" i="1"/>
                            </m:ctrlPr>
                          </m:sSupPr>
                          <m:e>
                            <m:r>
                              <a:rPr lang="fr-CH" b="0" i="1" smtClean="0">
                                <a:latin typeface="Cambria Math" panose="02040503050406030204" pitchFamily="18" charset="0"/>
                              </a:rPr>
                              <m:t>𝑋</m:t>
                            </m:r>
                          </m:e>
                          <m:sup>
                            <m:r>
                              <a:rPr lang="fr-CH" b="0" i="1" smtClean="0">
                                <a:latin typeface="Cambria Math" panose="02040503050406030204" pitchFamily="18" charset="0"/>
                              </a:rPr>
                              <m:t>𝐾</m:t>
                            </m:r>
                          </m:sup>
                        </m:sSup>
                        <m:r>
                          <a:rPr lang="en-GB">
                            <a:solidFill>
                              <a:srgbClr val="000000"/>
                            </a:solidFill>
                            <a:effectLst/>
                            <a:latin typeface="Cambria Math" panose="02040503050406030204" pitchFamily="18" charset="0"/>
                          </a:rPr>
                          <m:t>|</m:t>
                        </m:r>
                        <m:r>
                          <m:rPr>
                            <m:sty m:val="p"/>
                          </m:rPr>
                          <a:rPr lang="fr-CH" b="0" i="0" smtClean="0">
                            <a:solidFill>
                              <a:srgbClr val="000000"/>
                            </a:solidFill>
                            <a:effectLst/>
                            <a:latin typeface="Cambria Math" panose="02040503050406030204" pitchFamily="18" charset="0"/>
                          </a:rPr>
                          <m:t>Y</m:t>
                        </m:r>
                        <m:r>
                          <a:rPr lang="en-GB">
                            <a:solidFill>
                              <a:srgbClr val="000000"/>
                            </a:solidFill>
                            <a:effectLst/>
                            <a:latin typeface="Cambria Math" panose="02040503050406030204" pitchFamily="18" charset="0"/>
                          </a:rPr>
                          <m:t>)</m:t>
                        </m:r>
                      </m:e>
                    </m:nary>
                  </m:oMath>
                </a14:m>
                <a:endParaRPr lang="fr-CH" dirty="0"/>
              </a:p>
            </p:txBody>
          </p:sp>
        </mc:Choice>
        <mc:Fallback>
          <p:sp>
            <p:nvSpPr>
              <p:cNvPr id="7" name="Espace réservé du contenu 6">
                <a:extLst>
                  <a:ext uri="{FF2B5EF4-FFF2-40B4-BE49-F238E27FC236}">
                    <a16:creationId xmlns:a16="http://schemas.microsoft.com/office/drawing/2014/main" id="{894DFD97-16B2-4B06-9AFA-71D193B86400}"/>
                  </a:ext>
                </a:extLst>
              </p:cNvPr>
              <p:cNvSpPr>
                <a:spLocks noGrp="1" noRot="1" noChangeAspect="1" noMove="1" noResize="1" noEditPoints="1" noAdjustHandles="1" noChangeArrowheads="1" noChangeShapeType="1" noTextEdit="1"/>
              </p:cNvSpPr>
              <p:nvPr>
                <p:ph idx="1"/>
              </p:nvPr>
            </p:nvSpPr>
            <p:spPr>
              <a:xfrm>
                <a:off x="759033" y="1008570"/>
                <a:ext cx="10673934" cy="4887819"/>
              </a:xfrm>
              <a:blipFill>
                <a:blip r:embed="rId3"/>
                <a:stretch>
                  <a:fillRect l="-1029" t="-1995" b="-2743"/>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9CE5E815-794E-4B44-A276-176F4D5BAB18}"/>
              </a:ext>
            </a:extLst>
          </p:cNvPr>
          <p:cNvPicPr>
            <a:picLocks noChangeAspect="1"/>
          </p:cNvPicPr>
          <p:nvPr/>
        </p:nvPicPr>
        <p:blipFill>
          <a:blip r:embed="rId4"/>
          <a:stretch>
            <a:fillRect/>
          </a:stretch>
        </p:blipFill>
        <p:spPr>
          <a:xfrm>
            <a:off x="3591851" y="2491841"/>
            <a:ext cx="3805435" cy="1874318"/>
          </a:xfrm>
          <a:prstGeom prst="rect">
            <a:avLst/>
          </a:prstGeom>
        </p:spPr>
      </p:pic>
    </p:spTree>
    <p:extLst>
      <p:ext uri="{BB962C8B-B14F-4D97-AF65-F5344CB8AC3E}">
        <p14:creationId xmlns:p14="http://schemas.microsoft.com/office/powerpoint/2010/main" val="98954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7.</a:t>
            </a:r>
            <a:r>
              <a:rPr lang="fr-FR" sz="1400" dirty="0">
                <a:effectLst/>
                <a:latin typeface="Arial" panose="020B0604020202020204" pitchFamily="34" charset="0"/>
              </a:rPr>
              <a:t>Réseaux Bayésiens: Que représentent les réseaux Bayésiens? Quel est leur principe? Quel est leur particularité en tant que Modèles de Graphes Probabilistes? Comment les utilise-t-on pour modéliser un phénomène ?Comment les utilise-t-on pour faire de l’inférence?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
        <p:nvSpPr>
          <p:cNvPr id="4" name="Titre 1">
            <a:extLst>
              <a:ext uri="{FF2B5EF4-FFF2-40B4-BE49-F238E27FC236}">
                <a16:creationId xmlns:a16="http://schemas.microsoft.com/office/drawing/2014/main" id="{49B86A4B-8034-4D02-B76C-FAAEC82C6AEA}"/>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7.</a:t>
            </a:r>
            <a:endParaRPr lang="en-GB" dirty="0">
              <a:solidFill>
                <a:schemeClr val="accent1"/>
              </a:solidFill>
            </a:endParaRPr>
          </a:p>
        </p:txBody>
      </p:sp>
    </p:spTree>
    <p:extLst>
      <p:ext uri="{BB962C8B-B14F-4D97-AF65-F5344CB8AC3E}">
        <p14:creationId xmlns:p14="http://schemas.microsoft.com/office/powerpoint/2010/main" val="3449428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8.</a:t>
            </a:r>
            <a:r>
              <a:rPr lang="fr-FR" sz="1400" dirty="0">
                <a:effectLst/>
                <a:latin typeface="Arial" panose="020B0604020202020204" pitchFamily="34" charset="0"/>
              </a:rPr>
              <a:t>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?Comment l’éviter ou le contrer? On pourra mentionner l’évaluation des méthodes d’apprentissage.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844390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9.</a:t>
                </a:r>
                <a:r>
                  <a:rPr lang="fr-FR" sz="1400" dirty="0">
                    <a:effectLst/>
                    <a:latin typeface="Arial" panose="020B0604020202020204" pitchFamily="34" charset="0"/>
                  </a:rPr>
                  <a:t>Apprentissage supervisé: Qu’est-ce que l’apprentissage? Comment est-il organisé? Que représente </a:t>
                </a:r>
                <a14:m>
                  <m:oMath xmlns:m="http://schemas.openxmlformats.org/officeDocument/2006/math">
                    <m:r>
                      <a:rPr lang="x-IV_mathan" sz="1800" smtClean="0">
                        <a:effectLst/>
                        <a:latin typeface="Cambria Math" panose="02040503050406030204" pitchFamily="18" charset="0"/>
                      </a:rPr>
                      <m:t>𝜃</m:t>
                    </m:r>
                  </m:oMath>
                </a14:m>
                <a:r>
                  <a:rPr lang="fr-FR" sz="1400" dirty="0">
                    <a:effectLst/>
                    <a:latin typeface="Arial" panose="020B0604020202020204" pitchFamily="34" charset="0"/>
                  </a:rPr>
                  <a:t>?Quel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a:t>
                </a:r>
                <a:endParaRPr lang="en-GB" sz="1400" dirty="0"/>
              </a:p>
            </p:txBody>
          </p:sp>
        </mc:Choice>
        <mc:Fallback xmlns="">
          <p:sp>
            <p:nvSpPr>
              <p:cNvPr id="2" name="Titre 1">
                <a:extLst>
                  <a:ext uri="{FF2B5EF4-FFF2-40B4-BE49-F238E27FC236}">
                    <a16:creationId xmlns:a16="http://schemas.microsoft.com/office/drawing/2014/main" id="{21766C66-1FE8-40A6-86E7-67715FC56E02}"/>
                  </a:ext>
                </a:extLst>
              </p:cNvPr>
              <p:cNvSpPr>
                <a:spLocks noGrp="1" noRot="1" noChangeAspect="1" noMove="1" noResize="1" noEditPoints="1" noAdjustHandles="1" noChangeArrowheads="1" noChangeShapeType="1" noTextEdit="1"/>
              </p:cNvSpPr>
              <p:nvPr>
                <p:ph type="title"/>
              </p:nvPr>
            </p:nvSpPr>
            <p:spPr>
              <a:blipFill>
                <a:blip r:embed="rId2"/>
                <a:stretch>
                  <a:fillRect l="-174"/>
                </a:stretch>
              </a:blipFill>
            </p:spPr>
            <p:txBody>
              <a:bodyPr/>
              <a:lstStyle/>
              <a:p>
                <a:r>
                  <a:rPr lang="en-GB">
                    <a:noFill/>
                  </a:rPr>
                  <a:t> </a:t>
                </a:r>
              </a:p>
            </p:txBody>
          </p:sp>
        </mc:Fallback>
      </mc:AlternateContent>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955871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2.</a:t>
            </a:r>
            <a:r>
              <a:rPr lang="fr-FR" sz="1400" dirty="0">
                <a:effectLst/>
                <a:latin typeface="Arial" panose="020B0604020202020204" pitchFamily="34" charset="0"/>
              </a:rPr>
              <a:t>Méthodes de Recherche: </a:t>
            </a:r>
            <a:r>
              <a:rPr lang="fr-FR" sz="1400" dirty="0">
                <a:solidFill>
                  <a:srgbClr val="FF0000"/>
                </a:solidFill>
                <a:effectLst/>
                <a:latin typeface="Arial" panose="020B0604020202020204" pitchFamily="34" charset="0"/>
              </a:rPr>
              <a:t>Rappelez le principe des méthodes de recherche. </a:t>
            </a:r>
            <a:r>
              <a:rPr lang="fr-FR" sz="1400" dirty="0">
                <a:effectLst/>
                <a:latin typeface="Arial" panose="020B0604020202020204" pitchFamily="34" charset="0"/>
              </a:rPr>
              <a:t>Qu’est que la profondeur limitée et en quoi est-ce utile? Comment est définie une heuristique et quelles sont ses propriétés? A quoi sert une heuristique? Expliquez en particulier l’algorithme A* et ses propriétés. Citez des exemples d’application.</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r>
              <a:rPr lang="en-GB" dirty="0"/>
              <a:t>s</a:t>
            </a:r>
          </a:p>
        </p:txBody>
      </p:sp>
      <p:sp>
        <p:nvSpPr>
          <p:cNvPr id="4" name="Titre 1">
            <a:extLst>
              <a:ext uri="{FF2B5EF4-FFF2-40B4-BE49-F238E27FC236}">
                <a16:creationId xmlns:a16="http://schemas.microsoft.com/office/drawing/2014/main" id="{6F572188-8E9D-461A-9C34-8205FF08D02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2.</a:t>
            </a:r>
            <a:endParaRPr lang="en-GB" dirty="0">
              <a:solidFill>
                <a:schemeClr val="accent1"/>
              </a:solidFill>
            </a:endParaRPr>
          </a:p>
        </p:txBody>
      </p:sp>
    </p:spTree>
    <p:extLst>
      <p:ext uri="{BB962C8B-B14F-4D97-AF65-F5344CB8AC3E}">
        <p14:creationId xmlns:p14="http://schemas.microsoft.com/office/powerpoint/2010/main" val="621144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10.</a:t>
            </a:r>
            <a:r>
              <a:rPr lang="fr-FR" sz="1400" dirty="0">
                <a:effectLst/>
                <a:latin typeface="Arial" panose="020B0604020202020204" pitchFamily="34" charset="0"/>
              </a:rPr>
              <a:t>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55867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11.</a:t>
            </a:r>
            <a:r>
              <a:rPr lang="fr-FR" sz="1400" dirty="0">
                <a:effectLst/>
                <a:latin typeface="Arial" panose="020B0604020202020204" pitchFamily="34" charset="0"/>
              </a:rPr>
              <a:t>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a:t>
            </a:r>
            <a:r>
              <a:rPr lang="fr-FR" sz="1400" dirty="0" err="1">
                <a:effectLst/>
                <a:latin typeface="Arial" panose="020B0604020202020204" pitchFamily="34" charset="0"/>
              </a:rPr>
              <a:t>ceque</a:t>
            </a:r>
            <a:r>
              <a:rPr lang="fr-FR" sz="1400" dirty="0">
                <a:effectLst/>
                <a:latin typeface="Arial" panose="020B0604020202020204" pitchFamily="34" charset="0"/>
              </a:rPr>
              <a:t> le sur-apprentissage? Discutez sa relation avec la régression logistique.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59109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12.</a:t>
            </a:r>
            <a:r>
              <a:rPr lang="fr-FR" sz="1400" dirty="0">
                <a:effectLst/>
                <a:latin typeface="Arial" panose="020B0604020202020204" pitchFamily="34" charset="0"/>
              </a:rPr>
              <a:t>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013026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13.</a:t>
            </a:r>
            <a:r>
              <a:rPr lang="fr-FR" sz="1400" dirty="0">
                <a:effectLst/>
                <a:latin typeface="Arial" panose="020B0604020202020204" pitchFamily="34" charset="0"/>
              </a:rPr>
              <a:t>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009642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14.</a:t>
            </a:r>
            <a:r>
              <a:rPr lang="fr-FR" sz="1400" dirty="0">
                <a:effectLst/>
                <a:latin typeface="Arial" panose="020B0604020202020204" pitchFamily="34" charset="0"/>
              </a:rPr>
              <a:t>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?Qu’est-ce que l’effet d’aggravation et ou le retrouve-ton? Citez des exemple set des contre-exemples.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44755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 que la profondeur limitée et en quoi est-ce utile?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1"/>
            <a:ext cx="10515600" cy="1144080"/>
          </a:xfrm>
        </p:spPr>
        <p:txBody>
          <a:bodyPr/>
          <a:lstStyle/>
          <a:p>
            <a:r>
              <a:rPr lang="fr-CH" sz="1800" dirty="0">
                <a:effectLst/>
                <a:latin typeface="Calibri" panose="020F0502020204030204" pitchFamily="34" charset="0"/>
              </a:rPr>
              <a:t>Dans la recherche en profondeur on explore toutes les stratégies et éventuellement tout l’arbre. Mais on explore qu'une stratégie à la fois, qu’on choisit de façon pseudo aléatoire, et on l'explore entièrement.</a:t>
            </a:r>
            <a:endParaRPr lang="fr-CH" dirty="0"/>
          </a:p>
          <a:p>
            <a:r>
              <a:rPr lang="fr-CH" dirty="0"/>
              <a:t>Voici un exemple d’exploration en profondeur: </a:t>
            </a:r>
            <a:r>
              <a:rPr lang="fr-CH" sz="1800" dirty="0"/>
              <a:t>(avec et sans limite)</a:t>
            </a:r>
          </a:p>
          <a:p>
            <a:pPr marL="457200" lvl="1" indent="0">
              <a:buNone/>
            </a:pPr>
            <a:endParaRPr lang="fr-CH" dirty="0"/>
          </a:p>
          <a:p>
            <a:endParaRPr lang="fr-CH" dirty="0"/>
          </a:p>
        </p:txBody>
      </p:sp>
      <p:pic>
        <p:nvPicPr>
          <p:cNvPr id="8" name="Image 7">
            <a:extLst>
              <a:ext uri="{FF2B5EF4-FFF2-40B4-BE49-F238E27FC236}">
                <a16:creationId xmlns:a16="http://schemas.microsoft.com/office/drawing/2014/main" id="{2D2C3FAF-0244-4849-8D54-CF8A15A75723}"/>
              </a:ext>
            </a:extLst>
          </p:cNvPr>
          <p:cNvPicPr>
            <a:picLocks noChangeAspect="1"/>
          </p:cNvPicPr>
          <p:nvPr/>
        </p:nvPicPr>
        <p:blipFill>
          <a:blip r:embed="rId3"/>
          <a:stretch>
            <a:fillRect/>
          </a:stretch>
        </p:blipFill>
        <p:spPr>
          <a:xfrm>
            <a:off x="746760" y="2243138"/>
            <a:ext cx="4484277" cy="2209800"/>
          </a:xfrm>
          <a:prstGeom prst="rect">
            <a:avLst/>
          </a:prstGeom>
        </p:spPr>
      </p:pic>
      <p:pic>
        <p:nvPicPr>
          <p:cNvPr id="10" name="Image 9">
            <a:extLst>
              <a:ext uri="{FF2B5EF4-FFF2-40B4-BE49-F238E27FC236}">
                <a16:creationId xmlns:a16="http://schemas.microsoft.com/office/drawing/2014/main" id="{20048799-30FD-44C5-8BEC-83F2DBA80DD8}"/>
              </a:ext>
            </a:extLst>
          </p:cNvPr>
          <p:cNvPicPr>
            <a:picLocks noChangeAspect="1"/>
          </p:cNvPicPr>
          <p:nvPr/>
        </p:nvPicPr>
        <p:blipFill>
          <a:blip r:embed="rId4"/>
          <a:stretch>
            <a:fillRect/>
          </a:stretch>
        </p:blipFill>
        <p:spPr>
          <a:xfrm>
            <a:off x="6611349" y="2283986"/>
            <a:ext cx="4542426" cy="2290028"/>
          </a:xfrm>
          <a:prstGeom prst="rect">
            <a:avLst/>
          </a:prstGeom>
        </p:spPr>
      </p:pic>
      <p:sp>
        <p:nvSpPr>
          <p:cNvPr id="11" name="ZoneTexte 10">
            <a:extLst>
              <a:ext uri="{FF2B5EF4-FFF2-40B4-BE49-F238E27FC236}">
                <a16:creationId xmlns:a16="http://schemas.microsoft.com/office/drawing/2014/main" id="{248E0F24-4B15-4AEF-AA18-ADBDBB4C4DDF}"/>
              </a:ext>
            </a:extLst>
          </p:cNvPr>
          <p:cNvSpPr txBox="1"/>
          <p:nvPr/>
        </p:nvSpPr>
        <p:spPr>
          <a:xfrm>
            <a:off x="746760" y="4764175"/>
            <a:ext cx="4342402" cy="923330"/>
          </a:xfrm>
          <a:prstGeom prst="rect">
            <a:avLst/>
          </a:prstGeom>
          <a:noFill/>
        </p:spPr>
        <p:txBody>
          <a:bodyPr wrap="square" rtlCol="0">
            <a:spAutoFit/>
          </a:bodyPr>
          <a:lstStyle/>
          <a:p>
            <a:r>
              <a:rPr lang="fr-CH" dirty="0"/>
              <a:t>On peut visualiser ici, une exploration sans profondeur limité, on trouve la solution lors du 8</a:t>
            </a:r>
            <a:r>
              <a:rPr lang="fr-CH" baseline="30000" dirty="0"/>
              <a:t>ème</a:t>
            </a:r>
            <a:r>
              <a:rPr lang="fr-CH" dirty="0"/>
              <a:t> nœud visité</a:t>
            </a:r>
          </a:p>
        </p:txBody>
      </p:sp>
      <p:sp>
        <p:nvSpPr>
          <p:cNvPr id="12" name="ZoneTexte 11">
            <a:extLst>
              <a:ext uri="{FF2B5EF4-FFF2-40B4-BE49-F238E27FC236}">
                <a16:creationId xmlns:a16="http://schemas.microsoft.com/office/drawing/2014/main" id="{5AD57356-436D-4108-972C-BF442363FE1E}"/>
              </a:ext>
            </a:extLst>
          </p:cNvPr>
          <p:cNvSpPr txBox="1"/>
          <p:nvPr/>
        </p:nvSpPr>
        <p:spPr>
          <a:xfrm>
            <a:off x="6711361" y="4705348"/>
            <a:ext cx="4342402" cy="1754326"/>
          </a:xfrm>
          <a:prstGeom prst="rect">
            <a:avLst/>
          </a:prstGeom>
          <a:noFill/>
        </p:spPr>
        <p:txBody>
          <a:bodyPr wrap="square" rtlCol="0">
            <a:spAutoFit/>
          </a:bodyPr>
          <a:lstStyle/>
          <a:p>
            <a:r>
              <a:rPr lang="fr-CH" dirty="0"/>
              <a:t>Ici on défini une profondeur maximale M=3, qui a pour but de limiter la profondeur de l’exploration.</a:t>
            </a:r>
          </a:p>
          <a:p>
            <a:endParaRPr lang="fr-CH" dirty="0"/>
          </a:p>
          <a:p>
            <a:r>
              <a:rPr lang="fr-CH" dirty="0"/>
              <a:t>Tant qu’on n’explore pas tout nœud de profondeur &lt;M, on n’explorera pas plus loin.</a:t>
            </a:r>
          </a:p>
        </p:txBody>
      </p:sp>
    </p:spTree>
    <p:extLst>
      <p:ext uri="{BB962C8B-B14F-4D97-AF65-F5344CB8AC3E}">
        <p14:creationId xmlns:p14="http://schemas.microsoft.com/office/powerpoint/2010/main" val="306036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309687"/>
            <a:ext cx="10515600" cy="4238625"/>
          </a:xfrm>
        </p:spPr>
        <p:txBody>
          <a:bodyPr>
            <a:normAutofit/>
          </a:bodyPr>
          <a:lstStyle/>
          <a:p>
            <a:pPr marL="0" indent="0">
              <a:buNone/>
            </a:pPr>
            <a:r>
              <a:rPr lang="fr-CH" sz="1800" dirty="0">
                <a:effectLst/>
                <a:latin typeface="Calibri" panose="020F0502020204030204" pitchFamily="34" charset="0"/>
              </a:rPr>
              <a:t>Problème: La recherche aveugle est aléatoire.</a:t>
            </a:r>
          </a:p>
          <a:p>
            <a:pPr marL="0" indent="0">
              <a:buNone/>
            </a:pPr>
            <a:r>
              <a:rPr lang="fr-CH" sz="1800" dirty="0">
                <a:latin typeface="Calibri" panose="020F0502020204030204" pitchFamily="34" charset="0"/>
              </a:rPr>
              <a:t>Solution: choisir le prochain nœud qu’on explore selon des critères spécifiques </a:t>
            </a:r>
          </a:p>
          <a:p>
            <a:pPr marL="0" indent="0">
              <a:buNone/>
            </a:pPr>
            <a:r>
              <a:rPr lang="fr-CH" sz="1800" dirty="0">
                <a:latin typeface="Calibri" panose="020F0502020204030204" pitchFamily="34" charset="0"/>
              </a:rPr>
              <a:t>	</a:t>
            </a:r>
            <a:r>
              <a:rPr lang="fr-CH" sz="2000" dirty="0">
                <a:latin typeface="Calibri" panose="020F0502020204030204" pitchFamily="34" charset="0"/>
              </a:rPr>
              <a:t>-&gt; Heuristique</a:t>
            </a:r>
          </a:p>
          <a:p>
            <a:pPr marL="0" indent="0">
              <a:buNone/>
            </a:pPr>
            <a:r>
              <a:rPr lang="fr-CH" sz="1800" dirty="0">
                <a:latin typeface="Calibri" panose="020F0502020204030204" pitchFamily="34" charset="0"/>
              </a:rPr>
              <a:t>On défini une fonction:	</a:t>
            </a:r>
            <a:r>
              <a:rPr lang="fr-CH" sz="1800" dirty="0">
                <a:solidFill>
                  <a:srgbClr val="FF0000"/>
                </a:solidFill>
                <a:latin typeface="Calibri" panose="020F0502020204030204" pitchFamily="34" charset="0"/>
              </a:rPr>
              <a:t>h: V -&gt; R+</a:t>
            </a:r>
          </a:p>
          <a:p>
            <a:pPr marL="0" indent="0">
              <a:buNone/>
            </a:pPr>
            <a:r>
              <a:rPr lang="fr-CH" sz="1800" dirty="0">
                <a:latin typeface="Calibri" panose="020F0502020204030204" pitchFamily="34" charset="0"/>
              </a:rPr>
              <a:t>	- prend comme paramètre un nœud de l’arbre</a:t>
            </a:r>
          </a:p>
          <a:p>
            <a:pPr marL="0" indent="0">
              <a:buNone/>
            </a:pPr>
            <a:r>
              <a:rPr lang="fr-CH" sz="1800" dirty="0">
                <a:latin typeface="Calibri" panose="020F0502020204030204" pitchFamily="34" charset="0"/>
              </a:rPr>
              <a:t>	- retourne toujours une valeur positive, ou nulle si V est solution</a:t>
            </a:r>
          </a:p>
          <a:p>
            <a:pPr marL="0" indent="0">
              <a:buNone/>
            </a:pPr>
            <a:endParaRPr lang="fr-CH" sz="1800" dirty="0">
              <a:latin typeface="Calibri" panose="020F0502020204030204" pitchFamily="34" charset="0"/>
            </a:endParaRPr>
          </a:p>
          <a:p>
            <a:pPr marL="0" indent="0">
              <a:buNone/>
            </a:pPr>
            <a:r>
              <a:rPr lang="fr-CH" sz="1800" dirty="0">
                <a:latin typeface="Calibri" panose="020F0502020204030204" pitchFamily="34" charset="0"/>
              </a:rPr>
              <a:t>Depuis l’heuristique on peut définir une fonction d’évaluation: </a:t>
            </a:r>
            <a:r>
              <a:rPr lang="fr-CH" sz="1800" dirty="0">
                <a:solidFill>
                  <a:srgbClr val="FF0000"/>
                </a:solidFill>
                <a:latin typeface="Calibri" panose="020F0502020204030204" pitchFamily="34" charset="0"/>
              </a:rPr>
              <a:t>f(v) = g(v) + h(v)</a:t>
            </a:r>
          </a:p>
          <a:p>
            <a:pPr marL="0" indent="0">
              <a:buNone/>
            </a:pPr>
            <a:r>
              <a:rPr lang="fr-CH" sz="1800" dirty="0">
                <a:latin typeface="Calibri" panose="020F0502020204030204" pitchFamily="34" charset="0"/>
              </a:rPr>
              <a:t>Cette fonction est définie par:</a:t>
            </a:r>
          </a:p>
          <a:p>
            <a:pPr marL="0" indent="0">
              <a:buNone/>
            </a:pPr>
            <a:r>
              <a:rPr lang="fr-CH" sz="1800" dirty="0">
                <a:latin typeface="Calibri" panose="020F0502020204030204" pitchFamily="34" charset="0"/>
              </a:rPr>
              <a:t>	- l’estimation du coût pour atteindre la solution : h(v)</a:t>
            </a:r>
          </a:p>
          <a:p>
            <a:pPr marL="0" indent="0">
              <a:buNone/>
            </a:pPr>
            <a:r>
              <a:rPr lang="fr-CH" sz="1800" dirty="0">
                <a:latin typeface="Calibri" panose="020F0502020204030204" pitchFamily="34" charset="0"/>
              </a:rPr>
              <a:t>	- le coût du chemin déjà fait</a:t>
            </a:r>
          </a:p>
          <a:p>
            <a:pPr marL="0" indent="0">
              <a:buNone/>
            </a:pPr>
            <a:endParaRPr lang="fr-CH" sz="1800" dirty="0">
              <a:latin typeface="Calibri" panose="020F0502020204030204" pitchFamily="34" charset="0"/>
            </a:endParaRPr>
          </a:p>
        </p:txBody>
      </p:sp>
    </p:spTree>
    <p:extLst>
      <p:ext uri="{BB962C8B-B14F-4D97-AF65-F5344CB8AC3E}">
        <p14:creationId xmlns:p14="http://schemas.microsoft.com/office/powerpoint/2010/main" val="184034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923904"/>
            <a:ext cx="10515600" cy="3524160"/>
          </a:xfrm>
        </p:spPr>
        <p:txBody>
          <a:bodyPr>
            <a:normAutofit/>
          </a:bodyPr>
          <a:lstStyle/>
          <a:p>
            <a:pPr marL="0" indent="0">
              <a:buNone/>
            </a:pPr>
            <a:r>
              <a:rPr lang="fr-CH" sz="1800" dirty="0"/>
              <a:t>Soit h*(v) le coût réel d’atteindre le nœud final</a:t>
            </a:r>
          </a:p>
          <a:p>
            <a:pPr marL="0" indent="0">
              <a:buNone/>
            </a:pPr>
            <a:r>
              <a:rPr lang="fr-CH" sz="1800" dirty="0"/>
              <a:t>La fonction d’évaluation peut être:</a:t>
            </a:r>
          </a:p>
          <a:p>
            <a:pPr marL="0" indent="0">
              <a:buNone/>
            </a:pPr>
            <a:r>
              <a:rPr lang="fr-CH" sz="1800" dirty="0"/>
              <a:t>	- admissible: si h(v) retourne pour tout v: 0 </a:t>
            </a:r>
            <a:r>
              <a:rPr lang="fr-CH" sz="1800" dirty="0">
                <a:effectLst/>
              </a:rPr>
              <a:t>≤ h(v) ≤ h*(v)</a:t>
            </a:r>
          </a:p>
          <a:p>
            <a:pPr marL="0" indent="0">
              <a:buNone/>
            </a:pPr>
            <a:r>
              <a:rPr lang="fr-CH" sz="1800" dirty="0"/>
              <a:t>	- consistante: </a:t>
            </a:r>
          </a:p>
          <a:p>
            <a:pPr marL="0" indent="0">
              <a:buNone/>
            </a:pPr>
            <a:r>
              <a:rPr lang="fr-CH" sz="1800" dirty="0"/>
              <a:t>		-soient s et s’ deux états, et c(s, s’) le coût d’aller du nœud s au nœud s’</a:t>
            </a:r>
          </a:p>
          <a:p>
            <a:pPr marL="0" indent="0">
              <a:buNone/>
            </a:pPr>
            <a:r>
              <a:rPr lang="fr-CH" sz="1800" dirty="0"/>
              <a:t>		-soit h(s) l’approximation du coût d’atteindre le nœud final depuis s (de même pour s’)</a:t>
            </a:r>
          </a:p>
          <a:p>
            <a:pPr marL="0" indent="0">
              <a:buNone/>
            </a:pPr>
            <a:r>
              <a:rPr lang="fr-CH" sz="1800" dirty="0"/>
              <a:t>		-Alors: h(s) </a:t>
            </a:r>
            <a:r>
              <a:rPr lang="fr-CH" sz="1800" dirty="0">
                <a:effectLst/>
              </a:rPr>
              <a:t>≤ </a:t>
            </a:r>
            <a:r>
              <a:rPr lang="en-GB" sz="1800" dirty="0">
                <a:effectLst/>
              </a:rPr>
              <a:t>h(s') + c(s, s’)</a:t>
            </a:r>
          </a:p>
          <a:p>
            <a:pPr marL="0" indent="0">
              <a:buNone/>
            </a:pPr>
            <a:r>
              <a:rPr lang="en-GB" sz="1800" dirty="0"/>
              <a:t>	- une heuristique h2 est meilleure que h1 si:</a:t>
            </a:r>
          </a:p>
          <a:p>
            <a:pPr marL="0" indent="0">
              <a:buNone/>
            </a:pPr>
            <a:r>
              <a:rPr lang="en-GB" sz="1800" dirty="0">
                <a:effectLst/>
              </a:rPr>
              <a:t>		-</a:t>
            </a:r>
            <a:r>
              <a:rPr lang="en-GB" sz="1800" dirty="0"/>
              <a:t> pour tout noeud v: 0 </a:t>
            </a:r>
            <a:r>
              <a:rPr lang="fr-CH" sz="1800" dirty="0">
                <a:effectLst/>
              </a:rPr>
              <a:t>≤ h1(v) ≤ h2(v) ≤ h*(v)</a:t>
            </a:r>
            <a:endParaRPr lang="en-GB" sz="1800" dirty="0">
              <a:effectLst/>
            </a:endParaRPr>
          </a:p>
        </p:txBody>
      </p:sp>
      <p:sp>
        <p:nvSpPr>
          <p:cNvPr id="5" name="ZoneTexte 4">
            <a:extLst>
              <a:ext uri="{FF2B5EF4-FFF2-40B4-BE49-F238E27FC236}">
                <a16:creationId xmlns:a16="http://schemas.microsoft.com/office/drawing/2014/main" id="{5270D261-D9B3-4270-8ABB-D599583BBABE}"/>
              </a:ext>
            </a:extLst>
          </p:cNvPr>
          <p:cNvSpPr txBox="1"/>
          <p:nvPr/>
        </p:nvSpPr>
        <p:spPr>
          <a:xfrm>
            <a:off x="838200" y="468827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quoi sert une heuristique?</a:t>
            </a:r>
            <a:endParaRPr lang="en-GB" dirty="0">
              <a:solidFill>
                <a:schemeClr val="accent1"/>
              </a:solidFill>
            </a:endParaRPr>
          </a:p>
        </p:txBody>
      </p:sp>
      <p:sp>
        <p:nvSpPr>
          <p:cNvPr id="7" name="ZoneTexte 6">
            <a:extLst>
              <a:ext uri="{FF2B5EF4-FFF2-40B4-BE49-F238E27FC236}">
                <a16:creationId xmlns:a16="http://schemas.microsoft.com/office/drawing/2014/main" id="{AF09A1E2-F3F7-40C9-A9C9-CBBBEE40E01C}"/>
              </a:ext>
            </a:extLst>
          </p:cNvPr>
          <p:cNvSpPr txBox="1"/>
          <p:nvPr/>
        </p:nvSpPr>
        <p:spPr>
          <a:xfrm>
            <a:off x="961199" y="5084433"/>
            <a:ext cx="10086722" cy="369332"/>
          </a:xfrm>
          <a:prstGeom prst="rect">
            <a:avLst/>
          </a:prstGeom>
          <a:noFill/>
        </p:spPr>
        <p:txBody>
          <a:bodyPr wrap="square">
            <a:spAutoFit/>
          </a:bodyPr>
          <a:lstStyle/>
          <a:p>
            <a:r>
              <a:rPr lang="fr-CH" sz="1800" dirty="0"/>
              <a:t>À aider notre algorithme de recherche à faire une choix informé.</a:t>
            </a:r>
            <a:endParaRPr lang="fr-CH" dirty="0"/>
          </a:p>
        </p:txBody>
      </p:sp>
    </p:spTree>
    <p:extLst>
      <p:ext uri="{BB962C8B-B14F-4D97-AF65-F5344CB8AC3E}">
        <p14:creationId xmlns:p14="http://schemas.microsoft.com/office/powerpoint/2010/main" val="128323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Expliquez en particulier l’algorithme A* et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245412"/>
            <a:ext cx="10515600" cy="4354276"/>
          </a:xfrm>
        </p:spPr>
        <p:txBody>
          <a:bodyPr>
            <a:noAutofit/>
          </a:bodyPr>
          <a:lstStyle/>
          <a:p>
            <a:pPr marL="0" indent="0">
              <a:buNone/>
            </a:pPr>
            <a:r>
              <a:rPr lang="fr-CH" dirty="0"/>
              <a:t>A* est algorithme d’exploration qui utilise une </a:t>
            </a:r>
            <a:r>
              <a:rPr lang="fr-CH" dirty="0" err="1"/>
              <a:t>function</a:t>
            </a:r>
            <a:r>
              <a:rPr lang="fr-CH" dirty="0"/>
              <a:t> d’évaluation.</a:t>
            </a:r>
          </a:p>
          <a:p>
            <a:pPr marL="0" indent="0">
              <a:buNone/>
            </a:pPr>
            <a:endParaRPr lang="fr-CH" dirty="0"/>
          </a:p>
          <a:p>
            <a:pPr marL="0" indent="0">
              <a:buNone/>
            </a:pPr>
            <a:r>
              <a:rPr lang="fr-CH" dirty="0"/>
              <a:t>A* explore le graphe complètement (au pire des cas) -&gt; on est sur de trouver une solution (si elle existe)</a:t>
            </a:r>
          </a:p>
          <a:p>
            <a:pPr marL="0" indent="0">
              <a:buNone/>
            </a:pPr>
            <a:endParaRPr lang="fr-CH" dirty="0"/>
          </a:p>
          <a:p>
            <a:pPr marL="0" indent="0">
              <a:buNone/>
            </a:pPr>
            <a:r>
              <a:rPr lang="fr-CH" dirty="0"/>
              <a:t>A* donne des garanties d’optimalité et de complétude</a:t>
            </a:r>
          </a:p>
          <a:p>
            <a:pPr marL="0" indent="0">
              <a:buNone/>
            </a:pPr>
            <a:r>
              <a:rPr lang="fr-CH" dirty="0"/>
              <a:t>On peut lui associer des variants en </a:t>
            </a:r>
            <a:r>
              <a:rPr lang="fr-CH" dirty="0" err="1"/>
              <a:t>function</a:t>
            </a:r>
            <a:r>
              <a:rPr lang="fr-CH" dirty="0"/>
              <a:t> des contraintes (temps et mémoire)</a:t>
            </a:r>
          </a:p>
          <a:p>
            <a:pPr marL="0" indent="0">
              <a:buNone/>
            </a:pPr>
            <a:endParaRPr lang="fr-CH" dirty="0"/>
          </a:p>
          <a:p>
            <a:pPr marL="0" indent="0">
              <a:buNone/>
            </a:pPr>
            <a:r>
              <a:rPr lang="fr-CH" dirty="0"/>
              <a:t>	</a:t>
            </a:r>
            <a:endParaRPr lang="fr-CH" dirty="0">
              <a:latin typeface="Calibri" panose="020F0502020204030204" pitchFamily="34" charset="0"/>
            </a:endParaRPr>
          </a:p>
        </p:txBody>
      </p:sp>
    </p:spTree>
    <p:extLst>
      <p:ext uri="{BB962C8B-B14F-4D97-AF65-F5344CB8AC3E}">
        <p14:creationId xmlns:p14="http://schemas.microsoft.com/office/powerpoint/2010/main" val="396156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Citez des exemples d’application.</a:t>
            </a:r>
            <a:endParaRPr lang="en-GB" dirty="0">
              <a:solidFill>
                <a:schemeClr val="accent1"/>
              </a:solidFill>
            </a:endParaRPr>
          </a:p>
        </p:txBody>
      </p:sp>
      <p:pic>
        <p:nvPicPr>
          <p:cNvPr id="8" name="Image 7">
            <a:extLst>
              <a:ext uri="{FF2B5EF4-FFF2-40B4-BE49-F238E27FC236}">
                <a16:creationId xmlns:a16="http://schemas.microsoft.com/office/drawing/2014/main" id="{558AB04A-3491-4CBE-92D3-F4C802969219}"/>
              </a:ext>
            </a:extLst>
          </p:cNvPr>
          <p:cNvPicPr>
            <a:picLocks noChangeAspect="1"/>
          </p:cNvPicPr>
          <p:nvPr/>
        </p:nvPicPr>
        <p:blipFill>
          <a:blip r:embed="rId3"/>
          <a:stretch>
            <a:fillRect/>
          </a:stretch>
        </p:blipFill>
        <p:spPr>
          <a:xfrm>
            <a:off x="746760" y="1008570"/>
            <a:ext cx="6174543" cy="3489299"/>
          </a:xfrm>
          <a:prstGeom prst="rect">
            <a:avLst/>
          </a:prstGeom>
        </p:spPr>
      </p:pic>
      <p:sp>
        <p:nvSpPr>
          <p:cNvPr id="10" name="ZoneTexte 9">
            <a:extLst>
              <a:ext uri="{FF2B5EF4-FFF2-40B4-BE49-F238E27FC236}">
                <a16:creationId xmlns:a16="http://schemas.microsoft.com/office/drawing/2014/main" id="{078F7537-C247-46D3-B71C-06AB871D14C5}"/>
              </a:ext>
            </a:extLst>
          </p:cNvPr>
          <p:cNvSpPr txBox="1"/>
          <p:nvPr/>
        </p:nvSpPr>
        <p:spPr>
          <a:xfrm>
            <a:off x="7401026" y="1008570"/>
            <a:ext cx="3656740" cy="4801314"/>
          </a:xfrm>
          <a:prstGeom prst="rect">
            <a:avLst/>
          </a:prstGeom>
          <a:noFill/>
        </p:spPr>
        <p:txBody>
          <a:bodyPr wrap="square">
            <a:spAutoFit/>
          </a:bodyPr>
          <a:lstStyle/>
          <a:p>
            <a:r>
              <a:rPr lang="fr-CH" dirty="0"/>
              <a:t>Au départ on est à             et on a 4 possibilités de transitions:</a:t>
            </a:r>
          </a:p>
          <a:p>
            <a:r>
              <a:rPr lang="fr-CH" dirty="0"/>
              <a:t>	[1,2,3,4]</a:t>
            </a:r>
          </a:p>
          <a:p>
            <a:endParaRPr lang="fr-CH" dirty="0"/>
          </a:p>
          <a:p>
            <a:r>
              <a:rPr lang="fr-CH" dirty="0"/>
              <a:t>Ces transitions sont évalués à l’aide d’une fonction f(v) = h(v) + g(v):</a:t>
            </a:r>
          </a:p>
          <a:p>
            <a:endParaRPr lang="fr-CH" dirty="0"/>
          </a:p>
          <a:p>
            <a:r>
              <a:rPr lang="fr-CH" dirty="0"/>
              <a:t>	f(départ) = 6</a:t>
            </a:r>
          </a:p>
          <a:p>
            <a:r>
              <a:rPr lang="fr-CH" dirty="0"/>
              <a:t>	f(1) = 7</a:t>
            </a:r>
          </a:p>
          <a:p>
            <a:r>
              <a:rPr lang="fr-CH" dirty="0"/>
              <a:t>	f(2) = 6</a:t>
            </a:r>
          </a:p>
          <a:p>
            <a:r>
              <a:rPr lang="fr-CH" dirty="0"/>
              <a:t>	f(3) = 7</a:t>
            </a:r>
          </a:p>
          <a:p>
            <a:r>
              <a:rPr lang="fr-CH" dirty="0"/>
              <a:t>	f(4) = 8  </a:t>
            </a:r>
          </a:p>
          <a:p>
            <a:endParaRPr lang="fr-CH" dirty="0"/>
          </a:p>
          <a:p>
            <a:r>
              <a:rPr lang="fr-CH" dirty="0"/>
              <a:t>Naturellement on choisit le nœud 2.</a:t>
            </a:r>
          </a:p>
          <a:p>
            <a:endParaRPr lang="fr-CH" dirty="0"/>
          </a:p>
          <a:p>
            <a:r>
              <a:rPr lang="fr-CH" dirty="0"/>
              <a:t>On refait la même chose avec 2 notre position.</a:t>
            </a:r>
          </a:p>
        </p:txBody>
      </p:sp>
      <p:pic>
        <p:nvPicPr>
          <p:cNvPr id="12" name="Image 11">
            <a:extLst>
              <a:ext uri="{FF2B5EF4-FFF2-40B4-BE49-F238E27FC236}">
                <a16:creationId xmlns:a16="http://schemas.microsoft.com/office/drawing/2014/main" id="{BD44B98E-165B-4F88-B9B9-16CDF0A95E8E}"/>
              </a:ext>
            </a:extLst>
          </p:cNvPr>
          <p:cNvPicPr>
            <a:picLocks noChangeAspect="1"/>
          </p:cNvPicPr>
          <p:nvPr/>
        </p:nvPicPr>
        <p:blipFill>
          <a:blip r:embed="rId4"/>
          <a:stretch>
            <a:fillRect/>
          </a:stretch>
        </p:blipFill>
        <p:spPr>
          <a:xfrm>
            <a:off x="9232093" y="920702"/>
            <a:ext cx="590550" cy="457200"/>
          </a:xfrm>
          <a:prstGeom prst="rect">
            <a:avLst/>
          </a:prstGeom>
        </p:spPr>
      </p:pic>
    </p:spTree>
    <p:extLst>
      <p:ext uri="{BB962C8B-B14F-4D97-AF65-F5344CB8AC3E}">
        <p14:creationId xmlns:p14="http://schemas.microsoft.com/office/powerpoint/2010/main" val="2263483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3.</a:t>
            </a:r>
            <a:r>
              <a:rPr lang="fr-FR" sz="1400" dirty="0">
                <a:effectLst/>
                <a:latin typeface="Arial" panose="020B0604020202020204" pitchFamily="34" charset="0"/>
              </a:rPr>
              <a:t>Satisfaction de contraintes: Qu’est-ce qu’un PSC? Quel est son modèle? Comment le résout-on? En quoi consiste le graphe mis en jeu? Décrivez les algorithmes et heuristiques associées. </a:t>
            </a:r>
            <a:endParaRPr lang="en-GB" sz="1400"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1825625"/>
                <a:ext cx="10515600" cy="3774063"/>
              </a:xfrm>
            </p:spPr>
            <p:txBody>
              <a:bodyPr>
                <a:normAutofit fontScale="92500" lnSpcReduction="20000"/>
              </a:bodyPr>
              <a:lstStyle/>
              <a:p>
                <a:r>
                  <a:rPr lang="fr-CH" dirty="0"/>
                  <a:t>Un problème de satisfaction de contraintes (PSC) est représenté par: </a:t>
                </a:r>
              </a:p>
              <a:p>
                <a:pPr marL="457200" lvl="1" indent="0">
                  <a:buNone/>
                </a:pPr>
                <a:r>
                  <a:rPr lang="fr-CH" dirty="0"/>
                  <a:t>Un ensemble de variables:</a:t>
                </a:r>
              </a:p>
              <a:p>
                <a:pPr marL="457200" lvl="1" indent="0">
                  <a:buNone/>
                </a:pPr>
                <a:r>
                  <a:rPr lang="fr-CH" dirty="0"/>
                  <a:t>			</a:t>
                </a:r>
                <a:r>
                  <a:rPr lang="fr-CH" dirty="0">
                    <a:solidFill>
                      <a:srgbClr val="FF0000"/>
                    </a:solidFill>
                  </a:rPr>
                  <a:t>X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Chaque valeur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𝑖</m:t>
                        </m:r>
                      </m:sub>
                    </m:sSub>
                    <m:r>
                      <a:rPr lang="fr-CH" b="0" i="0" smtClean="0">
                        <a:solidFill>
                          <a:srgbClr val="FF0000"/>
                        </a:solidFill>
                        <a:latin typeface="Cambria Math" panose="02040503050406030204" pitchFamily="18" charset="0"/>
                      </a:rPr>
                      <m:t> </m:t>
                    </m:r>
                  </m:oMath>
                </a14:m>
                <a:r>
                  <a:rPr lang="fr-CH" dirty="0"/>
                  <a:t>ayant un domaine de valeurs admissibles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oMath>
                </a14:m>
                <a:r>
                  <a:rPr lang="fr-CH" dirty="0"/>
                  <a:t>.</a:t>
                </a:r>
              </a:p>
              <a:p>
                <a:pPr marL="457200" lvl="1" indent="0">
                  <a:buNone/>
                </a:pPr>
                <a:endParaRPr lang="fr-CH" dirty="0"/>
              </a:p>
              <a:p>
                <a:pPr marL="457200" lvl="1" indent="0">
                  <a:buNone/>
                </a:pPr>
                <a:r>
                  <a:rPr lang="fr-CH" dirty="0"/>
                  <a:t>Un ensemble de contraintes sur les variables: </a:t>
                </a:r>
              </a:p>
              <a:p>
                <a:pPr marL="457200" lvl="1" indent="0">
                  <a:buNone/>
                </a:pPr>
                <a:r>
                  <a:rPr lang="fr-CH" dirty="0"/>
                  <a:t>			</a:t>
                </a:r>
                <a:r>
                  <a:rPr lang="fr-CH" dirty="0">
                    <a:solidFill>
                      <a:srgbClr val="FF0000"/>
                    </a:solidFill>
                  </a:rPr>
                  <a:t> C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a:t>
                </a:r>
                <a:r>
                  <a:rPr lang="fr-CH" sz="2200" dirty="0"/>
                  <a:t>Chaque contrainte devient une proposition logique qui s’applique sur les variables X.</a:t>
                </a:r>
              </a:p>
              <a:p>
                <a:pPr marL="457200" lvl="1" indent="0">
                  <a:buNone/>
                </a:pPr>
                <a:endParaRPr lang="fr-CH" dirty="0"/>
              </a:p>
              <a:p>
                <a:r>
                  <a:rPr lang="fr-CH" dirty="0"/>
                  <a:t>Solution:</a:t>
                </a:r>
              </a:p>
              <a:p>
                <a:pPr marL="457200" lvl="1" indent="0">
                  <a:buNone/>
                </a:pPr>
                <a:r>
                  <a:rPr lang="fr-CH" dirty="0"/>
                  <a:t>On cherche </a:t>
                </a:r>
                <a:r>
                  <a:rPr lang="fr-CH" dirty="0">
                    <a:solidFill>
                      <a:srgbClr val="FF0000"/>
                    </a:solidFill>
                  </a:rPr>
                  <a:t>X*</a:t>
                </a:r>
                <a:r>
                  <a:rPr lang="fr-CH" dirty="0"/>
                  <a:t> tel que</a:t>
                </a:r>
                <a:r>
                  <a:rPr lang="fr-CH" dirty="0">
                    <a:solidFill>
                      <a:srgbClr val="FF0000"/>
                    </a:solidFill>
                  </a:rPr>
                  <a:t>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oMath>
                </a14:m>
                <a:r>
                  <a:rPr lang="fr-CH" dirty="0">
                    <a:solidFill>
                      <a:srgbClr val="FF0000"/>
                    </a:solidFill>
                  </a:rPr>
                  <a:t>* </a:t>
                </a:r>
                <a14:m>
                  <m:oMath xmlns:m="http://schemas.openxmlformats.org/officeDocument/2006/math">
                    <m:r>
                      <a:rPr lang="fr-CH" dirty="0" smtClean="0">
                        <a:solidFill>
                          <a:srgbClr val="FF0000"/>
                        </a:solidFill>
                        <a:latin typeface="Cambria Math" panose="02040503050406030204" pitchFamily="18" charset="0"/>
                      </a:rPr>
                      <m:t>∈</m:t>
                    </m:r>
                    <m:r>
                      <a:rPr lang="fr-CH" b="0" i="0" dirty="0"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et </a:t>
                </a:r>
                <a:r>
                  <a:rPr lang="fr-CH" dirty="0">
                    <a:solidFill>
                      <a:srgbClr val="FF0000"/>
                    </a:solidFill>
                  </a:rPr>
                  <a:t>True(</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solidFill>
                      <a:srgbClr val="FF0000"/>
                    </a:solidFill>
                  </a:rPr>
                  <a:t>) </a:t>
                </a:r>
                <a:r>
                  <a:rPr lang="fr-CH" dirty="0"/>
                  <a:t>pour tout i, j</a:t>
                </a:r>
              </a:p>
              <a:p>
                <a:pPr marL="457200" lvl="1" indent="0">
                  <a:buNone/>
                </a:pPr>
                <a:endParaRPr lang="fr-CH" dirty="0"/>
              </a:p>
            </p:txBody>
          </p:sp>
        </mc:Choice>
        <mc:Fallback xmlns="">
          <p:sp>
            <p:nvSpPr>
              <p:cNvPr id="3" name="Espace réservé du contenu 2">
                <a:extLst>
                  <a:ext uri="{FF2B5EF4-FFF2-40B4-BE49-F238E27FC236}">
                    <a16:creationId xmlns:a16="http://schemas.microsoft.com/office/drawing/2014/main" id="{55ECBF04-F52F-4B3F-9304-4E4A2E668DA9}"/>
                  </a:ext>
                </a:extLst>
              </p:cNvPr>
              <p:cNvSpPr>
                <a:spLocks noGrp="1" noRot="1" noChangeAspect="1" noMove="1" noResize="1" noEditPoints="1" noAdjustHandles="1" noChangeArrowheads="1" noChangeShapeType="1" noTextEdit="1"/>
              </p:cNvSpPr>
              <p:nvPr>
                <p:ph idx="1"/>
              </p:nvPr>
            </p:nvSpPr>
            <p:spPr>
              <a:xfrm>
                <a:off x="838200" y="1825625"/>
                <a:ext cx="10515600" cy="3774063"/>
              </a:xfrm>
              <a:blipFill>
                <a:blip r:embed="rId3"/>
                <a:stretch>
                  <a:fillRect l="-928" t="-4032"/>
                </a:stretch>
              </a:blipFill>
            </p:spPr>
            <p:txBody>
              <a:bodyPr/>
              <a:lstStyle/>
              <a:p>
                <a:r>
                  <a:rPr lang="fr-CH">
                    <a:noFill/>
                  </a:rPr>
                  <a:t> </a:t>
                </a:r>
              </a:p>
            </p:txBody>
          </p:sp>
        </mc:Fallback>
      </mc:AlternateContent>
      <p:sp>
        <p:nvSpPr>
          <p:cNvPr id="4" name="Titre 1">
            <a:extLst>
              <a:ext uri="{FF2B5EF4-FFF2-40B4-BE49-F238E27FC236}">
                <a16:creationId xmlns:a16="http://schemas.microsoft.com/office/drawing/2014/main" id="{246A0BEF-576E-48E1-A198-7C5CF55B1CC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3.</a:t>
            </a:r>
            <a:endParaRPr lang="en-GB" dirty="0">
              <a:solidFill>
                <a:schemeClr val="accent1"/>
              </a:solidFill>
            </a:endParaRPr>
          </a:p>
        </p:txBody>
      </p:sp>
    </p:spTree>
    <p:extLst>
      <p:ext uri="{BB962C8B-B14F-4D97-AF65-F5344CB8AC3E}">
        <p14:creationId xmlns:p14="http://schemas.microsoft.com/office/powerpoint/2010/main" val="718154828"/>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496</TotalTime>
  <Words>3755</Words>
  <Application>Microsoft Office PowerPoint</Application>
  <PresentationFormat>Grand écran</PresentationFormat>
  <Paragraphs>338</Paragraphs>
  <Slides>34</Slides>
  <Notes>20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34</vt:i4>
      </vt:variant>
    </vt:vector>
  </HeadingPairs>
  <TitlesOfParts>
    <vt:vector size="39" baseType="lpstr">
      <vt:lpstr>Arial</vt:lpstr>
      <vt:lpstr>Calibri</vt:lpstr>
      <vt:lpstr>Calibri Light</vt:lpstr>
      <vt:lpstr>Cambria Math</vt:lpstr>
      <vt:lpstr>1_Thème Office</vt:lpstr>
      <vt:lpstr>Intelligence artificielle</vt:lpstr>
      <vt:lpstr>1.Méthodesde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vt:lpstr>
      <vt:lpstr>2.Méthodes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vt:lpstr>
      <vt:lpstr>2.</vt:lpstr>
      <vt:lpstr>2.</vt:lpstr>
      <vt:lpstr>2.</vt:lpstr>
      <vt:lpstr>2.</vt:lpstr>
      <vt:lpstr>2.</vt:lpstr>
      <vt:lpstr>3.Satisfaction de contraintes: Qu’est-ce qu’un PSC? Quel est son modèle? Comment le résout-on? En quoi consiste le graphe mis en jeu? Décrivez les algorithmes et heuristiques associées. </vt:lpstr>
      <vt:lpstr>3.</vt:lpstr>
      <vt:lpstr>3.</vt:lpstr>
      <vt:lpstr>3.</vt:lpstr>
      <vt:lpstr>4.Recherche Adverse: En quoi consiste la recherche adverse et en quoi diffère-t-elle de la recherche classique? Quel est son modèle? Qu’est-ce qu’une fonction d’évaluation? Décrivez l’algorithme MINIMAX et ses variantes.</vt:lpstr>
      <vt:lpstr>5.Planification:Qu’est-ceque la planification? Quel est la spécificité de l’approche proposée par rapport aux autres méthodes de recherche? Comment se caractérise un état, une action? Décrivez le chainage et la planification non-linéaire. Développez un exemple.</vt:lpstr>
      <vt:lpstr>5.</vt:lpstr>
      <vt:lpstr>5.</vt:lpstr>
      <vt:lpstr>5.</vt:lpstr>
      <vt:lpstr>5.</vt:lpstr>
      <vt:lpstr>5.</vt:lpstr>
      <vt:lpstr>5.</vt:lpstr>
      <vt:lpstr>6.Modèle de graphes probabilistes: Donnez la définition d’un PGM en relation avec les notions de probabilités. Quelle est l’utilité d’utiliser un PGM ? Donnez un exemple d’utilisation. Quel est l’impact de l’indépendance conditionnelle dans les PGM? On pourra faire le lien avec les outils Bayésiens type Naïve Bayes ou Réseaux Bayésiens.</vt:lpstr>
      <vt:lpstr>6.</vt:lpstr>
      <vt:lpstr>6.</vt:lpstr>
      <vt:lpstr>6.</vt:lpstr>
      <vt:lpstr>6.</vt:lpstr>
      <vt:lpstr>6.</vt:lpstr>
      <vt:lpstr>7.Réseaux Bayésiens: Que représentent les réseaux Bayésiens? Quel est leur principe? Quel est leur particularité en tant que Modèles de Graphes Probabilistes? Comment les utilise-t-on pour modéliser un phénomène ?Comment les utilise-t-on pour faire de l’inférence?</vt:lpstr>
      <vt:lpstr>8.Arbres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?Comment l’éviter ou le contrer? On pourra mentionner l’évaluation des méthodes d’apprentissage.</vt:lpstr>
      <vt:lpstr>9.Apprentissage supervisé: Qu’est-ce que l’apprentissage? Comment est-il organisé? Que représente θ?Quel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vt:lpstr>
      <vt:lpstr>10.Naive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vt:lpstr>
      <vt:lpstr>11.Régression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Qu’est-ceque le sur-apprentissage? Discutez sa relation avec la régression logistique.</vt:lpstr>
      <vt:lpstr>12.Apprentissage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vt:lpstr>
      <vt:lpstr>13.Réseaux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vt:lpstr>
      <vt:lpstr>14.Biais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?Qu’est-ce que l’effet d’aggravation et ou le retrouve-ton? Citez des exemple set des contre-exemples.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dc:title>
  <dc:creator>joao quinta</dc:creator>
  <cp:lastModifiedBy>joao quinta</cp:lastModifiedBy>
  <cp:revision>51</cp:revision>
  <dcterms:created xsi:type="dcterms:W3CDTF">2021-02-01T19:35:42Z</dcterms:created>
  <dcterms:modified xsi:type="dcterms:W3CDTF">2021-02-08T20:31:31Z</dcterms:modified>
</cp:coreProperties>
</file>