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1" r:id="rId2"/>
    <p:sldId id="28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53" autoAdjust="0"/>
  </p:normalViewPr>
  <p:slideViewPr>
    <p:cSldViewPr>
      <p:cViewPr varScale="1">
        <p:scale>
          <a:sx n="76" d="100"/>
          <a:sy n="76" d="100"/>
        </p:scale>
        <p:origin x="-84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49A8-7531-444A-A3A4-AB61367935FA}" type="datetimeFigureOut">
              <a:rPr lang="fr-CH" smtClean="0"/>
              <a:t>14.12.2020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2E91-BA9A-41E4-9FA4-83DB71E0A11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91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33EB-F9A3-4460-B38D-01DC5E97C46E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4BA7-CF32-43D6-B681-2F57F736BFD5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4D69-2D72-43E9-B153-0C70A6DE6E7F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DA7-AE7E-4DFA-A067-476A1AFFC272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</p:spPr>
        <p:txBody>
          <a:bodyPr/>
          <a:lstStyle/>
          <a:p>
            <a:r>
              <a:rPr lang="en-GB" noProof="0" smtClean="0"/>
              <a:t>Modifiez le style du titre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2429-BB69-4677-9249-84351D55B81E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AD73-C0C7-4802-B587-5B22653CB2E4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23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956-E81C-4099-8CBE-C1F36B4BCE85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54CD-6D32-40FF-9DDB-F6685AD6F27E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0D2-BBF5-4F39-B461-43E00C89CC5A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7792-A7FA-48C3-841A-B540CF00F5A6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7821-D4A1-42D5-BC69-B6859B15F172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D656-0763-46DA-AFDA-013BD9149DE7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18288"/>
            <a:ext cx="11521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12EC90-6F88-4E08-A761-F86AA951F4E1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18288"/>
            <a:ext cx="65527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transition in optimization problems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Chapter 10</a:t>
            </a:r>
            <a:endParaRPr lang="en-GB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5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10</a:t>
            </a:fld>
            <a:endParaRPr lang="fr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4464496" cy="220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64" y="476672"/>
            <a:ext cx="495103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0137"/>
            <a:ext cx="5004047" cy="226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51395"/>
            <a:ext cx="3715156" cy="150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9512" y="6023634"/>
            <a:ext cx="882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The Gaussian elimination is a polynomial algorithm that takes O(N</a:t>
            </a:r>
            <a:r>
              <a:rPr lang="en-GB" baseline="30000" dirty="0" smtClean="0">
                <a:solidFill>
                  <a:schemeClr val="tx2"/>
                </a:solidFill>
              </a:rPr>
              <a:t>3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  <a:r>
              <a:rPr lang="en-GB" dirty="0" smtClean="0"/>
              <a:t>, which is much less than O(2</a:t>
            </a:r>
            <a:r>
              <a:rPr lang="en-GB" baseline="30000" dirty="0" smtClean="0"/>
              <a:t>N</a:t>
            </a:r>
            <a:r>
              <a:rPr lang="en-GB" dirty="0" smtClean="0"/>
              <a:t>) for exhaustive search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5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Space of solutions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7504" y="1600200"/>
            <a:ext cx="6264696" cy="5257800"/>
          </a:xfrm>
        </p:spPr>
        <p:txBody>
          <a:bodyPr/>
          <a:lstStyle/>
          <a:p>
            <a:r>
              <a:rPr lang="en-GB" dirty="0" smtClean="0"/>
              <a:t>For simple cases, one can compute analytically </a:t>
            </a:r>
            <a:r>
              <a:rPr lang="en-GB" dirty="0" err="1" smtClean="0"/>
              <a:t>P</a:t>
            </a:r>
            <a:r>
              <a:rPr lang="en-GB" baseline="-25000" dirty="0" err="1" smtClean="0"/>
              <a:t>sat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We will illustrate that for k = 1.</a:t>
            </a:r>
          </a:p>
          <a:p>
            <a:r>
              <a:rPr lang="en-GB" dirty="0" smtClean="0"/>
              <a:t>Such a system is </a:t>
            </a:r>
            <a:r>
              <a:rPr lang="en-GB" dirty="0" err="1" smtClean="0"/>
              <a:t>satisfiable</a:t>
            </a:r>
            <a:r>
              <a:rPr lang="en-GB" dirty="0" smtClean="0"/>
              <a:t> if the same variable does not appears in more than one equation.</a:t>
            </a:r>
          </a:p>
          <a:p>
            <a:pPr lvl="1"/>
            <a:r>
              <a:rPr lang="en-GB" dirty="0" smtClean="0"/>
              <a:t>If it appears more than once, the right hand side should be the same.</a:t>
            </a:r>
          </a:p>
          <a:p>
            <a:r>
              <a:rPr lang="en-GB" dirty="0" smtClean="0"/>
              <a:t>Thus </a:t>
            </a:r>
            <a:r>
              <a:rPr lang="en-GB" dirty="0" err="1" smtClean="0"/>
              <a:t>P</a:t>
            </a:r>
            <a:r>
              <a:rPr lang="en-GB" baseline="-25000" dirty="0" err="1" smtClean="0"/>
              <a:t>sat</a:t>
            </a:r>
            <a:r>
              <a:rPr lang="en-GB" dirty="0" smtClean="0"/>
              <a:t> &gt; P</a:t>
            </a:r>
          </a:p>
          <a:p>
            <a:pPr lvl="1"/>
            <a:r>
              <a:rPr lang="en-GB" dirty="0" smtClean="0"/>
              <a:t>Where P is the probability of never getting twice the same variable.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11</a:t>
            </a:fld>
            <a:endParaRPr lang="fr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543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1"/>
            <a:ext cx="5112568" cy="178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08" y="4293096"/>
            <a:ext cx="3528392" cy="86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16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12</a:t>
            </a:fld>
            <a:endParaRPr lang="fr-CH" dirty="0"/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" y="476672"/>
            <a:ext cx="7440063" cy="174331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55127"/>
            <a:ext cx="5580112" cy="140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2355127"/>
            <a:ext cx="3547946" cy="10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67643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91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3-XORSAT problems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Analytical study shows the following properties: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13</a:t>
            </a:fld>
            <a:endParaRPr lang="fr-CH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58" y="476672"/>
            <a:ext cx="234641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" y="1951137"/>
            <a:ext cx="4432810" cy="24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07" y="5221303"/>
            <a:ext cx="4942327" cy="162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91" y="2708920"/>
            <a:ext cx="4605232" cy="20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98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10.3 Metaheuristics to solve SAT problems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20144"/>
          </a:xfrm>
        </p:spPr>
        <p:txBody>
          <a:bodyPr>
            <a:normAutofit/>
          </a:bodyPr>
          <a:lstStyle/>
          <a:p>
            <a:r>
              <a:rPr lang="en-GB" dirty="0" smtClean="0"/>
              <a:t>We consider a simple metaheuristics, called RWSAT for Random Walk SAT, to solve k-XORSAT problems.</a:t>
            </a:r>
          </a:p>
          <a:p>
            <a:r>
              <a:rPr lang="en-GB" dirty="0" smtClean="0"/>
              <a:t>We’ll </a:t>
            </a:r>
            <a:r>
              <a:rPr lang="en-GB" dirty="0" err="1" smtClean="0"/>
              <a:t>analize</a:t>
            </a:r>
            <a:r>
              <a:rPr lang="en-GB" dirty="0" smtClean="0"/>
              <a:t> its behaviour as a function of the difficulty parameter </a:t>
            </a:r>
            <a:r>
              <a:rPr lang="en-GB" dirty="0" smtClean="0">
                <a:latin typeface="Symbol" panose="05050102010706020507" pitchFamily="18" charset="2"/>
              </a:rPr>
              <a:t>a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We’ll see that there are critical values of </a:t>
            </a:r>
            <a:r>
              <a:rPr lang="en-GB" dirty="0" smtClean="0">
                <a:latin typeface="Symbol" panose="05050102010706020507" pitchFamily="18" charset="2"/>
              </a:rPr>
              <a:t>a</a:t>
            </a:r>
            <a:r>
              <a:rPr lang="en-GB" dirty="0" smtClean="0"/>
              <a:t> (for abrupt change in behaviour).</a:t>
            </a:r>
          </a:p>
          <a:p>
            <a:r>
              <a:rPr lang="en-GB" dirty="0" smtClean="0"/>
              <a:t>But these critical values are not </a:t>
            </a:r>
            <a:r>
              <a:rPr lang="en-GB" dirty="0" smtClean="0">
                <a:latin typeface="Symbol" panose="05050102010706020507" pitchFamily="18" charset="2"/>
              </a:rPr>
              <a:t>a</a:t>
            </a:r>
            <a:r>
              <a:rPr lang="en-GB" baseline="-25000" dirty="0" smtClean="0"/>
              <a:t>c</a:t>
            </a:r>
            <a:r>
              <a:rPr lang="en-GB" dirty="0" smtClean="0"/>
              <a:t> and </a:t>
            </a:r>
            <a:r>
              <a:rPr lang="en-GB" dirty="0" smtClean="0">
                <a:latin typeface="Symbol" panose="05050102010706020507" pitchFamily="18" charset="2"/>
              </a:rPr>
              <a:t>a</a:t>
            </a:r>
            <a:r>
              <a:rPr lang="en-GB" baseline="-25000" dirty="0" smtClean="0"/>
              <a:t>d</a:t>
            </a:r>
            <a:r>
              <a:rPr lang="en-GB" dirty="0" smtClean="0"/>
              <a:t> from theory.</a:t>
            </a:r>
          </a:p>
          <a:p>
            <a:endParaRPr lang="en-GB" dirty="0"/>
          </a:p>
          <a:p>
            <a:r>
              <a:rPr lang="en-GB" dirty="0" smtClean="0"/>
              <a:t>The metaheuristics fails much earlier !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7915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RWSAT </a:t>
            </a:r>
            <a:r>
              <a:rPr lang="fr-CH" dirty="0" err="1" smtClean="0"/>
              <a:t>pseudo-code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Initialize</a:t>
            </a:r>
            <a:r>
              <a:rPr lang="fr-CH" dirty="0" smtClean="0"/>
              <a:t> all variables at </a:t>
            </a:r>
            <a:r>
              <a:rPr lang="fr-CH" dirty="0" err="1" smtClean="0"/>
              <a:t>random</a:t>
            </a:r>
            <a:endParaRPr lang="fr-CH" dirty="0" smtClean="0"/>
          </a:p>
          <a:p>
            <a:r>
              <a:rPr lang="fr-CH" dirty="0" err="1" smtClean="0"/>
              <a:t>Compute</a:t>
            </a:r>
            <a:r>
              <a:rPr lang="fr-CH" dirty="0" smtClean="0"/>
              <a:t> E (how </a:t>
            </a:r>
            <a:r>
              <a:rPr lang="fr-CH" dirty="0" err="1" smtClean="0"/>
              <a:t>many</a:t>
            </a:r>
            <a:r>
              <a:rPr lang="fr-CH" dirty="0" smtClean="0"/>
              <a:t> </a:t>
            </a:r>
            <a:r>
              <a:rPr lang="fr-CH" dirty="0" err="1" smtClean="0"/>
              <a:t>equations</a:t>
            </a:r>
            <a:r>
              <a:rPr lang="fr-CH" dirty="0" smtClean="0"/>
              <a:t> are not </a:t>
            </a:r>
            <a:r>
              <a:rPr lang="fr-CH" dirty="0" err="1" smtClean="0"/>
              <a:t>satisfied</a:t>
            </a:r>
            <a:r>
              <a:rPr lang="fr-CH" dirty="0" smtClean="0"/>
              <a:t>)</a:t>
            </a:r>
          </a:p>
          <a:p>
            <a:r>
              <a:rPr lang="fr-CH" dirty="0" smtClean="0"/>
              <a:t>t = 0</a:t>
            </a:r>
          </a:p>
          <a:p>
            <a:r>
              <a:rPr lang="fr-CH" dirty="0" err="1" smtClean="0"/>
              <a:t>While</a:t>
            </a:r>
            <a:r>
              <a:rPr lang="fr-CH" dirty="0" smtClean="0"/>
              <a:t> E &gt; 0 and t &lt; </a:t>
            </a:r>
            <a:r>
              <a:rPr lang="fr-CH" dirty="0" err="1" smtClean="0"/>
              <a:t>t</a:t>
            </a:r>
            <a:r>
              <a:rPr lang="fr-CH" baseline="-25000" dirty="0" err="1" smtClean="0"/>
              <a:t>max</a:t>
            </a:r>
            <a:r>
              <a:rPr lang="fr-CH" dirty="0" smtClean="0"/>
              <a:t>:</a:t>
            </a:r>
          </a:p>
          <a:p>
            <a:pPr lvl="1"/>
            <a:r>
              <a:rPr lang="fr-CH" dirty="0" err="1" smtClean="0"/>
              <a:t>Choose</a:t>
            </a:r>
            <a:r>
              <a:rPr lang="fr-CH" dirty="0" smtClean="0"/>
              <a:t> at </a:t>
            </a:r>
            <a:r>
              <a:rPr lang="fr-CH" dirty="0" err="1" smtClean="0"/>
              <a:t>random</a:t>
            </a:r>
            <a:r>
              <a:rPr lang="fr-CH" dirty="0" smtClean="0"/>
              <a:t> a non-</a:t>
            </a:r>
            <a:r>
              <a:rPr lang="fr-CH" dirty="0" err="1" smtClean="0"/>
              <a:t>satisfied</a:t>
            </a:r>
            <a:r>
              <a:rPr lang="fr-CH" dirty="0" smtClean="0"/>
              <a:t> </a:t>
            </a:r>
            <a:r>
              <a:rPr lang="fr-CH" dirty="0" err="1" smtClean="0"/>
              <a:t>equation</a:t>
            </a:r>
            <a:endParaRPr lang="fr-CH" dirty="0" smtClean="0"/>
          </a:p>
          <a:p>
            <a:pPr lvl="1"/>
            <a:r>
              <a:rPr lang="fr-CH" dirty="0" err="1" smtClean="0"/>
              <a:t>Choose</a:t>
            </a:r>
            <a:r>
              <a:rPr lang="fr-CH" dirty="0" smtClean="0"/>
              <a:t> at </a:t>
            </a:r>
            <a:r>
              <a:rPr lang="fr-CH" dirty="0" err="1" smtClean="0"/>
              <a:t>random</a:t>
            </a:r>
            <a:r>
              <a:rPr lang="fr-CH" dirty="0" smtClean="0"/>
              <a:t> one of the 3 variables of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equation</a:t>
            </a:r>
            <a:endParaRPr lang="fr-CH" dirty="0" smtClean="0"/>
          </a:p>
          <a:p>
            <a:pPr lvl="1"/>
            <a:r>
              <a:rPr lang="fr-CH" dirty="0" smtClean="0"/>
              <a:t>Change </a:t>
            </a:r>
            <a:r>
              <a:rPr lang="fr-CH" dirty="0" err="1" smtClean="0"/>
              <a:t>it’s</a:t>
            </a:r>
            <a:r>
              <a:rPr lang="fr-CH" dirty="0" smtClean="0"/>
              <a:t> value to </a:t>
            </a:r>
            <a:r>
              <a:rPr lang="fr-CH" dirty="0" err="1" smtClean="0"/>
              <a:t>it’s</a:t>
            </a:r>
            <a:r>
              <a:rPr lang="fr-CH" dirty="0" smtClean="0"/>
              <a:t> </a:t>
            </a:r>
            <a:r>
              <a:rPr lang="fr-CH" dirty="0" err="1" smtClean="0"/>
              <a:t>complement</a:t>
            </a:r>
            <a:r>
              <a:rPr lang="fr-CH" dirty="0" smtClean="0"/>
              <a:t> (0 </a:t>
            </a:r>
            <a:r>
              <a:rPr lang="fr-CH" dirty="0" smtClean="0">
                <a:sym typeface="Wingdings" panose="05000000000000000000" pitchFamily="2" charset="2"/>
              </a:rPr>
              <a:t> 1 and 1  0, </a:t>
            </a:r>
            <a:r>
              <a:rPr lang="fr-CH" dirty="0" err="1" smtClean="0">
                <a:sym typeface="Wingdings" panose="05000000000000000000" pitchFamily="2" charset="2"/>
              </a:rPr>
              <a:t>so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that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this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equation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is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now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satisfied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CH" dirty="0" err="1" smtClean="0">
                <a:sym typeface="Wingdings" panose="05000000000000000000" pitchFamily="2" charset="2"/>
              </a:rPr>
              <a:t>Compute</a:t>
            </a:r>
            <a:r>
              <a:rPr lang="fr-CH" dirty="0" smtClean="0">
                <a:sym typeface="Wingdings" panose="05000000000000000000" pitchFamily="2" charset="2"/>
              </a:rPr>
              <a:t> 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t += 1</a:t>
            </a:r>
          </a:p>
          <a:p>
            <a:r>
              <a:rPr lang="fr-CH" dirty="0" smtClean="0">
                <a:sym typeface="Wingdings" panose="05000000000000000000" pitchFamily="2" charset="2"/>
              </a:rPr>
              <a:t>End </a:t>
            </a:r>
            <a:r>
              <a:rPr lang="fr-CH" dirty="0" err="1" smtClean="0">
                <a:sym typeface="Wingdings" panose="05000000000000000000" pitchFamily="2" charset="2"/>
              </a:rPr>
              <a:t>while</a:t>
            </a:r>
            <a:endParaRPr lang="fr-CH" dirty="0" smtClean="0">
              <a:sym typeface="Wingdings" panose="05000000000000000000" pitchFamily="2" charset="2"/>
            </a:endParaRPr>
          </a:p>
          <a:p>
            <a:r>
              <a:rPr lang="fr-CH" dirty="0" err="1" smtClean="0">
                <a:sym typeface="Wingdings" panose="05000000000000000000" pitchFamily="2" charset="2"/>
              </a:rPr>
              <a:t>Print</a:t>
            </a:r>
            <a:r>
              <a:rPr lang="fr-CH" dirty="0" smtClean="0">
                <a:sym typeface="Wingdings" panose="05000000000000000000" pitchFamily="2" charset="2"/>
              </a:rPr>
              <a:t> E, 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168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RWSAT results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16</a:t>
            </a:fld>
            <a:endParaRPr lang="fr-CH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5" y="1412776"/>
            <a:ext cx="4580311" cy="280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4152627" cy="315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4536503" cy="155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81128"/>
            <a:ext cx="4283968" cy="66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90978"/>
            <a:ext cx="4304444" cy="55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4788024" y="1340768"/>
            <a:ext cx="0" cy="54006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877066"/>
            <a:ext cx="4264879" cy="9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9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10.1 </a:t>
            </a:r>
            <a:r>
              <a:rPr lang="en-GB" dirty="0" smtClean="0"/>
              <a:t>Satisfaction problems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>
            <a:normAutofit/>
          </a:bodyPr>
          <a:lstStyle/>
          <a:p>
            <a:r>
              <a:rPr lang="en-GB" dirty="0" smtClean="0"/>
              <a:t>Also called SAT problems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12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3</a:t>
            </a:fld>
            <a:endParaRPr lang="fr-CH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76671"/>
            <a:ext cx="7314278" cy="439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4" y="5013176"/>
            <a:ext cx="6897687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5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4938" indent="0">
              <a:buNone/>
            </a:pPr>
            <a:r>
              <a:rPr lang="en-GB" sz="1400" dirty="0" smtClean="0"/>
              <a:t>N = 4 variables (x</a:t>
            </a:r>
            <a:r>
              <a:rPr lang="en-GB" sz="1400" baseline="-25000" dirty="0" smtClean="0"/>
              <a:t>1</a:t>
            </a:r>
            <a:r>
              <a:rPr lang="en-GB" sz="1400" dirty="0" smtClean="0"/>
              <a:t>, x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, x</a:t>
            </a:r>
            <a:r>
              <a:rPr lang="en-GB" sz="1400" baseline="-25000" dirty="0" smtClean="0"/>
              <a:t>3</a:t>
            </a:r>
            <a:r>
              <a:rPr lang="en-GB" sz="1400" dirty="0" smtClean="0"/>
              <a:t>, x</a:t>
            </a:r>
            <a:r>
              <a:rPr lang="en-GB" sz="1400" baseline="-25000" dirty="0" smtClean="0"/>
              <a:t>4</a:t>
            </a:r>
            <a:r>
              <a:rPr lang="en-GB" sz="1400" dirty="0" smtClean="0"/>
              <a:t>)</a:t>
            </a:r>
          </a:p>
          <a:p>
            <a:pPr marL="3944938" indent="0">
              <a:buNone/>
            </a:pPr>
            <a:r>
              <a:rPr lang="en-GB" sz="1400" dirty="0" smtClean="0"/>
              <a:t>M = 3 equations</a:t>
            </a:r>
          </a:p>
          <a:p>
            <a:pPr marL="3944938" indent="0">
              <a:buNone/>
            </a:pPr>
            <a:r>
              <a:rPr lang="en-GB" sz="1400" dirty="0" smtClean="0"/>
              <a:t>+ means XOR: same as the addition mod 2</a:t>
            </a:r>
          </a:p>
          <a:p>
            <a:pPr marL="3944938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1+1 = 2 = 0</a:t>
            </a:r>
          </a:p>
          <a:p>
            <a:pPr marL="3944938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1+0 = 1 = 1</a:t>
            </a:r>
          </a:p>
          <a:p>
            <a:pPr marL="3944938" indent="0">
              <a:buNone/>
            </a:pPr>
            <a:r>
              <a:rPr lang="en-GB" sz="1400" dirty="0"/>
              <a:t>	</a:t>
            </a:r>
            <a:r>
              <a:rPr lang="en-GB" sz="1400" dirty="0" smtClean="0"/>
              <a:t>0+0 = 0 = 0</a:t>
            </a:r>
            <a:endParaRPr lang="en-GB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4</a:t>
            </a:fld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34480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7278687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3"/>
          <a:stretch/>
        </p:blipFill>
        <p:spPr bwMode="auto">
          <a:xfrm>
            <a:off x="154654" y="5266579"/>
            <a:ext cx="6801799" cy="14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73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</a:t>
            </a:r>
            <a:r>
              <a:rPr lang="en-GB" dirty="0" err="1" smtClean="0"/>
              <a:t>xorsat</a:t>
            </a:r>
            <a:r>
              <a:rPr lang="en-GB" dirty="0" smtClean="0"/>
              <a:t> problems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7504" y="1600200"/>
            <a:ext cx="5760640" cy="5257800"/>
          </a:xfrm>
        </p:spPr>
        <p:txBody>
          <a:bodyPr/>
          <a:lstStyle/>
          <a:p>
            <a:r>
              <a:rPr lang="en-GB" dirty="0" smtClean="0"/>
              <a:t>Those are XORSAT problems (contain only XOR operations) but in addition, each of the M equations contains only k distinct variables out of the N variables.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48" y="836712"/>
            <a:ext cx="29051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" y="3212976"/>
            <a:ext cx="7497763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generation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want to generate randomly k-</a:t>
            </a:r>
            <a:r>
              <a:rPr lang="en-GB" dirty="0" err="1" smtClean="0"/>
              <a:t>xorsat</a:t>
            </a:r>
            <a:r>
              <a:rPr lang="en-GB" dirty="0" smtClean="0"/>
              <a:t> problems and study the probability that such a problem is </a:t>
            </a:r>
            <a:r>
              <a:rPr lang="en-GB" dirty="0" err="1" smtClean="0"/>
              <a:t>satisfiable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will be done for different values of N, M (thus </a:t>
            </a:r>
            <a:r>
              <a:rPr lang="en-GB" dirty="0" smtClean="0">
                <a:latin typeface="Symbol" panose="05050102010706020507" pitchFamily="18" charset="2"/>
              </a:rPr>
              <a:t>a</a:t>
            </a:r>
            <a:r>
              <a:rPr lang="en-GB" dirty="0" smtClean="0"/>
              <a:t>) for a given k.</a:t>
            </a:r>
          </a:p>
          <a:p>
            <a:endParaRPr lang="en-GB" dirty="0"/>
          </a:p>
          <a:p>
            <a:r>
              <a:rPr lang="en-GB" dirty="0" smtClean="0"/>
              <a:t>In order to generate a random k-</a:t>
            </a:r>
            <a:r>
              <a:rPr lang="en-GB" dirty="0" err="1" smtClean="0"/>
              <a:t>xorsat</a:t>
            </a:r>
            <a:r>
              <a:rPr lang="en-GB" dirty="0" smtClean="0"/>
              <a:t> problem:</a:t>
            </a:r>
          </a:p>
          <a:p>
            <a:pPr lvl="1"/>
            <a:r>
              <a:rPr lang="en-GB" dirty="0" smtClean="0"/>
              <a:t>One needs to generate M equations.</a:t>
            </a:r>
          </a:p>
          <a:p>
            <a:pPr lvl="1"/>
            <a:r>
              <a:rPr lang="en-GB" dirty="0" smtClean="0"/>
              <a:t>Each of these will contain k variables chosen at random among N.</a:t>
            </a:r>
          </a:p>
          <a:p>
            <a:pPr lvl="2"/>
            <a:r>
              <a:rPr lang="en-GB" dirty="0" smtClean="0"/>
              <a:t>First one choses 1 variable among N</a:t>
            </a:r>
          </a:p>
          <a:p>
            <a:pPr lvl="2"/>
            <a:r>
              <a:rPr lang="en-GB" dirty="0" smtClean="0"/>
              <a:t>Second chooses 1 variable among N-1…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One generate a big number </a:t>
            </a:r>
            <a:r>
              <a:rPr lang="en-GB" i="1" dirty="0" smtClean="0">
                <a:latin typeface="Symbol" panose="05050102010706020507" pitchFamily="18" charset="2"/>
              </a:rPr>
              <a:t>N</a:t>
            </a:r>
            <a:r>
              <a:rPr lang="en-GB" dirty="0" smtClean="0"/>
              <a:t> = 10’000 such systems.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6</a:t>
            </a:fld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832225"/>
            <a:ext cx="5400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92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defines </a:t>
            </a:r>
            <a:r>
              <a:rPr lang="en-GB" dirty="0" err="1"/>
              <a:t>P</a:t>
            </a:r>
            <a:r>
              <a:rPr lang="en-GB" baseline="-25000" dirty="0" err="1"/>
              <a:t>sat</a:t>
            </a:r>
            <a:r>
              <a:rPr lang="en-GB" dirty="0"/>
              <a:t>(k, N, M) as the fraction of these systems that are satisfied.</a:t>
            </a:r>
          </a:p>
          <a:p>
            <a:pPr lvl="1"/>
            <a:r>
              <a:rPr lang="en-GB" dirty="0" err="1"/>
              <a:t>P</a:t>
            </a:r>
            <a:r>
              <a:rPr lang="en-GB" baseline="-25000" dirty="0" err="1"/>
              <a:t>sat</a:t>
            </a:r>
            <a:r>
              <a:rPr lang="en-GB" dirty="0"/>
              <a:t> is the probability that a random system with k, N, M given has a solution.</a:t>
            </a:r>
          </a:p>
          <a:p>
            <a:endParaRPr lang="fr-CH" dirty="0" smtClean="0"/>
          </a:p>
          <a:p>
            <a:r>
              <a:rPr lang="fr-CH" dirty="0" smtClean="0"/>
              <a:t>One observes the </a:t>
            </a:r>
            <a:r>
              <a:rPr lang="fr-CH" dirty="0" err="1" smtClean="0"/>
              <a:t>following</a:t>
            </a:r>
            <a:r>
              <a:rPr lang="fr-CH" dirty="0" smtClean="0"/>
              <a:t> phase transition in </a:t>
            </a:r>
            <a:r>
              <a:rPr lang="fr-CH" dirty="0" err="1" smtClean="0"/>
              <a:t>P</a:t>
            </a:r>
            <a:r>
              <a:rPr lang="fr-CH" baseline="-25000" dirty="0" err="1" smtClean="0"/>
              <a:t>sat</a:t>
            </a:r>
            <a:r>
              <a:rPr lang="fr-CH" dirty="0" smtClean="0"/>
              <a:t> s a </a:t>
            </a:r>
            <a:r>
              <a:rPr lang="fr-CH" dirty="0" err="1" smtClean="0"/>
              <a:t>function</a:t>
            </a:r>
            <a:r>
              <a:rPr lang="fr-CH" dirty="0" smtClean="0"/>
              <a:t> of </a:t>
            </a:r>
            <a:r>
              <a:rPr lang="fr-CH" dirty="0" smtClean="0">
                <a:latin typeface="Symbol" panose="05050102010706020507" pitchFamily="18" charset="2"/>
              </a:rPr>
              <a:t>a</a:t>
            </a:r>
            <a:r>
              <a:rPr lang="fr-CH" dirty="0" smtClean="0"/>
              <a:t>: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0" y="2132856"/>
            <a:ext cx="7200800" cy="224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10.2 Solving k-</a:t>
            </a:r>
            <a:r>
              <a:rPr lang="en-GB" dirty="0" err="1" smtClean="0"/>
              <a:t>xorsat</a:t>
            </a:r>
            <a:r>
              <a:rPr lang="en-GB" dirty="0" smtClean="0"/>
              <a:t>: Gaussian elimination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>
            <a:normAutofit/>
          </a:bodyPr>
          <a:lstStyle/>
          <a:p>
            <a:r>
              <a:rPr lang="en-GB" dirty="0" smtClean="0"/>
              <a:t>The goal is to eliminate a variable in all equations but one by linear combination of the others.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507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6620799" cy="115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8" y="1988840"/>
            <a:ext cx="7916863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627784" y="28436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2"/>
                </a:solidFill>
              </a:rPr>
              <a:t>N variables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 rot="16200000">
            <a:off x="200225" y="418106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2"/>
                </a:solidFill>
              </a:rPr>
              <a:t>M </a:t>
            </a:r>
            <a:r>
              <a:rPr lang="fr-CH" dirty="0" err="1" smtClean="0">
                <a:solidFill>
                  <a:schemeClr val="tx2"/>
                </a:solidFill>
              </a:rPr>
              <a:t>equations</a:t>
            </a:r>
            <a:endParaRPr lang="fr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1652</TotalTime>
  <Words>520</Words>
  <Application>Microsoft Office PowerPoint</Application>
  <PresentationFormat>Affichage à l'écran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Clarté</vt:lpstr>
      <vt:lpstr>Phase transition in optimization problems</vt:lpstr>
      <vt:lpstr>10.1 Satisfaction problems</vt:lpstr>
      <vt:lpstr>Présentation PowerPoint</vt:lpstr>
      <vt:lpstr>Examples</vt:lpstr>
      <vt:lpstr>k-xorsat problems</vt:lpstr>
      <vt:lpstr>Problem generation</vt:lpstr>
      <vt:lpstr>Présentation PowerPoint</vt:lpstr>
      <vt:lpstr>10.2 Solving k-xorsat: Gaussian elimination</vt:lpstr>
      <vt:lpstr>Présentation PowerPoint</vt:lpstr>
      <vt:lpstr>Présentation PowerPoint</vt:lpstr>
      <vt:lpstr>Space of solutions</vt:lpstr>
      <vt:lpstr>Présentation PowerPoint</vt:lpstr>
      <vt:lpstr>3-XORSAT problems</vt:lpstr>
      <vt:lpstr>10.3 Metaheuristics to solve SAT problems</vt:lpstr>
      <vt:lpstr>RWSAT pseudo-code</vt:lpstr>
      <vt:lpstr>RWSAT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Métaheuristics for optimisation</dc:title>
  <dc:creator>Mininours</dc:creator>
  <cp:lastModifiedBy>Mininours</cp:lastModifiedBy>
  <cp:revision>173</cp:revision>
  <dcterms:created xsi:type="dcterms:W3CDTF">2020-09-21T07:18:40Z</dcterms:created>
  <dcterms:modified xsi:type="dcterms:W3CDTF">2020-12-14T10:03:47Z</dcterms:modified>
</cp:coreProperties>
</file>