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7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53" autoAdjust="0"/>
  </p:normalViewPr>
  <p:slideViewPr>
    <p:cSldViewPr>
      <p:cViewPr varScale="1">
        <p:scale>
          <a:sx n="79" d="100"/>
          <a:sy n="79" d="100"/>
        </p:scale>
        <p:origin x="-78" y="-7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6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75ED-554D-4AC8-8E73-5674A04093FE}" type="datetimeFigureOut">
              <a:rPr lang="fr-CH" smtClean="0"/>
              <a:t>21.09.2020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75ED-554D-4AC8-8E73-5674A04093FE}" type="datetimeFigureOut">
              <a:rPr lang="fr-CH" smtClean="0"/>
              <a:t>21.09.2020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75ED-554D-4AC8-8E73-5674A04093FE}" type="datetimeFigureOut">
              <a:rPr lang="fr-CH" smtClean="0"/>
              <a:t>21.09.2020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75ED-554D-4AC8-8E73-5674A04093FE}" type="datetimeFigureOut">
              <a:rPr lang="fr-CH" smtClean="0"/>
              <a:t>21.09.2020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533400"/>
            <a:ext cx="8928992" cy="990600"/>
          </a:xfrm>
        </p:spPr>
        <p:txBody>
          <a:bodyPr/>
          <a:lstStyle/>
          <a:p>
            <a:r>
              <a:rPr lang="en-GB" noProof="0" smtClean="0"/>
              <a:t>Modifiez le style du titre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876800"/>
          </a:xfrm>
        </p:spPr>
        <p:txBody>
          <a:bodyPr/>
          <a:lstStyle/>
          <a:p>
            <a:pPr lvl="0"/>
            <a:r>
              <a:rPr lang="en-GB" noProof="0" dirty="0" err="1" smtClean="0"/>
              <a:t>Modifiez</a:t>
            </a:r>
            <a:r>
              <a:rPr lang="en-GB" noProof="0" dirty="0" smtClean="0"/>
              <a:t> les styles du </a:t>
            </a:r>
            <a:r>
              <a:rPr lang="en-GB" noProof="0" dirty="0" err="1" smtClean="0"/>
              <a:t>texte</a:t>
            </a:r>
            <a:r>
              <a:rPr lang="en-GB" noProof="0" dirty="0" smtClean="0"/>
              <a:t> du masque</a:t>
            </a:r>
          </a:p>
          <a:p>
            <a:pPr lvl="1"/>
            <a:r>
              <a:rPr lang="en-GB" noProof="0" dirty="0" err="1" smtClean="0"/>
              <a:t>Deuxième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Troisième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Quatrième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Cinquième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75ED-554D-4AC8-8E73-5674A04093FE}" type="datetimeFigureOut">
              <a:rPr lang="fr-CH" smtClean="0"/>
              <a:t>21.09.2020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04664"/>
            <a:ext cx="8928992" cy="6072336"/>
          </a:xfrm>
        </p:spPr>
        <p:txBody>
          <a:bodyPr/>
          <a:lstStyle/>
          <a:p>
            <a:pPr lvl="0"/>
            <a:r>
              <a:rPr lang="en-GB" noProof="0" dirty="0" err="1" smtClean="0"/>
              <a:t>Modifiez</a:t>
            </a:r>
            <a:r>
              <a:rPr lang="en-GB" noProof="0" dirty="0" smtClean="0"/>
              <a:t> les styles du </a:t>
            </a:r>
            <a:r>
              <a:rPr lang="en-GB" noProof="0" dirty="0" err="1" smtClean="0"/>
              <a:t>texte</a:t>
            </a:r>
            <a:r>
              <a:rPr lang="en-GB" noProof="0" dirty="0" smtClean="0"/>
              <a:t> du masque</a:t>
            </a:r>
          </a:p>
          <a:p>
            <a:pPr lvl="1"/>
            <a:r>
              <a:rPr lang="en-GB" noProof="0" dirty="0" err="1" smtClean="0"/>
              <a:t>Deuxième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Troisième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Quatrième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Cinquième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75ED-554D-4AC8-8E73-5674A04093FE}" type="datetimeFigureOut">
              <a:rPr lang="fr-CH" smtClean="0"/>
              <a:t>21.09.2020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4234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75ED-554D-4AC8-8E73-5674A04093FE}" type="datetimeFigureOut">
              <a:rPr lang="fr-CH" smtClean="0"/>
              <a:t>21.09.2020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75ED-554D-4AC8-8E73-5674A04093FE}" type="datetimeFigureOut">
              <a:rPr lang="fr-CH" smtClean="0"/>
              <a:t>21.09.2020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75ED-554D-4AC8-8E73-5674A04093FE}" type="datetimeFigureOut">
              <a:rPr lang="fr-CH" smtClean="0"/>
              <a:t>21.09.2020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75ED-554D-4AC8-8E73-5674A04093FE}" type="datetimeFigureOut">
              <a:rPr lang="fr-CH" smtClean="0"/>
              <a:t>21.09.2020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75ED-554D-4AC8-8E73-5674A04093FE}" type="datetimeFigureOut">
              <a:rPr lang="fr-CH" smtClean="0"/>
              <a:t>21.09.2020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75ED-554D-4AC8-8E73-5674A04093FE}" type="datetimeFigureOut">
              <a:rPr lang="fr-CH" smtClean="0"/>
              <a:t>21.09.2020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504" y="533400"/>
            <a:ext cx="8928992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1600200"/>
            <a:ext cx="8928992" cy="5141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 smtClean="0"/>
              <a:t>Modifiez</a:t>
            </a:r>
            <a:r>
              <a:rPr lang="en-GB" noProof="0" dirty="0" smtClean="0"/>
              <a:t> les styles du </a:t>
            </a:r>
            <a:r>
              <a:rPr lang="en-GB" noProof="0" dirty="0" err="1" smtClean="0"/>
              <a:t>texte</a:t>
            </a:r>
            <a:r>
              <a:rPr lang="en-GB" noProof="0" dirty="0" smtClean="0"/>
              <a:t> du masque</a:t>
            </a:r>
          </a:p>
          <a:p>
            <a:pPr lvl="1"/>
            <a:r>
              <a:rPr lang="en-GB" noProof="0" dirty="0" err="1" smtClean="0"/>
              <a:t>Deuxième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Troisième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504" y="18288"/>
            <a:ext cx="1152128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D0675ED-554D-4AC8-8E73-5674A04093FE}" type="datetimeFigureOut">
              <a:rPr lang="fr-CH" smtClean="0"/>
              <a:t>21.09.2020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3648" y="18288"/>
            <a:ext cx="6552728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A948F23-6199-48C5-9F14-021A62431B2A}" type="slidenum">
              <a:rPr lang="fr-CH" smtClean="0"/>
              <a:t>‹N°›</a:t>
            </a:fld>
            <a:endParaRPr lang="fr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Métaheuristics</a:t>
            </a:r>
            <a:r>
              <a:rPr lang="fr-CH" dirty="0" smtClean="0"/>
              <a:t> for optimisation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Bastien </a:t>
            </a:r>
            <a:r>
              <a:rPr lang="fr-CH" dirty="0" err="1" smtClean="0"/>
              <a:t>Chopard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39541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710" y="4437112"/>
            <a:ext cx="4154691" cy="2369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1.2 Examples of optimization problems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>
                    <a:solidFill>
                      <a:schemeClr val="tx2"/>
                    </a:solidFill>
                  </a:rPr>
                  <a:t>1: Continuous optimization problem</a:t>
                </a:r>
              </a:p>
              <a:p>
                <a:r>
                  <a:rPr lang="en-GB" dirty="0" smtClean="0"/>
                  <a:t>S = </a:t>
                </a:r>
                <a:r>
                  <a:rPr lang="en-GB" dirty="0" err="1" smtClean="0"/>
                  <a:t>R</a:t>
                </a:r>
                <a:r>
                  <a:rPr lang="en-GB" baseline="30000" dirty="0" err="1" smtClean="0"/>
                  <a:t>n</a:t>
                </a:r>
                <a:r>
                  <a:rPr lang="en-GB" dirty="0" smtClean="0"/>
                  <a:t>		f:R</a:t>
                </a:r>
                <a:r>
                  <a:rPr lang="en-GB" baseline="30000" dirty="0" smtClean="0"/>
                  <a:t>n</a:t>
                </a:r>
                <a:r>
                  <a:rPr lang="en-GB" dirty="0" smtClean="0"/>
                  <a:t> </a:t>
                </a:r>
                <a:r>
                  <a:rPr lang="en-GB" dirty="0" smtClean="0">
                    <a:sym typeface="Symbol"/>
                  </a:rPr>
                  <a:t> R		f is continuous and differentiable</a:t>
                </a:r>
              </a:p>
              <a:p>
                <a:endParaRPr lang="en-GB" dirty="0">
                  <a:sym typeface="Wingdings" pitchFamily="2" charset="2"/>
                </a:endParaRPr>
              </a:p>
              <a:p>
                <a:r>
                  <a:rPr lang="en-GB" dirty="0" smtClean="0">
                    <a:sym typeface="Wingdings" pitchFamily="2" charset="2"/>
                  </a:rPr>
                  <a:t>Solution is obtained by solving: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CH" b="0" i="1" smtClean="0">
                            <a:latin typeface="Cambria Math"/>
                          </a:rPr>
                          <m:t>𝑑𝑓</m:t>
                        </m:r>
                      </m:num>
                      <m:den>
                        <m:r>
                          <a:rPr lang="fr-CH" b="0" i="1" smtClean="0">
                            <a:latin typeface="Cambria Math"/>
                          </a:rPr>
                          <m:t>𝑑𝑥</m:t>
                        </m:r>
                        <m:r>
                          <a:rPr lang="fr-CH" b="0" i="1" baseline="-25000" smtClean="0">
                            <a:latin typeface="Cambria Math"/>
                          </a:rPr>
                          <m:t>𝑖</m:t>
                        </m:r>
                      </m:den>
                    </m:f>
                    <m:r>
                      <a:rPr lang="fr-CH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GB" dirty="0" smtClean="0"/>
                  <a:t>	I = 1,…,n	(possible to be solved numerically)</a:t>
                </a:r>
              </a:p>
              <a:p>
                <a:pPr lvl="1"/>
                <a:r>
                  <a:rPr lang="en-GB" dirty="0" smtClean="0"/>
                  <a:t>But there can be still multiple solutions…</a:t>
                </a:r>
              </a:p>
              <a:p>
                <a:pPr lvl="1"/>
                <a:r>
                  <a:rPr lang="en-GB" dirty="0" smtClean="0"/>
                  <a:t>Then we have to enumerates the possible solutions to find the best one</a:t>
                </a:r>
              </a:p>
              <a:p>
                <a:pPr lvl="1"/>
                <a:r>
                  <a:rPr lang="en-GB" dirty="0" smtClean="0"/>
                  <a:t>The optimum solution can also be at the boundary (where derivative ≠ 0)</a:t>
                </a:r>
              </a:p>
              <a:p>
                <a:endParaRPr lang="en-GB" dirty="0"/>
              </a:p>
              <a:p>
                <a:r>
                  <a:rPr lang="en-GB" dirty="0" smtClean="0"/>
                  <a:t>What about constraints?</a:t>
                </a:r>
              </a:p>
              <a:p>
                <a:pPr lvl="1"/>
                <a:r>
                  <a:rPr lang="en-GB" dirty="0" smtClean="0"/>
                  <a:t>Use Lagrange multipliers to impose the constraint</a:t>
                </a:r>
              </a:p>
              <a:p>
                <a:pPr lvl="1"/>
                <a:r>
                  <a:rPr lang="en-GB" dirty="0"/>
                  <a:t> </a:t>
                </a:r>
                <a:r>
                  <a:rPr lang="en-GB" dirty="0" smtClean="0"/>
                  <a:t>Minimize f - </a:t>
                </a:r>
                <a:r>
                  <a:rPr lang="en-GB" dirty="0" smtClean="0">
                    <a:sym typeface="Symbol"/>
                  </a:rPr>
                  <a:t></a:t>
                </a:r>
                <a:r>
                  <a:rPr lang="en-GB" dirty="0" smtClean="0"/>
                  <a:t>g</a:t>
                </a:r>
                <a:endParaRPr lang="en-GB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73" t="-625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35"/>
          <a:stretch/>
        </p:blipFill>
        <p:spPr bwMode="auto">
          <a:xfrm>
            <a:off x="6461195" y="3140968"/>
            <a:ext cx="23027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3982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2: Linear programming </a:t>
            </a:r>
            <a:r>
              <a:rPr lang="en-GB" dirty="0" smtClean="0"/>
              <a:t>(standard problem in economics)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The solutions are at the edge of a convex polygon.</a:t>
            </a:r>
          </a:p>
          <a:p>
            <a:endParaRPr lang="en-GB" dirty="0" smtClean="0"/>
          </a:p>
          <a:p>
            <a:r>
              <a:rPr lang="en-GB" dirty="0" smtClean="0"/>
              <a:t>Algorithm: SIMPLEX</a:t>
            </a:r>
          </a:p>
          <a:p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99" y="990600"/>
            <a:ext cx="8122170" cy="2582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3982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3: Knapsack</a:t>
            </a:r>
          </a:p>
          <a:p>
            <a:r>
              <a:rPr lang="en-GB" dirty="0" smtClean="0"/>
              <a:t>We have n objects of size </a:t>
            </a:r>
            <a:r>
              <a:rPr lang="en-GB" dirty="0" err="1" smtClean="0"/>
              <a:t>w</a:t>
            </a:r>
            <a:r>
              <a:rPr lang="en-GB" baseline="-25000" dirty="0" err="1" smtClean="0"/>
              <a:t>i</a:t>
            </a:r>
            <a:r>
              <a:rPr lang="en-GB" dirty="0" smtClean="0"/>
              <a:t> and value P</a:t>
            </a:r>
            <a:r>
              <a:rPr lang="en-GB" baseline="-25000" dirty="0" smtClean="0"/>
              <a:t>i</a:t>
            </a:r>
            <a:r>
              <a:rPr lang="en-GB" dirty="0" smtClean="0"/>
              <a:t>.</a:t>
            </a:r>
          </a:p>
          <a:p>
            <a:r>
              <a:rPr lang="en-GB" dirty="0" smtClean="0"/>
              <a:t>We want to take as much value in the sack, whose capacity is C.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5"/>
          <a:stretch/>
        </p:blipFill>
        <p:spPr bwMode="auto">
          <a:xfrm>
            <a:off x="829232" y="1732547"/>
            <a:ext cx="7507287" cy="2306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194912"/>
            <a:ext cx="1691680" cy="626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4226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4: </a:t>
            </a:r>
            <a:r>
              <a:rPr lang="en-GB" dirty="0" err="1" smtClean="0">
                <a:solidFill>
                  <a:schemeClr val="tx2"/>
                </a:solidFill>
              </a:rPr>
              <a:t>Traveler</a:t>
            </a:r>
            <a:r>
              <a:rPr lang="en-GB" dirty="0" smtClean="0">
                <a:solidFill>
                  <a:schemeClr val="tx2"/>
                </a:solidFill>
              </a:rPr>
              <a:t> Salesman Problem (TSP)</a:t>
            </a:r>
          </a:p>
          <a:p>
            <a:r>
              <a:rPr lang="en-GB" dirty="0" smtClean="0"/>
              <a:t>We have n towns and salesman who has to go through these n towns, without going twice to the same town, and return to the initial town.</a:t>
            </a:r>
          </a:p>
          <a:p>
            <a:r>
              <a:rPr lang="en-GB" dirty="0" smtClean="0"/>
              <a:t>The tour should be the shortest possible.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A tour is specified by a permutation of the symbols A, B, C, D, E and F.</a:t>
            </a:r>
          </a:p>
          <a:p>
            <a:r>
              <a:rPr lang="en-GB" dirty="0" smtClean="0"/>
              <a:t>S = {set of permutations of n towns}</a:t>
            </a:r>
          </a:p>
          <a:p>
            <a:r>
              <a:rPr lang="en-GB" dirty="0" smtClean="0"/>
              <a:t>|S| = n!	(grows very fast with n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44824"/>
            <a:ext cx="347662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163911"/>
            <a:ext cx="29813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882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07504" y="404664"/>
            <a:ext cx="8928992" cy="6453336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5: NK-Landscape</a:t>
            </a:r>
          </a:p>
          <a:p>
            <a:pPr lvl="1"/>
            <a:r>
              <a:rPr lang="en-GB" dirty="0" smtClean="0"/>
              <a:t>Inspired by a biological problem: genetic regulatory networks.</a:t>
            </a:r>
          </a:p>
          <a:p>
            <a:pPr lvl="1"/>
            <a:r>
              <a:rPr lang="en-GB" dirty="0" smtClean="0"/>
              <a:t>S. Kaufmann formulate this problem in a mathematical way.</a:t>
            </a:r>
          </a:p>
          <a:p>
            <a:endParaRPr lang="en-GB" dirty="0"/>
          </a:p>
          <a:p>
            <a:r>
              <a:rPr lang="en-GB" dirty="0" smtClean="0"/>
              <a:t>Consider N persons with two possible commercial strategies</a:t>
            </a:r>
          </a:p>
          <a:p>
            <a:pPr lvl="1"/>
            <a:r>
              <a:rPr lang="en-GB" dirty="0" smtClean="0"/>
              <a:t>x</a:t>
            </a:r>
            <a:r>
              <a:rPr lang="en-GB" baseline="-25000" dirty="0" smtClean="0"/>
              <a:t>i</a:t>
            </a:r>
            <a:r>
              <a:rPr lang="en-GB" dirty="0" smtClean="0"/>
              <a:t> = 0, x</a:t>
            </a:r>
            <a:r>
              <a:rPr lang="en-GB" baseline="-25000" dirty="0" smtClean="0"/>
              <a:t>i</a:t>
            </a:r>
            <a:r>
              <a:rPr lang="en-GB" dirty="0" smtClean="0"/>
              <a:t> = 1	I = 1,…,N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The success of these strategies depend of the choice of strategy of the people one is interacting with (that is weather people compete or collaborate).</a:t>
            </a:r>
          </a:p>
          <a:p>
            <a:endParaRPr lang="en-GB" dirty="0"/>
          </a:p>
          <a:p>
            <a:r>
              <a:rPr lang="en-GB" dirty="0" smtClean="0"/>
              <a:t>The profit of agent </a:t>
            </a:r>
            <a:r>
              <a:rPr lang="en-GB" dirty="0" err="1" smtClean="0"/>
              <a:t>i</a:t>
            </a:r>
            <a:r>
              <a:rPr lang="en-GB" dirty="0" smtClean="0"/>
              <a:t> is some function f</a:t>
            </a:r>
            <a:r>
              <a:rPr lang="en-GB" baseline="-25000" dirty="0" smtClean="0"/>
              <a:t>i</a:t>
            </a:r>
            <a:r>
              <a:rPr lang="en-GB" dirty="0" smtClean="0"/>
              <a:t> which depends on xi and that of its </a:t>
            </a:r>
            <a:r>
              <a:rPr lang="en-GB" dirty="0" err="1" smtClean="0"/>
              <a:t>neighbors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f</a:t>
            </a:r>
            <a:r>
              <a:rPr lang="en-GB" baseline="-25000" dirty="0" smtClean="0"/>
              <a:t>i</a:t>
            </a:r>
            <a:r>
              <a:rPr lang="en-GB" dirty="0" smtClean="0"/>
              <a:t>(x</a:t>
            </a:r>
            <a:r>
              <a:rPr lang="en-GB" baseline="-25000" dirty="0" smtClean="0"/>
              <a:t>i</a:t>
            </a:r>
            <a:r>
              <a:rPr lang="en-GB" dirty="0" smtClean="0"/>
              <a:t>, x</a:t>
            </a:r>
            <a:r>
              <a:rPr lang="en-GB" baseline="-25000" dirty="0" smtClean="0"/>
              <a:t>i1</a:t>
            </a:r>
            <a:r>
              <a:rPr lang="en-GB" dirty="0" smtClean="0"/>
              <a:t>, x</a:t>
            </a:r>
            <a:r>
              <a:rPr lang="en-GB" baseline="-25000" dirty="0" smtClean="0"/>
              <a:t>i2</a:t>
            </a:r>
            <a:r>
              <a:rPr lang="en-GB" dirty="0" smtClean="0"/>
              <a:t>…), where </a:t>
            </a:r>
            <a:r>
              <a:rPr lang="en-GB" dirty="0" err="1" smtClean="0"/>
              <a:t>x</a:t>
            </a:r>
            <a:r>
              <a:rPr lang="en-GB" baseline="-25000" dirty="0" err="1" smtClean="0"/>
              <a:t>in</a:t>
            </a:r>
            <a:r>
              <a:rPr lang="en-GB" dirty="0" smtClean="0"/>
              <a:t> are the </a:t>
            </a:r>
            <a:r>
              <a:rPr lang="en-GB" dirty="0" err="1" smtClean="0"/>
              <a:t>neighbors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Then there is K arguments to the function.</a:t>
            </a:r>
          </a:p>
          <a:p>
            <a:endParaRPr lang="en-GB" dirty="0"/>
          </a:p>
          <a:p>
            <a:r>
              <a:rPr lang="en-GB" dirty="0" smtClean="0"/>
              <a:t>The problem is specified once the f</a:t>
            </a:r>
            <a:r>
              <a:rPr lang="en-GB" baseline="-25000" dirty="0" smtClean="0"/>
              <a:t>i</a:t>
            </a:r>
            <a:r>
              <a:rPr lang="en-GB" dirty="0" smtClean="0"/>
              <a:t> are given, as well as K, N.</a:t>
            </a:r>
          </a:p>
          <a:p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We want to maximize:</a:t>
            </a:r>
          </a:p>
          <a:p>
            <a:endParaRPr lang="en-GB" dirty="0" smtClean="0"/>
          </a:p>
          <a:p>
            <a:r>
              <a:rPr lang="en-GB" dirty="0" smtClean="0"/>
              <a:t>Our main interest with NK-problems is to be able to generate “</a:t>
            </a:r>
            <a:r>
              <a:rPr lang="en-GB" dirty="0" err="1" smtClean="0"/>
              <a:t>syntetic</a:t>
            </a:r>
            <a:r>
              <a:rPr lang="en-GB" dirty="0" smtClean="0"/>
              <a:t>” problems of increasing difficulty</a:t>
            </a:r>
          </a:p>
          <a:p>
            <a:pPr lvl="1"/>
            <a:r>
              <a:rPr lang="en-GB" dirty="0" smtClean="0"/>
              <a:t>As N and K increase, it becomes more and more difficult to solve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935066"/>
            <a:ext cx="50101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9213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>
                <a:solidFill>
                  <a:schemeClr val="tx2"/>
                </a:solidFill>
              </a:rPr>
              <a:t>Examples</a:t>
            </a:r>
            <a:r>
              <a:rPr lang="fr-CH" dirty="0" smtClean="0">
                <a:solidFill>
                  <a:schemeClr val="tx2"/>
                </a:solidFill>
              </a:rPr>
              <a:t> of NK-</a:t>
            </a:r>
            <a:r>
              <a:rPr lang="fr-CH" dirty="0" err="1" smtClean="0">
                <a:solidFill>
                  <a:schemeClr val="tx2"/>
                </a:solidFill>
              </a:rPr>
              <a:t>problem</a:t>
            </a:r>
            <a:r>
              <a:rPr lang="fr-CH" dirty="0" smtClean="0">
                <a:solidFill>
                  <a:schemeClr val="tx2"/>
                </a:solidFill>
              </a:rPr>
              <a:t>: </a:t>
            </a:r>
            <a:r>
              <a:rPr lang="fr-CH" dirty="0" err="1" smtClean="0">
                <a:solidFill>
                  <a:schemeClr val="tx2"/>
                </a:solidFill>
              </a:rPr>
              <a:t>MaxOne</a:t>
            </a:r>
            <a:r>
              <a:rPr lang="fr-CH" dirty="0" smtClean="0">
                <a:solidFill>
                  <a:schemeClr val="tx2"/>
                </a:solidFill>
              </a:rPr>
              <a:t> </a:t>
            </a:r>
            <a:r>
              <a:rPr lang="fr-CH" dirty="0" err="1" smtClean="0">
                <a:solidFill>
                  <a:schemeClr val="tx2"/>
                </a:solidFill>
              </a:rPr>
              <a:t>problem</a:t>
            </a:r>
            <a:endParaRPr lang="fr-CH" dirty="0" smtClean="0">
              <a:solidFill>
                <a:schemeClr val="tx2"/>
              </a:solidFill>
            </a:endParaRPr>
          </a:p>
          <a:p>
            <a:r>
              <a:rPr lang="fr-CH" dirty="0" err="1" smtClean="0"/>
              <a:t>Find</a:t>
            </a:r>
            <a:r>
              <a:rPr lang="fr-CH" dirty="0" smtClean="0"/>
              <a:t> a </a:t>
            </a:r>
            <a:r>
              <a:rPr lang="fr-CH" dirty="0" err="1" smtClean="0"/>
              <a:t>chain</a:t>
            </a:r>
            <a:r>
              <a:rPr lang="fr-CH" dirty="0" smtClean="0"/>
              <a:t> of N bits </a:t>
            </a:r>
            <a:r>
              <a:rPr lang="fr-CH" dirty="0" err="1" smtClean="0"/>
              <a:t>that</a:t>
            </a:r>
            <a:r>
              <a:rPr lang="fr-CH" dirty="0" smtClean="0"/>
              <a:t> </a:t>
            </a:r>
            <a:r>
              <a:rPr lang="fr-CH" dirty="0" err="1" smtClean="0"/>
              <a:t>maximizes</a:t>
            </a:r>
            <a:r>
              <a:rPr lang="fr-CH" dirty="0" smtClean="0"/>
              <a:t> the </a:t>
            </a:r>
            <a:r>
              <a:rPr lang="fr-CH" dirty="0" err="1" smtClean="0"/>
              <a:t>number</a:t>
            </a:r>
            <a:r>
              <a:rPr lang="fr-CH" dirty="0" smtClean="0"/>
              <a:t> of 1.</a:t>
            </a:r>
          </a:p>
          <a:p>
            <a:pPr lvl="1"/>
            <a:r>
              <a:rPr lang="fr-CH" dirty="0" err="1" smtClean="0"/>
              <a:t>Obvious</a:t>
            </a:r>
            <a:r>
              <a:rPr lang="fr-CH" dirty="0" smtClean="0"/>
              <a:t> solution: Put all the bits to 1 !!!</a:t>
            </a:r>
          </a:p>
          <a:p>
            <a:pPr lvl="1"/>
            <a:r>
              <a:rPr lang="en-GB" dirty="0"/>
              <a:t>f</a:t>
            </a:r>
            <a:r>
              <a:rPr lang="en-GB" baseline="-25000" dirty="0"/>
              <a:t>i</a:t>
            </a:r>
            <a:r>
              <a:rPr lang="en-GB" dirty="0"/>
              <a:t>(x</a:t>
            </a:r>
            <a:r>
              <a:rPr lang="en-GB" baseline="-25000" dirty="0"/>
              <a:t>i</a:t>
            </a:r>
            <a:r>
              <a:rPr lang="en-GB" dirty="0"/>
              <a:t>, </a:t>
            </a:r>
            <a:r>
              <a:rPr lang="en-GB" dirty="0" smtClean="0"/>
              <a:t>x</a:t>
            </a:r>
            <a:r>
              <a:rPr lang="en-GB" baseline="-25000" dirty="0" smtClean="0"/>
              <a:t>”</a:t>
            </a:r>
            <a:r>
              <a:rPr lang="en-GB" dirty="0" smtClean="0"/>
              <a:t>,…, </a:t>
            </a:r>
            <a:r>
              <a:rPr lang="en-GB" dirty="0" err="1" smtClean="0"/>
              <a:t>x</a:t>
            </a:r>
            <a:r>
              <a:rPr lang="en-GB" baseline="-25000" dirty="0" err="1" smtClean="0"/>
              <a:t>n</a:t>
            </a:r>
            <a:r>
              <a:rPr lang="en-GB" dirty="0" smtClean="0"/>
              <a:t>) = x</a:t>
            </a:r>
            <a:r>
              <a:rPr lang="en-GB" baseline="-25000" dirty="0" smtClean="0"/>
              <a:t>i</a:t>
            </a:r>
            <a:r>
              <a:rPr lang="en-GB" dirty="0" smtClean="0"/>
              <a:t>		K=1</a:t>
            </a:r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r>
              <a:rPr lang="fr-CH" dirty="0" err="1" smtClean="0"/>
              <a:t>Another</a:t>
            </a:r>
            <a:r>
              <a:rPr lang="fr-CH" dirty="0" smtClean="0"/>
              <a:t> </a:t>
            </a:r>
            <a:r>
              <a:rPr lang="fr-CH" dirty="0" err="1" smtClean="0"/>
              <a:t>example</a:t>
            </a:r>
            <a:r>
              <a:rPr lang="fr-CH" dirty="0" smtClean="0"/>
              <a:t>:</a:t>
            </a:r>
          </a:p>
          <a:p>
            <a:r>
              <a:rPr lang="en-GB" dirty="0" smtClean="0"/>
              <a:t>x = x</a:t>
            </a:r>
            <a:r>
              <a:rPr lang="en-GB" baseline="-25000" dirty="0" smtClean="0"/>
              <a:t>1</a:t>
            </a:r>
            <a:r>
              <a:rPr lang="en-GB" dirty="0" smtClean="0"/>
              <a:t>, x</a:t>
            </a:r>
            <a:r>
              <a:rPr lang="en-GB" baseline="-25000" dirty="0" smtClean="0"/>
              <a:t>2</a:t>
            </a:r>
            <a:r>
              <a:rPr lang="en-GB" dirty="0" smtClean="0"/>
              <a:t>,…, </a:t>
            </a:r>
            <a:r>
              <a:rPr lang="en-GB" dirty="0" err="1" smtClean="0"/>
              <a:t>x</a:t>
            </a:r>
            <a:r>
              <a:rPr lang="en-GB" baseline="-25000" dirty="0" err="1" smtClean="0"/>
              <a:t>n</a:t>
            </a:r>
            <a:r>
              <a:rPr lang="en-GB" dirty="0"/>
              <a:t>	</a:t>
            </a:r>
            <a:r>
              <a:rPr lang="en-GB" dirty="0" smtClean="0"/>
              <a:t>	</a:t>
            </a:r>
            <a:r>
              <a:rPr lang="en-GB" dirty="0"/>
              <a:t> </a:t>
            </a:r>
            <a:r>
              <a:rPr lang="en-GB" dirty="0" smtClean="0"/>
              <a:t>f</a:t>
            </a:r>
            <a:r>
              <a:rPr lang="en-GB" baseline="-25000" dirty="0" smtClean="0"/>
              <a:t>i</a:t>
            </a:r>
            <a:r>
              <a:rPr lang="en-GB" dirty="0" smtClean="0"/>
              <a:t>(x</a:t>
            </a:r>
            <a:r>
              <a:rPr lang="en-GB" baseline="-25000" dirty="0" smtClean="0"/>
              <a:t>i-1</a:t>
            </a:r>
            <a:r>
              <a:rPr lang="en-GB" dirty="0" smtClean="0"/>
              <a:t>, x</a:t>
            </a:r>
            <a:r>
              <a:rPr lang="en-GB" baseline="-25000" dirty="0" smtClean="0"/>
              <a:t>i</a:t>
            </a:r>
            <a:r>
              <a:rPr lang="en-GB" dirty="0" smtClean="0"/>
              <a:t>, x</a:t>
            </a:r>
            <a:r>
              <a:rPr lang="en-GB" baseline="-25000" dirty="0" smtClean="0"/>
              <a:t>i+1</a:t>
            </a:r>
            <a:r>
              <a:rPr lang="en-GB" dirty="0" smtClean="0"/>
              <a:t>) 	K = 3</a:t>
            </a:r>
          </a:p>
          <a:p>
            <a:pPr lvl="1"/>
            <a:r>
              <a:rPr lang="en-GB" dirty="0" smtClean="0"/>
              <a:t>f</a:t>
            </a:r>
            <a:r>
              <a:rPr lang="en-GB" baseline="-25000" dirty="0" smtClean="0"/>
              <a:t>i</a:t>
            </a:r>
            <a:r>
              <a:rPr lang="en-GB" dirty="0" smtClean="0"/>
              <a:t> is max for 1 1 1, then it is a trivial solution.</a:t>
            </a:r>
          </a:p>
          <a:p>
            <a:pPr lvl="1"/>
            <a:r>
              <a:rPr lang="en-GB" dirty="0" smtClean="0"/>
              <a:t>But if f</a:t>
            </a:r>
            <a:r>
              <a:rPr lang="en-GB" baseline="-25000" dirty="0" smtClean="0"/>
              <a:t>i</a:t>
            </a:r>
            <a:r>
              <a:rPr lang="en-GB" dirty="0" smtClean="0"/>
              <a:t> is large for 1 0 1 and small for 0 1 0 then the chain 1 0 1 0 1 0 1 ?</a:t>
            </a:r>
            <a:endParaRPr lang="fr-CH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291465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738337"/>
            <a:ext cx="9334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Connecteur droit avec flèche 3"/>
          <p:cNvCxnSpPr>
            <a:stCxn id="10242" idx="3"/>
            <a:endCxn id="10243" idx="1"/>
          </p:cNvCxnSpPr>
          <p:nvPr/>
        </p:nvCxnSpPr>
        <p:spPr>
          <a:xfrm flipV="1">
            <a:off x="3742234" y="2024087"/>
            <a:ext cx="104579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952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1.3 </a:t>
            </a:r>
            <a:r>
              <a:rPr lang="fr-CH" dirty="0" err="1" smtClean="0"/>
              <a:t>Reminder</a:t>
            </a:r>
            <a:r>
              <a:rPr lang="fr-CH" dirty="0" smtClean="0"/>
              <a:t> on </a:t>
            </a:r>
            <a:r>
              <a:rPr lang="fr-CH" dirty="0" err="1" smtClean="0"/>
              <a:t>computational</a:t>
            </a:r>
            <a:r>
              <a:rPr lang="fr-CH" dirty="0" smtClean="0"/>
              <a:t> </a:t>
            </a:r>
            <a:r>
              <a:rPr lang="fr-CH" dirty="0" err="1" smtClean="0"/>
              <a:t>complexity</a:t>
            </a:r>
            <a:endParaRPr lang="fr-CH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5257800"/>
          </a:xfrm>
        </p:spPr>
        <p:txBody>
          <a:bodyPr>
            <a:normAutofit/>
          </a:bodyPr>
          <a:lstStyle/>
          <a:p>
            <a:r>
              <a:rPr lang="fr-CH" dirty="0" smtClean="0"/>
              <a:t>To </a:t>
            </a:r>
            <a:r>
              <a:rPr lang="fr-CH" dirty="0" err="1" smtClean="0"/>
              <a:t>solve</a:t>
            </a:r>
            <a:r>
              <a:rPr lang="fr-CH" dirty="0" smtClean="0"/>
              <a:t> an </a:t>
            </a:r>
            <a:r>
              <a:rPr lang="fr-CH" dirty="0" err="1" smtClean="0"/>
              <a:t>optimization</a:t>
            </a:r>
            <a:r>
              <a:rPr lang="fr-CH" dirty="0" smtClean="0"/>
              <a:t> </a:t>
            </a:r>
            <a:r>
              <a:rPr lang="fr-CH" dirty="0" err="1" smtClean="0"/>
              <a:t>problem</a:t>
            </a:r>
            <a:r>
              <a:rPr lang="fr-CH" dirty="0" smtClean="0"/>
              <a:t>, </a:t>
            </a:r>
            <a:r>
              <a:rPr lang="fr-CH" dirty="0" err="1" smtClean="0"/>
              <a:t>we</a:t>
            </a:r>
            <a:r>
              <a:rPr lang="fr-CH" dirty="0" smtClean="0"/>
              <a:t> </a:t>
            </a:r>
            <a:r>
              <a:rPr lang="fr-CH" dirty="0" err="1" smtClean="0"/>
              <a:t>need</a:t>
            </a:r>
            <a:r>
              <a:rPr lang="fr-CH" dirty="0" smtClean="0"/>
              <a:t> an efficient </a:t>
            </a:r>
            <a:r>
              <a:rPr lang="fr-CH" dirty="0" err="1" smtClean="0"/>
              <a:t>algorithm</a:t>
            </a:r>
            <a:r>
              <a:rPr lang="fr-CH" dirty="0" smtClean="0"/>
              <a:t> in </a:t>
            </a:r>
            <a:r>
              <a:rPr lang="fr-CH" dirty="0" err="1" smtClean="0"/>
              <a:t>terms</a:t>
            </a:r>
            <a:r>
              <a:rPr lang="fr-CH" dirty="0" smtClean="0"/>
              <a:t> of:</a:t>
            </a:r>
          </a:p>
          <a:p>
            <a:pPr lvl="1"/>
            <a:r>
              <a:rPr lang="fr-CH" dirty="0" err="1" smtClean="0">
                <a:solidFill>
                  <a:schemeClr val="tx2"/>
                </a:solidFill>
              </a:rPr>
              <a:t>Execution</a:t>
            </a:r>
            <a:r>
              <a:rPr lang="fr-CH" dirty="0" smtClean="0">
                <a:solidFill>
                  <a:schemeClr val="tx2"/>
                </a:solidFill>
              </a:rPr>
              <a:t> time </a:t>
            </a:r>
            <a:r>
              <a:rPr lang="fr-CH" dirty="0" err="1" smtClean="0"/>
              <a:t>T</a:t>
            </a:r>
            <a:r>
              <a:rPr lang="fr-CH" baseline="-25000" dirty="0" err="1" smtClean="0"/>
              <a:t>cpu</a:t>
            </a:r>
            <a:r>
              <a:rPr lang="fr-CH" dirty="0" smtClean="0"/>
              <a:t> (time </a:t>
            </a:r>
            <a:r>
              <a:rPr lang="fr-CH" dirty="0" err="1" smtClean="0"/>
              <a:t>complexity</a:t>
            </a:r>
            <a:r>
              <a:rPr lang="fr-CH" dirty="0" smtClean="0"/>
              <a:t>)</a:t>
            </a:r>
          </a:p>
          <a:p>
            <a:pPr lvl="1"/>
            <a:r>
              <a:rPr lang="fr-CH" dirty="0" smtClean="0">
                <a:solidFill>
                  <a:schemeClr val="tx2"/>
                </a:solidFill>
              </a:rPr>
              <a:t>Memory usage </a:t>
            </a:r>
            <a:r>
              <a:rPr lang="fr-CH" dirty="0" smtClean="0"/>
              <a:t>(</a:t>
            </a:r>
            <a:r>
              <a:rPr lang="fr-CH" dirty="0" err="1" smtClean="0"/>
              <a:t>space</a:t>
            </a:r>
            <a:r>
              <a:rPr lang="fr-CH" dirty="0" smtClean="0"/>
              <a:t> </a:t>
            </a:r>
            <a:r>
              <a:rPr lang="fr-CH" dirty="0" err="1" smtClean="0"/>
              <a:t>complexity</a:t>
            </a:r>
            <a:r>
              <a:rPr lang="fr-CH" dirty="0" smtClean="0"/>
              <a:t>)</a:t>
            </a:r>
          </a:p>
          <a:p>
            <a:endParaRPr lang="fr-CH" dirty="0" smtClean="0"/>
          </a:p>
          <a:p>
            <a:r>
              <a:rPr lang="fr-CH" dirty="0" err="1" smtClean="0"/>
              <a:t>We</a:t>
            </a:r>
            <a:r>
              <a:rPr lang="fr-CH" dirty="0" smtClean="0"/>
              <a:t> are </a:t>
            </a:r>
            <a:r>
              <a:rPr lang="fr-CH" dirty="0" err="1" smtClean="0"/>
              <a:t>interested</a:t>
            </a:r>
            <a:r>
              <a:rPr lang="fr-CH" dirty="0" smtClean="0"/>
              <a:t> in </a:t>
            </a:r>
            <a:r>
              <a:rPr lang="fr-CH" dirty="0" err="1" smtClean="0"/>
              <a:t>what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called</a:t>
            </a:r>
            <a:r>
              <a:rPr lang="fr-CH" dirty="0" smtClean="0"/>
              <a:t> </a:t>
            </a:r>
            <a:r>
              <a:rPr lang="fr-CH" b="1" dirty="0" err="1" smtClean="0"/>
              <a:t>asymptotic</a:t>
            </a:r>
            <a:r>
              <a:rPr lang="fr-CH" b="1" dirty="0" smtClean="0"/>
              <a:t> </a:t>
            </a:r>
            <a:r>
              <a:rPr lang="fr-CH" b="1" dirty="0" err="1" smtClean="0"/>
              <a:t>complexity</a:t>
            </a:r>
            <a:r>
              <a:rPr lang="fr-CH" dirty="0" smtClean="0"/>
              <a:t>, </a:t>
            </a:r>
            <a:r>
              <a:rPr lang="fr-CH" dirty="0" err="1" smtClean="0"/>
              <a:t>that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:</a:t>
            </a:r>
          </a:p>
          <a:p>
            <a:pPr lvl="1"/>
            <a:r>
              <a:rPr lang="fr-CH" b="1" dirty="0" err="1" smtClean="0"/>
              <a:t>T</a:t>
            </a:r>
            <a:r>
              <a:rPr lang="fr-CH" b="1" baseline="-25000" dirty="0" err="1" smtClean="0"/>
              <a:t>cpu</a:t>
            </a:r>
            <a:r>
              <a:rPr lang="fr-CH" b="1" dirty="0" smtClean="0"/>
              <a:t> as a </a:t>
            </a:r>
            <a:r>
              <a:rPr lang="fr-CH" b="1" dirty="0" err="1" smtClean="0"/>
              <a:t>function</a:t>
            </a:r>
            <a:r>
              <a:rPr lang="fr-CH" b="1" dirty="0" smtClean="0"/>
              <a:t> of n</a:t>
            </a:r>
            <a:r>
              <a:rPr lang="fr-CH" dirty="0" smtClean="0"/>
              <a:t>, the </a:t>
            </a:r>
            <a:r>
              <a:rPr lang="fr-CH" dirty="0" err="1" smtClean="0"/>
              <a:t>problem</a:t>
            </a:r>
            <a:r>
              <a:rPr lang="fr-CH" dirty="0" smtClean="0"/>
              <a:t> size, for </a:t>
            </a:r>
            <a:r>
              <a:rPr lang="fr-CH" b="1" dirty="0" smtClean="0"/>
              <a:t>large </a:t>
            </a:r>
            <a:r>
              <a:rPr lang="fr-CH" b="1" dirty="0" err="1" smtClean="0"/>
              <a:t>enough</a:t>
            </a:r>
            <a:r>
              <a:rPr lang="fr-CH" b="1" dirty="0" smtClean="0"/>
              <a:t> n</a:t>
            </a:r>
          </a:p>
          <a:p>
            <a:pPr lvl="1"/>
            <a:r>
              <a:rPr lang="fr-CH" dirty="0" smtClean="0"/>
              <a:t>More </a:t>
            </a:r>
            <a:r>
              <a:rPr lang="fr-CH" dirty="0" err="1" smtClean="0"/>
              <a:t>precisely</a:t>
            </a:r>
            <a:r>
              <a:rPr lang="fr-CH" dirty="0" smtClean="0"/>
              <a:t> </a:t>
            </a:r>
            <a:r>
              <a:rPr lang="fr-CH" dirty="0" err="1" smtClean="0"/>
              <a:t>we</a:t>
            </a:r>
            <a:r>
              <a:rPr lang="fr-CH" dirty="0" smtClean="0"/>
              <a:t> </a:t>
            </a:r>
            <a:r>
              <a:rPr lang="fr-CH" dirty="0" err="1" smtClean="0"/>
              <a:t>want</a:t>
            </a:r>
            <a:r>
              <a:rPr lang="fr-CH" dirty="0" smtClean="0"/>
              <a:t> to know how T(n) </a:t>
            </a:r>
            <a:r>
              <a:rPr lang="fr-CH" dirty="0" err="1" smtClean="0"/>
              <a:t>grows</a:t>
            </a:r>
            <a:r>
              <a:rPr lang="fr-CH" dirty="0" smtClean="0"/>
              <a:t> </a:t>
            </a:r>
            <a:r>
              <a:rPr lang="fr-CH" dirty="0" err="1" smtClean="0"/>
              <a:t>with</a:t>
            </a:r>
            <a:r>
              <a:rPr lang="fr-CH" dirty="0" smtClean="0"/>
              <a:t> n</a:t>
            </a:r>
          </a:p>
          <a:p>
            <a:endParaRPr lang="fr-CH" dirty="0"/>
          </a:p>
          <a:p>
            <a:r>
              <a:rPr lang="fr-CH" dirty="0" err="1" smtClean="0"/>
              <a:t>We</a:t>
            </a:r>
            <a:r>
              <a:rPr lang="fr-CH" dirty="0" smtClean="0"/>
              <a:t> use the «gig O» notation:</a:t>
            </a:r>
          </a:p>
          <a:p>
            <a:pPr lvl="1"/>
            <a:r>
              <a:rPr lang="fr-CH" dirty="0" smtClean="0"/>
              <a:t>If one </a:t>
            </a:r>
            <a:r>
              <a:rPr lang="fr-CH" dirty="0" err="1" smtClean="0"/>
              <a:t>says</a:t>
            </a:r>
            <a:r>
              <a:rPr lang="fr-CH" dirty="0" smtClean="0"/>
              <a:t> </a:t>
            </a:r>
            <a:r>
              <a:rPr lang="fr-CH" dirty="0" err="1" smtClean="0"/>
              <a:t>that</a:t>
            </a:r>
            <a:r>
              <a:rPr lang="fr-CH" dirty="0" smtClean="0"/>
              <a:t> T(n) = O(g(n))</a:t>
            </a:r>
          </a:p>
          <a:p>
            <a:pPr lvl="1"/>
            <a:r>
              <a:rPr lang="fr-CH" dirty="0" smtClean="0"/>
              <a:t>It </a:t>
            </a:r>
            <a:r>
              <a:rPr lang="fr-CH" dirty="0" err="1" smtClean="0"/>
              <a:t>means</a:t>
            </a:r>
            <a:r>
              <a:rPr lang="fr-CH" dirty="0" smtClean="0"/>
              <a:t> </a:t>
            </a:r>
            <a:r>
              <a:rPr lang="fr-CH" dirty="0" err="1" smtClean="0"/>
              <a:t>that</a:t>
            </a:r>
            <a:r>
              <a:rPr lang="fr-CH" dirty="0" smtClean="0"/>
              <a:t> </a:t>
            </a:r>
            <a:r>
              <a:rPr lang="fr-CH" dirty="0" smtClean="0">
                <a:sym typeface="Symbol"/>
              </a:rPr>
              <a:t> n</a:t>
            </a:r>
            <a:r>
              <a:rPr lang="fr-CH" baseline="-25000" dirty="0" smtClean="0">
                <a:sym typeface="Symbol"/>
              </a:rPr>
              <a:t>o</a:t>
            </a:r>
            <a:r>
              <a:rPr lang="fr-CH" dirty="0" smtClean="0">
                <a:sym typeface="Symbol"/>
              </a:rPr>
              <a:t> and a constant k </a:t>
            </a:r>
            <a:r>
              <a:rPr lang="fr-CH" dirty="0" err="1" smtClean="0">
                <a:sym typeface="Symbol"/>
              </a:rPr>
              <a:t>such</a:t>
            </a:r>
            <a:r>
              <a:rPr lang="fr-CH" dirty="0" smtClean="0">
                <a:sym typeface="Symbol"/>
              </a:rPr>
              <a:t> </a:t>
            </a:r>
            <a:r>
              <a:rPr lang="fr-CH" dirty="0" err="1" smtClean="0">
                <a:sym typeface="Symbol"/>
              </a:rPr>
              <a:t>that</a:t>
            </a:r>
            <a:r>
              <a:rPr lang="fr-CH" dirty="0" smtClean="0">
                <a:sym typeface="Symbol"/>
              </a:rPr>
              <a:t> T(n)  k g(n)	if </a:t>
            </a:r>
            <a:r>
              <a:rPr lang="fr-CH" dirty="0" err="1" smtClean="0">
                <a:sym typeface="Symbol"/>
              </a:rPr>
              <a:t>nn</a:t>
            </a:r>
            <a:r>
              <a:rPr lang="fr-CH" baseline="-25000" dirty="0" err="1" smtClean="0">
                <a:sym typeface="Symbol"/>
              </a:rPr>
              <a:t>o</a:t>
            </a:r>
            <a:endParaRPr lang="fr-CH" baseline="-25000" dirty="0" smtClean="0">
              <a:sym typeface="Symbol"/>
            </a:endParaRPr>
          </a:p>
          <a:p>
            <a:pPr lvl="1"/>
            <a:r>
              <a:rPr lang="fr-CH" dirty="0" smtClean="0"/>
              <a:t>T(n) = 0,5n</a:t>
            </a:r>
            <a:r>
              <a:rPr lang="fr-CH" baseline="30000" dirty="0" smtClean="0"/>
              <a:t>2</a:t>
            </a:r>
            <a:r>
              <a:rPr lang="fr-CH" dirty="0" smtClean="0"/>
              <a:t> + 2n		</a:t>
            </a:r>
            <a:r>
              <a:rPr lang="fr-CH" dirty="0" smtClean="0">
                <a:sym typeface="Wingdings" pitchFamily="2" charset="2"/>
              </a:rPr>
              <a:t> O(n</a:t>
            </a:r>
            <a:r>
              <a:rPr lang="fr-CH" baseline="30000" dirty="0" smtClean="0">
                <a:sym typeface="Wingdings" pitchFamily="2" charset="2"/>
              </a:rPr>
              <a:t>2</a:t>
            </a:r>
            <a:r>
              <a:rPr lang="fr-CH" dirty="0" smtClean="0">
                <a:sym typeface="Wingdings" pitchFamily="2" charset="2"/>
              </a:rPr>
              <a:t>)</a:t>
            </a:r>
          </a:p>
          <a:p>
            <a:pPr lvl="1"/>
            <a:r>
              <a:rPr lang="fr-CH" dirty="0" smtClean="0">
                <a:sym typeface="Wingdings" pitchFamily="2" charset="2"/>
              </a:rPr>
              <a:t>T(n) = n + log(n) &lt; n + n	 O(n)</a:t>
            </a:r>
          </a:p>
          <a:p>
            <a:r>
              <a:rPr lang="fr-CH" dirty="0" smtClean="0">
                <a:sym typeface="Wingdings" pitchFamily="2" charset="2"/>
              </a:rPr>
              <a:t>For </a:t>
            </a:r>
            <a:r>
              <a:rPr lang="fr-CH" dirty="0" err="1" smtClean="0">
                <a:sym typeface="Wingdings" pitchFamily="2" charset="2"/>
              </a:rPr>
              <a:t>many</a:t>
            </a:r>
            <a:r>
              <a:rPr lang="fr-CH" dirty="0" smtClean="0">
                <a:sym typeface="Wingdings" pitchFamily="2" charset="2"/>
              </a:rPr>
              <a:t> </a:t>
            </a:r>
            <a:r>
              <a:rPr lang="fr-CH" dirty="0" err="1" smtClean="0">
                <a:sym typeface="Wingdings" pitchFamily="2" charset="2"/>
              </a:rPr>
              <a:t>problems</a:t>
            </a:r>
            <a:r>
              <a:rPr lang="fr-CH" dirty="0" smtClean="0">
                <a:sym typeface="Wingdings" pitchFamily="2" charset="2"/>
              </a:rPr>
              <a:t> (</a:t>
            </a:r>
            <a:r>
              <a:rPr lang="fr-CH" dirty="0" err="1" smtClean="0">
                <a:sym typeface="Wingdings" pitchFamily="2" charset="2"/>
              </a:rPr>
              <a:t>sorting</a:t>
            </a:r>
            <a:r>
              <a:rPr lang="fr-CH" dirty="0" smtClean="0">
                <a:sym typeface="Wingdings" pitchFamily="2" charset="2"/>
              </a:rPr>
              <a:t>, matrix multiplication,…) </a:t>
            </a:r>
            <a:r>
              <a:rPr lang="fr-CH" dirty="0" err="1" smtClean="0">
                <a:sym typeface="Wingdings" pitchFamily="2" charset="2"/>
              </a:rPr>
              <a:t>there</a:t>
            </a:r>
            <a:r>
              <a:rPr lang="fr-CH" dirty="0" smtClean="0">
                <a:sym typeface="Wingdings" pitchFamily="2" charset="2"/>
              </a:rPr>
              <a:t> </a:t>
            </a:r>
            <a:r>
              <a:rPr lang="fr-CH" dirty="0" err="1" smtClean="0">
                <a:sym typeface="Wingdings" pitchFamily="2" charset="2"/>
              </a:rPr>
              <a:t>exist</a:t>
            </a:r>
            <a:r>
              <a:rPr lang="fr-CH" dirty="0" smtClean="0">
                <a:sym typeface="Wingdings" pitchFamily="2" charset="2"/>
              </a:rPr>
              <a:t> </a:t>
            </a:r>
            <a:r>
              <a:rPr lang="fr-CH" dirty="0" err="1" smtClean="0">
                <a:sym typeface="Wingdings" pitchFamily="2" charset="2"/>
              </a:rPr>
              <a:t>algorithms</a:t>
            </a:r>
            <a:r>
              <a:rPr lang="fr-CH" dirty="0" smtClean="0">
                <a:sym typeface="Wingdings" pitchFamily="2" charset="2"/>
              </a:rPr>
              <a:t> </a:t>
            </a:r>
            <a:r>
              <a:rPr lang="fr-CH" dirty="0" err="1" smtClean="0">
                <a:sym typeface="Wingdings" pitchFamily="2" charset="2"/>
              </a:rPr>
              <a:t>that</a:t>
            </a:r>
            <a:r>
              <a:rPr lang="fr-CH" dirty="0" smtClean="0">
                <a:sym typeface="Wingdings" pitchFamily="2" charset="2"/>
              </a:rPr>
              <a:t> are polynomial in the </a:t>
            </a:r>
            <a:r>
              <a:rPr lang="fr-CH" dirty="0" err="1" smtClean="0">
                <a:sym typeface="Wingdings" pitchFamily="2" charset="2"/>
              </a:rPr>
              <a:t>problem</a:t>
            </a:r>
            <a:r>
              <a:rPr lang="fr-CH" dirty="0" smtClean="0">
                <a:sym typeface="Wingdings" pitchFamily="2" charset="2"/>
              </a:rPr>
              <a:t> size</a:t>
            </a:r>
          </a:p>
          <a:p>
            <a:pPr lvl="1"/>
            <a:r>
              <a:rPr lang="fr-CH" dirty="0" smtClean="0">
                <a:sym typeface="Wingdings" pitchFamily="2" charset="2"/>
              </a:rPr>
              <a:t>T(n) = O(n</a:t>
            </a:r>
            <a:r>
              <a:rPr lang="fr-CH" baseline="30000" dirty="0" smtClean="0">
                <a:sym typeface="Wingdings" pitchFamily="2" charset="2"/>
              </a:rPr>
              <a:t>m</a:t>
            </a:r>
            <a:r>
              <a:rPr lang="fr-CH" dirty="0" smtClean="0">
                <a:sym typeface="Wingdings" pitchFamily="2" charset="2"/>
              </a:rPr>
              <a:t>)	</a:t>
            </a:r>
            <a:r>
              <a:rPr lang="fr-CH" dirty="0" err="1" smtClean="0">
                <a:sym typeface="Wingdings" pitchFamily="2" charset="2"/>
              </a:rPr>
              <a:t>where</a:t>
            </a:r>
            <a:r>
              <a:rPr lang="fr-CH" dirty="0" smtClean="0">
                <a:sym typeface="Wingdings" pitchFamily="2" charset="2"/>
              </a:rPr>
              <a:t> </a:t>
            </a:r>
            <a:r>
              <a:rPr lang="fr-CH" dirty="0" err="1" smtClean="0">
                <a:sym typeface="Wingdings" pitchFamily="2" charset="2"/>
              </a:rPr>
              <a:t>typically</a:t>
            </a:r>
            <a:r>
              <a:rPr lang="fr-CH" dirty="0" smtClean="0">
                <a:sym typeface="Wingdings" pitchFamily="2" charset="2"/>
              </a:rPr>
              <a:t> m = 2, 3, …</a:t>
            </a:r>
          </a:p>
          <a:p>
            <a:endParaRPr lang="fr-CH" dirty="0" smtClean="0"/>
          </a:p>
          <a:p>
            <a:r>
              <a:rPr lang="fr-CH" dirty="0" err="1" smtClean="0"/>
              <a:t>Such</a:t>
            </a:r>
            <a:r>
              <a:rPr lang="fr-CH" dirty="0" smtClean="0"/>
              <a:t> </a:t>
            </a:r>
            <a:r>
              <a:rPr lang="fr-CH" dirty="0" err="1" smtClean="0"/>
              <a:t>problems</a:t>
            </a:r>
            <a:r>
              <a:rPr lang="fr-CH" dirty="0" smtClean="0"/>
              <a:t> are </a:t>
            </a:r>
            <a:r>
              <a:rPr lang="fr-CH" dirty="0" err="1" smtClean="0"/>
              <a:t>said</a:t>
            </a:r>
            <a:r>
              <a:rPr lang="fr-CH" dirty="0" smtClean="0"/>
              <a:t> to </a:t>
            </a:r>
            <a:r>
              <a:rPr lang="fr-CH" dirty="0" err="1" smtClean="0"/>
              <a:t>belong</a:t>
            </a:r>
            <a:r>
              <a:rPr lang="fr-CH" dirty="0" smtClean="0"/>
              <a:t> to the P-class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485675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But there are other problems for which no polynomial algorithm is known.</a:t>
            </a:r>
          </a:p>
          <a:p>
            <a:pPr lvl="1"/>
            <a:r>
              <a:rPr lang="en-GB" dirty="0" smtClean="0"/>
              <a:t>There are only </a:t>
            </a:r>
            <a:r>
              <a:rPr lang="en-GB" b="1" dirty="0" smtClean="0"/>
              <a:t>exponential algorithms</a:t>
            </a:r>
          </a:p>
          <a:p>
            <a:pPr lvl="1"/>
            <a:r>
              <a:rPr lang="en-GB" dirty="0" smtClean="0"/>
              <a:t>T(n) = O(2</a:t>
            </a:r>
            <a:r>
              <a:rPr lang="en-GB" baseline="30000" dirty="0" smtClean="0"/>
              <a:t>n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Those problems are computationally difficult if n is large.</a:t>
            </a:r>
            <a:endParaRPr lang="en-GB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03" y="1628800"/>
            <a:ext cx="7831137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0673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07504" y="404664"/>
            <a:ext cx="8928992" cy="6453336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tx2"/>
                </a:solidFill>
              </a:rPr>
              <a:t>Complexity classes (P, NP, NP-complete, NP-hard)</a:t>
            </a:r>
          </a:p>
          <a:p>
            <a:endParaRPr lang="en-GB" dirty="0" smtClean="0"/>
          </a:p>
          <a:p>
            <a:r>
              <a:rPr lang="en-GB" b="1" dirty="0" smtClean="0">
                <a:solidFill>
                  <a:schemeClr val="tx2"/>
                </a:solidFill>
              </a:rPr>
              <a:t>Class P</a:t>
            </a:r>
            <a:r>
              <a:rPr lang="en-GB" dirty="0" smtClean="0"/>
              <a:t>: there is an </a:t>
            </a:r>
            <a:r>
              <a:rPr lang="en-GB" b="1" dirty="0" smtClean="0"/>
              <a:t>algorithm that solves </a:t>
            </a:r>
            <a:r>
              <a:rPr lang="en-GB" dirty="0" smtClean="0"/>
              <a:t>the problem in a polynomial time</a:t>
            </a:r>
          </a:p>
          <a:p>
            <a:pPr lvl="1"/>
            <a:r>
              <a:rPr lang="en-GB" dirty="0" smtClean="0"/>
              <a:t>T(n) = O(n</a:t>
            </a:r>
            <a:r>
              <a:rPr lang="en-GB" baseline="30000" dirty="0" smtClean="0"/>
              <a:t>m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r>
              <a:rPr lang="en-GB" b="1" dirty="0" smtClean="0">
                <a:solidFill>
                  <a:schemeClr val="tx2"/>
                </a:solidFill>
              </a:rPr>
              <a:t>Class NP</a:t>
            </a:r>
            <a:r>
              <a:rPr lang="en-GB" dirty="0" smtClean="0"/>
              <a:t>: problems for which a solution </a:t>
            </a:r>
            <a:r>
              <a:rPr lang="en-GB" b="1" dirty="0" smtClean="0"/>
              <a:t>can be checked </a:t>
            </a:r>
            <a:r>
              <a:rPr lang="en-GB" dirty="0" smtClean="0"/>
              <a:t>in a polynomial time</a:t>
            </a:r>
          </a:p>
          <a:p>
            <a:pPr lvl="1"/>
            <a:r>
              <a:rPr lang="en-GB" dirty="0" smtClean="0"/>
              <a:t>Thus P </a:t>
            </a:r>
            <a:r>
              <a:rPr lang="en-GB" dirty="0" smtClean="0">
                <a:sym typeface="Symbol"/>
              </a:rPr>
              <a:t> NP</a:t>
            </a:r>
          </a:p>
          <a:p>
            <a:endParaRPr lang="en-GB" dirty="0">
              <a:sym typeface="Symbol"/>
            </a:endParaRPr>
          </a:p>
          <a:p>
            <a:r>
              <a:rPr lang="en-GB" b="1" dirty="0" smtClean="0">
                <a:solidFill>
                  <a:schemeClr val="tx2"/>
                </a:solidFill>
                <a:sym typeface="Symbol"/>
              </a:rPr>
              <a:t>Class NP-hard</a:t>
            </a:r>
            <a:r>
              <a:rPr lang="en-GB" dirty="0" smtClean="0">
                <a:sym typeface="Symbol"/>
              </a:rPr>
              <a:t>: those are problems whose solution can be used to solve any NP problem up to a polynomial additional time</a:t>
            </a:r>
          </a:p>
          <a:p>
            <a:endParaRPr lang="en-GB" dirty="0">
              <a:sym typeface="Symbol"/>
            </a:endParaRPr>
          </a:p>
          <a:p>
            <a:r>
              <a:rPr lang="en-GB" b="1" dirty="0" smtClean="0">
                <a:solidFill>
                  <a:schemeClr val="tx2"/>
                </a:solidFill>
                <a:sym typeface="Symbol"/>
              </a:rPr>
              <a:t>Class NP-complete</a:t>
            </a:r>
            <a:r>
              <a:rPr lang="en-GB" dirty="0" smtClean="0">
                <a:sym typeface="Symbol"/>
              </a:rPr>
              <a:t>: are problems that are both in NP and NP-hard.</a:t>
            </a:r>
          </a:p>
          <a:p>
            <a:endParaRPr lang="en-GB" dirty="0">
              <a:sym typeface="Symbol"/>
            </a:endParaRPr>
          </a:p>
          <a:p>
            <a:endParaRPr lang="en-GB" dirty="0" smtClean="0">
              <a:sym typeface="Symbol"/>
            </a:endParaRPr>
          </a:p>
          <a:p>
            <a:endParaRPr lang="en-GB" dirty="0">
              <a:sym typeface="Symbol"/>
            </a:endParaRPr>
          </a:p>
          <a:p>
            <a:endParaRPr lang="en-GB" dirty="0" smtClean="0">
              <a:sym typeface="Symbol"/>
            </a:endParaRPr>
          </a:p>
          <a:p>
            <a:endParaRPr lang="en-GB" dirty="0">
              <a:sym typeface="Symbol"/>
            </a:endParaRPr>
          </a:p>
          <a:p>
            <a:endParaRPr lang="en-GB" dirty="0" smtClean="0">
              <a:sym typeface="Symbol"/>
            </a:endParaRPr>
          </a:p>
          <a:p>
            <a:endParaRPr lang="en-GB" dirty="0">
              <a:sym typeface="Symbol"/>
            </a:endParaRPr>
          </a:p>
          <a:p>
            <a:pPr lvl="1"/>
            <a:r>
              <a:rPr lang="en-GB" dirty="0" smtClean="0">
                <a:sym typeface="Symbol"/>
              </a:rPr>
              <a:t>Typically NP-hard and NP-complete problems can be solved by exponential algorithms.</a:t>
            </a:r>
            <a:endParaRPr lang="en-GB" dirty="0"/>
          </a:p>
        </p:txBody>
      </p:sp>
      <p:grpSp>
        <p:nvGrpSpPr>
          <p:cNvPr id="22" name="Groupe 21"/>
          <p:cNvGrpSpPr/>
          <p:nvPr/>
        </p:nvGrpSpPr>
        <p:grpSpPr>
          <a:xfrm>
            <a:off x="1331640" y="4285453"/>
            <a:ext cx="7237839" cy="2023867"/>
            <a:chOff x="1558876" y="4574050"/>
            <a:chExt cx="7237839" cy="2023867"/>
          </a:xfrm>
        </p:grpSpPr>
        <p:sp>
          <p:nvSpPr>
            <p:cNvPr id="3" name="Ellipse 2"/>
            <p:cNvSpPr/>
            <p:nvPr/>
          </p:nvSpPr>
          <p:spPr>
            <a:xfrm>
              <a:off x="1799692" y="4574051"/>
              <a:ext cx="3816424" cy="1224630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" name="Ellipse 3"/>
            <p:cNvSpPr/>
            <p:nvPr/>
          </p:nvSpPr>
          <p:spPr>
            <a:xfrm>
              <a:off x="3707904" y="4574050"/>
              <a:ext cx="3960440" cy="1228781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" name="Ellipse 4"/>
            <p:cNvSpPr/>
            <p:nvPr/>
          </p:nvSpPr>
          <p:spPr>
            <a:xfrm>
              <a:off x="2195736" y="4766096"/>
              <a:ext cx="865758" cy="823144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H" dirty="0" smtClean="0">
                  <a:solidFill>
                    <a:schemeClr val="accent6"/>
                  </a:solidFill>
                </a:rPr>
                <a:t>P</a:t>
              </a:r>
              <a:endParaRPr lang="fr-CH" dirty="0">
                <a:solidFill>
                  <a:schemeClr val="accent6"/>
                </a:solidFill>
              </a:endParaRPr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3061494" y="4725144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dirty="0" smtClean="0">
                  <a:solidFill>
                    <a:schemeClr val="accent6"/>
                  </a:solidFill>
                </a:rPr>
                <a:t>NP</a:t>
              </a:r>
              <a:endParaRPr lang="fr-CH" dirty="0">
                <a:solidFill>
                  <a:schemeClr val="accent6"/>
                </a:solidFill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5940152" y="4909810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dirty="0" smtClean="0">
                  <a:solidFill>
                    <a:schemeClr val="accent6"/>
                  </a:solidFill>
                </a:rPr>
                <a:t>NP-hard</a:t>
              </a:r>
              <a:endParaRPr lang="fr-CH" dirty="0">
                <a:solidFill>
                  <a:schemeClr val="accent6"/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3923928" y="5001700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dirty="0" smtClean="0">
                  <a:solidFill>
                    <a:schemeClr val="accent6"/>
                  </a:solidFill>
                </a:rPr>
                <a:t>NP-</a:t>
              </a:r>
              <a:r>
                <a:rPr lang="fr-CH" dirty="0" err="1" smtClean="0">
                  <a:solidFill>
                    <a:schemeClr val="accent6"/>
                  </a:solidFill>
                </a:rPr>
                <a:t>complete</a:t>
              </a:r>
              <a:endParaRPr lang="fr-CH" dirty="0">
                <a:solidFill>
                  <a:schemeClr val="accent6"/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1558876" y="5949280"/>
              <a:ext cx="21490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 err="1" smtClean="0"/>
                <a:t>Factorization</a:t>
              </a:r>
              <a:r>
                <a:rPr lang="fr-CH" dirty="0" smtClean="0"/>
                <a:t> of large </a:t>
              </a:r>
              <a:r>
                <a:rPr lang="fr-CH" dirty="0" err="1" smtClean="0"/>
                <a:t>integers</a:t>
              </a:r>
              <a:endParaRPr lang="fr-CH" dirty="0"/>
            </a:p>
          </p:txBody>
        </p:sp>
        <p:cxnSp>
          <p:nvCxnSpPr>
            <p:cNvPr id="11" name="Connecteur droit avec flèche 10"/>
            <p:cNvCxnSpPr>
              <a:stCxn id="9" idx="0"/>
            </p:cNvCxnSpPr>
            <p:nvPr/>
          </p:nvCxnSpPr>
          <p:spPr>
            <a:xfrm flipV="1">
              <a:off x="2633390" y="5371032"/>
              <a:ext cx="680737" cy="57824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11"/>
            <p:cNvSpPr txBox="1"/>
            <p:nvPr/>
          </p:nvSpPr>
          <p:spPr>
            <a:xfrm>
              <a:off x="7722201" y="5393305"/>
              <a:ext cx="1074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 smtClean="0"/>
                <a:t>TSP</a:t>
              </a:r>
              <a:endParaRPr lang="fr-CH" dirty="0"/>
            </a:p>
          </p:txBody>
        </p:sp>
        <p:cxnSp>
          <p:nvCxnSpPr>
            <p:cNvPr id="13" name="Connecteur droit avec flèche 12"/>
            <p:cNvCxnSpPr>
              <a:stCxn id="12" idx="1"/>
            </p:cNvCxnSpPr>
            <p:nvPr/>
          </p:nvCxnSpPr>
          <p:spPr>
            <a:xfrm flipH="1" flipV="1">
              <a:off x="6732240" y="5338766"/>
              <a:ext cx="989961" cy="23920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/>
            <p:cNvSpPr txBox="1"/>
            <p:nvPr/>
          </p:nvSpPr>
          <p:spPr>
            <a:xfrm>
              <a:off x="3923928" y="5951586"/>
              <a:ext cx="41876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 smtClean="0"/>
                <a:t>Graph </a:t>
              </a:r>
              <a:r>
                <a:rPr lang="fr-CH" dirty="0" err="1" smtClean="0"/>
                <a:t>coloring</a:t>
              </a:r>
              <a:r>
                <a:rPr lang="fr-CH" dirty="0" smtClean="0"/>
                <a:t>, </a:t>
              </a:r>
              <a:r>
                <a:rPr lang="fr-CH" dirty="0" err="1" smtClean="0"/>
                <a:t>Hamiltonian</a:t>
              </a:r>
              <a:r>
                <a:rPr lang="fr-CH" dirty="0" smtClean="0"/>
                <a:t> cycle,</a:t>
              </a:r>
            </a:p>
            <a:p>
              <a:r>
                <a:rPr lang="fr-CH" dirty="0" smtClean="0"/>
                <a:t>SAT </a:t>
              </a:r>
              <a:r>
                <a:rPr lang="fr-CH" dirty="0" err="1" smtClean="0"/>
                <a:t>problems</a:t>
              </a:r>
              <a:r>
                <a:rPr lang="fr-CH" dirty="0" smtClean="0"/>
                <a:t>…</a:t>
              </a:r>
              <a:endParaRPr lang="fr-CH" dirty="0"/>
            </a:p>
          </p:txBody>
        </p:sp>
        <p:cxnSp>
          <p:nvCxnSpPr>
            <p:cNvPr id="17" name="Connecteur droit avec flèche 16"/>
            <p:cNvCxnSpPr/>
            <p:nvPr/>
          </p:nvCxnSpPr>
          <p:spPr>
            <a:xfrm flipV="1">
              <a:off x="4683110" y="5523432"/>
              <a:ext cx="0" cy="4281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3602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07504" y="404664"/>
            <a:ext cx="8928992" cy="6453336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tx2"/>
                </a:solidFill>
              </a:rPr>
              <a:t>Example: Hamiltonian cycle</a:t>
            </a:r>
          </a:p>
          <a:p>
            <a:r>
              <a:rPr lang="en-GB" dirty="0" smtClean="0"/>
              <a:t>Find a close path on a graph that goes through all nodes once and only once, using the edges, and returning back to the starting node.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We can use a TSP algorithm to decide if a graph G has or not an Hamiltonian cycle.</a:t>
            </a:r>
          </a:p>
          <a:p>
            <a:pPr lvl="1"/>
            <a:r>
              <a:rPr lang="en-GB" dirty="0" smtClean="0"/>
              <a:t>Add a weight 1 to all existing edges of G</a:t>
            </a:r>
          </a:p>
          <a:p>
            <a:pPr lvl="1"/>
            <a:r>
              <a:rPr lang="en-GB" dirty="0" smtClean="0"/>
              <a:t>Add missing edges with weight 2 (make a fully connected graph)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Now </a:t>
            </a:r>
            <a:r>
              <a:rPr lang="en-GB" b="1" dirty="0" smtClean="0"/>
              <a:t>solve the TSP problem of this fully connected graph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If the shortest path is of length n, an Hamiltonian cycle exists</a:t>
            </a:r>
          </a:p>
          <a:p>
            <a:pPr lvl="1"/>
            <a:r>
              <a:rPr lang="en-GB" dirty="0" smtClean="0"/>
              <a:t>If it’s larger, it does not exists</a:t>
            </a:r>
          </a:p>
          <a:p>
            <a:endParaRPr lang="en-GB" dirty="0"/>
          </a:p>
          <a:p>
            <a:r>
              <a:rPr lang="en-GB" b="1" dirty="0" smtClean="0">
                <a:solidFill>
                  <a:schemeClr val="tx2"/>
                </a:solidFill>
              </a:rPr>
              <a:t>Conclusion</a:t>
            </a:r>
            <a:r>
              <a:rPr lang="en-GB" dirty="0" smtClean="0"/>
              <a:t>: a solution of TSP gives a solution of Hamiltonian cycle (which actually is NP-complete problem), but TSP is not NP because one cannot check in a polynomial time whether a tour is really the shortest.</a:t>
            </a:r>
          </a:p>
          <a:p>
            <a:endParaRPr lang="en-GB" dirty="0" smtClean="0"/>
          </a:p>
          <a:p>
            <a:r>
              <a:rPr lang="en-GB" dirty="0" smtClean="0"/>
              <a:t>So in this course we want to find ways to solve </a:t>
            </a:r>
            <a:r>
              <a:rPr lang="en-GB" b="1" dirty="0" smtClean="0">
                <a:solidFill>
                  <a:schemeClr val="tx2"/>
                </a:solidFill>
              </a:rPr>
              <a:t>NP-hard </a:t>
            </a:r>
            <a:r>
              <a:rPr lang="en-GB" dirty="0" smtClean="0"/>
              <a:t>optimization problems</a:t>
            </a:r>
            <a:endParaRPr lang="en-GB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283548"/>
            <a:ext cx="2520280" cy="1753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072172"/>
            <a:ext cx="1531167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27096"/>
            <a:ext cx="3119151" cy="1466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178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 &amp; grading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1/3 for TPs</a:t>
            </a:r>
          </a:p>
          <a:p>
            <a:endParaRPr lang="en-GB" smtClean="0"/>
          </a:p>
          <a:p>
            <a:r>
              <a:rPr lang="en-GB" smtClean="0"/>
              <a:t>2/3 for Oral exam</a:t>
            </a:r>
          </a:p>
          <a:p>
            <a:pPr lvl="1"/>
            <a:r>
              <a:rPr lang="en-GB" smtClean="0"/>
              <a:t>No preparation, no material</a:t>
            </a:r>
          </a:p>
          <a:p>
            <a:pPr lvl="1"/>
            <a:r>
              <a:rPr lang="en-GB" smtClean="0"/>
              <a:t>List of questions, pick one</a:t>
            </a:r>
          </a:p>
          <a:p>
            <a:pPr lvl="1"/>
            <a:r>
              <a:rPr lang="en-GB" smtClean="0"/>
              <a:t>20min discussion on the topic</a:t>
            </a:r>
          </a:p>
          <a:p>
            <a:endParaRPr lang="en-GB" smtClean="0"/>
          </a:p>
          <a:p>
            <a:r>
              <a:rPr lang="en-GB" smtClean="0"/>
              <a:t>Course material</a:t>
            </a:r>
          </a:p>
          <a:p>
            <a:pPr lvl="1"/>
            <a:r>
              <a:rPr lang="en-GB" smtClean="0"/>
              <a:t>Notes</a:t>
            </a:r>
          </a:p>
          <a:p>
            <a:pPr lvl="1"/>
            <a:r>
              <a:rPr lang="en-GB" smtClean="0"/>
              <a:t>Books</a:t>
            </a:r>
          </a:p>
          <a:p>
            <a:pPr lvl="1"/>
            <a:r>
              <a:rPr lang="en-GB" smtClean="0"/>
              <a:t>Moodle &amp; emails for notes and announcements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53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  <a:endParaRPr lang="fr-CH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 smtClean="0"/>
              <a:t>Chapter</a:t>
            </a:r>
            <a:r>
              <a:rPr lang="fr-CH" dirty="0" smtClean="0"/>
              <a:t> 1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9854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1.00 Introduction </a:t>
            </a:r>
            <a:r>
              <a:rPr lang="fr-CH" dirty="0" err="1" smtClean="0"/>
              <a:t>example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 of optimisation</a:t>
            </a:r>
          </a:p>
          <a:p>
            <a:pPr lvl="1"/>
            <a:r>
              <a:rPr lang="en-GB" dirty="0" smtClean="0"/>
              <a:t>Some peoples are in a room</a:t>
            </a:r>
          </a:p>
          <a:p>
            <a:pPr lvl="1"/>
            <a:r>
              <a:rPr lang="en-GB" dirty="0" smtClean="0"/>
              <a:t>Where is the point for witch the global distance for them is minimal?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Let’s put it in 1D…</a:t>
            </a:r>
          </a:p>
          <a:p>
            <a:pPr lvl="1"/>
            <a:r>
              <a:rPr lang="en-GB" dirty="0" smtClean="0"/>
              <a:t>If odd number of points: C is the Median and Optimal location (left scheme)</a:t>
            </a:r>
          </a:p>
          <a:p>
            <a:pPr lvl="1"/>
            <a:r>
              <a:rPr lang="en-GB" dirty="0" smtClean="0"/>
              <a:t>If even number of points: will be somewhere between C and D (right scheme)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403648" y="29249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>
                <a:solidFill>
                  <a:schemeClr val="accent6"/>
                </a:solidFill>
              </a:rPr>
              <a:t>A</a:t>
            </a:r>
            <a:endParaRPr lang="fr-CH" dirty="0">
              <a:solidFill>
                <a:schemeClr val="accent6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979712" y="407707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>
                <a:solidFill>
                  <a:schemeClr val="accent6"/>
                </a:solidFill>
              </a:rPr>
              <a:t>B</a:t>
            </a:r>
            <a:endParaRPr lang="fr-CH" dirty="0">
              <a:solidFill>
                <a:schemeClr val="accent6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203848" y="255561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>
                <a:solidFill>
                  <a:schemeClr val="accent6"/>
                </a:solidFill>
              </a:rPr>
              <a:t>C</a:t>
            </a:r>
            <a:endParaRPr lang="fr-CH" dirty="0">
              <a:solidFill>
                <a:schemeClr val="accent6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07904" y="376151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>
                <a:solidFill>
                  <a:schemeClr val="accent6"/>
                </a:solidFill>
              </a:rPr>
              <a:t>D</a:t>
            </a:r>
            <a:endParaRPr lang="fr-CH" dirty="0">
              <a:solidFill>
                <a:schemeClr val="accent6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555776" y="32942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>
                <a:solidFill>
                  <a:schemeClr val="tx2"/>
                </a:solidFill>
              </a:rPr>
              <a:t>?</a:t>
            </a:r>
            <a:endParaRPr lang="fr-CH" dirty="0">
              <a:solidFill>
                <a:schemeClr val="tx2"/>
              </a:solidFill>
            </a:endParaRPr>
          </a:p>
        </p:txBody>
      </p:sp>
      <p:cxnSp>
        <p:nvCxnSpPr>
          <p:cNvPr id="10" name="Connecteur droit avec flèche 9"/>
          <p:cNvCxnSpPr>
            <a:stCxn id="4" idx="3"/>
            <a:endCxn id="8" idx="1"/>
          </p:cNvCxnSpPr>
          <p:nvPr/>
        </p:nvCxnSpPr>
        <p:spPr>
          <a:xfrm>
            <a:off x="1742202" y="3109610"/>
            <a:ext cx="813574" cy="369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6" idx="1"/>
          </p:cNvCxnSpPr>
          <p:nvPr/>
        </p:nvCxnSpPr>
        <p:spPr>
          <a:xfrm flipH="1">
            <a:off x="2868682" y="2740278"/>
            <a:ext cx="335166" cy="553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7" idx="1"/>
          </p:cNvCxnSpPr>
          <p:nvPr/>
        </p:nvCxnSpPr>
        <p:spPr>
          <a:xfrm flipH="1" flipV="1">
            <a:off x="2868682" y="3663608"/>
            <a:ext cx="839222" cy="2825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endCxn id="8" idx="2"/>
          </p:cNvCxnSpPr>
          <p:nvPr/>
        </p:nvCxnSpPr>
        <p:spPr>
          <a:xfrm flipV="1">
            <a:off x="2318266" y="3663608"/>
            <a:ext cx="393963" cy="467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03" y="5301208"/>
            <a:ext cx="4392488" cy="1113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535" y="5301208"/>
            <a:ext cx="3738307" cy="1113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ZoneTexte 18"/>
          <p:cNvSpPr txBox="1"/>
          <p:nvPr/>
        </p:nvSpPr>
        <p:spPr>
          <a:xfrm>
            <a:off x="3883641" y="310961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>
                <a:solidFill>
                  <a:schemeClr val="tx2"/>
                </a:solidFill>
              </a:rPr>
              <a:t>2D </a:t>
            </a:r>
            <a:r>
              <a:rPr lang="fr-CH" dirty="0" err="1" smtClean="0">
                <a:solidFill>
                  <a:schemeClr val="tx2"/>
                </a:solidFill>
              </a:rPr>
              <a:t>median</a:t>
            </a:r>
            <a:endParaRPr lang="fr-CH" dirty="0">
              <a:solidFill>
                <a:schemeClr val="tx2"/>
              </a:solidFill>
            </a:endParaRPr>
          </a:p>
        </p:txBody>
      </p:sp>
      <p:cxnSp>
        <p:nvCxnSpPr>
          <p:cNvPr id="20" name="Connecteur droit avec flèche 19"/>
          <p:cNvCxnSpPr>
            <a:stCxn id="19" idx="1"/>
          </p:cNvCxnSpPr>
          <p:nvPr/>
        </p:nvCxnSpPr>
        <p:spPr>
          <a:xfrm flipH="1">
            <a:off x="2868682" y="3294276"/>
            <a:ext cx="1014959" cy="18466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208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1.01 </a:t>
            </a:r>
            <a:r>
              <a:rPr lang="en-GB" dirty="0" err="1" smtClean="0"/>
              <a:t>Exemple</a:t>
            </a:r>
            <a:r>
              <a:rPr lang="en-GB" dirty="0" smtClean="0"/>
              <a:t> of median computation</a:t>
            </a:r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3"/>
            <a:ext cx="7920880" cy="53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209753"/>
            <a:ext cx="523875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0260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1.02 Graphical solution</a:t>
            </a:r>
            <a:endParaRPr lang="en-GB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07504" y="5662904"/>
            <a:ext cx="8928992" cy="814095"/>
          </a:xfrm>
        </p:spPr>
        <p:txBody>
          <a:bodyPr/>
          <a:lstStyle/>
          <a:p>
            <a:r>
              <a:rPr lang="en-GB" dirty="0" smtClean="0"/>
              <a:t>Computing it: hill descent / </a:t>
            </a:r>
            <a:r>
              <a:rPr lang="en-GB" dirty="0" err="1" smtClean="0"/>
              <a:t>sleepest</a:t>
            </a:r>
            <a:r>
              <a:rPr lang="en-GB" dirty="0" smtClean="0"/>
              <a:t> descent</a:t>
            </a:r>
          </a:p>
          <a:p>
            <a:pPr lvl="1"/>
            <a:r>
              <a:rPr lang="en-GB" dirty="0" smtClean="0"/>
              <a:t>We go «down the hill» to the lowest point (orange arrow)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71" y="1555135"/>
            <a:ext cx="8928992" cy="3962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onnecteur droit avec flèche 6"/>
          <p:cNvCxnSpPr/>
          <p:nvPr/>
        </p:nvCxnSpPr>
        <p:spPr>
          <a:xfrm>
            <a:off x="6300192" y="3284984"/>
            <a:ext cx="504056" cy="64807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027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1.1 </a:t>
            </a:r>
            <a:r>
              <a:rPr lang="fr-CH" dirty="0" err="1" smtClean="0"/>
              <a:t>Search</a:t>
            </a:r>
            <a:r>
              <a:rPr lang="fr-CH" dirty="0" smtClean="0"/>
              <a:t> </a:t>
            </a:r>
            <a:r>
              <a:rPr lang="fr-CH" dirty="0" err="1" smtClean="0"/>
              <a:t>space</a:t>
            </a:r>
            <a:endParaRPr lang="fr-CH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want to solve an </a:t>
            </a:r>
            <a:r>
              <a:rPr lang="en-GB" b="1" dirty="0" smtClean="0"/>
              <a:t>optimisation problem</a:t>
            </a:r>
            <a:r>
              <a:rPr lang="en-GB" dirty="0" smtClean="0"/>
              <a:t>:</a:t>
            </a:r>
          </a:p>
          <a:p>
            <a:pPr lvl="1"/>
            <a:r>
              <a:rPr lang="en-GB" i="1" dirty="0" smtClean="0"/>
              <a:t>Find x such that a </a:t>
            </a:r>
            <a:r>
              <a:rPr lang="en-GB" i="1" dirty="0" err="1" smtClean="0"/>
              <a:t>givenfunction</a:t>
            </a:r>
            <a:r>
              <a:rPr lang="en-GB" i="1" dirty="0" smtClean="0"/>
              <a:t> f(x) is maximal (maximization problem) or minimal (minimization problem)</a:t>
            </a:r>
          </a:p>
          <a:p>
            <a:endParaRPr lang="en-GB" dirty="0" smtClean="0"/>
          </a:p>
          <a:p>
            <a:r>
              <a:rPr lang="en-GB" dirty="0" smtClean="0">
                <a:solidFill>
                  <a:schemeClr val="tx2"/>
                </a:solidFill>
              </a:rPr>
              <a:t>Definition: </a:t>
            </a:r>
            <a:r>
              <a:rPr lang="en-GB" dirty="0" smtClean="0"/>
              <a:t>The </a:t>
            </a:r>
            <a:r>
              <a:rPr lang="en-GB" b="1" dirty="0" smtClean="0"/>
              <a:t>search space</a:t>
            </a:r>
            <a:r>
              <a:rPr lang="en-GB" dirty="0" smtClean="0"/>
              <a:t> </a:t>
            </a:r>
            <a:r>
              <a:rPr lang="en-GB" b="1" dirty="0" smtClean="0"/>
              <a:t>S</a:t>
            </a:r>
            <a:r>
              <a:rPr lang="en-GB" dirty="0" smtClean="0"/>
              <a:t> is the set of possible values for x</a:t>
            </a:r>
          </a:p>
          <a:p>
            <a:pPr lvl="1"/>
            <a:r>
              <a:rPr lang="en-GB" dirty="0" smtClean="0"/>
              <a:t>S = R</a:t>
            </a:r>
            <a:r>
              <a:rPr lang="en-GB" baseline="30000" dirty="0" smtClean="0"/>
              <a:t>2</a:t>
            </a:r>
            <a:r>
              <a:rPr lang="en-GB" dirty="0" smtClean="0"/>
              <a:t> in the 2D median example</a:t>
            </a:r>
          </a:p>
          <a:p>
            <a:pPr lvl="1"/>
            <a:r>
              <a:rPr lang="en-GB" dirty="0" smtClean="0"/>
              <a:t>But in any case, we’ll consider situations where </a:t>
            </a:r>
            <a:r>
              <a:rPr lang="en-GB" dirty="0" smtClean="0">
                <a:solidFill>
                  <a:schemeClr val="tx2"/>
                </a:solidFill>
              </a:rPr>
              <a:t>S is very big </a:t>
            </a:r>
            <a:r>
              <a:rPr lang="en-GB" dirty="0" smtClean="0"/>
              <a:t>(no exhaustive search is tractable).</a:t>
            </a:r>
          </a:p>
          <a:p>
            <a:endParaRPr lang="en-GB" dirty="0"/>
          </a:p>
          <a:p>
            <a:r>
              <a:rPr lang="en-GB" dirty="0" smtClean="0">
                <a:solidFill>
                  <a:schemeClr val="tx2"/>
                </a:solidFill>
              </a:rPr>
              <a:t>x </a:t>
            </a:r>
            <a:r>
              <a:rPr lang="en-GB" dirty="0" smtClean="0">
                <a:solidFill>
                  <a:schemeClr val="tx2"/>
                </a:solidFill>
                <a:sym typeface="Symbol"/>
              </a:rPr>
              <a:t> S </a:t>
            </a:r>
            <a:r>
              <a:rPr lang="en-GB" dirty="0" smtClean="0">
                <a:sym typeface="Symbol"/>
              </a:rPr>
              <a:t>is often called a </a:t>
            </a:r>
            <a:r>
              <a:rPr lang="en-GB" dirty="0" smtClean="0">
                <a:solidFill>
                  <a:schemeClr val="tx2"/>
                </a:solidFill>
                <a:sym typeface="Symbol"/>
              </a:rPr>
              <a:t>possible solution </a:t>
            </a:r>
            <a:r>
              <a:rPr lang="en-GB" dirty="0" smtClean="0">
                <a:sym typeface="Symbol"/>
              </a:rPr>
              <a:t>or also a </a:t>
            </a:r>
            <a:r>
              <a:rPr lang="en-GB" dirty="0" smtClean="0">
                <a:solidFill>
                  <a:schemeClr val="tx2"/>
                </a:solidFill>
                <a:sym typeface="Symbol"/>
              </a:rPr>
              <a:t>configuration</a:t>
            </a:r>
          </a:p>
          <a:p>
            <a:endParaRPr lang="en-GB" dirty="0">
              <a:solidFill>
                <a:schemeClr val="tx2"/>
              </a:solidFill>
              <a:sym typeface="Symbol"/>
            </a:endParaRPr>
          </a:p>
          <a:p>
            <a:r>
              <a:rPr lang="en-GB" dirty="0" smtClean="0">
                <a:solidFill>
                  <a:schemeClr val="tx2"/>
                </a:solidFill>
                <a:sym typeface="Symbol"/>
              </a:rPr>
              <a:t>What is f ?</a:t>
            </a:r>
            <a:r>
              <a:rPr lang="en-GB" dirty="0" smtClean="0">
                <a:sym typeface="Symbol"/>
              </a:rPr>
              <a:t>:</a:t>
            </a:r>
          </a:p>
          <a:p>
            <a:pPr lvl="1"/>
            <a:r>
              <a:rPr lang="en-GB" dirty="0" smtClean="0">
                <a:sym typeface="Symbol"/>
              </a:rPr>
              <a:t>It’s always a function which quantify the quality of an x</a:t>
            </a:r>
          </a:p>
          <a:p>
            <a:pPr lvl="1"/>
            <a:r>
              <a:rPr lang="en-GB" dirty="0" smtClean="0">
                <a:sym typeface="Symbol"/>
              </a:rPr>
              <a:t>f : S  R (or a subset of R on which there is an order relation)</a:t>
            </a:r>
          </a:p>
          <a:p>
            <a:endParaRPr lang="en-GB" dirty="0" smtClean="0">
              <a:solidFill>
                <a:schemeClr val="tx2"/>
              </a:solidFill>
              <a:sym typeface="Symbol"/>
            </a:endParaRPr>
          </a:p>
          <a:p>
            <a:r>
              <a:rPr lang="en-GB" dirty="0" smtClean="0">
                <a:solidFill>
                  <a:schemeClr val="tx2"/>
                </a:solidFill>
                <a:sym typeface="Symbol"/>
              </a:rPr>
              <a:t>Terminology</a:t>
            </a:r>
            <a:r>
              <a:rPr lang="en-GB" dirty="0" smtClean="0">
                <a:sym typeface="Symbol"/>
              </a:rPr>
              <a:t>: f is called the…</a:t>
            </a:r>
          </a:p>
          <a:p>
            <a:pPr lvl="1"/>
            <a:r>
              <a:rPr lang="en-GB" dirty="0" smtClean="0">
                <a:sym typeface="Symbol"/>
              </a:rPr>
              <a:t>objective, cost or energy function</a:t>
            </a:r>
          </a:p>
          <a:p>
            <a:pPr lvl="1"/>
            <a:r>
              <a:rPr lang="en-GB" b="1" dirty="0" smtClean="0">
                <a:solidFill>
                  <a:schemeClr val="tx2"/>
                </a:solidFill>
                <a:sym typeface="Symbol"/>
              </a:rPr>
              <a:t>fitness</a:t>
            </a:r>
            <a:r>
              <a:rPr lang="en-GB" dirty="0" smtClean="0">
                <a:sym typeface="Symbol"/>
              </a:rPr>
              <a:t> (what we will use in this course)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356367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The optimal solution is:</a:t>
            </a:r>
          </a:p>
          <a:p>
            <a:r>
              <a:rPr lang="en-GB" smtClean="0"/>
              <a:t>x</a:t>
            </a:r>
            <a:r>
              <a:rPr lang="en-GB" baseline="-25000" smtClean="0"/>
              <a:t>opt</a:t>
            </a:r>
            <a:r>
              <a:rPr lang="en-GB" smtClean="0"/>
              <a:t> </a:t>
            </a:r>
            <a:r>
              <a:rPr lang="en-GB" smtClean="0">
                <a:sym typeface="Symbol"/>
              </a:rPr>
              <a:t> S, such that</a:t>
            </a:r>
          </a:p>
          <a:p>
            <a:pPr lvl="1"/>
            <a:r>
              <a:rPr lang="en-GB" smtClean="0">
                <a:sym typeface="Symbol"/>
              </a:rPr>
              <a:t>f(x</a:t>
            </a:r>
            <a:r>
              <a:rPr lang="en-GB" baseline="-25000" smtClean="0">
                <a:sym typeface="Symbol"/>
              </a:rPr>
              <a:t>opt</a:t>
            </a:r>
            <a:r>
              <a:rPr lang="en-GB" smtClean="0">
                <a:sym typeface="Symbol"/>
              </a:rPr>
              <a:t>)  f(y) or x</a:t>
            </a:r>
            <a:r>
              <a:rPr lang="en-GB" baseline="-25000" smtClean="0">
                <a:sym typeface="Symbol"/>
              </a:rPr>
              <a:t>opt</a:t>
            </a:r>
            <a:r>
              <a:rPr lang="en-GB" smtClean="0">
                <a:sym typeface="Symbol"/>
              </a:rPr>
              <a:t> = argmax f(y)	pour tout y S (maximization problem)</a:t>
            </a:r>
          </a:p>
          <a:p>
            <a:pPr lvl="1"/>
            <a:r>
              <a:rPr lang="en-GB" smtClean="0">
                <a:sym typeface="Symbol"/>
              </a:rPr>
              <a:t>f(x</a:t>
            </a:r>
            <a:r>
              <a:rPr lang="en-GB" baseline="-25000" smtClean="0">
                <a:sym typeface="Symbol"/>
              </a:rPr>
              <a:t>opt</a:t>
            </a:r>
            <a:r>
              <a:rPr lang="en-GB" smtClean="0">
                <a:sym typeface="Symbol"/>
              </a:rPr>
              <a:t>)  f(y) or x</a:t>
            </a:r>
            <a:r>
              <a:rPr lang="en-GB" baseline="-25000" smtClean="0">
                <a:sym typeface="Symbol"/>
              </a:rPr>
              <a:t>opt </a:t>
            </a:r>
            <a:r>
              <a:rPr lang="en-GB" smtClean="0">
                <a:sym typeface="Symbol"/>
              </a:rPr>
              <a:t>= argmin f(y)	pour tout y  S (minimization problem)</a:t>
            </a:r>
          </a:p>
          <a:p>
            <a:endParaRPr lang="en-GB" smtClean="0">
              <a:sym typeface="Symbol"/>
            </a:endParaRPr>
          </a:p>
          <a:p>
            <a:r>
              <a:rPr lang="en-GB" smtClean="0">
                <a:sym typeface="Symbol"/>
              </a:rPr>
              <a:t>Note: we are looking for a </a:t>
            </a:r>
            <a:r>
              <a:rPr lang="en-GB" b="1" smtClean="0">
                <a:sym typeface="Symbol"/>
              </a:rPr>
              <a:t>global optimum</a:t>
            </a:r>
            <a:r>
              <a:rPr lang="en-GB" smtClean="0">
                <a:sym typeface="Symbol"/>
              </a:rPr>
              <a:t>, not a local one</a:t>
            </a:r>
          </a:p>
          <a:p>
            <a:endParaRPr lang="en-GB" smtClean="0">
              <a:sym typeface="Symbol"/>
            </a:endParaRPr>
          </a:p>
          <a:p>
            <a:endParaRPr lang="en-GB" smtClean="0">
              <a:sym typeface="Symbol"/>
            </a:endParaRPr>
          </a:p>
          <a:p>
            <a:endParaRPr lang="en-GB" smtClean="0">
              <a:sym typeface="Symbol"/>
            </a:endParaRPr>
          </a:p>
          <a:p>
            <a:endParaRPr lang="en-GB" smtClean="0">
              <a:sym typeface="Symbol"/>
            </a:endParaRPr>
          </a:p>
          <a:p>
            <a:endParaRPr lang="en-GB" smtClean="0">
              <a:sym typeface="Symbol"/>
            </a:endParaRPr>
          </a:p>
          <a:p>
            <a:endParaRPr lang="en-GB" smtClean="0">
              <a:sym typeface="Symbol"/>
            </a:endParaRPr>
          </a:p>
          <a:p>
            <a:r>
              <a:rPr lang="en-GB" b="1" smtClean="0">
                <a:solidFill>
                  <a:schemeClr val="tx2"/>
                </a:solidFill>
                <a:sym typeface="Symbol"/>
              </a:rPr>
              <a:t>Questions</a:t>
            </a:r>
            <a:r>
              <a:rPr lang="en-GB" smtClean="0">
                <a:sym typeface="Symbol"/>
              </a:rPr>
              <a:t>:</a:t>
            </a:r>
          </a:p>
          <a:p>
            <a:r>
              <a:rPr lang="en-GB" smtClean="0">
                <a:sym typeface="Symbol"/>
              </a:rPr>
              <a:t>Is the </a:t>
            </a:r>
            <a:r>
              <a:rPr lang="en-GB" b="1" smtClean="0">
                <a:sym typeface="Symbol"/>
              </a:rPr>
              <a:t>optimal value unique ?</a:t>
            </a:r>
          </a:p>
          <a:p>
            <a:pPr lvl="1"/>
            <a:r>
              <a:rPr lang="en-GB" b="1" smtClean="0">
                <a:sym typeface="Symbol"/>
              </a:rPr>
              <a:t>Yes</a:t>
            </a:r>
            <a:r>
              <a:rPr lang="en-GB" smtClean="0">
                <a:sym typeface="Symbol"/>
              </a:rPr>
              <a:t>, otherwise these would be a smaller or bigger one, then choose the best!</a:t>
            </a:r>
            <a:endParaRPr lang="en-GB" b="1" smtClean="0">
              <a:sym typeface="Symbol"/>
            </a:endParaRPr>
          </a:p>
          <a:p>
            <a:endParaRPr lang="en-GB" smtClean="0">
              <a:sym typeface="Symbol"/>
            </a:endParaRPr>
          </a:p>
          <a:p>
            <a:r>
              <a:rPr lang="en-GB" smtClean="0">
                <a:sym typeface="Symbol"/>
              </a:rPr>
              <a:t>Is the </a:t>
            </a:r>
            <a:r>
              <a:rPr lang="en-GB" b="1" smtClean="0">
                <a:sym typeface="Symbol"/>
              </a:rPr>
              <a:t>optimal solution unique</a:t>
            </a:r>
            <a:r>
              <a:rPr lang="en-GB" smtClean="0">
                <a:sym typeface="Symbol"/>
              </a:rPr>
              <a:t> </a:t>
            </a:r>
            <a:r>
              <a:rPr lang="en-GB" b="1" smtClean="0">
                <a:sym typeface="Symbol"/>
              </a:rPr>
              <a:t>?</a:t>
            </a:r>
          </a:p>
          <a:p>
            <a:pPr lvl="1"/>
            <a:r>
              <a:rPr lang="en-GB" b="1" smtClean="0">
                <a:sym typeface="Symbol"/>
              </a:rPr>
              <a:t>No</a:t>
            </a:r>
            <a:r>
              <a:rPr lang="en-GB" smtClean="0">
                <a:sym typeface="Symbol"/>
              </a:rPr>
              <a:t>, many points can have the same optimal value.</a:t>
            </a:r>
            <a:endParaRPr lang="en-GB"/>
          </a:p>
        </p:txBody>
      </p:sp>
      <p:grpSp>
        <p:nvGrpSpPr>
          <p:cNvPr id="6" name="Groupe 5"/>
          <p:cNvGrpSpPr/>
          <p:nvPr/>
        </p:nvGrpSpPr>
        <p:grpSpPr>
          <a:xfrm>
            <a:off x="2195736" y="2276872"/>
            <a:ext cx="5256584" cy="1959697"/>
            <a:chOff x="1547664" y="2420888"/>
            <a:chExt cx="5726113" cy="2134741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2564904"/>
              <a:ext cx="5726113" cy="1990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1547664" y="2420888"/>
              <a:ext cx="1800200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589240"/>
            <a:ext cx="30289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6079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Usually S is multidimensional</a:t>
            </a:r>
          </a:p>
          <a:p>
            <a:pPr lvl="1"/>
            <a:r>
              <a:rPr lang="en-GB" dirty="0" smtClean="0"/>
              <a:t>n-component vector</a:t>
            </a:r>
          </a:p>
          <a:p>
            <a:pPr lvl="1"/>
            <a:r>
              <a:rPr lang="en-GB" dirty="0" smtClean="0"/>
              <a:t>n is called the </a:t>
            </a:r>
            <a:r>
              <a:rPr lang="en-GB" b="1" dirty="0" smtClean="0"/>
              <a:t>problem size</a:t>
            </a:r>
            <a:r>
              <a:rPr lang="en-GB" dirty="0" smtClean="0"/>
              <a:t> or the number of </a:t>
            </a:r>
            <a:r>
              <a:rPr lang="en-GB" b="1" dirty="0" smtClean="0"/>
              <a:t>degrees of freedom </a:t>
            </a:r>
            <a:r>
              <a:rPr lang="en-GB" dirty="0" smtClean="0"/>
              <a:t>(«</a:t>
            </a:r>
            <a:r>
              <a:rPr lang="en-GB" dirty="0" err="1" smtClean="0"/>
              <a:t>degrés</a:t>
            </a:r>
            <a:r>
              <a:rPr lang="en-GB" dirty="0" smtClean="0"/>
              <a:t> de </a:t>
            </a:r>
            <a:r>
              <a:rPr lang="en-GB" dirty="0" err="1" smtClean="0"/>
              <a:t>liberté</a:t>
            </a:r>
            <a:r>
              <a:rPr lang="en-GB" dirty="0" smtClean="0"/>
              <a:t>»)</a:t>
            </a:r>
          </a:p>
          <a:p>
            <a:endParaRPr lang="en-GB" dirty="0"/>
          </a:p>
          <a:p>
            <a:r>
              <a:rPr lang="en-GB" dirty="0" smtClean="0"/>
              <a:t>It means that the </a:t>
            </a:r>
            <a:r>
              <a:rPr lang="en-GB" b="1" dirty="0" smtClean="0"/>
              <a:t>cardinality</a:t>
            </a:r>
            <a:r>
              <a:rPr lang="en-GB" dirty="0" smtClean="0"/>
              <a:t> (number of elements) of S </a:t>
            </a:r>
            <a:r>
              <a:rPr lang="en-GB" b="1" dirty="0" smtClean="0"/>
              <a:t>grows exponentially with n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S = S</a:t>
            </a:r>
            <a:r>
              <a:rPr lang="en-GB" baseline="-25000" dirty="0" smtClean="0"/>
              <a:t>1</a:t>
            </a:r>
            <a:r>
              <a:rPr lang="en-GB" dirty="0" smtClean="0"/>
              <a:t> * S</a:t>
            </a:r>
            <a:r>
              <a:rPr lang="en-GB" baseline="-25000" dirty="0" smtClean="0"/>
              <a:t>2</a:t>
            </a:r>
            <a:r>
              <a:rPr lang="en-GB" dirty="0" smtClean="0"/>
              <a:t> * … * </a:t>
            </a:r>
            <a:r>
              <a:rPr lang="en-GB" dirty="0" err="1" smtClean="0"/>
              <a:t>S</a:t>
            </a:r>
            <a:r>
              <a:rPr lang="en-GB" baseline="-25000" dirty="0" err="1" smtClean="0"/>
              <a:t>n</a:t>
            </a:r>
            <a:endParaRPr lang="en-GB" baseline="-25000" dirty="0" smtClean="0"/>
          </a:p>
          <a:p>
            <a:pPr lvl="1"/>
            <a:r>
              <a:rPr lang="en-GB" dirty="0" smtClean="0"/>
              <a:t>|S| = |S</a:t>
            </a:r>
            <a:r>
              <a:rPr lang="en-GB" baseline="-25000" dirty="0" smtClean="0"/>
              <a:t>1</a:t>
            </a:r>
            <a:r>
              <a:rPr lang="en-GB" dirty="0" smtClean="0"/>
              <a:t>|*|S</a:t>
            </a:r>
            <a:r>
              <a:rPr lang="en-GB" baseline="-25000" dirty="0" smtClean="0"/>
              <a:t>2</a:t>
            </a:r>
            <a:r>
              <a:rPr lang="en-GB" dirty="0" smtClean="0"/>
              <a:t>|…*|</a:t>
            </a:r>
            <a:r>
              <a:rPr lang="en-GB" dirty="0" err="1" smtClean="0"/>
              <a:t>S</a:t>
            </a:r>
            <a:r>
              <a:rPr lang="en-GB" baseline="-25000" dirty="0" err="1" smtClean="0"/>
              <a:t>n</a:t>
            </a:r>
            <a:r>
              <a:rPr lang="en-GB" dirty="0" smtClean="0"/>
              <a:t>| = |</a:t>
            </a:r>
            <a:r>
              <a:rPr lang="en-GB" dirty="0" err="1" smtClean="0"/>
              <a:t>S</a:t>
            </a:r>
            <a:r>
              <a:rPr lang="en-GB" baseline="-25000" dirty="0" err="1" smtClean="0"/>
              <a:t>i</a:t>
            </a:r>
            <a:r>
              <a:rPr lang="en-GB" dirty="0" err="1" smtClean="0"/>
              <a:t>|</a:t>
            </a:r>
            <a:r>
              <a:rPr lang="en-GB" baseline="30000" dirty="0" err="1" smtClean="0"/>
              <a:t>n</a:t>
            </a:r>
            <a:endParaRPr lang="en-GB" baseline="30000" dirty="0" smtClean="0"/>
          </a:p>
          <a:p>
            <a:endParaRPr lang="en-GB" baseline="30000" dirty="0"/>
          </a:p>
          <a:p>
            <a:r>
              <a:rPr lang="en-GB" dirty="0" smtClean="0"/>
              <a:t>We need </a:t>
            </a:r>
            <a:r>
              <a:rPr lang="en-GB" b="1" dirty="0" smtClean="0"/>
              <a:t>algorithms</a:t>
            </a:r>
            <a:r>
              <a:rPr lang="en-GB" dirty="0" smtClean="0"/>
              <a:t> and in particular </a:t>
            </a:r>
            <a:r>
              <a:rPr lang="en-GB" b="1" dirty="0" smtClean="0"/>
              <a:t>metaheuristics</a:t>
            </a:r>
            <a:r>
              <a:rPr lang="en-GB" dirty="0" smtClean="0"/>
              <a:t> to solve it.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3982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>
        <a:noFill/>
        <a:ln>
          <a:solidFill>
            <a:schemeClr val="accent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160</TotalTime>
  <Words>1033</Words>
  <Application>Microsoft Office PowerPoint</Application>
  <PresentationFormat>Affichage à l'écran (4:3)</PresentationFormat>
  <Paragraphs>224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Clarté</vt:lpstr>
      <vt:lpstr>Métaheuristics for optimisation</vt:lpstr>
      <vt:lpstr>Exam &amp; grading</vt:lpstr>
      <vt:lpstr>Introduction</vt:lpstr>
      <vt:lpstr>1.00 Introduction example</vt:lpstr>
      <vt:lpstr>1.01 Exemple of median computation</vt:lpstr>
      <vt:lpstr>1.02 Graphical solution</vt:lpstr>
      <vt:lpstr>1.1 Search space</vt:lpstr>
      <vt:lpstr>Présentation PowerPoint</vt:lpstr>
      <vt:lpstr>Présentation PowerPoint</vt:lpstr>
      <vt:lpstr>1.2 Examples of optimization problems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1.3 Reminder on computational complexity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Métaheuristics for optimisation</dc:title>
  <dc:creator>Mininours</dc:creator>
  <cp:lastModifiedBy>Mininours</cp:lastModifiedBy>
  <cp:revision>18</cp:revision>
  <dcterms:created xsi:type="dcterms:W3CDTF">2020-09-21T07:18:40Z</dcterms:created>
  <dcterms:modified xsi:type="dcterms:W3CDTF">2020-09-21T09:59:37Z</dcterms:modified>
</cp:coreProperties>
</file>