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65" r:id="rId3"/>
    <p:sldId id="258" r:id="rId4"/>
    <p:sldId id="262" r:id="rId5"/>
    <p:sldId id="263" r:id="rId6"/>
    <p:sldId id="264" r:id="rId7"/>
    <p:sldId id="266" r:id="rId8"/>
    <p:sldId id="267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53" autoAdjust="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28.09.2020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28.09.2020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28.09.2020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28.09.2020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8928992" cy="990600"/>
          </a:xfrm>
        </p:spPr>
        <p:txBody>
          <a:bodyPr/>
          <a:lstStyle/>
          <a:p>
            <a:r>
              <a:rPr lang="en-GB" noProof="0" smtClean="0"/>
              <a:t>Modifiez le style du titre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876800"/>
          </a:xfrm>
        </p:spPr>
        <p:txBody>
          <a:bodyPr/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28.09.2020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6072336"/>
          </a:xfrm>
        </p:spPr>
        <p:txBody>
          <a:bodyPr/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28.09.2020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234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28.09.2020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28.09.2020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28.09.2020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28.09.2020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28.09.2020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75ED-554D-4AC8-8E73-5674A04093FE}" type="datetimeFigureOut">
              <a:rPr lang="fr-CH" smtClean="0"/>
              <a:t>28.09.2020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892899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600200"/>
            <a:ext cx="8928992" cy="5141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504" y="18288"/>
            <a:ext cx="115212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0675ED-554D-4AC8-8E73-5674A04093FE}" type="datetimeFigureOut">
              <a:rPr lang="fr-CH" smtClean="0"/>
              <a:t>28.09.2020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3648" y="18288"/>
            <a:ext cx="655272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948F23-6199-48C5-9F14-021A62431B2A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LECTURE 2</a:t>
            </a:r>
            <a:endParaRPr lang="fr-CH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Chapter</a:t>
            </a:r>
            <a:r>
              <a:rPr lang="fr-CH" dirty="0" smtClean="0"/>
              <a:t> 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85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part to add from video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00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define the neighbourhood?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V(x) ?	For any x </a:t>
            </a:r>
            <a:r>
              <a:rPr lang="en-GB" dirty="0" smtClean="0">
                <a:sym typeface="Symbol"/>
              </a:rPr>
              <a:t> S</a:t>
            </a:r>
            <a:endParaRPr lang="en-GB" dirty="0" smtClean="0"/>
          </a:p>
          <a:p>
            <a:pPr lvl="1"/>
            <a:r>
              <a:rPr lang="en-GB" dirty="0" smtClean="0"/>
              <a:t>A way would be to make an explicit list of all point in V8x), for each x</a:t>
            </a:r>
          </a:p>
          <a:p>
            <a:pPr lvl="1"/>
            <a:r>
              <a:rPr lang="en-GB" dirty="0" smtClean="0"/>
              <a:t>V(x) = {y</a:t>
            </a:r>
            <a:r>
              <a:rPr lang="en-GB" baseline="-25000" dirty="0" smtClean="0"/>
              <a:t>1</a:t>
            </a:r>
            <a:r>
              <a:rPr lang="en-GB" baseline="30000" dirty="0" smtClean="0"/>
              <a:t>x</a:t>
            </a:r>
            <a:r>
              <a:rPr lang="en-GB" dirty="0" smtClean="0"/>
              <a:t>, y</a:t>
            </a:r>
            <a:r>
              <a:rPr lang="en-GB" baseline="-25000" dirty="0" smtClean="0"/>
              <a:t>2</a:t>
            </a:r>
            <a:r>
              <a:rPr lang="en-GB" baseline="30000" dirty="0" smtClean="0"/>
              <a:t>x</a:t>
            </a:r>
            <a:r>
              <a:rPr lang="en-GB" dirty="0" smtClean="0"/>
              <a:t>,…,</a:t>
            </a:r>
            <a:r>
              <a:rPr lang="en-GB" dirty="0" err="1" smtClean="0"/>
              <a:t>y</a:t>
            </a:r>
            <a:r>
              <a:rPr lang="en-GB" baseline="-25000" dirty="0" err="1" smtClean="0"/>
              <a:t>n</a:t>
            </a:r>
            <a:r>
              <a:rPr lang="en-GB" baseline="30000" dirty="0" err="1" smtClean="0"/>
              <a:t>x</a:t>
            </a:r>
            <a:r>
              <a:rPr lang="en-GB" dirty="0" smtClean="0"/>
              <a:t>}</a:t>
            </a:r>
          </a:p>
          <a:p>
            <a:pPr lvl="1"/>
            <a:r>
              <a:rPr lang="en-GB" dirty="0" smtClean="0"/>
              <a:t>This is not practical in general.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Better to define V(x) through </a:t>
            </a:r>
            <a:r>
              <a:rPr lang="en-GB" b="1" dirty="0" smtClean="0"/>
              <a:t>transformations </a:t>
            </a:r>
            <a:r>
              <a:rPr lang="en-GB" b="1" dirty="0" err="1" smtClean="0"/>
              <a:t>Ti</a:t>
            </a:r>
            <a:r>
              <a:rPr lang="en-GB" b="1" dirty="0" smtClean="0"/>
              <a:t> (of movement)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Here we have L movements that produce a neighbourhood with L candidates.</a:t>
            </a:r>
          </a:p>
          <a:p>
            <a:endParaRPr lang="en-GB" dirty="0" smtClean="0"/>
          </a:p>
          <a:p>
            <a:r>
              <a:rPr lang="en-GB" dirty="0" smtClean="0"/>
              <a:t>Example: S = Z</a:t>
            </a:r>
            <a:r>
              <a:rPr lang="en-GB" baseline="30000" dirty="0" smtClean="0"/>
              <a:t>2</a:t>
            </a:r>
          </a:p>
          <a:p>
            <a:pPr lvl="1"/>
            <a:r>
              <a:rPr lang="en-GB" dirty="0" smtClean="0"/>
              <a:t>Transformations:</a:t>
            </a:r>
          </a:p>
          <a:p>
            <a:pPr lvl="2"/>
            <a:r>
              <a:rPr lang="en-GB" dirty="0" smtClean="0"/>
              <a:t>North(</a:t>
            </a:r>
            <a:r>
              <a:rPr lang="en-GB" dirty="0" err="1" smtClean="0"/>
              <a:t>i,j</a:t>
            </a:r>
            <a:r>
              <a:rPr lang="en-GB" dirty="0" smtClean="0"/>
              <a:t>) </a:t>
            </a:r>
            <a:r>
              <a:rPr lang="en-GB" dirty="0" smtClean="0">
                <a:sym typeface="Wingdings" panose="05000000000000000000" pitchFamily="2" charset="2"/>
              </a:rPr>
              <a:t> (i,j+1)</a:t>
            </a:r>
          </a:p>
          <a:p>
            <a:pPr lvl="2"/>
            <a:r>
              <a:rPr lang="en-GB" dirty="0" smtClean="0">
                <a:sym typeface="Wingdings" panose="05000000000000000000" pitchFamily="2" charset="2"/>
              </a:rPr>
              <a:t>South (</a:t>
            </a:r>
            <a:r>
              <a:rPr lang="en-GB" dirty="0" err="1" smtClean="0">
                <a:sym typeface="Wingdings" panose="05000000000000000000" pitchFamily="2" charset="2"/>
              </a:rPr>
              <a:t>i,j</a:t>
            </a:r>
            <a:r>
              <a:rPr lang="en-GB" dirty="0" smtClean="0">
                <a:sym typeface="Wingdings" panose="05000000000000000000" pitchFamily="2" charset="2"/>
              </a:rPr>
              <a:t>)  (i,j-1)</a:t>
            </a:r>
          </a:p>
          <a:p>
            <a:pPr lvl="2"/>
            <a:r>
              <a:rPr lang="en-GB" dirty="0" smtClean="0">
                <a:sym typeface="Wingdings" panose="05000000000000000000" pitchFamily="2" charset="2"/>
              </a:rPr>
              <a:t>Same for East and West…</a:t>
            </a:r>
            <a:endParaRPr lang="en-GB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16787"/>
            <a:ext cx="55721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869160"/>
            <a:ext cx="20193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20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</a:t>
            </a:r>
            <a:r>
              <a:rPr lang="en-GB" dirty="0"/>
              <a:t>to define the </a:t>
            </a:r>
            <a:r>
              <a:rPr lang="en-GB" dirty="0" smtClean="0"/>
              <a:t>neighbourhood (follow)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Example: S is the space of permutations</a:t>
            </a:r>
          </a:p>
          <a:p>
            <a:pPr lvl="1"/>
            <a:r>
              <a:rPr lang="en-GB" dirty="0" smtClean="0"/>
              <a:t>S contains all the ways to place n objects on n positions</a:t>
            </a:r>
          </a:p>
          <a:p>
            <a:pPr lvl="1"/>
            <a:r>
              <a:rPr lang="en-GB" dirty="0" smtClean="0"/>
              <a:t>n = 3		S = {(</a:t>
            </a:r>
            <a:r>
              <a:rPr lang="en-GB" dirty="0" err="1" smtClean="0"/>
              <a:t>a,b,c</a:t>
            </a:r>
            <a:r>
              <a:rPr lang="en-GB" dirty="0" smtClean="0"/>
              <a:t>), (</a:t>
            </a:r>
            <a:r>
              <a:rPr lang="en-GB" dirty="0" err="1" smtClean="0"/>
              <a:t>a,c,b</a:t>
            </a:r>
            <a:r>
              <a:rPr lang="en-GB" dirty="0" smtClean="0"/>
              <a:t>), (</a:t>
            </a:r>
            <a:r>
              <a:rPr lang="en-GB" dirty="0" err="1" smtClean="0"/>
              <a:t>b,a,c</a:t>
            </a:r>
            <a:r>
              <a:rPr lang="en-GB" dirty="0" smtClean="0"/>
              <a:t>), (</a:t>
            </a:r>
            <a:r>
              <a:rPr lang="en-GB" dirty="0" err="1" smtClean="0"/>
              <a:t>b,c,a</a:t>
            </a:r>
            <a:r>
              <a:rPr lang="en-GB" dirty="0" smtClean="0"/>
              <a:t>), (</a:t>
            </a:r>
            <a:r>
              <a:rPr lang="en-GB" dirty="0" err="1" smtClean="0"/>
              <a:t>c,a,b</a:t>
            </a:r>
            <a:r>
              <a:rPr lang="en-GB" dirty="0" smtClean="0"/>
              <a:t>), (</a:t>
            </a:r>
            <a:r>
              <a:rPr lang="en-GB" dirty="0" err="1" smtClean="0"/>
              <a:t>c,b,a</a:t>
            </a:r>
            <a:r>
              <a:rPr lang="en-GB" dirty="0" smtClean="0"/>
              <a:t>)}	O(n) = n!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How can we define a neighbourhood of a permutation?</a:t>
            </a:r>
          </a:p>
          <a:p>
            <a:pPr lvl="1"/>
            <a:r>
              <a:rPr lang="en-GB" dirty="0" smtClean="0"/>
              <a:t>A standard way is to generate neighbours by exchanging two objects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T(</a:t>
            </a:r>
            <a:r>
              <a:rPr lang="en-GB" dirty="0" err="1" smtClean="0"/>
              <a:t>i,j</a:t>
            </a:r>
            <a:r>
              <a:rPr lang="en-GB" dirty="0" smtClean="0"/>
              <a:t>) =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(I use the indices of the two swapped objects)</a:t>
            </a:r>
          </a:p>
          <a:p>
            <a:pPr lvl="1"/>
            <a:r>
              <a:rPr lang="en-GB" dirty="0" smtClean="0"/>
              <a:t>For instance, for n=3 the movements could be:</a:t>
            </a:r>
          </a:p>
          <a:p>
            <a:pPr lvl="2"/>
            <a:r>
              <a:rPr lang="en-GB" dirty="0" smtClean="0"/>
              <a:t>T(</a:t>
            </a:r>
            <a:r>
              <a:rPr lang="en-GB" dirty="0" err="1" smtClean="0"/>
              <a:t>i,j</a:t>
            </a:r>
            <a:r>
              <a:rPr lang="en-GB" dirty="0" smtClean="0"/>
              <a:t>) </a:t>
            </a:r>
            <a:r>
              <a:rPr lang="en-GB" dirty="0" smtClean="0">
                <a:sym typeface="Symbol"/>
              </a:rPr>
              <a:t> {(1,2), (1,3), (2,3)}</a:t>
            </a:r>
          </a:p>
          <a:p>
            <a:pPr lvl="2"/>
            <a:r>
              <a:rPr lang="en-GB" i="1" dirty="0" smtClean="0">
                <a:sym typeface="Symbol"/>
              </a:rPr>
              <a:t>Note: T(1,1) is not interesting and T(1,2) is the same as T(2,1)</a:t>
            </a:r>
            <a:endParaRPr lang="en-GB" dirty="0" smtClean="0">
              <a:sym typeface="Symbol"/>
            </a:endParaRPr>
          </a:p>
          <a:p>
            <a:pPr lvl="1"/>
            <a:r>
              <a:rPr lang="en-GB" dirty="0" smtClean="0">
                <a:sym typeface="Symbol"/>
              </a:rPr>
              <a:t>n = 4</a:t>
            </a:r>
          </a:p>
          <a:p>
            <a:pPr lvl="2"/>
            <a:r>
              <a:rPr lang="en-GB" dirty="0" smtClean="0">
                <a:sym typeface="Symbol"/>
              </a:rPr>
              <a:t>T(</a:t>
            </a:r>
            <a:r>
              <a:rPr lang="en-GB" dirty="0" err="1" smtClean="0">
                <a:sym typeface="Symbol"/>
              </a:rPr>
              <a:t>i,j</a:t>
            </a:r>
            <a:r>
              <a:rPr lang="en-GB" dirty="0" smtClean="0">
                <a:sym typeface="Symbol"/>
              </a:rPr>
              <a:t>) {(1,2), (1,3), (1,4), (2,3), (2,4), (3,4)}	</a:t>
            </a:r>
            <a:r>
              <a:rPr lang="en-GB" dirty="0" smtClean="0">
                <a:sym typeface="Wingdings" panose="05000000000000000000" pitchFamily="2" charset="2"/>
              </a:rPr>
              <a:t> 6 elements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We see that this produces neighbourhood of size O(n</a:t>
            </a:r>
            <a:r>
              <a:rPr lang="en-GB" baseline="30000" dirty="0" smtClean="0">
                <a:sym typeface="Wingdings" panose="05000000000000000000" pitchFamily="2" charset="2"/>
              </a:rPr>
              <a:t>2</a:t>
            </a:r>
            <a:r>
              <a:rPr lang="en-GB" dirty="0" smtClean="0">
                <a:sym typeface="Wingdings" panose="05000000000000000000" pitchFamily="2" charset="2"/>
              </a:rPr>
              <a:t>)  grows </a:t>
            </a:r>
            <a:r>
              <a:rPr lang="en-GB" dirty="0" err="1" smtClean="0">
                <a:sym typeface="Wingdings" panose="05000000000000000000" pitchFamily="2" charset="2"/>
              </a:rPr>
              <a:t>quadratically</a:t>
            </a:r>
            <a:endParaRPr lang="en-GB" dirty="0" smtClean="0">
              <a:sym typeface="Wingdings" panose="05000000000000000000" pitchFamily="2" charset="2"/>
            </a:endParaRPr>
          </a:p>
          <a:p>
            <a:pPr lvl="2"/>
            <a:r>
              <a:rPr lang="en-GB" dirty="0" smtClean="0">
                <a:sym typeface="Wingdings" panose="05000000000000000000" pitchFamily="2" charset="2"/>
              </a:rPr>
              <a:t>n possibilities for the </a:t>
            </a:r>
            <a:r>
              <a:rPr lang="en-GB" dirty="0" err="1" smtClean="0">
                <a:sym typeface="Wingdings" panose="05000000000000000000" pitchFamily="2" charset="2"/>
              </a:rPr>
              <a:t>i</a:t>
            </a:r>
            <a:r>
              <a:rPr lang="en-GB" dirty="0" smtClean="0">
                <a:sym typeface="Wingdings" panose="05000000000000000000" pitchFamily="2" charset="2"/>
              </a:rPr>
              <a:t> value, and n-1 for j value.</a:t>
            </a:r>
          </a:p>
          <a:p>
            <a:pPr lvl="2"/>
            <a:r>
              <a:rPr lang="en-GB" dirty="0" smtClean="0">
                <a:sym typeface="Wingdings" panose="05000000000000000000" pitchFamily="2" charset="2"/>
              </a:rPr>
              <a:t>And ones divides this number by 2</a:t>
            </a:r>
            <a:endParaRPr lang="en-GB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56992"/>
            <a:ext cx="3960440" cy="95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56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to define the neighbourhood (follow)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other ways to generate neighbours of a permutation.</a:t>
            </a:r>
          </a:p>
          <a:p>
            <a:pPr lvl="1"/>
            <a:r>
              <a:rPr lang="en-GB" dirty="0" smtClean="0"/>
              <a:t>One can restrict to exchanges like (i,i+1)</a:t>
            </a:r>
          </a:p>
          <a:p>
            <a:pPr lvl="2"/>
            <a:r>
              <a:rPr lang="en-GB" dirty="0" smtClean="0"/>
              <a:t>|V(x)| = O(n)</a:t>
            </a:r>
          </a:p>
          <a:p>
            <a:pPr lvl="1"/>
            <a:r>
              <a:rPr lang="en-GB" dirty="0" smtClean="0"/>
              <a:t>Another way: displace one object between two others</a:t>
            </a:r>
          </a:p>
          <a:p>
            <a:pPr lvl="2"/>
            <a:r>
              <a:rPr lang="en-GB" dirty="0" smtClean="0"/>
              <a:t>|V(x)| = O(n</a:t>
            </a:r>
            <a:r>
              <a:rPr lang="en-GB" baseline="30000" dirty="0" smtClean="0"/>
              <a:t>2</a:t>
            </a:r>
            <a:r>
              <a:rPr lang="en-GB" dirty="0" smtClean="0"/>
              <a:t>)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Terminology (used in this course):</a:t>
            </a:r>
          </a:p>
          <a:p>
            <a:pPr lvl="1"/>
            <a:r>
              <a:rPr lang="en-GB" dirty="0" smtClean="0"/>
              <a:t>One define a </a:t>
            </a:r>
            <a:r>
              <a:rPr lang="en-GB" b="1" dirty="0" smtClean="0">
                <a:solidFill>
                  <a:schemeClr val="tx2"/>
                </a:solidFill>
              </a:rPr>
              <a:t>local search </a:t>
            </a:r>
            <a:r>
              <a:rPr lang="en-GB" dirty="0" smtClean="0"/>
              <a:t>if </a:t>
            </a:r>
            <a:r>
              <a:rPr lang="en-GB" dirty="0" smtClean="0">
                <a:solidFill>
                  <a:schemeClr val="tx2"/>
                </a:solidFill>
              </a:rPr>
              <a:t>V(x) is small in comparison 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38425"/>
            <a:ext cx="50292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83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Energy landscape (or fitness landscape)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the representation of f(x) according to the topology induced by the neighbourhood</a:t>
            </a:r>
          </a:p>
          <a:p>
            <a:pPr lvl="1"/>
            <a:r>
              <a:rPr lang="en-GB" dirty="0" smtClean="0"/>
              <a:t>Here x’ is by definition a neighbour of x</a:t>
            </a:r>
          </a:p>
          <a:p>
            <a:pPr lvl="1"/>
            <a:r>
              <a:rPr lang="en-GB" dirty="0" smtClean="0"/>
              <a:t>That’s why they are close on the x-axis</a:t>
            </a:r>
          </a:p>
          <a:p>
            <a:endParaRPr lang="en-GB" dirty="0"/>
          </a:p>
          <a:p>
            <a:r>
              <a:rPr lang="en-GB" dirty="0" smtClean="0"/>
              <a:t>For the drawing, the fitness landscape</a:t>
            </a:r>
            <a:br>
              <a:rPr lang="en-GB" dirty="0" smtClean="0"/>
            </a:br>
            <a:r>
              <a:rPr lang="en-GB" dirty="0" smtClean="0"/>
              <a:t>is limited to simple neighbours:</a:t>
            </a:r>
          </a:p>
          <a:p>
            <a:pPr lvl="1"/>
            <a:r>
              <a:rPr lang="en-GB" dirty="0" smtClean="0"/>
              <a:t>x-1, x, x+1</a:t>
            </a:r>
          </a:p>
          <a:p>
            <a:pPr lvl="1"/>
            <a:r>
              <a:rPr lang="en-GB" dirty="0" smtClean="0"/>
              <a:t>For larger V(x) it is hard to draw…</a:t>
            </a:r>
          </a:p>
          <a:p>
            <a:pPr lvl="1"/>
            <a:r>
              <a:rPr lang="en-GB" dirty="0" smtClean="0"/>
              <a:t>But the fitness landscape tells how different the fitness of the neighbours are in V(x) and this relates to the difficulty to pick the next best candidate</a:t>
            </a:r>
          </a:p>
          <a:p>
            <a:endParaRPr lang="en-GB" dirty="0" smtClean="0"/>
          </a:p>
          <a:p>
            <a:r>
              <a:rPr lang="en-GB" dirty="0" smtClean="0"/>
              <a:t>Example: KL-Landscape</a:t>
            </a:r>
          </a:p>
          <a:p>
            <a:pPr lvl="1"/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0"/>
          <a:stretch/>
        </p:blipFill>
        <p:spPr bwMode="auto">
          <a:xfrm>
            <a:off x="4283968" y="2310062"/>
            <a:ext cx="4657725" cy="187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4653136"/>
            <a:ext cx="5868145" cy="220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26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neighbourhood affects the efficiency of the search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We consider here the </a:t>
            </a:r>
            <a:r>
              <a:rPr lang="en-GB" dirty="0" err="1" smtClean="0"/>
              <a:t>maxOne</a:t>
            </a:r>
            <a:r>
              <a:rPr lang="en-GB" dirty="0" smtClean="0"/>
              <a:t> problem.</a:t>
            </a:r>
          </a:p>
          <a:p>
            <a:r>
              <a:rPr lang="en-GB" dirty="0" smtClean="0"/>
              <a:t>Take the case of 3 bits (x</a:t>
            </a:r>
            <a:r>
              <a:rPr lang="en-GB" baseline="-25000" dirty="0" smtClean="0"/>
              <a:t>1</a:t>
            </a:r>
            <a:r>
              <a:rPr lang="en-GB" dirty="0" smtClean="0"/>
              <a:t>, x</a:t>
            </a:r>
            <a:r>
              <a:rPr lang="en-GB" baseline="-25000" dirty="0" smtClean="0"/>
              <a:t>2</a:t>
            </a:r>
            <a:r>
              <a:rPr lang="en-GB" dirty="0" smtClean="0"/>
              <a:t>, x</a:t>
            </a:r>
            <a:r>
              <a:rPr lang="en-GB" baseline="-25000" dirty="0" smtClean="0"/>
              <a:t>3</a:t>
            </a:r>
            <a:r>
              <a:rPr lang="en-GB" dirty="0" smtClean="0"/>
              <a:t>) which we can see as a value between 0 and 7:</a:t>
            </a:r>
          </a:p>
          <a:p>
            <a:pPr lvl="1"/>
            <a:r>
              <a:rPr lang="en-GB" dirty="0" smtClean="0"/>
              <a:t>0 = 000	</a:t>
            </a:r>
            <a:r>
              <a:rPr lang="en-GB" dirty="0" smtClean="0">
                <a:sym typeface="Wingdings" panose="05000000000000000000" pitchFamily="2" charset="2"/>
              </a:rPr>
              <a:t>	7 = 111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The fitness is the number of 1s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V(x) = {x-1, x, x+1}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Consider a hill climbing metaheuristics: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go to the highest of the neighbours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If we start from X</a:t>
            </a:r>
            <a:r>
              <a:rPr lang="en-GB" baseline="-25000" dirty="0" smtClean="0">
                <a:sym typeface="Wingdings" panose="05000000000000000000" pitchFamily="2" charset="2"/>
              </a:rPr>
              <a:t>0</a:t>
            </a:r>
            <a:r>
              <a:rPr lang="en-GB" dirty="0" smtClean="0">
                <a:sym typeface="Wingdings" panose="05000000000000000000" pitchFamily="2" charset="2"/>
              </a:rPr>
              <a:t> = 0  you’ll stop at 3, as f(4) is lower than f(3).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Different neighbourhood (hypercube)</a:t>
            </a:r>
          </a:p>
          <a:p>
            <a:pPr lvl="1"/>
            <a:r>
              <a:rPr lang="en-GB" dirty="0" smtClean="0"/>
              <a:t>A point x’ is neighbour of x if x and x’ differ by only</a:t>
            </a:r>
            <a:br>
              <a:rPr lang="en-GB" dirty="0" smtClean="0"/>
            </a:br>
            <a:r>
              <a:rPr lang="en-GB" dirty="0" smtClean="0"/>
              <a:t>1 bit</a:t>
            </a:r>
          </a:p>
          <a:p>
            <a:pPr lvl="1"/>
            <a:r>
              <a:rPr lang="en-GB" dirty="0" smtClean="0"/>
              <a:t>Now x</a:t>
            </a:r>
            <a:r>
              <a:rPr lang="en-GB" baseline="-25000" dirty="0" smtClean="0"/>
              <a:t>0</a:t>
            </a:r>
            <a:r>
              <a:rPr lang="en-GB" dirty="0" smtClean="0"/>
              <a:t> has 3 neighbours of fitness 1</a:t>
            </a:r>
          </a:p>
          <a:p>
            <a:pPr lvl="1"/>
            <a:r>
              <a:rPr lang="en-GB" dirty="0" smtClean="0"/>
              <a:t>Lets take one, he’s 2 neighbours of fitness 2</a:t>
            </a:r>
          </a:p>
          <a:p>
            <a:pPr lvl="1"/>
            <a:r>
              <a:rPr lang="en-GB" dirty="0" smtClean="0"/>
              <a:t>Let’s take one, there is one neighbours of fitness 1</a:t>
            </a:r>
            <a:br>
              <a:rPr lang="en-GB" dirty="0" smtClean="0"/>
            </a:br>
            <a:r>
              <a:rPr lang="en-GB" dirty="0" smtClean="0"/>
              <a:t>and one of fitness 3</a:t>
            </a:r>
          </a:p>
          <a:p>
            <a:r>
              <a:rPr lang="en-GB" dirty="0" smtClean="0"/>
              <a:t>After 3 iterations we block in a </a:t>
            </a:r>
            <a:r>
              <a:rPr lang="en-GB" b="1" dirty="0" smtClean="0"/>
              <a:t>local optimal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64904"/>
            <a:ext cx="3816424" cy="170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797152"/>
            <a:ext cx="26479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5231135"/>
            <a:ext cx="17716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12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simple metaheuristics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Random walk</a:t>
            </a:r>
            <a:r>
              <a:rPr lang="en-GB" dirty="0" smtClean="0"/>
              <a:t>: pick a neighbour at random disregarding its fitness</a:t>
            </a:r>
          </a:p>
          <a:p>
            <a:pPr lvl="1"/>
            <a:endParaRPr lang="en-GB" dirty="0" smtClean="0"/>
          </a:p>
          <a:p>
            <a:r>
              <a:rPr lang="en-GB" dirty="0" smtClean="0">
                <a:solidFill>
                  <a:schemeClr val="tx2"/>
                </a:solidFill>
              </a:rPr>
              <a:t>Random search</a:t>
            </a:r>
            <a:r>
              <a:rPr lang="en-GB" dirty="0" smtClean="0"/>
              <a:t>: pick at random a successor within S (not in V)</a:t>
            </a:r>
          </a:p>
          <a:p>
            <a:pPr lvl="1"/>
            <a:endParaRPr lang="en-GB" dirty="0"/>
          </a:p>
          <a:p>
            <a:r>
              <a:rPr lang="en-GB" dirty="0" smtClean="0">
                <a:solidFill>
                  <a:schemeClr val="tx2"/>
                </a:solidFill>
              </a:rPr>
              <a:t>Hill climbing</a:t>
            </a:r>
            <a:r>
              <a:rPr lang="en-GB" dirty="0" smtClean="0"/>
              <a:t>: take the best of the neighbours</a:t>
            </a:r>
          </a:p>
          <a:p>
            <a:pPr lvl="1"/>
            <a:endParaRPr lang="en-GB" dirty="0"/>
          </a:p>
          <a:p>
            <a:r>
              <a:rPr lang="en-GB" dirty="0" smtClean="0">
                <a:solidFill>
                  <a:schemeClr val="tx2"/>
                </a:solidFill>
              </a:rPr>
              <a:t>Stochastic hill climbing</a:t>
            </a:r>
            <a:r>
              <a:rPr lang="en-GB" dirty="0" smtClean="0"/>
              <a:t>: pick randomly a neighbour </a:t>
            </a:r>
            <a:r>
              <a:rPr lang="en-GB" smtClean="0"/>
              <a:t>with probability </a:t>
            </a:r>
            <a:r>
              <a:rPr lang="en-GB" dirty="0" smtClean="0"/>
              <a:t>according to fitness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337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206</TotalTime>
  <Words>261</Words>
  <Application>Microsoft Office PowerPoint</Application>
  <PresentationFormat>Affichage à l'écran 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Clarté</vt:lpstr>
      <vt:lpstr>LECTURE 2</vt:lpstr>
      <vt:lpstr>First part to add from video</vt:lpstr>
      <vt:lpstr>How to define the neighbourhood?</vt:lpstr>
      <vt:lpstr>How to define the neighbourhood (follow)</vt:lpstr>
      <vt:lpstr>How to define the neighbourhood (follow)</vt:lpstr>
      <vt:lpstr>Energy landscape (or fitness landscape)</vt:lpstr>
      <vt:lpstr>The neighbourhood affects the efficiency of the search</vt:lpstr>
      <vt:lpstr>Example of simple metaheuristics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Métaheuristics for optimisation</dc:title>
  <dc:creator>Mininours</dc:creator>
  <cp:lastModifiedBy>Mininours</cp:lastModifiedBy>
  <cp:revision>23</cp:revision>
  <dcterms:created xsi:type="dcterms:W3CDTF">2020-09-21T07:18:40Z</dcterms:created>
  <dcterms:modified xsi:type="dcterms:W3CDTF">2020-09-28T09:01:31Z</dcterms:modified>
</cp:coreProperties>
</file>