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5"/>
  </p:notesMasterIdLst>
  <p:sldIdLst>
    <p:sldId id="261" r:id="rId2"/>
    <p:sldId id="280" r:id="rId3"/>
    <p:sldId id="265" r:id="rId4"/>
    <p:sldId id="266" r:id="rId5"/>
    <p:sldId id="267" r:id="rId6"/>
    <p:sldId id="268" r:id="rId7"/>
    <p:sldId id="269" r:id="rId8"/>
    <p:sldId id="270" r:id="rId9"/>
    <p:sldId id="281" r:id="rId10"/>
    <p:sldId id="271" r:id="rId11"/>
    <p:sldId id="272" r:id="rId12"/>
    <p:sldId id="273" r:id="rId13"/>
    <p:sldId id="274" r:id="rId14"/>
    <p:sldId id="277" r:id="rId15"/>
    <p:sldId id="275" r:id="rId16"/>
    <p:sldId id="278" r:id="rId17"/>
    <p:sldId id="279" r:id="rId18"/>
    <p:sldId id="276" r:id="rId19"/>
    <p:sldId id="282" r:id="rId20"/>
    <p:sldId id="283" r:id="rId21"/>
    <p:sldId id="284" r:id="rId22"/>
    <p:sldId id="286" r:id="rId23"/>
    <p:sldId id="287" r:id="rId2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1" autoAdjust="0"/>
    <p:restoredTop sz="94653" autoAdjust="0"/>
  </p:normalViewPr>
  <p:slideViewPr>
    <p:cSldViewPr>
      <p:cViewPr varScale="1">
        <p:scale>
          <a:sx n="85" d="100"/>
          <a:sy n="85" d="100"/>
        </p:scale>
        <p:origin x="-132" y="-744"/>
      </p:cViewPr>
      <p:guideLst>
        <p:guide orient="horz" pos="2160"/>
        <p:guide pos="2880"/>
      </p:guideLst>
    </p:cSldViewPr>
  </p:slideViewPr>
  <p:outlineViewPr>
    <p:cViewPr>
      <p:scale>
        <a:sx n="33" d="100"/>
        <a:sy n="33" d="100"/>
      </p:scale>
      <p:origin x="48" y="262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AE49A8-7531-444A-A3A4-AB61367935FA}" type="datetimeFigureOut">
              <a:rPr lang="fr-CH" smtClean="0"/>
              <a:t>05.10.2020</a:t>
            </a:fld>
            <a:endParaRPr lang="fr-CH"/>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AA2E91-BA9A-41E4-9FA4-83DB71E0A116}" type="slidenum">
              <a:rPr lang="fr-CH" smtClean="0"/>
              <a:t>‹N°›</a:t>
            </a:fld>
            <a:endParaRPr lang="fr-CH"/>
          </a:p>
        </p:txBody>
      </p:sp>
    </p:spTree>
    <p:extLst>
      <p:ext uri="{BB962C8B-B14F-4D97-AF65-F5344CB8AC3E}">
        <p14:creationId xmlns:p14="http://schemas.microsoft.com/office/powerpoint/2010/main" val="3405912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4400" cap="all" baseline="0"/>
            </a:lvl1pPr>
          </a:lstStyle>
          <a:p>
            <a:r>
              <a:rPr lang="fr-FR" dirty="0" smtClean="0"/>
              <a:t>Modifiez le style du titre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537133EB-F9A3-4460-B38D-01DC5E97C46E}" type="datetime1">
              <a:rPr lang="fr-CH" smtClean="0"/>
              <a:t>05.10.2020</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9A948F23-6199-48C5-9F14-021A62431B2A}" type="slidenum">
              <a:rPr lang="fr-CH" smtClean="0"/>
              <a:t>‹N°›</a:t>
            </a:fld>
            <a:endParaRPr lang="fr-CH"/>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C0E4BA7-CF32-43D6-B681-2F57F736BFD5}" type="datetime1">
              <a:rPr lang="fr-CH" smtClean="0"/>
              <a:t>05.10.2020</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9A948F23-6199-48C5-9F14-021A62431B2A}" type="slidenum">
              <a:rPr lang="fr-CH" smtClean="0"/>
              <a:t>‹N°›</a:t>
            </a:fld>
            <a:endParaRPr lang="fr-C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04E04D69-2D72-43E9-B153-0C70A6DE6E7F}" type="datetime1">
              <a:rPr lang="fr-CH" smtClean="0"/>
              <a:t>05.10.2020</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9A948F23-6199-48C5-9F14-021A62431B2A}" type="slidenum">
              <a:rPr lang="fr-CH" smtClean="0"/>
              <a:t>‹N°›</a:t>
            </a:fld>
            <a:endParaRPr lang="fr-CH"/>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fr-FR" smtClean="0"/>
              <a:t>Modifiez le style du titre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20F9DA7-AE7E-4DFA-A067-476A1AFFC272}" type="datetime1">
              <a:rPr lang="fr-CH" smtClean="0"/>
              <a:t>05.10.2020</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9A948F23-6199-48C5-9F14-021A62431B2A}" type="slidenum">
              <a:rPr lang="fr-CH" smtClean="0"/>
              <a:t>‹N°›</a:t>
            </a:fld>
            <a:endParaRPr lang="fr-C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107504" y="533400"/>
            <a:ext cx="8928992" cy="990600"/>
          </a:xfrm>
        </p:spPr>
        <p:txBody>
          <a:bodyPr/>
          <a:lstStyle/>
          <a:p>
            <a:r>
              <a:rPr lang="en-GB" noProof="0" smtClean="0"/>
              <a:t>Modifiez le style du titre</a:t>
            </a:r>
            <a:endParaRPr lang="en-GB" noProof="0"/>
          </a:p>
        </p:txBody>
      </p:sp>
      <p:sp>
        <p:nvSpPr>
          <p:cNvPr id="3" name="Content Placeholder 2"/>
          <p:cNvSpPr>
            <a:spLocks noGrp="1"/>
          </p:cNvSpPr>
          <p:nvPr>
            <p:ph idx="1"/>
          </p:nvPr>
        </p:nvSpPr>
        <p:spPr>
          <a:xfrm>
            <a:off x="107504" y="1600200"/>
            <a:ext cx="8928992" cy="5257800"/>
          </a:xfrm>
        </p:spPr>
        <p:txBody>
          <a:bodyPr/>
          <a:lstStyle/>
          <a:p>
            <a:pPr lvl="0"/>
            <a:r>
              <a:rPr lang="en-GB" noProof="0" dirty="0" err="1" smtClean="0"/>
              <a:t>Modifiez</a:t>
            </a:r>
            <a:r>
              <a:rPr lang="en-GB" noProof="0" dirty="0" smtClean="0"/>
              <a:t> les styles du </a:t>
            </a:r>
            <a:r>
              <a:rPr lang="en-GB" noProof="0" dirty="0" err="1" smtClean="0"/>
              <a:t>texte</a:t>
            </a:r>
            <a:r>
              <a:rPr lang="en-GB" noProof="0" dirty="0" smtClean="0"/>
              <a:t> du masque</a:t>
            </a:r>
          </a:p>
          <a:p>
            <a:pPr lvl="1"/>
            <a:r>
              <a:rPr lang="en-GB" noProof="0" dirty="0" err="1" smtClean="0"/>
              <a:t>Deuxième</a:t>
            </a:r>
            <a:r>
              <a:rPr lang="en-GB" noProof="0" dirty="0" smtClean="0"/>
              <a:t> </a:t>
            </a:r>
            <a:r>
              <a:rPr lang="en-GB" noProof="0" dirty="0" err="1" smtClean="0"/>
              <a:t>niveau</a:t>
            </a:r>
            <a:endParaRPr lang="en-GB" noProof="0" dirty="0" smtClean="0"/>
          </a:p>
          <a:p>
            <a:pPr lvl="2"/>
            <a:r>
              <a:rPr lang="en-GB" noProof="0" dirty="0" err="1" smtClean="0"/>
              <a:t>Troisième</a:t>
            </a:r>
            <a:r>
              <a:rPr lang="en-GB" noProof="0" dirty="0" smtClean="0"/>
              <a:t> </a:t>
            </a:r>
            <a:r>
              <a:rPr lang="en-GB" noProof="0" dirty="0" err="1" smtClean="0"/>
              <a:t>niveau</a:t>
            </a:r>
            <a:endParaRPr lang="en-GB" noProof="0" dirty="0" smtClean="0"/>
          </a:p>
          <a:p>
            <a:pPr lvl="3"/>
            <a:r>
              <a:rPr lang="en-GB" noProof="0" dirty="0" err="1" smtClean="0"/>
              <a:t>Quatrième</a:t>
            </a:r>
            <a:r>
              <a:rPr lang="en-GB" noProof="0" dirty="0" smtClean="0"/>
              <a:t> </a:t>
            </a:r>
            <a:r>
              <a:rPr lang="en-GB" noProof="0" dirty="0" err="1" smtClean="0"/>
              <a:t>niveau</a:t>
            </a:r>
            <a:endParaRPr lang="en-GB" noProof="0" dirty="0" smtClean="0"/>
          </a:p>
          <a:p>
            <a:pPr lvl="4"/>
            <a:r>
              <a:rPr lang="en-GB" noProof="0" dirty="0" err="1" smtClean="0"/>
              <a:t>Cinquième</a:t>
            </a:r>
            <a:r>
              <a:rPr lang="en-GB" noProof="0" dirty="0" smtClean="0"/>
              <a:t> </a:t>
            </a:r>
            <a:r>
              <a:rPr lang="en-GB" noProof="0" dirty="0" err="1" smtClean="0"/>
              <a:t>niveau</a:t>
            </a:r>
            <a:endParaRPr lang="en-GB" noProof="0" dirty="0"/>
          </a:p>
        </p:txBody>
      </p:sp>
      <p:sp>
        <p:nvSpPr>
          <p:cNvPr id="4" name="Date Placeholder 3"/>
          <p:cNvSpPr>
            <a:spLocks noGrp="1"/>
          </p:cNvSpPr>
          <p:nvPr>
            <p:ph type="dt" sz="half" idx="10"/>
          </p:nvPr>
        </p:nvSpPr>
        <p:spPr/>
        <p:txBody>
          <a:bodyPr/>
          <a:lstStyle/>
          <a:p>
            <a:fld id="{A10C2429-BB69-4677-9249-84351D55B81E}" type="datetime1">
              <a:rPr lang="fr-CH" smtClean="0"/>
              <a:t>05.10.2020</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lvl1pPr algn="r">
              <a:defRPr/>
            </a:lvl1pPr>
          </a:lstStyle>
          <a:p>
            <a:fld id="{9A948F23-6199-48C5-9F14-021A62431B2A}" type="slidenum">
              <a:rPr lang="fr-CH" smtClean="0"/>
              <a:pPr/>
              <a:t>‹N°›</a:t>
            </a:fld>
            <a:endParaRPr lang="fr-C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u seul">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404664"/>
            <a:ext cx="8928992" cy="6453336"/>
          </a:xfrm>
        </p:spPr>
        <p:txBody>
          <a:bodyPr/>
          <a:lstStyle/>
          <a:p>
            <a:pPr lvl="0"/>
            <a:r>
              <a:rPr lang="en-GB" noProof="0" dirty="0" err="1" smtClean="0"/>
              <a:t>Modifiez</a:t>
            </a:r>
            <a:r>
              <a:rPr lang="en-GB" noProof="0" dirty="0" smtClean="0"/>
              <a:t> les styles du </a:t>
            </a:r>
            <a:r>
              <a:rPr lang="en-GB" noProof="0" dirty="0" err="1" smtClean="0"/>
              <a:t>texte</a:t>
            </a:r>
            <a:r>
              <a:rPr lang="en-GB" noProof="0" dirty="0" smtClean="0"/>
              <a:t> du masque</a:t>
            </a:r>
          </a:p>
          <a:p>
            <a:pPr lvl="1"/>
            <a:r>
              <a:rPr lang="en-GB" noProof="0" dirty="0" err="1" smtClean="0"/>
              <a:t>Deuxième</a:t>
            </a:r>
            <a:r>
              <a:rPr lang="en-GB" noProof="0" dirty="0" smtClean="0"/>
              <a:t> </a:t>
            </a:r>
            <a:r>
              <a:rPr lang="en-GB" noProof="0" dirty="0" err="1" smtClean="0"/>
              <a:t>niveau</a:t>
            </a:r>
            <a:endParaRPr lang="en-GB" noProof="0" dirty="0" smtClean="0"/>
          </a:p>
          <a:p>
            <a:pPr lvl="2"/>
            <a:r>
              <a:rPr lang="en-GB" noProof="0" dirty="0" err="1" smtClean="0"/>
              <a:t>Troisième</a:t>
            </a:r>
            <a:r>
              <a:rPr lang="en-GB" noProof="0" dirty="0" smtClean="0"/>
              <a:t> </a:t>
            </a:r>
            <a:r>
              <a:rPr lang="en-GB" noProof="0" dirty="0" err="1" smtClean="0"/>
              <a:t>niveau</a:t>
            </a:r>
            <a:endParaRPr lang="en-GB" noProof="0" dirty="0" smtClean="0"/>
          </a:p>
          <a:p>
            <a:pPr lvl="3"/>
            <a:r>
              <a:rPr lang="en-GB" noProof="0" dirty="0" err="1" smtClean="0"/>
              <a:t>Quatrième</a:t>
            </a:r>
            <a:r>
              <a:rPr lang="en-GB" noProof="0" dirty="0" smtClean="0"/>
              <a:t> </a:t>
            </a:r>
            <a:r>
              <a:rPr lang="en-GB" noProof="0" dirty="0" err="1" smtClean="0"/>
              <a:t>niveau</a:t>
            </a:r>
            <a:endParaRPr lang="en-GB" noProof="0" dirty="0" smtClean="0"/>
          </a:p>
          <a:p>
            <a:pPr lvl="4"/>
            <a:r>
              <a:rPr lang="en-GB" noProof="0" dirty="0" err="1" smtClean="0"/>
              <a:t>Cinquième</a:t>
            </a:r>
            <a:r>
              <a:rPr lang="en-GB" noProof="0" dirty="0" smtClean="0"/>
              <a:t> </a:t>
            </a:r>
            <a:r>
              <a:rPr lang="en-GB" noProof="0" dirty="0" err="1" smtClean="0"/>
              <a:t>niveau</a:t>
            </a:r>
            <a:endParaRPr lang="en-GB" noProof="0" dirty="0"/>
          </a:p>
        </p:txBody>
      </p:sp>
      <p:sp>
        <p:nvSpPr>
          <p:cNvPr id="4" name="Date Placeholder 3"/>
          <p:cNvSpPr>
            <a:spLocks noGrp="1"/>
          </p:cNvSpPr>
          <p:nvPr>
            <p:ph type="dt" sz="half" idx="10"/>
          </p:nvPr>
        </p:nvSpPr>
        <p:spPr/>
        <p:txBody>
          <a:bodyPr/>
          <a:lstStyle/>
          <a:p>
            <a:fld id="{17C8AD73-C0C7-4802-B587-5B22653CB2E4}" type="datetime1">
              <a:rPr lang="fr-CH" smtClean="0"/>
              <a:t>05.10.2020</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9A948F23-6199-48C5-9F14-021A62431B2A}" type="slidenum">
              <a:rPr lang="fr-CH" smtClean="0"/>
              <a:t>‹N°›</a:t>
            </a:fld>
            <a:endParaRPr lang="fr-CH"/>
          </a:p>
        </p:txBody>
      </p:sp>
    </p:spTree>
    <p:extLst>
      <p:ext uri="{BB962C8B-B14F-4D97-AF65-F5344CB8AC3E}">
        <p14:creationId xmlns:p14="http://schemas.microsoft.com/office/powerpoint/2010/main" val="3442347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fr-FR" smtClean="0"/>
              <a:t>Modifiez le style du titre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95B5E956-E81C-4099-8CBE-C1F36B4BCE85}" type="datetime1">
              <a:rPr lang="fr-CH" smtClean="0"/>
              <a:t>05.10.2020</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9A948F23-6199-48C5-9F14-021A62431B2A}" type="slidenum">
              <a:rPr lang="fr-CH" smtClean="0"/>
              <a:t>‹N°›</a:t>
            </a:fld>
            <a:endParaRPr lang="fr-CH"/>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A3F654CD-6D32-40FF-9DDB-F6685AD6F27E}" type="datetime1">
              <a:rPr lang="fr-CH" smtClean="0"/>
              <a:t>05.10.2020</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9A948F23-6199-48C5-9F14-021A62431B2A}" type="slidenum">
              <a:rPr lang="fr-CH" smtClean="0"/>
              <a:t>‹N°›</a:t>
            </a:fld>
            <a:endParaRPr lang="fr-C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82F50D2-BBF5-4F39-B461-43E00C89CC5A}" type="datetime1">
              <a:rPr lang="fr-CH" smtClean="0"/>
              <a:t>05.10.2020</a:t>
            </a:fld>
            <a:endParaRPr lang="fr-CH"/>
          </a:p>
        </p:txBody>
      </p:sp>
      <p:sp>
        <p:nvSpPr>
          <p:cNvPr id="8" name="Footer Placeholder 7"/>
          <p:cNvSpPr>
            <a:spLocks noGrp="1"/>
          </p:cNvSpPr>
          <p:nvPr>
            <p:ph type="ftr" sz="quarter" idx="11"/>
          </p:nvPr>
        </p:nvSpPr>
        <p:spPr/>
        <p:txBody>
          <a:bodyPr/>
          <a:lstStyle/>
          <a:p>
            <a:endParaRPr lang="fr-CH"/>
          </a:p>
        </p:txBody>
      </p:sp>
      <p:sp>
        <p:nvSpPr>
          <p:cNvPr id="9" name="Slide Number Placeholder 8"/>
          <p:cNvSpPr>
            <a:spLocks noGrp="1"/>
          </p:cNvSpPr>
          <p:nvPr>
            <p:ph type="sldNum" sz="quarter" idx="12"/>
          </p:nvPr>
        </p:nvSpPr>
        <p:spPr/>
        <p:txBody>
          <a:bodyPr/>
          <a:lstStyle/>
          <a:p>
            <a:fld id="{9A948F23-6199-48C5-9F14-021A62431B2A}" type="slidenum">
              <a:rPr lang="fr-CH" smtClean="0"/>
              <a:t>‹N°›</a:t>
            </a:fld>
            <a:endParaRPr lang="fr-CH"/>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2"/>
          <p:cNvSpPr>
            <a:spLocks noGrp="1"/>
          </p:cNvSpPr>
          <p:nvPr>
            <p:ph type="dt" sz="half" idx="10"/>
          </p:nvPr>
        </p:nvSpPr>
        <p:spPr/>
        <p:txBody>
          <a:bodyPr/>
          <a:lstStyle/>
          <a:p>
            <a:fld id="{CBF87792-A7FA-48C3-841A-B540CF00F5A6}" type="datetime1">
              <a:rPr lang="fr-CH" smtClean="0"/>
              <a:t>05.10.2020</a:t>
            </a:fld>
            <a:endParaRPr lang="fr-CH"/>
          </a:p>
        </p:txBody>
      </p:sp>
      <p:sp>
        <p:nvSpPr>
          <p:cNvPr id="4" name="Footer Placeholder 3"/>
          <p:cNvSpPr>
            <a:spLocks noGrp="1"/>
          </p:cNvSpPr>
          <p:nvPr>
            <p:ph type="ftr" sz="quarter" idx="11"/>
          </p:nvPr>
        </p:nvSpPr>
        <p:spPr/>
        <p:txBody>
          <a:bodyPr/>
          <a:lstStyle/>
          <a:p>
            <a:endParaRPr lang="fr-CH"/>
          </a:p>
        </p:txBody>
      </p:sp>
      <p:sp>
        <p:nvSpPr>
          <p:cNvPr id="5" name="Slide Number Placeholder 4"/>
          <p:cNvSpPr>
            <a:spLocks noGrp="1"/>
          </p:cNvSpPr>
          <p:nvPr>
            <p:ph type="sldNum" sz="quarter" idx="12"/>
          </p:nvPr>
        </p:nvSpPr>
        <p:spPr/>
        <p:txBody>
          <a:bodyPr/>
          <a:lstStyle/>
          <a:p>
            <a:fld id="{9A948F23-6199-48C5-9F14-021A62431B2A}" type="slidenum">
              <a:rPr lang="fr-CH" smtClean="0"/>
              <a:t>‹N°›</a:t>
            </a:fld>
            <a:endParaRPr lang="fr-C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117821-D4A1-42D5-BC69-B6859B15F172}" type="datetime1">
              <a:rPr lang="fr-CH" smtClean="0"/>
              <a:t>05.10.2020</a:t>
            </a:fld>
            <a:endParaRPr lang="fr-CH"/>
          </a:p>
        </p:txBody>
      </p:sp>
      <p:sp>
        <p:nvSpPr>
          <p:cNvPr id="3" name="Footer Placeholder 2"/>
          <p:cNvSpPr>
            <a:spLocks noGrp="1"/>
          </p:cNvSpPr>
          <p:nvPr>
            <p:ph type="ftr" sz="quarter" idx="11"/>
          </p:nvPr>
        </p:nvSpPr>
        <p:spPr/>
        <p:txBody>
          <a:bodyPr/>
          <a:lstStyle/>
          <a:p>
            <a:endParaRPr lang="fr-CH"/>
          </a:p>
        </p:txBody>
      </p:sp>
      <p:sp>
        <p:nvSpPr>
          <p:cNvPr id="4" name="Slide Number Placeholder 3"/>
          <p:cNvSpPr>
            <a:spLocks noGrp="1"/>
          </p:cNvSpPr>
          <p:nvPr>
            <p:ph type="sldNum" sz="quarter" idx="12"/>
          </p:nvPr>
        </p:nvSpPr>
        <p:spPr/>
        <p:txBody>
          <a:bodyPr/>
          <a:lstStyle/>
          <a:p>
            <a:fld id="{9A948F23-6199-48C5-9F14-021A62431B2A}" type="slidenum">
              <a:rPr lang="fr-CH" smtClean="0"/>
              <a:t>‹N°›</a:t>
            </a:fld>
            <a:endParaRPr lang="fr-C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D0A0D656-0763-46DA-AFDA-013BD9149DE7}" type="datetime1">
              <a:rPr lang="fr-CH" smtClean="0"/>
              <a:t>05.10.2020</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9A948F23-6199-48C5-9F14-021A62431B2A}" type="slidenum">
              <a:rPr lang="fr-CH" smtClean="0"/>
              <a:t>‹N°›</a:t>
            </a:fld>
            <a:endParaRPr lang="fr-CH"/>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7504" y="533400"/>
            <a:ext cx="8928992" cy="990600"/>
          </a:xfrm>
          <a:prstGeom prst="rect">
            <a:avLst/>
          </a:prstGeom>
        </p:spPr>
        <p:txBody>
          <a:bodyPr vert="horz" lIns="91440" tIns="45720" rIns="91440" bIns="45720" rtlCol="0" anchor="ctr">
            <a:normAutofit/>
          </a:bodyPr>
          <a:lstStyle/>
          <a:p>
            <a:endParaRPr lang="en-GB" noProof="0" dirty="0"/>
          </a:p>
        </p:txBody>
      </p:sp>
      <p:sp>
        <p:nvSpPr>
          <p:cNvPr id="3" name="Text Placeholder 2"/>
          <p:cNvSpPr>
            <a:spLocks noGrp="1"/>
          </p:cNvSpPr>
          <p:nvPr>
            <p:ph type="body" idx="1"/>
          </p:nvPr>
        </p:nvSpPr>
        <p:spPr>
          <a:xfrm>
            <a:off x="107504" y="1600200"/>
            <a:ext cx="8928992" cy="5141168"/>
          </a:xfrm>
          <a:prstGeom prst="rect">
            <a:avLst/>
          </a:prstGeom>
        </p:spPr>
        <p:txBody>
          <a:bodyPr vert="horz" lIns="91440" tIns="45720" rIns="91440" bIns="45720" rtlCol="0">
            <a:normAutofit/>
          </a:bodyPr>
          <a:lstStyle/>
          <a:p>
            <a:pPr lvl="0"/>
            <a:r>
              <a:rPr lang="en-GB" noProof="0" dirty="0" err="1" smtClean="0"/>
              <a:t>Modifiez</a:t>
            </a:r>
            <a:r>
              <a:rPr lang="en-GB" noProof="0" dirty="0" smtClean="0"/>
              <a:t> les styles du </a:t>
            </a:r>
            <a:r>
              <a:rPr lang="en-GB" noProof="0" dirty="0" err="1" smtClean="0"/>
              <a:t>texte</a:t>
            </a:r>
            <a:r>
              <a:rPr lang="en-GB" noProof="0" dirty="0" smtClean="0"/>
              <a:t> du masque</a:t>
            </a:r>
          </a:p>
          <a:p>
            <a:pPr lvl="1"/>
            <a:r>
              <a:rPr lang="en-GB" noProof="0" dirty="0" err="1" smtClean="0"/>
              <a:t>Deuxième</a:t>
            </a:r>
            <a:r>
              <a:rPr lang="en-GB" noProof="0" dirty="0" smtClean="0"/>
              <a:t> </a:t>
            </a:r>
            <a:r>
              <a:rPr lang="en-GB" noProof="0" dirty="0" err="1" smtClean="0"/>
              <a:t>niveau</a:t>
            </a:r>
            <a:endParaRPr lang="en-GB" noProof="0" dirty="0" smtClean="0"/>
          </a:p>
          <a:p>
            <a:pPr lvl="2"/>
            <a:r>
              <a:rPr lang="en-GB" noProof="0" dirty="0" err="1" smtClean="0"/>
              <a:t>Troisième</a:t>
            </a:r>
            <a:r>
              <a:rPr lang="en-GB" noProof="0" dirty="0" smtClean="0"/>
              <a:t> </a:t>
            </a:r>
            <a:r>
              <a:rPr lang="en-GB" noProof="0" dirty="0" err="1" smtClean="0"/>
              <a:t>niveau</a:t>
            </a:r>
            <a:endParaRPr lang="en-GB" noProof="0" dirty="0" smtClean="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107504" y="18288"/>
            <a:ext cx="1152128" cy="329184"/>
          </a:xfrm>
          <a:prstGeom prst="rect">
            <a:avLst/>
          </a:prstGeom>
        </p:spPr>
        <p:txBody>
          <a:bodyPr vert="horz" lIns="91440" tIns="45720" rIns="91440" bIns="45720" rtlCol="0" anchor="ctr"/>
          <a:lstStyle>
            <a:lvl1pPr algn="l">
              <a:defRPr sz="1200">
                <a:solidFill>
                  <a:srgbClr val="FFFFFF"/>
                </a:solidFill>
              </a:defRPr>
            </a:lvl1pPr>
          </a:lstStyle>
          <a:p>
            <a:fld id="{E612EC90-6F88-4E08-A761-F86AA951F4E1}" type="datetime1">
              <a:rPr lang="fr-CH" smtClean="0"/>
              <a:t>05.10.2020</a:t>
            </a:fld>
            <a:endParaRPr lang="fr-CH" dirty="0"/>
          </a:p>
        </p:txBody>
      </p:sp>
      <p:sp>
        <p:nvSpPr>
          <p:cNvPr id="5" name="Footer Placeholder 4"/>
          <p:cNvSpPr>
            <a:spLocks noGrp="1"/>
          </p:cNvSpPr>
          <p:nvPr>
            <p:ph type="ftr" sz="quarter" idx="3"/>
          </p:nvPr>
        </p:nvSpPr>
        <p:spPr>
          <a:xfrm>
            <a:off x="1403648" y="18288"/>
            <a:ext cx="6552728" cy="329184"/>
          </a:xfrm>
          <a:prstGeom prst="rect">
            <a:avLst/>
          </a:prstGeom>
        </p:spPr>
        <p:txBody>
          <a:bodyPr vert="horz" lIns="91440" tIns="45720" rIns="91440" bIns="45720" rtlCol="0" anchor="ctr"/>
          <a:lstStyle>
            <a:lvl1pPr algn="ctr">
              <a:defRPr sz="1200">
                <a:solidFill>
                  <a:srgbClr val="FFFFFF"/>
                </a:solidFill>
              </a:defRPr>
            </a:lvl1pPr>
          </a:lstStyle>
          <a:p>
            <a:endParaRPr lang="fr-CH" dirty="0"/>
          </a:p>
        </p:txBody>
      </p:sp>
      <p:sp>
        <p:nvSpPr>
          <p:cNvPr id="6" name="Slide Number Placeholder 5"/>
          <p:cNvSpPr>
            <a:spLocks noGrp="1"/>
          </p:cNvSpPr>
          <p:nvPr>
            <p:ph type="sldNum" sz="quarter" idx="4"/>
          </p:nvPr>
        </p:nvSpPr>
        <p:spPr>
          <a:xfrm>
            <a:off x="8077200" y="18288"/>
            <a:ext cx="1066800" cy="329184"/>
          </a:xfrm>
          <a:prstGeom prst="rect">
            <a:avLst/>
          </a:prstGeom>
        </p:spPr>
        <p:txBody>
          <a:bodyPr vert="horz" lIns="91440" tIns="45720" rIns="91440" bIns="45720" rtlCol="0" anchor="ctr"/>
          <a:lstStyle>
            <a:lvl1pPr algn="r">
              <a:defRPr sz="1400" b="1">
                <a:solidFill>
                  <a:srgbClr val="FFFFFF"/>
                </a:solidFill>
              </a:defRPr>
            </a:lvl1pPr>
          </a:lstStyle>
          <a:p>
            <a:fld id="{9A948F23-6199-48C5-9F14-021A62431B2A}" type="slidenum">
              <a:rPr lang="fr-CH" smtClean="0"/>
              <a:pPr/>
              <a:t>‹N°›</a:t>
            </a:fld>
            <a:endParaRPr lang="fr-CH"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70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Wingdings" pitchFamily="2" charset="2"/>
        <a:buChar char="§"/>
        <a:defRPr sz="1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Wingdings" pitchFamily="2" charset="2"/>
        <a:buChar char="§"/>
        <a:defRPr sz="1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2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CH" dirty="0" smtClean="0"/>
              <a:t>The </a:t>
            </a:r>
            <a:r>
              <a:rPr lang="fr-CH" dirty="0" err="1" smtClean="0"/>
              <a:t>Tabu</a:t>
            </a:r>
            <a:r>
              <a:rPr lang="fr-CH" dirty="0" smtClean="0"/>
              <a:t> </a:t>
            </a:r>
            <a:r>
              <a:rPr lang="fr-CH" dirty="0" err="1" smtClean="0"/>
              <a:t>Search</a:t>
            </a:r>
            <a:endParaRPr lang="fr-CH" dirty="0"/>
          </a:p>
        </p:txBody>
      </p:sp>
      <p:sp>
        <p:nvSpPr>
          <p:cNvPr id="5" name="Espace réservé du texte 4"/>
          <p:cNvSpPr>
            <a:spLocks noGrp="1"/>
          </p:cNvSpPr>
          <p:nvPr>
            <p:ph type="body" idx="1"/>
          </p:nvPr>
        </p:nvSpPr>
        <p:spPr/>
        <p:txBody>
          <a:bodyPr/>
          <a:lstStyle/>
          <a:p>
            <a:r>
              <a:rPr lang="fr-CH" dirty="0" err="1" smtClean="0"/>
              <a:t>Chapter</a:t>
            </a:r>
            <a:r>
              <a:rPr lang="fr-CH" dirty="0" smtClean="0"/>
              <a:t> 2</a:t>
            </a:r>
            <a:endParaRPr lang="fr-CH" dirty="0"/>
          </a:p>
        </p:txBody>
      </p:sp>
      <p:sp>
        <p:nvSpPr>
          <p:cNvPr id="2" name="Espace réservé du numéro de diapositive 1"/>
          <p:cNvSpPr>
            <a:spLocks noGrp="1"/>
          </p:cNvSpPr>
          <p:nvPr>
            <p:ph type="sldNum" sz="quarter" idx="12"/>
          </p:nvPr>
        </p:nvSpPr>
        <p:spPr/>
        <p:txBody>
          <a:bodyPr/>
          <a:lstStyle/>
          <a:p>
            <a:fld id="{9A948F23-6199-48C5-9F14-021A62431B2A}" type="slidenum">
              <a:rPr lang="fr-CH" smtClean="0"/>
              <a:t>1</a:t>
            </a:fld>
            <a:endParaRPr lang="fr-CH"/>
          </a:p>
        </p:txBody>
      </p:sp>
    </p:spTree>
    <p:extLst>
      <p:ext uri="{BB962C8B-B14F-4D97-AF65-F5344CB8AC3E}">
        <p14:creationId xmlns:p14="http://schemas.microsoft.com/office/powerpoint/2010/main" val="1798546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CH" dirty="0" err="1" smtClean="0"/>
              <a:t>Definitions</a:t>
            </a:r>
            <a:endParaRPr lang="fr-CH" dirty="0"/>
          </a:p>
        </p:txBody>
      </p:sp>
      <p:sp>
        <p:nvSpPr>
          <p:cNvPr id="3" name="Espace réservé du contenu 2"/>
          <p:cNvSpPr>
            <a:spLocks noGrp="1"/>
          </p:cNvSpPr>
          <p:nvPr>
            <p:ph idx="1"/>
          </p:nvPr>
        </p:nvSpPr>
        <p:spPr/>
        <p:txBody>
          <a:bodyPr/>
          <a:lstStyle/>
          <a:p>
            <a:r>
              <a:rPr lang="en-GB" dirty="0" smtClean="0"/>
              <a:t>Tabu solutions are useful to prevent the search to visit places that have been already seen.</a:t>
            </a:r>
          </a:p>
          <a:p>
            <a:r>
              <a:rPr lang="en-GB" dirty="0" smtClean="0">
                <a:solidFill>
                  <a:schemeClr val="tx2"/>
                </a:solidFill>
              </a:rPr>
              <a:t>What do we put in the tabu-list?</a:t>
            </a:r>
          </a:p>
          <a:p>
            <a:r>
              <a:rPr lang="en-GB" dirty="0" smtClean="0">
                <a:solidFill>
                  <a:schemeClr val="tx2"/>
                </a:solidFill>
              </a:rPr>
              <a:t>How do we update it’s content?</a:t>
            </a:r>
          </a:p>
          <a:p>
            <a:endParaRPr lang="en-GB" dirty="0" smtClean="0"/>
          </a:p>
          <a:p>
            <a:r>
              <a:rPr lang="en-GB" b="1" dirty="0" smtClean="0">
                <a:solidFill>
                  <a:schemeClr val="tx2"/>
                </a:solidFill>
              </a:rPr>
              <a:t>What is in the tabu list?</a:t>
            </a:r>
          </a:p>
          <a:p>
            <a:pPr lvl="1"/>
            <a:r>
              <a:rPr lang="en-GB" dirty="0" smtClean="0">
                <a:solidFill>
                  <a:schemeClr val="tx2"/>
                </a:solidFill>
              </a:rPr>
              <a:t>Solutions</a:t>
            </a:r>
            <a:r>
              <a:rPr lang="en-GB" dirty="0" smtClean="0"/>
              <a:t> from S that have been </a:t>
            </a:r>
            <a:r>
              <a:rPr lang="en-GB" dirty="0" smtClean="0">
                <a:solidFill>
                  <a:schemeClr val="tx2"/>
                </a:solidFill>
              </a:rPr>
              <a:t>visited</a:t>
            </a:r>
          </a:p>
          <a:p>
            <a:pPr lvl="1"/>
            <a:r>
              <a:rPr lang="en-GB" dirty="0" smtClean="0">
                <a:solidFill>
                  <a:schemeClr val="tx2"/>
                </a:solidFill>
              </a:rPr>
              <a:t>Attribute of solution </a:t>
            </a:r>
            <a:r>
              <a:rPr lang="en-GB" dirty="0" smtClean="0"/>
              <a:t>already seen (for instance the fitness, or another property)</a:t>
            </a:r>
          </a:p>
          <a:p>
            <a:pPr lvl="1"/>
            <a:r>
              <a:rPr lang="en-GB" dirty="0" smtClean="0"/>
              <a:t>More </a:t>
            </a:r>
            <a:r>
              <a:rPr lang="en-GB" dirty="0" smtClean="0">
                <a:solidFill>
                  <a:schemeClr val="tx2"/>
                </a:solidFill>
              </a:rPr>
              <a:t>often</a:t>
            </a:r>
            <a:r>
              <a:rPr lang="en-GB" dirty="0" smtClean="0"/>
              <a:t>, the list will contain </a:t>
            </a:r>
            <a:r>
              <a:rPr lang="en-GB" dirty="0" smtClean="0">
                <a:solidFill>
                  <a:schemeClr val="tx2"/>
                </a:solidFill>
              </a:rPr>
              <a:t>forbidden movements</a:t>
            </a:r>
            <a:r>
              <a:rPr lang="en-GB" dirty="0" smtClean="0"/>
              <a:t>: remember that the neighbour of the current solution are specified through a set of movements (also </a:t>
            </a:r>
            <a:r>
              <a:rPr lang="en-GB" dirty="0" err="1" smtClean="0"/>
              <a:t>nammed</a:t>
            </a:r>
            <a:r>
              <a:rPr lang="en-GB" dirty="0" smtClean="0"/>
              <a:t> transformations)!</a:t>
            </a:r>
          </a:p>
          <a:p>
            <a:pPr marL="274320" lvl="1" indent="0" algn="ctr">
              <a:buNone/>
            </a:pPr>
            <a:r>
              <a:rPr lang="en-GB" dirty="0" smtClean="0"/>
              <a:t>V(x) = {x’ | x’ </a:t>
            </a:r>
            <a:r>
              <a:rPr lang="en-GB" dirty="0" smtClean="0">
                <a:sym typeface="Symbol"/>
              </a:rPr>
              <a:t> S, s’ = m</a:t>
            </a:r>
            <a:r>
              <a:rPr lang="en-GB" baseline="-25000" dirty="0" smtClean="0">
                <a:sym typeface="Symbol"/>
              </a:rPr>
              <a:t>i</a:t>
            </a:r>
            <a:r>
              <a:rPr lang="en-GB" dirty="0" smtClean="0">
                <a:sym typeface="Symbol"/>
              </a:rPr>
              <a:t>(s), </a:t>
            </a:r>
            <a:r>
              <a:rPr lang="en-GB" dirty="0" err="1" smtClean="0">
                <a:sym typeface="Symbol"/>
              </a:rPr>
              <a:t>i</a:t>
            </a:r>
            <a:r>
              <a:rPr lang="en-GB" dirty="0" smtClean="0">
                <a:sym typeface="Symbol"/>
              </a:rPr>
              <a:t>=1,…,L}</a:t>
            </a:r>
            <a:br>
              <a:rPr lang="en-GB" dirty="0" smtClean="0">
                <a:sym typeface="Symbol"/>
              </a:rPr>
            </a:br>
            <a:r>
              <a:rPr lang="en-GB" i="1" dirty="0" smtClean="0">
                <a:sym typeface="Symbol"/>
              </a:rPr>
              <a:t>where m</a:t>
            </a:r>
            <a:r>
              <a:rPr lang="en-GB" i="1" baseline="-25000" dirty="0" smtClean="0">
                <a:sym typeface="Symbol"/>
              </a:rPr>
              <a:t>i</a:t>
            </a:r>
            <a:r>
              <a:rPr lang="en-GB" i="1" dirty="0" smtClean="0">
                <a:sym typeface="Symbol"/>
              </a:rPr>
              <a:t> are the given movements</a:t>
            </a:r>
          </a:p>
          <a:p>
            <a:endParaRPr lang="en-GB" dirty="0" smtClean="0">
              <a:sym typeface="Symbol"/>
            </a:endParaRPr>
          </a:p>
          <a:p>
            <a:r>
              <a:rPr lang="en-GB" dirty="0" smtClean="0">
                <a:sym typeface="Symbol"/>
              </a:rPr>
              <a:t>Then in the tabu list we will put the </a:t>
            </a:r>
            <a:r>
              <a:rPr lang="en-GB" dirty="0" smtClean="0">
                <a:solidFill>
                  <a:schemeClr val="tx2"/>
                </a:solidFill>
                <a:sym typeface="Symbol"/>
              </a:rPr>
              <a:t>inverse movement of that we just used</a:t>
            </a:r>
            <a:r>
              <a:rPr lang="en-GB" dirty="0" smtClean="0">
                <a:sym typeface="Symbol"/>
              </a:rPr>
              <a:t>.</a:t>
            </a:r>
          </a:p>
          <a:p>
            <a:pPr marL="0" indent="0" algn="ctr">
              <a:buNone/>
            </a:pPr>
            <a:r>
              <a:rPr lang="en-GB" dirty="0" smtClean="0">
                <a:sym typeface="Symbol"/>
              </a:rPr>
              <a:t>x --m</a:t>
            </a:r>
            <a:r>
              <a:rPr lang="en-GB" baseline="-25000" dirty="0" smtClean="0">
                <a:sym typeface="Symbol"/>
              </a:rPr>
              <a:t>i</a:t>
            </a:r>
            <a:r>
              <a:rPr lang="en-GB" dirty="0" smtClean="0">
                <a:sym typeface="Wingdings" panose="05000000000000000000" pitchFamily="2" charset="2"/>
              </a:rPr>
              <a:t>--&gt; y</a:t>
            </a:r>
            <a:endParaRPr lang="en-GB" dirty="0">
              <a:sym typeface="Wingdings" panose="05000000000000000000" pitchFamily="2" charset="2"/>
            </a:endParaRPr>
          </a:p>
          <a:p>
            <a:pPr marL="274320" lvl="1" indent="0" algn="ctr">
              <a:buNone/>
            </a:pPr>
            <a:r>
              <a:rPr lang="en-GB" i="1" dirty="0" smtClean="0">
                <a:sym typeface="Wingdings" panose="05000000000000000000" pitchFamily="2" charset="2"/>
              </a:rPr>
              <a:t>then m</a:t>
            </a:r>
            <a:r>
              <a:rPr lang="en-GB" i="1" baseline="-25000" dirty="0" smtClean="0">
                <a:sym typeface="Wingdings" panose="05000000000000000000" pitchFamily="2" charset="2"/>
              </a:rPr>
              <a:t>i</a:t>
            </a:r>
            <a:r>
              <a:rPr lang="en-GB" i="1" baseline="30000" dirty="0" smtClean="0">
                <a:sym typeface="Wingdings" panose="05000000000000000000" pitchFamily="2" charset="2"/>
              </a:rPr>
              <a:t>-1</a:t>
            </a:r>
            <a:r>
              <a:rPr lang="en-GB" i="1" dirty="0" smtClean="0">
                <a:sym typeface="Wingdings" panose="05000000000000000000" pitchFamily="2" charset="2"/>
              </a:rPr>
              <a:t> will be banned to avoid to return to x from y</a:t>
            </a:r>
            <a:endParaRPr lang="en-GB" i="1" dirty="0"/>
          </a:p>
        </p:txBody>
      </p:sp>
      <p:sp>
        <p:nvSpPr>
          <p:cNvPr id="4" name="Espace réservé du numéro de diapositive 3"/>
          <p:cNvSpPr>
            <a:spLocks noGrp="1"/>
          </p:cNvSpPr>
          <p:nvPr>
            <p:ph type="sldNum" sz="quarter" idx="12"/>
          </p:nvPr>
        </p:nvSpPr>
        <p:spPr/>
        <p:txBody>
          <a:bodyPr/>
          <a:lstStyle/>
          <a:p>
            <a:fld id="{9A948F23-6199-48C5-9F14-021A62431B2A}" type="slidenum">
              <a:rPr lang="fr-CH" smtClean="0"/>
              <a:t>10</a:t>
            </a:fld>
            <a:endParaRPr lang="fr-CH"/>
          </a:p>
        </p:txBody>
      </p:sp>
    </p:spTree>
    <p:extLst>
      <p:ext uri="{BB962C8B-B14F-4D97-AF65-F5344CB8AC3E}">
        <p14:creationId xmlns:p14="http://schemas.microsoft.com/office/powerpoint/2010/main" val="1007525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p:txBody>
          <a:bodyPr/>
          <a:lstStyle/>
          <a:p>
            <a:r>
              <a:rPr lang="en-GB" dirty="0" smtClean="0"/>
              <a:t>In case of </a:t>
            </a:r>
            <a:r>
              <a:rPr lang="en-GB" dirty="0" smtClean="0">
                <a:solidFill>
                  <a:schemeClr val="tx2"/>
                </a:solidFill>
              </a:rPr>
              <a:t>permutation:</a:t>
            </a:r>
          </a:p>
          <a:p>
            <a:pPr lvl="1"/>
            <a:r>
              <a:rPr lang="en-GB" dirty="0" smtClean="0"/>
              <a:t>The movements are (</a:t>
            </a:r>
            <a:r>
              <a:rPr lang="en-GB" dirty="0" err="1" smtClean="0"/>
              <a:t>i</a:t>
            </a:r>
            <a:r>
              <a:rPr lang="en-GB" dirty="0" smtClean="0"/>
              <a:t>, j) (swapping elements at positions </a:t>
            </a:r>
            <a:r>
              <a:rPr lang="en-GB" dirty="0" err="1" smtClean="0"/>
              <a:t>i</a:t>
            </a:r>
            <a:r>
              <a:rPr lang="en-GB" dirty="0" smtClean="0"/>
              <a:t> and j).</a:t>
            </a:r>
          </a:p>
          <a:p>
            <a:pPr lvl="1"/>
            <a:r>
              <a:rPr lang="en-GB" dirty="0" smtClean="0"/>
              <a:t>The inverse is (</a:t>
            </a:r>
            <a:r>
              <a:rPr lang="en-GB" dirty="0" err="1" smtClean="0"/>
              <a:t>i</a:t>
            </a:r>
            <a:r>
              <a:rPr lang="en-GB" dirty="0" smtClean="0"/>
              <a:t>, j) again.</a:t>
            </a:r>
          </a:p>
          <a:p>
            <a:endParaRPr lang="en-GB" dirty="0"/>
          </a:p>
          <a:p>
            <a:r>
              <a:rPr lang="en-GB" dirty="0" smtClean="0"/>
              <a:t>In case of the </a:t>
            </a:r>
            <a:r>
              <a:rPr lang="en-GB" dirty="0" smtClean="0">
                <a:solidFill>
                  <a:schemeClr val="tx2"/>
                </a:solidFill>
              </a:rPr>
              <a:t>walker in Z</a:t>
            </a:r>
            <a:r>
              <a:rPr lang="en-GB" baseline="30000" dirty="0" smtClean="0">
                <a:solidFill>
                  <a:schemeClr val="tx2"/>
                </a:solidFill>
              </a:rPr>
              <a:t>2</a:t>
            </a:r>
            <a:r>
              <a:rPr lang="en-GB" dirty="0" smtClean="0">
                <a:solidFill>
                  <a:schemeClr val="tx2"/>
                </a:solidFill>
              </a:rPr>
              <a:t> </a:t>
            </a:r>
            <a:r>
              <a:rPr lang="en-GB" dirty="0" smtClean="0"/>
              <a:t>(move North, South, East, West):</a:t>
            </a:r>
          </a:p>
          <a:p>
            <a:pPr lvl="1"/>
            <a:r>
              <a:rPr lang="en-GB" dirty="0" smtClean="0"/>
              <a:t>The inverse of movement North is South...</a:t>
            </a:r>
          </a:p>
          <a:p>
            <a:endParaRPr lang="en-GB" dirty="0"/>
          </a:p>
          <a:p>
            <a:r>
              <a:rPr lang="en-GB" dirty="0" smtClean="0"/>
              <a:t>But a tabu point </a:t>
            </a:r>
            <a:r>
              <a:rPr lang="en-GB" dirty="0" smtClean="0">
                <a:solidFill>
                  <a:schemeClr val="tx2"/>
                </a:solidFill>
              </a:rPr>
              <a:t>cannot be permanent</a:t>
            </a:r>
            <a:r>
              <a:rPr lang="en-GB" dirty="0" smtClean="0"/>
              <a:t>!</a:t>
            </a:r>
          </a:p>
          <a:p>
            <a:pPr lvl="1"/>
            <a:r>
              <a:rPr lang="en-GB" dirty="0" smtClean="0"/>
              <a:t>Management of the tabu list to remove banned solution or movement that is no more relevant.</a:t>
            </a:r>
          </a:p>
          <a:p>
            <a:pPr lvl="1"/>
            <a:r>
              <a:rPr lang="en-GB" dirty="0" smtClean="0"/>
              <a:t>i.e.: keep only the last movement, replacing the older one at every step.</a:t>
            </a:r>
          </a:p>
          <a:p>
            <a:endParaRPr lang="en-GB" dirty="0"/>
          </a:p>
          <a:p>
            <a:r>
              <a:rPr lang="en-GB" dirty="0" smtClean="0"/>
              <a:t>The management of the tabu list uses what we call:</a:t>
            </a:r>
          </a:p>
          <a:p>
            <a:pPr lvl="1"/>
            <a:r>
              <a:rPr lang="en-GB" dirty="0" smtClean="0"/>
              <a:t>short term memory</a:t>
            </a:r>
          </a:p>
          <a:p>
            <a:pPr lvl="1"/>
            <a:r>
              <a:rPr lang="en-GB" dirty="0" smtClean="0"/>
              <a:t>long term memory</a:t>
            </a:r>
          </a:p>
          <a:p>
            <a:pPr lvl="1"/>
            <a:endParaRPr lang="en-GB" dirty="0"/>
          </a:p>
        </p:txBody>
      </p:sp>
      <p:sp>
        <p:nvSpPr>
          <p:cNvPr id="4" name="Espace réservé du numéro de diapositive 3"/>
          <p:cNvSpPr>
            <a:spLocks noGrp="1"/>
          </p:cNvSpPr>
          <p:nvPr>
            <p:ph type="sldNum" sz="quarter" idx="12"/>
          </p:nvPr>
        </p:nvSpPr>
        <p:spPr/>
        <p:txBody>
          <a:bodyPr/>
          <a:lstStyle/>
          <a:p>
            <a:fld id="{9A948F23-6199-48C5-9F14-021A62431B2A}" type="slidenum">
              <a:rPr lang="fr-CH" smtClean="0"/>
              <a:t>11</a:t>
            </a:fld>
            <a:endParaRPr lang="fr-CH"/>
          </a:p>
        </p:txBody>
      </p:sp>
    </p:spTree>
    <p:extLst>
      <p:ext uri="{BB962C8B-B14F-4D97-AF65-F5344CB8AC3E}">
        <p14:creationId xmlns:p14="http://schemas.microsoft.com/office/powerpoint/2010/main" val="1324717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Short term memory </a:t>
            </a:r>
            <a:endParaRPr lang="en-GB" dirty="0"/>
          </a:p>
        </p:txBody>
      </p:sp>
      <p:sp>
        <p:nvSpPr>
          <p:cNvPr id="3" name="Espace réservé du contenu 2"/>
          <p:cNvSpPr>
            <a:spLocks noGrp="1"/>
          </p:cNvSpPr>
          <p:nvPr>
            <p:ph idx="1"/>
          </p:nvPr>
        </p:nvSpPr>
        <p:spPr/>
        <p:txBody>
          <a:bodyPr/>
          <a:lstStyle/>
          <a:p>
            <a:r>
              <a:rPr lang="en-GB" dirty="0" smtClean="0"/>
              <a:t>Can be implemented in different ways, according to what is in the tabu list.</a:t>
            </a:r>
          </a:p>
          <a:p>
            <a:endParaRPr lang="en-GB" dirty="0" smtClean="0"/>
          </a:p>
          <a:p>
            <a:r>
              <a:rPr lang="en-GB" dirty="0" smtClean="0"/>
              <a:t>In case one stores the solutions themselves:</a:t>
            </a:r>
          </a:p>
          <a:p>
            <a:pPr lvl="1"/>
            <a:r>
              <a:rPr lang="en-GB" dirty="0" smtClean="0"/>
              <a:t>One implement the memory as the </a:t>
            </a:r>
            <a:r>
              <a:rPr lang="en-GB" dirty="0" smtClean="0">
                <a:solidFill>
                  <a:schemeClr val="tx2"/>
                </a:solidFill>
              </a:rPr>
              <a:t>number of banned solution</a:t>
            </a:r>
            <a:r>
              <a:rPr lang="en-GB" dirty="0" smtClean="0"/>
              <a:t> one keeps (fix the </a:t>
            </a:r>
            <a:r>
              <a:rPr lang="en-GB" dirty="0" smtClean="0">
                <a:solidFill>
                  <a:schemeClr val="tx2"/>
                </a:solidFill>
              </a:rPr>
              <a:t>size</a:t>
            </a:r>
            <a:r>
              <a:rPr lang="en-GB" dirty="0" smtClean="0"/>
              <a:t> of the memory).</a:t>
            </a:r>
          </a:p>
          <a:p>
            <a:pPr lvl="1"/>
            <a:r>
              <a:rPr lang="en-GB" dirty="0" smtClean="0"/>
              <a:t>It is implemented as a </a:t>
            </a:r>
            <a:r>
              <a:rPr lang="en-GB" dirty="0" smtClean="0">
                <a:solidFill>
                  <a:schemeClr val="tx2"/>
                </a:solidFill>
              </a:rPr>
              <a:t>FIFO structure </a:t>
            </a:r>
            <a:r>
              <a:rPr lang="en-GB" dirty="0" smtClean="0"/>
              <a:t>(First In First Out)</a:t>
            </a:r>
          </a:p>
          <a:p>
            <a:pPr lvl="1"/>
            <a:endParaRPr lang="en-GB" dirty="0"/>
          </a:p>
          <a:p>
            <a:r>
              <a:rPr lang="en-GB" dirty="0" smtClean="0"/>
              <a:t>For movement and attribute:</a:t>
            </a:r>
          </a:p>
          <a:p>
            <a:pPr lvl="1"/>
            <a:r>
              <a:rPr lang="en-GB" dirty="0"/>
              <a:t>T</a:t>
            </a:r>
            <a:r>
              <a:rPr lang="en-GB" dirty="0" smtClean="0"/>
              <a:t>ypically add an interdiction time to all banned elements.</a:t>
            </a:r>
          </a:p>
          <a:p>
            <a:pPr lvl="1"/>
            <a:r>
              <a:rPr lang="en-GB" dirty="0" smtClean="0"/>
              <a:t>It means that for a given number of iteration, this movement or attribute will be forbidden.</a:t>
            </a:r>
          </a:p>
          <a:p>
            <a:pPr lvl="1"/>
            <a:endParaRPr lang="en-GB" dirty="0"/>
          </a:p>
        </p:txBody>
      </p:sp>
      <p:sp>
        <p:nvSpPr>
          <p:cNvPr id="4" name="Espace réservé du numéro de diapositive 3"/>
          <p:cNvSpPr>
            <a:spLocks noGrp="1"/>
          </p:cNvSpPr>
          <p:nvPr>
            <p:ph type="sldNum" sz="quarter" idx="12"/>
          </p:nvPr>
        </p:nvSpPr>
        <p:spPr/>
        <p:txBody>
          <a:bodyPr/>
          <a:lstStyle/>
          <a:p>
            <a:fld id="{9A948F23-6199-48C5-9F14-021A62431B2A}" type="slidenum">
              <a:rPr lang="fr-CH" smtClean="0"/>
              <a:t>12</a:t>
            </a:fld>
            <a:endParaRPr lang="fr-CH"/>
          </a:p>
        </p:txBody>
      </p:sp>
    </p:spTree>
    <p:extLst>
      <p:ext uri="{BB962C8B-B14F-4D97-AF65-F5344CB8AC3E}">
        <p14:creationId xmlns:p14="http://schemas.microsoft.com/office/powerpoint/2010/main" val="1324717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107504" y="404664"/>
            <a:ext cx="6408712" cy="6072336"/>
          </a:xfrm>
        </p:spPr>
        <p:txBody>
          <a:bodyPr/>
          <a:lstStyle/>
          <a:p>
            <a:r>
              <a:rPr lang="en-GB" b="1" dirty="0">
                <a:solidFill>
                  <a:schemeClr val="tx2"/>
                </a:solidFill>
              </a:rPr>
              <a:t>Illustration: walker in Z</a:t>
            </a:r>
            <a:r>
              <a:rPr lang="en-GB" b="1" baseline="30000" dirty="0">
                <a:solidFill>
                  <a:schemeClr val="tx2"/>
                </a:solidFill>
              </a:rPr>
              <a:t>2</a:t>
            </a:r>
          </a:p>
          <a:p>
            <a:r>
              <a:rPr lang="en-GB" dirty="0" smtClean="0"/>
              <a:t>Suppose that at iteration t=1,</a:t>
            </a:r>
            <a:br>
              <a:rPr lang="en-GB" dirty="0" smtClean="0"/>
            </a:br>
            <a:r>
              <a:rPr lang="en-GB" dirty="0" smtClean="0"/>
              <a:t>North was chosen.</a:t>
            </a:r>
          </a:p>
          <a:p>
            <a:pPr lvl="1"/>
            <a:r>
              <a:rPr lang="en-GB" dirty="0" smtClean="0"/>
              <a:t>Then South should be tabu.</a:t>
            </a:r>
          </a:p>
          <a:p>
            <a:pPr lvl="1"/>
            <a:r>
              <a:rPr lang="en-GB" dirty="0" smtClean="0"/>
              <a:t>South will get an Interdiction time given by t = </a:t>
            </a:r>
            <a:r>
              <a:rPr lang="en-GB" dirty="0" err="1" smtClean="0"/>
              <a:t>t</a:t>
            </a:r>
            <a:r>
              <a:rPr lang="en-GB" baseline="-25000" dirty="0" err="1" smtClean="0"/>
              <a:t>current</a:t>
            </a:r>
            <a:r>
              <a:rPr lang="en-GB" dirty="0" smtClean="0"/>
              <a:t> + k</a:t>
            </a:r>
            <a:br>
              <a:rPr lang="en-GB" dirty="0" smtClean="0"/>
            </a:br>
            <a:r>
              <a:rPr lang="en-GB" dirty="0" smtClean="0"/>
              <a:t>(k = duration of interdiction)</a:t>
            </a:r>
          </a:p>
          <a:p>
            <a:r>
              <a:rPr lang="en-GB" dirty="0" smtClean="0"/>
              <a:t>Suppose k = 1 in this iteration…</a:t>
            </a:r>
          </a:p>
          <a:p>
            <a:pPr lvl="1"/>
            <a:r>
              <a:rPr lang="en-GB" dirty="0" smtClean="0"/>
              <a:t>So the movement South is banned as long as the current iteration is not larger than 2.</a:t>
            </a:r>
          </a:p>
          <a:p>
            <a:endParaRPr lang="en-GB" dirty="0" smtClean="0"/>
          </a:p>
          <a:p>
            <a:r>
              <a:rPr lang="en-GB" dirty="0" smtClean="0"/>
              <a:t>Now suppose that at time t=2 one chosen East (South was tabu).</a:t>
            </a:r>
          </a:p>
          <a:p>
            <a:pPr lvl="1"/>
            <a:r>
              <a:rPr lang="en-GB" dirty="0" smtClean="0"/>
              <a:t>West become tabu until iteration t = 2 + k</a:t>
            </a:r>
          </a:p>
          <a:p>
            <a:pPr lvl="1"/>
            <a:r>
              <a:rPr lang="en-GB" dirty="0" smtClean="0"/>
              <a:t>k is chosen at random within a given interval (suppose we get k = 3)</a:t>
            </a:r>
          </a:p>
          <a:p>
            <a:endParaRPr lang="en-GB" dirty="0"/>
          </a:p>
          <a:p>
            <a:r>
              <a:rPr lang="en-GB" dirty="0" smtClean="0"/>
              <a:t>… and so one...</a:t>
            </a:r>
          </a:p>
        </p:txBody>
      </p:sp>
      <p:sp>
        <p:nvSpPr>
          <p:cNvPr id="4" name="Espace réservé du numéro de diapositive 3"/>
          <p:cNvSpPr>
            <a:spLocks noGrp="1"/>
          </p:cNvSpPr>
          <p:nvPr>
            <p:ph type="sldNum" sz="quarter" idx="12"/>
          </p:nvPr>
        </p:nvSpPr>
        <p:spPr/>
        <p:txBody>
          <a:bodyPr/>
          <a:lstStyle/>
          <a:p>
            <a:fld id="{9A948F23-6199-48C5-9F14-021A62431B2A}" type="slidenum">
              <a:rPr lang="fr-CH" smtClean="0"/>
              <a:t>13</a:t>
            </a:fld>
            <a:endParaRPr lang="fr-CH"/>
          </a:p>
        </p:txBody>
      </p:sp>
      <p:graphicFrame>
        <p:nvGraphicFramePr>
          <p:cNvPr id="8" name="Tableau 7"/>
          <p:cNvGraphicFramePr>
            <a:graphicFrameLocks noGrp="1"/>
          </p:cNvGraphicFramePr>
          <p:nvPr>
            <p:extLst>
              <p:ext uri="{D42A27DB-BD31-4B8C-83A1-F6EECF244321}">
                <p14:modId xmlns:p14="http://schemas.microsoft.com/office/powerpoint/2010/main" val="2919936284"/>
              </p:ext>
            </p:extLst>
          </p:nvPr>
        </p:nvGraphicFramePr>
        <p:xfrm>
          <a:off x="6588223" y="476672"/>
          <a:ext cx="2376264" cy="1940560"/>
        </p:xfrm>
        <a:graphic>
          <a:graphicData uri="http://schemas.openxmlformats.org/drawingml/2006/table">
            <a:tbl>
              <a:tblPr firstRow="1" bandRow="1">
                <a:tableStyleId>{21E4AEA4-8DFA-4A89-87EB-49C32662AFE0}</a:tableStyleId>
              </a:tblPr>
              <a:tblGrid>
                <a:gridCol w="648073"/>
                <a:gridCol w="720080"/>
                <a:gridCol w="1008111"/>
              </a:tblGrid>
              <a:tr h="370840">
                <a:tc>
                  <a:txBody>
                    <a:bodyPr/>
                    <a:lstStyle/>
                    <a:p>
                      <a:pPr algn="ctr"/>
                      <a:r>
                        <a:rPr lang="fr-CH" sz="1200" dirty="0" smtClean="0"/>
                        <a:t>T=1</a:t>
                      </a:r>
                      <a:endParaRPr lang="fr-CH" sz="1200" dirty="0"/>
                    </a:p>
                  </a:txBody>
                  <a:tcPr anchor="ctr"/>
                </a:tc>
                <a:tc>
                  <a:txBody>
                    <a:bodyPr/>
                    <a:lstStyle/>
                    <a:p>
                      <a:r>
                        <a:rPr lang="fr-CH" sz="1200" dirty="0" err="1" smtClean="0"/>
                        <a:t>Interd</a:t>
                      </a:r>
                      <a:r>
                        <a:rPr lang="fr-CH" sz="1200" dirty="0" smtClean="0"/>
                        <a:t>.</a:t>
                      </a:r>
                    </a:p>
                    <a:p>
                      <a:r>
                        <a:rPr lang="fr-CH" sz="1200" dirty="0" smtClean="0"/>
                        <a:t>time</a:t>
                      </a:r>
                      <a:endParaRPr lang="fr-CH" sz="1200" dirty="0"/>
                    </a:p>
                  </a:txBody>
                  <a:tcPr/>
                </a:tc>
                <a:tc>
                  <a:txBody>
                    <a:bodyPr/>
                    <a:lstStyle/>
                    <a:p>
                      <a:r>
                        <a:rPr lang="fr-CH" sz="1200" dirty="0" smtClean="0"/>
                        <a:t>Relative </a:t>
                      </a:r>
                      <a:r>
                        <a:rPr lang="fr-CH" sz="1200" dirty="0" err="1" smtClean="0"/>
                        <a:t>Frequency</a:t>
                      </a:r>
                      <a:endParaRPr lang="fr-CH" sz="1200" dirty="0"/>
                    </a:p>
                  </a:txBody>
                  <a:tcPr/>
                </a:tc>
              </a:tr>
              <a:tr h="370840">
                <a:tc>
                  <a:txBody>
                    <a:bodyPr/>
                    <a:lstStyle/>
                    <a:p>
                      <a:r>
                        <a:rPr lang="fr-CH" sz="1200" dirty="0" err="1" smtClean="0"/>
                        <a:t>North</a:t>
                      </a:r>
                      <a:endParaRPr lang="fr-CH" sz="1200" dirty="0"/>
                    </a:p>
                  </a:txBody>
                  <a:tcPr anchor="ctr"/>
                </a:tc>
                <a:tc>
                  <a:txBody>
                    <a:bodyPr/>
                    <a:lstStyle/>
                    <a:p>
                      <a:pPr algn="ctr"/>
                      <a:r>
                        <a:rPr lang="fr-CH" sz="1200" dirty="0" smtClean="0"/>
                        <a:t>0</a:t>
                      </a:r>
                      <a:endParaRPr lang="fr-CH" sz="1200" dirty="0"/>
                    </a:p>
                  </a:txBody>
                  <a:tcPr anchor="ctr"/>
                </a:tc>
                <a:tc>
                  <a:txBody>
                    <a:bodyPr/>
                    <a:lstStyle/>
                    <a:p>
                      <a:pPr algn="ctr"/>
                      <a:r>
                        <a:rPr lang="fr-CH" sz="1200" dirty="0" smtClean="0"/>
                        <a:t>0</a:t>
                      </a:r>
                      <a:endParaRPr lang="fr-CH" sz="1200" dirty="0"/>
                    </a:p>
                  </a:txBody>
                  <a:tcPr anchor="ctr"/>
                </a:tc>
              </a:tr>
              <a:tr h="370840">
                <a:tc>
                  <a:txBody>
                    <a:bodyPr/>
                    <a:lstStyle/>
                    <a:p>
                      <a:r>
                        <a:rPr lang="fr-CH" sz="1200" dirty="0" smtClean="0"/>
                        <a:t>East</a:t>
                      </a:r>
                      <a:endParaRPr lang="fr-CH" sz="1200" dirty="0"/>
                    </a:p>
                  </a:txBody>
                  <a:tcPr anchor="ctr"/>
                </a:tc>
                <a:tc>
                  <a:txBody>
                    <a:bodyPr/>
                    <a:lstStyle/>
                    <a:p>
                      <a:pPr algn="ctr"/>
                      <a:r>
                        <a:rPr lang="fr-CH" sz="1200" dirty="0" smtClean="0"/>
                        <a:t>0</a:t>
                      </a:r>
                      <a:endParaRPr lang="fr-CH" sz="1200" dirty="0"/>
                    </a:p>
                  </a:txBody>
                  <a:tcPr anchor="ctr"/>
                </a:tc>
                <a:tc>
                  <a:txBody>
                    <a:bodyPr/>
                    <a:lstStyle/>
                    <a:p>
                      <a:pPr algn="ctr"/>
                      <a:r>
                        <a:rPr lang="fr-CH" sz="1200" dirty="0" smtClean="0"/>
                        <a:t>0</a:t>
                      </a:r>
                      <a:endParaRPr lang="fr-CH" sz="1200" dirty="0"/>
                    </a:p>
                  </a:txBody>
                  <a:tcPr anchor="ctr"/>
                </a:tc>
              </a:tr>
              <a:tr h="370840">
                <a:tc>
                  <a:txBody>
                    <a:bodyPr/>
                    <a:lstStyle/>
                    <a:p>
                      <a:r>
                        <a:rPr lang="fr-CH" sz="1200" dirty="0" smtClean="0"/>
                        <a:t>West</a:t>
                      </a:r>
                      <a:endParaRPr lang="fr-CH" sz="1200" dirty="0"/>
                    </a:p>
                  </a:txBody>
                  <a:tcPr anchor="ctr"/>
                </a:tc>
                <a:tc>
                  <a:txBody>
                    <a:bodyPr/>
                    <a:lstStyle/>
                    <a:p>
                      <a:pPr algn="ctr"/>
                      <a:r>
                        <a:rPr lang="fr-CH" sz="1200" dirty="0" smtClean="0"/>
                        <a:t>0</a:t>
                      </a:r>
                      <a:endParaRPr lang="fr-CH" sz="1200" dirty="0"/>
                    </a:p>
                  </a:txBody>
                  <a:tcPr anchor="ctr"/>
                </a:tc>
                <a:tc>
                  <a:txBody>
                    <a:bodyPr/>
                    <a:lstStyle/>
                    <a:p>
                      <a:pPr algn="ctr"/>
                      <a:r>
                        <a:rPr lang="fr-CH" sz="1200" dirty="0" smtClean="0"/>
                        <a:t>0</a:t>
                      </a:r>
                      <a:endParaRPr lang="fr-CH" sz="1200" dirty="0"/>
                    </a:p>
                  </a:txBody>
                  <a:tcPr anchor="ctr"/>
                </a:tc>
              </a:tr>
              <a:tr h="370840">
                <a:tc>
                  <a:txBody>
                    <a:bodyPr/>
                    <a:lstStyle/>
                    <a:p>
                      <a:r>
                        <a:rPr lang="fr-CH" sz="1200" dirty="0" smtClean="0"/>
                        <a:t>South</a:t>
                      </a:r>
                      <a:endParaRPr lang="fr-CH" sz="1200" dirty="0"/>
                    </a:p>
                  </a:txBody>
                  <a:tcPr anchor="ctr"/>
                </a:tc>
                <a:tc>
                  <a:txBody>
                    <a:bodyPr/>
                    <a:lstStyle/>
                    <a:p>
                      <a:pPr algn="ctr"/>
                      <a:r>
                        <a:rPr lang="fr-CH" sz="1200" dirty="0" smtClean="0"/>
                        <a:t>0</a:t>
                      </a:r>
                      <a:endParaRPr lang="fr-CH" sz="1200" dirty="0"/>
                    </a:p>
                  </a:txBody>
                  <a:tcPr anchor="ctr"/>
                </a:tc>
                <a:tc>
                  <a:txBody>
                    <a:bodyPr/>
                    <a:lstStyle/>
                    <a:p>
                      <a:pPr algn="ctr"/>
                      <a:r>
                        <a:rPr lang="fr-CH" sz="1200" dirty="0" smtClean="0"/>
                        <a:t>0</a:t>
                      </a:r>
                      <a:endParaRPr lang="fr-CH" sz="1200" dirty="0"/>
                    </a:p>
                  </a:txBody>
                  <a:tcPr anchor="ctr"/>
                </a:tc>
              </a:tr>
            </a:tbl>
          </a:graphicData>
        </a:graphic>
      </p:graphicFrame>
      <p:graphicFrame>
        <p:nvGraphicFramePr>
          <p:cNvPr id="9" name="Tableau 8"/>
          <p:cNvGraphicFramePr>
            <a:graphicFrameLocks noGrp="1"/>
          </p:cNvGraphicFramePr>
          <p:nvPr>
            <p:extLst>
              <p:ext uri="{D42A27DB-BD31-4B8C-83A1-F6EECF244321}">
                <p14:modId xmlns:p14="http://schemas.microsoft.com/office/powerpoint/2010/main" val="1739208246"/>
              </p:ext>
            </p:extLst>
          </p:nvPr>
        </p:nvGraphicFramePr>
        <p:xfrm>
          <a:off x="6588223" y="2636912"/>
          <a:ext cx="2376264" cy="1940560"/>
        </p:xfrm>
        <a:graphic>
          <a:graphicData uri="http://schemas.openxmlformats.org/drawingml/2006/table">
            <a:tbl>
              <a:tblPr firstRow="1" bandRow="1">
                <a:tableStyleId>{21E4AEA4-8DFA-4A89-87EB-49C32662AFE0}</a:tableStyleId>
              </a:tblPr>
              <a:tblGrid>
                <a:gridCol w="648073"/>
                <a:gridCol w="720080"/>
                <a:gridCol w="1008111"/>
              </a:tblGrid>
              <a:tr h="370840">
                <a:tc>
                  <a:txBody>
                    <a:bodyPr/>
                    <a:lstStyle/>
                    <a:p>
                      <a:pPr algn="ctr"/>
                      <a:r>
                        <a:rPr lang="fr-CH" sz="1200" dirty="0" smtClean="0"/>
                        <a:t>T=2</a:t>
                      </a:r>
                      <a:endParaRPr lang="fr-CH" sz="1200" dirty="0"/>
                    </a:p>
                  </a:txBody>
                  <a:tcPr anchor="ctr"/>
                </a:tc>
                <a:tc>
                  <a:txBody>
                    <a:bodyPr/>
                    <a:lstStyle/>
                    <a:p>
                      <a:r>
                        <a:rPr lang="fr-CH" sz="1200" dirty="0" err="1" smtClean="0"/>
                        <a:t>Interd</a:t>
                      </a:r>
                      <a:r>
                        <a:rPr lang="fr-CH" sz="1200" dirty="0" smtClean="0"/>
                        <a:t>.</a:t>
                      </a:r>
                    </a:p>
                    <a:p>
                      <a:r>
                        <a:rPr lang="fr-CH" sz="1200" dirty="0" smtClean="0"/>
                        <a:t>time</a:t>
                      </a:r>
                      <a:endParaRPr lang="fr-CH" sz="1200" dirty="0"/>
                    </a:p>
                  </a:txBody>
                  <a:tcPr/>
                </a:tc>
                <a:tc>
                  <a:txBody>
                    <a:bodyPr/>
                    <a:lstStyle/>
                    <a:p>
                      <a:r>
                        <a:rPr lang="fr-CH" sz="1200" dirty="0" smtClean="0"/>
                        <a:t>Relative </a:t>
                      </a:r>
                      <a:r>
                        <a:rPr lang="fr-CH" sz="1200" dirty="0" err="1" smtClean="0"/>
                        <a:t>Frequency</a:t>
                      </a:r>
                      <a:endParaRPr lang="fr-CH" sz="1200" dirty="0"/>
                    </a:p>
                  </a:txBody>
                  <a:tcPr/>
                </a:tc>
              </a:tr>
              <a:tr h="370840">
                <a:tc>
                  <a:txBody>
                    <a:bodyPr/>
                    <a:lstStyle/>
                    <a:p>
                      <a:r>
                        <a:rPr lang="fr-CH" sz="1200" dirty="0" err="1" smtClean="0"/>
                        <a:t>North</a:t>
                      </a:r>
                      <a:endParaRPr lang="fr-CH" sz="1200" dirty="0"/>
                    </a:p>
                  </a:txBody>
                  <a:tcPr anchor="ctr"/>
                </a:tc>
                <a:tc>
                  <a:txBody>
                    <a:bodyPr/>
                    <a:lstStyle/>
                    <a:p>
                      <a:pPr algn="ctr"/>
                      <a:r>
                        <a:rPr lang="fr-CH" sz="1200" dirty="0" smtClean="0"/>
                        <a:t>0</a:t>
                      </a:r>
                      <a:endParaRPr lang="fr-CH" sz="1200" dirty="0"/>
                    </a:p>
                  </a:txBody>
                  <a:tcPr anchor="ctr"/>
                </a:tc>
                <a:tc>
                  <a:txBody>
                    <a:bodyPr/>
                    <a:lstStyle/>
                    <a:p>
                      <a:pPr algn="ctr"/>
                      <a:r>
                        <a:rPr lang="fr-CH" sz="1200" dirty="0" smtClean="0"/>
                        <a:t>1</a:t>
                      </a:r>
                      <a:endParaRPr lang="fr-CH" sz="1200" dirty="0"/>
                    </a:p>
                  </a:txBody>
                  <a:tcPr anchor="ctr"/>
                </a:tc>
              </a:tr>
              <a:tr h="370840">
                <a:tc>
                  <a:txBody>
                    <a:bodyPr/>
                    <a:lstStyle/>
                    <a:p>
                      <a:r>
                        <a:rPr lang="fr-CH" sz="1200" dirty="0" smtClean="0"/>
                        <a:t>East</a:t>
                      </a:r>
                      <a:endParaRPr lang="fr-CH" sz="1200" dirty="0"/>
                    </a:p>
                  </a:txBody>
                  <a:tcPr anchor="ctr"/>
                </a:tc>
                <a:tc>
                  <a:txBody>
                    <a:bodyPr/>
                    <a:lstStyle/>
                    <a:p>
                      <a:pPr algn="ctr"/>
                      <a:r>
                        <a:rPr lang="fr-CH" sz="1200" dirty="0" smtClean="0"/>
                        <a:t>0</a:t>
                      </a:r>
                      <a:endParaRPr lang="fr-CH" sz="1200" dirty="0"/>
                    </a:p>
                  </a:txBody>
                  <a:tcPr anchor="ctr"/>
                </a:tc>
                <a:tc>
                  <a:txBody>
                    <a:bodyPr/>
                    <a:lstStyle/>
                    <a:p>
                      <a:pPr algn="ctr"/>
                      <a:r>
                        <a:rPr lang="fr-CH" sz="1200" dirty="0" smtClean="0"/>
                        <a:t>0</a:t>
                      </a:r>
                      <a:endParaRPr lang="fr-CH" sz="1200" dirty="0"/>
                    </a:p>
                  </a:txBody>
                  <a:tcPr anchor="ctr"/>
                </a:tc>
              </a:tr>
              <a:tr h="370840">
                <a:tc>
                  <a:txBody>
                    <a:bodyPr/>
                    <a:lstStyle/>
                    <a:p>
                      <a:r>
                        <a:rPr lang="fr-CH" sz="1200" dirty="0" smtClean="0"/>
                        <a:t>West</a:t>
                      </a:r>
                      <a:endParaRPr lang="fr-CH" sz="1200" dirty="0"/>
                    </a:p>
                  </a:txBody>
                  <a:tcPr anchor="ctr"/>
                </a:tc>
                <a:tc>
                  <a:txBody>
                    <a:bodyPr/>
                    <a:lstStyle/>
                    <a:p>
                      <a:pPr algn="ctr"/>
                      <a:r>
                        <a:rPr lang="fr-CH" sz="1200" dirty="0" smtClean="0"/>
                        <a:t>0</a:t>
                      </a:r>
                      <a:endParaRPr lang="fr-CH" sz="1200" dirty="0"/>
                    </a:p>
                  </a:txBody>
                  <a:tcPr anchor="ctr"/>
                </a:tc>
                <a:tc>
                  <a:txBody>
                    <a:bodyPr/>
                    <a:lstStyle/>
                    <a:p>
                      <a:pPr algn="ctr"/>
                      <a:r>
                        <a:rPr lang="fr-CH" sz="1200" dirty="0" smtClean="0"/>
                        <a:t>0</a:t>
                      </a:r>
                      <a:endParaRPr lang="fr-CH" sz="1200" dirty="0"/>
                    </a:p>
                  </a:txBody>
                  <a:tcPr anchor="ctr"/>
                </a:tc>
              </a:tr>
              <a:tr h="370840">
                <a:tc>
                  <a:txBody>
                    <a:bodyPr/>
                    <a:lstStyle/>
                    <a:p>
                      <a:r>
                        <a:rPr lang="fr-CH" sz="1200" dirty="0" smtClean="0"/>
                        <a:t>South</a:t>
                      </a:r>
                      <a:endParaRPr lang="fr-CH" sz="1200" dirty="0"/>
                    </a:p>
                  </a:txBody>
                  <a:tcPr anchor="ctr"/>
                </a:tc>
                <a:tc>
                  <a:txBody>
                    <a:bodyPr/>
                    <a:lstStyle/>
                    <a:p>
                      <a:pPr algn="ctr"/>
                      <a:r>
                        <a:rPr lang="fr-CH" sz="1200" dirty="0" smtClean="0"/>
                        <a:t>2 (1+1)</a:t>
                      </a:r>
                      <a:endParaRPr lang="fr-CH" sz="1200" dirty="0"/>
                    </a:p>
                  </a:txBody>
                  <a:tcPr anchor="ctr"/>
                </a:tc>
                <a:tc>
                  <a:txBody>
                    <a:bodyPr/>
                    <a:lstStyle/>
                    <a:p>
                      <a:pPr algn="ctr"/>
                      <a:r>
                        <a:rPr lang="fr-CH" sz="1200" dirty="0" smtClean="0"/>
                        <a:t>0</a:t>
                      </a:r>
                      <a:endParaRPr lang="fr-CH" sz="1200" dirty="0"/>
                    </a:p>
                  </a:txBody>
                  <a:tcPr anchor="ctr"/>
                </a:tc>
              </a:tr>
            </a:tbl>
          </a:graphicData>
        </a:graphic>
      </p:graphicFrame>
      <p:graphicFrame>
        <p:nvGraphicFramePr>
          <p:cNvPr id="10" name="Tableau 9"/>
          <p:cNvGraphicFramePr>
            <a:graphicFrameLocks noGrp="1"/>
          </p:cNvGraphicFramePr>
          <p:nvPr>
            <p:extLst>
              <p:ext uri="{D42A27DB-BD31-4B8C-83A1-F6EECF244321}">
                <p14:modId xmlns:p14="http://schemas.microsoft.com/office/powerpoint/2010/main" val="2296496141"/>
              </p:ext>
            </p:extLst>
          </p:nvPr>
        </p:nvGraphicFramePr>
        <p:xfrm>
          <a:off x="6588223" y="4797152"/>
          <a:ext cx="2376264" cy="1940560"/>
        </p:xfrm>
        <a:graphic>
          <a:graphicData uri="http://schemas.openxmlformats.org/drawingml/2006/table">
            <a:tbl>
              <a:tblPr firstRow="1" bandRow="1">
                <a:tableStyleId>{21E4AEA4-8DFA-4A89-87EB-49C32662AFE0}</a:tableStyleId>
              </a:tblPr>
              <a:tblGrid>
                <a:gridCol w="648073"/>
                <a:gridCol w="720080"/>
                <a:gridCol w="1008111"/>
              </a:tblGrid>
              <a:tr h="370840">
                <a:tc>
                  <a:txBody>
                    <a:bodyPr/>
                    <a:lstStyle/>
                    <a:p>
                      <a:pPr algn="ctr"/>
                      <a:r>
                        <a:rPr lang="fr-CH" sz="1200" dirty="0" smtClean="0"/>
                        <a:t>T=3</a:t>
                      </a:r>
                      <a:endParaRPr lang="fr-CH" sz="1200" dirty="0"/>
                    </a:p>
                  </a:txBody>
                  <a:tcPr anchor="ctr"/>
                </a:tc>
                <a:tc>
                  <a:txBody>
                    <a:bodyPr/>
                    <a:lstStyle/>
                    <a:p>
                      <a:r>
                        <a:rPr lang="fr-CH" sz="1200" dirty="0" err="1" smtClean="0"/>
                        <a:t>Interd</a:t>
                      </a:r>
                      <a:r>
                        <a:rPr lang="fr-CH" sz="1200" dirty="0" smtClean="0"/>
                        <a:t>.</a:t>
                      </a:r>
                    </a:p>
                    <a:p>
                      <a:r>
                        <a:rPr lang="fr-CH" sz="1200" dirty="0" smtClean="0"/>
                        <a:t>time</a:t>
                      </a:r>
                      <a:endParaRPr lang="fr-CH" sz="1200" dirty="0"/>
                    </a:p>
                  </a:txBody>
                  <a:tcPr/>
                </a:tc>
                <a:tc>
                  <a:txBody>
                    <a:bodyPr/>
                    <a:lstStyle/>
                    <a:p>
                      <a:r>
                        <a:rPr lang="fr-CH" sz="1200" dirty="0" smtClean="0"/>
                        <a:t>Relative </a:t>
                      </a:r>
                      <a:r>
                        <a:rPr lang="fr-CH" sz="1200" dirty="0" err="1" smtClean="0"/>
                        <a:t>Frequency</a:t>
                      </a:r>
                      <a:endParaRPr lang="fr-CH" sz="1200" dirty="0"/>
                    </a:p>
                  </a:txBody>
                  <a:tcPr/>
                </a:tc>
              </a:tr>
              <a:tr h="370840">
                <a:tc>
                  <a:txBody>
                    <a:bodyPr/>
                    <a:lstStyle/>
                    <a:p>
                      <a:r>
                        <a:rPr lang="fr-CH" sz="1200" dirty="0" err="1" smtClean="0"/>
                        <a:t>North</a:t>
                      </a:r>
                      <a:endParaRPr lang="fr-CH" sz="1200" dirty="0"/>
                    </a:p>
                  </a:txBody>
                  <a:tcPr anchor="ctr"/>
                </a:tc>
                <a:tc>
                  <a:txBody>
                    <a:bodyPr/>
                    <a:lstStyle/>
                    <a:p>
                      <a:pPr algn="ctr"/>
                      <a:r>
                        <a:rPr lang="fr-CH" sz="1200" dirty="0" smtClean="0"/>
                        <a:t>0</a:t>
                      </a:r>
                      <a:endParaRPr lang="fr-CH" sz="1200" dirty="0"/>
                    </a:p>
                  </a:txBody>
                  <a:tcPr anchor="ctr"/>
                </a:tc>
                <a:tc>
                  <a:txBody>
                    <a:bodyPr/>
                    <a:lstStyle/>
                    <a:p>
                      <a:pPr algn="ctr"/>
                      <a:r>
                        <a:rPr lang="fr-CH" sz="1200" dirty="0" smtClean="0"/>
                        <a:t>0,5</a:t>
                      </a:r>
                      <a:endParaRPr lang="fr-CH" sz="1200" dirty="0"/>
                    </a:p>
                  </a:txBody>
                  <a:tcPr anchor="ctr"/>
                </a:tc>
              </a:tr>
              <a:tr h="370840">
                <a:tc>
                  <a:txBody>
                    <a:bodyPr/>
                    <a:lstStyle/>
                    <a:p>
                      <a:r>
                        <a:rPr lang="fr-CH" sz="1200" dirty="0" smtClean="0"/>
                        <a:t>East</a:t>
                      </a:r>
                      <a:endParaRPr lang="fr-CH" sz="1200" dirty="0"/>
                    </a:p>
                  </a:txBody>
                  <a:tcPr anchor="ctr"/>
                </a:tc>
                <a:tc>
                  <a:txBody>
                    <a:bodyPr/>
                    <a:lstStyle/>
                    <a:p>
                      <a:pPr algn="ctr"/>
                      <a:r>
                        <a:rPr lang="fr-CH" sz="1200" dirty="0" smtClean="0"/>
                        <a:t>0</a:t>
                      </a:r>
                      <a:endParaRPr lang="fr-CH" sz="1200" dirty="0"/>
                    </a:p>
                  </a:txBody>
                  <a:tcPr anchor="ctr"/>
                </a:tc>
                <a:tc>
                  <a:txBody>
                    <a:bodyPr/>
                    <a:lstStyle/>
                    <a:p>
                      <a:pPr algn="ctr"/>
                      <a:r>
                        <a:rPr lang="fr-CH" sz="1200" dirty="0" smtClean="0"/>
                        <a:t>0,5</a:t>
                      </a:r>
                      <a:endParaRPr lang="fr-CH" sz="1200" dirty="0"/>
                    </a:p>
                  </a:txBody>
                  <a:tcPr anchor="ctr"/>
                </a:tc>
              </a:tr>
              <a:tr h="370840">
                <a:tc>
                  <a:txBody>
                    <a:bodyPr/>
                    <a:lstStyle/>
                    <a:p>
                      <a:r>
                        <a:rPr lang="fr-CH" sz="1200" dirty="0" smtClean="0"/>
                        <a:t>West</a:t>
                      </a:r>
                      <a:endParaRPr lang="fr-CH" sz="1200" dirty="0"/>
                    </a:p>
                  </a:txBody>
                  <a:tcPr anchor="ctr"/>
                </a:tc>
                <a:tc>
                  <a:txBody>
                    <a:bodyPr/>
                    <a:lstStyle/>
                    <a:p>
                      <a:pPr algn="ctr"/>
                      <a:r>
                        <a:rPr lang="fr-CH" sz="1200" dirty="0" smtClean="0"/>
                        <a:t>5 (2+3)</a:t>
                      </a:r>
                      <a:endParaRPr lang="fr-CH" sz="1200" dirty="0"/>
                    </a:p>
                  </a:txBody>
                  <a:tcPr anchor="ctr"/>
                </a:tc>
                <a:tc>
                  <a:txBody>
                    <a:bodyPr/>
                    <a:lstStyle/>
                    <a:p>
                      <a:pPr algn="ctr"/>
                      <a:r>
                        <a:rPr lang="fr-CH" sz="1200" dirty="0" smtClean="0"/>
                        <a:t>0</a:t>
                      </a:r>
                      <a:endParaRPr lang="fr-CH" sz="1200" dirty="0"/>
                    </a:p>
                  </a:txBody>
                  <a:tcPr anchor="ctr"/>
                </a:tc>
              </a:tr>
              <a:tr h="370840">
                <a:tc>
                  <a:txBody>
                    <a:bodyPr/>
                    <a:lstStyle/>
                    <a:p>
                      <a:r>
                        <a:rPr lang="fr-CH" sz="1200" dirty="0" smtClean="0"/>
                        <a:t>South</a:t>
                      </a:r>
                      <a:endParaRPr lang="fr-CH" sz="1200" dirty="0"/>
                    </a:p>
                  </a:txBody>
                  <a:tcPr anchor="ctr"/>
                </a:tc>
                <a:tc>
                  <a:txBody>
                    <a:bodyPr/>
                    <a:lstStyle/>
                    <a:p>
                      <a:pPr algn="ctr"/>
                      <a:r>
                        <a:rPr lang="fr-CH" sz="1200" dirty="0" smtClean="0"/>
                        <a:t>0</a:t>
                      </a:r>
                      <a:endParaRPr lang="fr-CH" sz="1200" dirty="0"/>
                    </a:p>
                  </a:txBody>
                  <a:tcPr anchor="ctr"/>
                </a:tc>
                <a:tc>
                  <a:txBody>
                    <a:bodyPr/>
                    <a:lstStyle/>
                    <a:p>
                      <a:pPr algn="ctr"/>
                      <a:r>
                        <a:rPr lang="fr-CH" sz="1200" dirty="0" smtClean="0"/>
                        <a:t>0</a:t>
                      </a:r>
                      <a:endParaRPr lang="fr-CH" sz="1200" dirty="0"/>
                    </a:p>
                  </a:txBody>
                  <a:tcPr anchor="ctr"/>
                </a:tc>
              </a:tr>
            </a:tbl>
          </a:graphicData>
        </a:graphic>
      </p:graphicFrame>
    </p:spTree>
    <p:extLst>
      <p:ext uri="{BB962C8B-B14F-4D97-AF65-F5344CB8AC3E}">
        <p14:creationId xmlns:p14="http://schemas.microsoft.com/office/powerpoint/2010/main" val="1880545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Long term memory </a:t>
            </a:r>
            <a:endParaRPr lang="en-GB" dirty="0"/>
          </a:p>
        </p:txBody>
      </p:sp>
      <p:sp>
        <p:nvSpPr>
          <p:cNvPr id="3" name="Espace réservé du contenu 2"/>
          <p:cNvSpPr>
            <a:spLocks noGrp="1"/>
          </p:cNvSpPr>
          <p:nvPr>
            <p:ph idx="1"/>
          </p:nvPr>
        </p:nvSpPr>
        <p:spPr/>
        <p:txBody>
          <a:bodyPr/>
          <a:lstStyle/>
          <a:p>
            <a:r>
              <a:rPr lang="en-GB" dirty="0" smtClean="0"/>
              <a:t>It analyses the statistics of movements during the entire search process.</a:t>
            </a:r>
          </a:p>
          <a:p>
            <a:pPr lvl="1"/>
            <a:r>
              <a:rPr lang="en-GB" dirty="0" smtClean="0"/>
              <a:t>If the relative frequency of some movements is </a:t>
            </a:r>
            <a:r>
              <a:rPr lang="en-GB" dirty="0" smtClean="0">
                <a:solidFill>
                  <a:schemeClr val="tx2"/>
                </a:solidFill>
              </a:rPr>
              <a:t>too low </a:t>
            </a:r>
            <a:r>
              <a:rPr lang="en-GB" dirty="0" smtClean="0"/>
              <a:t>(</a:t>
            </a:r>
            <a:r>
              <a:rPr lang="en-GB" dirty="0" err="1" smtClean="0"/>
              <a:t>eg</a:t>
            </a:r>
            <a:r>
              <a:rPr lang="en-GB" dirty="0" smtClean="0"/>
              <a:t>. South and West in our example) these </a:t>
            </a:r>
            <a:r>
              <a:rPr lang="en-GB" dirty="0" smtClean="0">
                <a:solidFill>
                  <a:schemeClr val="tx2"/>
                </a:solidFill>
              </a:rPr>
              <a:t>movements are forced, despite they may be tabu</a:t>
            </a:r>
            <a:r>
              <a:rPr lang="en-GB" dirty="0" smtClean="0"/>
              <a:t>.</a:t>
            </a:r>
          </a:p>
          <a:p>
            <a:pPr lvl="1"/>
            <a:r>
              <a:rPr lang="en-GB" dirty="0" smtClean="0"/>
              <a:t>It’s a way to </a:t>
            </a:r>
            <a:r>
              <a:rPr lang="en-GB" dirty="0" smtClean="0">
                <a:solidFill>
                  <a:schemeClr val="tx2"/>
                </a:solidFill>
              </a:rPr>
              <a:t>prevent a b</a:t>
            </a:r>
            <a:r>
              <a:rPr lang="en-GB" dirty="0" smtClean="0"/>
              <a:t>ias in the exploration.</a:t>
            </a:r>
          </a:p>
          <a:p>
            <a:endParaRPr lang="en-GB" dirty="0"/>
          </a:p>
          <a:p>
            <a:r>
              <a:rPr lang="en-GB" dirty="0" smtClean="0"/>
              <a:t>In the previous example, the “Relative frequency” is the “long term memory”.</a:t>
            </a:r>
            <a:endParaRPr lang="en-GB" dirty="0"/>
          </a:p>
        </p:txBody>
      </p:sp>
      <p:sp>
        <p:nvSpPr>
          <p:cNvPr id="4" name="Espace réservé du numéro de diapositive 3"/>
          <p:cNvSpPr>
            <a:spLocks noGrp="1"/>
          </p:cNvSpPr>
          <p:nvPr>
            <p:ph type="sldNum" sz="quarter" idx="12"/>
          </p:nvPr>
        </p:nvSpPr>
        <p:spPr/>
        <p:txBody>
          <a:bodyPr/>
          <a:lstStyle/>
          <a:p>
            <a:fld id="{9A948F23-6199-48C5-9F14-021A62431B2A}" type="slidenum">
              <a:rPr lang="fr-CH" smtClean="0"/>
              <a:t>14</a:t>
            </a:fld>
            <a:endParaRPr lang="fr-CH"/>
          </a:p>
        </p:txBody>
      </p:sp>
    </p:spTree>
    <p:extLst>
      <p:ext uri="{BB962C8B-B14F-4D97-AF65-F5344CB8AC3E}">
        <p14:creationId xmlns:p14="http://schemas.microsoft.com/office/powerpoint/2010/main" val="1931403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107504" y="404664"/>
            <a:ext cx="8928992" cy="6336704"/>
          </a:xfrm>
        </p:spPr>
        <p:txBody>
          <a:bodyPr>
            <a:normAutofit lnSpcReduction="10000"/>
          </a:bodyPr>
          <a:lstStyle/>
          <a:p>
            <a:r>
              <a:rPr lang="en-GB" b="1" dirty="0" smtClean="0">
                <a:solidFill>
                  <a:schemeClr val="tx2"/>
                </a:solidFill>
              </a:rPr>
              <a:t>Another example of the interdiction time</a:t>
            </a:r>
          </a:p>
          <a:p>
            <a:r>
              <a:rPr lang="en-GB" dirty="0" smtClean="0"/>
              <a:t>Suppose the tabu list contains an attribute h(x) of solution x.</a:t>
            </a:r>
          </a:p>
          <a:p>
            <a:pPr lvl="1"/>
            <a:r>
              <a:rPr lang="en-GB" dirty="0" smtClean="0"/>
              <a:t>Solutions with a value of h already seen will be tabu.</a:t>
            </a:r>
          </a:p>
          <a:p>
            <a:endParaRPr lang="en-GB" dirty="0"/>
          </a:p>
          <a:p>
            <a:r>
              <a:rPr lang="en-GB" dirty="0" smtClean="0"/>
              <a:t>The tabu list is an array T of size M.</a:t>
            </a:r>
          </a:p>
          <a:p>
            <a:pPr lvl="1"/>
            <a:r>
              <a:rPr lang="en-GB" dirty="0" smtClean="0"/>
              <a:t>let x be the current solution at time t</a:t>
            </a:r>
          </a:p>
          <a:p>
            <a:pPr lvl="1"/>
            <a:r>
              <a:rPr lang="en-GB" dirty="0" smtClean="0"/>
              <a:t>One compute h(x) mod M (h is supposed to be integer)</a:t>
            </a:r>
          </a:p>
          <a:p>
            <a:pPr lvl="1"/>
            <a:r>
              <a:rPr lang="en-GB" dirty="0" smtClean="0"/>
              <a:t>At position </a:t>
            </a:r>
            <a:r>
              <a:rPr lang="en-GB" dirty="0" smtClean="0">
                <a:solidFill>
                  <a:schemeClr val="tx2"/>
                </a:solidFill>
              </a:rPr>
              <a:t>T [h(x) mod M] </a:t>
            </a:r>
            <a:r>
              <a:rPr lang="en-GB" dirty="0" smtClean="0"/>
              <a:t>will contain the iteration t </a:t>
            </a:r>
            <a:r>
              <a:rPr lang="en-GB" dirty="0" smtClean="0">
                <a:solidFill>
                  <a:schemeClr val="tx2"/>
                </a:solidFill>
              </a:rPr>
              <a:t>until which this value of h is tabu</a:t>
            </a:r>
            <a:r>
              <a:rPr lang="en-GB" dirty="0" smtClean="0"/>
              <a:t>.</a:t>
            </a:r>
          </a:p>
          <a:p>
            <a:pPr marL="0" indent="0" algn="ctr">
              <a:buNone/>
            </a:pPr>
            <a:r>
              <a:rPr lang="en-GB" dirty="0"/>
              <a:t>T [h(x) mod M</a:t>
            </a:r>
            <a:r>
              <a:rPr lang="en-GB" dirty="0" smtClean="0"/>
              <a:t>] = t + k</a:t>
            </a:r>
          </a:p>
          <a:p>
            <a:pPr marL="274320" lvl="1" indent="0" algn="ctr">
              <a:buNone/>
            </a:pPr>
            <a:r>
              <a:rPr lang="en-GB" i="1" dirty="0" smtClean="0"/>
              <a:t>k is chosen randomly in a given interval</a:t>
            </a:r>
            <a:endParaRPr lang="en-GB" dirty="0"/>
          </a:p>
          <a:p>
            <a:pPr lvl="1"/>
            <a:endParaRPr lang="en-GB" dirty="0" smtClean="0"/>
          </a:p>
          <a:p>
            <a:r>
              <a:rPr lang="en-GB" dirty="0" smtClean="0"/>
              <a:t>Then: solution x’ will be tabu at time t’ if:</a:t>
            </a:r>
          </a:p>
          <a:p>
            <a:pPr marL="0" indent="0" algn="ctr">
              <a:buNone/>
            </a:pPr>
            <a:r>
              <a:rPr lang="en-GB" dirty="0" smtClean="0"/>
              <a:t>t’ &lt; T [h(x’) mod M]</a:t>
            </a:r>
            <a:endParaRPr lang="en-GB" dirty="0"/>
          </a:p>
          <a:p>
            <a:endParaRPr lang="en-GB" dirty="0" smtClean="0"/>
          </a:p>
          <a:p>
            <a:r>
              <a:rPr lang="en-GB" dirty="0" smtClean="0"/>
              <a:t>Note that we are introducing new control or guarding parameters:</a:t>
            </a:r>
          </a:p>
          <a:p>
            <a:pPr lvl="1"/>
            <a:r>
              <a:rPr lang="en-GB" dirty="0" smtClean="0"/>
              <a:t>M, interval to chose k, number of movements…</a:t>
            </a:r>
          </a:p>
          <a:p>
            <a:pPr lvl="1"/>
            <a:r>
              <a:rPr lang="en-GB" dirty="0" smtClean="0"/>
              <a:t>Unfortunately, the optimal value of these parameters depends on the problem.</a:t>
            </a:r>
          </a:p>
          <a:p>
            <a:endParaRPr lang="en-GB" dirty="0"/>
          </a:p>
          <a:p>
            <a:r>
              <a:rPr lang="en-GB" dirty="0"/>
              <a:t>Another parameter has to be defined to specify when the long term memory takes over the short term one.</a:t>
            </a:r>
          </a:p>
          <a:p>
            <a:pPr lvl="1"/>
            <a:r>
              <a:rPr lang="en-GB" dirty="0"/>
              <a:t>Again one does not know what is the best choice. One relies on empirical observation to propose acceptable values of these control parameters.</a:t>
            </a:r>
          </a:p>
          <a:p>
            <a:endParaRPr lang="en-GB" dirty="0"/>
          </a:p>
        </p:txBody>
      </p:sp>
      <p:sp>
        <p:nvSpPr>
          <p:cNvPr id="4" name="Espace réservé du numéro de diapositive 3"/>
          <p:cNvSpPr>
            <a:spLocks noGrp="1"/>
          </p:cNvSpPr>
          <p:nvPr>
            <p:ph type="sldNum" sz="quarter" idx="12"/>
          </p:nvPr>
        </p:nvSpPr>
        <p:spPr/>
        <p:txBody>
          <a:bodyPr/>
          <a:lstStyle/>
          <a:p>
            <a:fld id="{9A948F23-6199-48C5-9F14-021A62431B2A}" type="slidenum">
              <a:rPr lang="fr-CH" smtClean="0"/>
              <a:t>15</a:t>
            </a:fld>
            <a:endParaRPr lang="fr-CH"/>
          </a:p>
        </p:txBody>
      </p:sp>
    </p:spTree>
    <p:extLst>
      <p:ext uri="{BB962C8B-B14F-4D97-AF65-F5344CB8AC3E}">
        <p14:creationId xmlns:p14="http://schemas.microsoft.com/office/powerpoint/2010/main" val="3740412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en-GB" dirty="0" smtClean="0"/>
              <a:t>Exploration versus exploitation</a:t>
            </a:r>
            <a:endParaRPr lang="en-GB" dirty="0"/>
          </a:p>
        </p:txBody>
      </p:sp>
      <p:sp>
        <p:nvSpPr>
          <p:cNvPr id="7" name="Espace réservé du contenu 6"/>
          <p:cNvSpPr>
            <a:spLocks noGrp="1"/>
          </p:cNvSpPr>
          <p:nvPr>
            <p:ph idx="1"/>
          </p:nvPr>
        </p:nvSpPr>
        <p:spPr/>
        <p:txBody>
          <a:bodyPr/>
          <a:lstStyle/>
          <a:p>
            <a:r>
              <a:rPr lang="en-GB" dirty="0" smtClean="0"/>
              <a:t>Tabu search has these two mechanisms.</a:t>
            </a:r>
          </a:p>
          <a:p>
            <a:endParaRPr lang="en-GB" dirty="0" smtClean="0"/>
          </a:p>
          <a:p>
            <a:r>
              <a:rPr lang="en-GB" dirty="0" smtClean="0">
                <a:solidFill>
                  <a:schemeClr val="tx2"/>
                </a:solidFill>
              </a:rPr>
              <a:t>What is the tabu search method favours one on the other?</a:t>
            </a:r>
          </a:p>
          <a:p>
            <a:r>
              <a:rPr lang="en-GB" dirty="0" smtClean="0"/>
              <a:t>The more tabu items the more one forces the tabu search to accept less quality fitness solution and to explore new regions of S.</a:t>
            </a:r>
            <a:br>
              <a:rPr lang="en-GB" dirty="0" smtClean="0"/>
            </a:br>
            <a:r>
              <a:rPr lang="en-GB" dirty="0" smtClean="0"/>
              <a:t>	-----&gt; exploration / diversification</a:t>
            </a:r>
          </a:p>
          <a:p>
            <a:endParaRPr lang="en-GB" dirty="0"/>
          </a:p>
          <a:p>
            <a:r>
              <a:rPr lang="en-GB" dirty="0" smtClean="0"/>
              <a:t>Conversely, a short tabu list will favour good fitness point</a:t>
            </a:r>
            <a:br>
              <a:rPr lang="en-GB" dirty="0" smtClean="0"/>
            </a:br>
            <a:r>
              <a:rPr lang="en-GB" dirty="0" smtClean="0"/>
              <a:t>	-----&gt; exploitation/intensification</a:t>
            </a:r>
          </a:p>
          <a:p>
            <a:endParaRPr lang="en-GB" dirty="0"/>
          </a:p>
        </p:txBody>
      </p:sp>
      <p:sp>
        <p:nvSpPr>
          <p:cNvPr id="3" name="Espace réservé du numéro de diapositive 2"/>
          <p:cNvSpPr>
            <a:spLocks noGrp="1"/>
          </p:cNvSpPr>
          <p:nvPr>
            <p:ph type="sldNum" sz="quarter" idx="12"/>
          </p:nvPr>
        </p:nvSpPr>
        <p:spPr/>
        <p:txBody>
          <a:bodyPr/>
          <a:lstStyle/>
          <a:p>
            <a:fld id="{9A948F23-6199-48C5-9F14-021A62431B2A}" type="slidenum">
              <a:rPr lang="fr-CH" smtClean="0"/>
              <a:pPr/>
              <a:t>16</a:t>
            </a:fld>
            <a:endParaRPr lang="fr-CH"/>
          </a:p>
        </p:txBody>
      </p:sp>
    </p:spTree>
    <p:extLst>
      <p:ext uri="{BB962C8B-B14F-4D97-AF65-F5344CB8AC3E}">
        <p14:creationId xmlns:p14="http://schemas.microsoft.com/office/powerpoint/2010/main" val="3717840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en-GB" dirty="0" smtClean="0"/>
              <a:t>Aspiration</a:t>
            </a:r>
            <a:endParaRPr lang="en-GB" dirty="0"/>
          </a:p>
        </p:txBody>
      </p:sp>
      <p:sp>
        <p:nvSpPr>
          <p:cNvPr id="7" name="Espace réservé du contenu 6"/>
          <p:cNvSpPr>
            <a:spLocks noGrp="1"/>
          </p:cNvSpPr>
          <p:nvPr>
            <p:ph idx="1"/>
          </p:nvPr>
        </p:nvSpPr>
        <p:spPr/>
        <p:txBody>
          <a:bodyPr/>
          <a:lstStyle/>
          <a:p>
            <a:r>
              <a:rPr lang="en-GB" b="1" dirty="0" smtClean="0">
                <a:solidFill>
                  <a:schemeClr val="tx2"/>
                </a:solidFill>
              </a:rPr>
              <a:t>Definition</a:t>
            </a:r>
            <a:r>
              <a:rPr lang="en-GB" dirty="0" smtClean="0"/>
              <a:t>:</a:t>
            </a:r>
          </a:p>
          <a:p>
            <a:r>
              <a:rPr lang="en-GB" dirty="0" smtClean="0"/>
              <a:t>If a </a:t>
            </a:r>
            <a:r>
              <a:rPr lang="en-GB" dirty="0" smtClean="0">
                <a:solidFill>
                  <a:schemeClr val="tx2"/>
                </a:solidFill>
              </a:rPr>
              <a:t>movement</a:t>
            </a:r>
            <a:r>
              <a:rPr lang="en-GB" dirty="0" smtClean="0"/>
              <a:t> is tabu but will take us to a solution which is better than everything seen so far (“best so far”), then the tabu movement is ignored and this best solution is taken as the new current solution -----&gt; aspiration.</a:t>
            </a:r>
          </a:p>
          <a:p>
            <a:pPr lvl="1"/>
            <a:r>
              <a:rPr lang="en-GB" dirty="0" smtClean="0"/>
              <a:t>Obviously it does not work if the tabu list is only storing solutions (not movements).</a:t>
            </a:r>
          </a:p>
          <a:p>
            <a:pPr lvl="1"/>
            <a:endParaRPr lang="en-GB" dirty="0" smtClean="0"/>
          </a:p>
          <a:p>
            <a:endParaRPr lang="en-GB" dirty="0"/>
          </a:p>
          <a:p>
            <a:endParaRPr lang="en-GB" dirty="0"/>
          </a:p>
        </p:txBody>
      </p:sp>
      <p:sp>
        <p:nvSpPr>
          <p:cNvPr id="3" name="Espace réservé du numéro de diapositive 2"/>
          <p:cNvSpPr>
            <a:spLocks noGrp="1"/>
          </p:cNvSpPr>
          <p:nvPr>
            <p:ph type="sldNum" sz="quarter" idx="12"/>
          </p:nvPr>
        </p:nvSpPr>
        <p:spPr/>
        <p:txBody>
          <a:bodyPr/>
          <a:lstStyle/>
          <a:p>
            <a:fld id="{9A948F23-6199-48C5-9F14-021A62431B2A}" type="slidenum">
              <a:rPr lang="fr-CH" smtClean="0"/>
              <a:pPr/>
              <a:t>17</a:t>
            </a:fld>
            <a:endParaRPr lang="fr-CH"/>
          </a:p>
        </p:txBody>
      </p:sp>
    </p:spTree>
    <p:extLst>
      <p:ext uri="{BB962C8B-B14F-4D97-AF65-F5344CB8AC3E}">
        <p14:creationId xmlns:p14="http://schemas.microsoft.com/office/powerpoint/2010/main" val="2150773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CH" dirty="0" smtClean="0"/>
              <a:t>2.3 </a:t>
            </a:r>
            <a:r>
              <a:rPr lang="fr-CH" dirty="0" err="1" smtClean="0"/>
              <a:t>Quadratic</a:t>
            </a:r>
            <a:r>
              <a:rPr lang="fr-CH" dirty="0" smtClean="0"/>
              <a:t> </a:t>
            </a:r>
            <a:r>
              <a:rPr lang="fr-CH" dirty="0" err="1" smtClean="0"/>
              <a:t>Assignment</a:t>
            </a:r>
            <a:r>
              <a:rPr lang="fr-CH" dirty="0" smtClean="0"/>
              <a:t> </a:t>
            </a:r>
            <a:r>
              <a:rPr lang="fr-CH" dirty="0" err="1" smtClean="0"/>
              <a:t>Problems</a:t>
            </a:r>
            <a:endParaRPr lang="fr-CH" dirty="0"/>
          </a:p>
        </p:txBody>
      </p:sp>
      <p:sp>
        <p:nvSpPr>
          <p:cNvPr id="3" name="Sous-titre 2"/>
          <p:cNvSpPr>
            <a:spLocks noGrp="1"/>
          </p:cNvSpPr>
          <p:nvPr>
            <p:ph type="subTitle" idx="1"/>
          </p:nvPr>
        </p:nvSpPr>
        <p:spPr/>
        <p:txBody>
          <a:bodyPr/>
          <a:lstStyle/>
          <a:p>
            <a:r>
              <a:rPr lang="fr-CH" dirty="0" smtClean="0"/>
              <a:t>QAP</a:t>
            </a:r>
            <a:endParaRPr lang="fr-CH" dirty="0"/>
          </a:p>
        </p:txBody>
      </p:sp>
      <p:sp>
        <p:nvSpPr>
          <p:cNvPr id="4" name="Espace réservé du numéro de diapositive 3"/>
          <p:cNvSpPr>
            <a:spLocks noGrp="1"/>
          </p:cNvSpPr>
          <p:nvPr>
            <p:ph type="sldNum" sz="quarter" idx="12"/>
          </p:nvPr>
        </p:nvSpPr>
        <p:spPr/>
        <p:txBody>
          <a:bodyPr/>
          <a:lstStyle/>
          <a:p>
            <a:fld id="{9A948F23-6199-48C5-9F14-021A62431B2A}" type="slidenum">
              <a:rPr lang="fr-CH" smtClean="0"/>
              <a:t>18</a:t>
            </a:fld>
            <a:endParaRPr lang="fr-CH"/>
          </a:p>
        </p:txBody>
      </p:sp>
    </p:spTree>
    <p:extLst>
      <p:ext uri="{BB962C8B-B14F-4D97-AF65-F5344CB8AC3E}">
        <p14:creationId xmlns:p14="http://schemas.microsoft.com/office/powerpoint/2010/main" val="3740412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err="1" smtClean="0"/>
              <a:t>Definition</a:t>
            </a:r>
            <a:endParaRPr lang="fr-CH" dirty="0"/>
          </a:p>
        </p:txBody>
      </p:sp>
      <p:sp>
        <p:nvSpPr>
          <p:cNvPr id="3" name="Espace réservé du contenu 2"/>
          <p:cNvSpPr>
            <a:spLocks noGrp="1"/>
          </p:cNvSpPr>
          <p:nvPr>
            <p:ph idx="1"/>
          </p:nvPr>
        </p:nvSpPr>
        <p:spPr/>
        <p:txBody>
          <a:bodyPr/>
          <a:lstStyle/>
          <a:p>
            <a:r>
              <a:rPr lang="en-GB" dirty="0" smtClean="0"/>
              <a:t>It is an important class of </a:t>
            </a:r>
            <a:r>
              <a:rPr lang="en-GB" b="1" dirty="0" smtClean="0">
                <a:solidFill>
                  <a:schemeClr val="tx2"/>
                </a:solidFill>
              </a:rPr>
              <a:t>combinatorial optimization</a:t>
            </a:r>
            <a:r>
              <a:rPr lang="en-GB" dirty="0" smtClean="0">
                <a:solidFill>
                  <a:schemeClr val="tx2"/>
                </a:solidFill>
              </a:rPr>
              <a:t> </a:t>
            </a:r>
            <a:r>
              <a:rPr lang="en-GB" dirty="0" smtClean="0"/>
              <a:t>problems.</a:t>
            </a:r>
          </a:p>
          <a:p>
            <a:endParaRPr lang="en-GB" dirty="0"/>
          </a:p>
          <a:p>
            <a:r>
              <a:rPr lang="en-GB" dirty="0" smtClean="0"/>
              <a:t>One is given n objects and n locations to place these objects.</a:t>
            </a:r>
          </a:p>
          <a:p>
            <a:endParaRPr lang="en-GB" dirty="0" smtClean="0"/>
          </a:p>
          <a:p>
            <a:r>
              <a:rPr lang="en-GB" dirty="0" smtClean="0"/>
              <a:t>The distances between locations r and s are given in a matrix </a:t>
            </a:r>
            <a:r>
              <a:rPr lang="en-GB" dirty="0" err="1" smtClean="0"/>
              <a:t>d</a:t>
            </a:r>
            <a:r>
              <a:rPr lang="en-GB" baseline="-25000" dirty="0" err="1" smtClean="0"/>
              <a:t>rs</a:t>
            </a:r>
            <a:r>
              <a:rPr lang="en-GB" dirty="0" smtClean="0"/>
              <a:t> (size n x n).</a:t>
            </a:r>
          </a:p>
          <a:p>
            <a:endParaRPr lang="en-GB" dirty="0" smtClean="0"/>
          </a:p>
          <a:p>
            <a:r>
              <a:rPr lang="en-GB" dirty="0" smtClean="0"/>
              <a:t>Flows on weights </a:t>
            </a:r>
            <a:r>
              <a:rPr lang="en-GB" dirty="0" err="1" smtClean="0"/>
              <a:t>f</a:t>
            </a:r>
            <a:r>
              <a:rPr lang="en-GB" baseline="-25000" dirty="0" err="1" smtClean="0"/>
              <a:t>ij</a:t>
            </a:r>
            <a:r>
              <a:rPr lang="en-GB" dirty="0" smtClean="0"/>
              <a:t> are also given between objects </a:t>
            </a:r>
            <a:r>
              <a:rPr lang="en-GB" dirty="0" err="1" smtClean="0"/>
              <a:t>i</a:t>
            </a:r>
            <a:r>
              <a:rPr lang="en-GB" dirty="0" smtClean="0"/>
              <a:t> and j in a n x n matrix (tells how strongly objects are connected).</a:t>
            </a:r>
          </a:p>
          <a:p>
            <a:endParaRPr lang="en-GB" dirty="0" smtClean="0"/>
          </a:p>
          <a:p>
            <a:r>
              <a:rPr lang="en-GB" dirty="0" smtClean="0"/>
              <a:t>Intuitively we want to place strongly connected objects on close locations.</a:t>
            </a:r>
            <a:endParaRPr lang="en-GB" dirty="0"/>
          </a:p>
        </p:txBody>
      </p:sp>
      <p:sp>
        <p:nvSpPr>
          <p:cNvPr id="4" name="Espace réservé du numéro de diapositive 3"/>
          <p:cNvSpPr>
            <a:spLocks noGrp="1"/>
          </p:cNvSpPr>
          <p:nvPr>
            <p:ph type="sldNum" sz="quarter" idx="12"/>
          </p:nvPr>
        </p:nvSpPr>
        <p:spPr/>
        <p:txBody>
          <a:bodyPr/>
          <a:lstStyle/>
          <a:p>
            <a:fld id="{9A948F23-6199-48C5-9F14-021A62431B2A}" type="slidenum">
              <a:rPr lang="fr-CH" smtClean="0"/>
              <a:pPr/>
              <a:t>19</a:t>
            </a:fld>
            <a:endParaRPr lang="fr-CH"/>
          </a:p>
        </p:txBody>
      </p:sp>
    </p:spTree>
    <p:extLst>
      <p:ext uri="{BB962C8B-B14F-4D97-AF65-F5344CB8AC3E}">
        <p14:creationId xmlns:p14="http://schemas.microsoft.com/office/powerpoint/2010/main" val="1402307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lstStyle/>
          <a:p>
            <a:r>
              <a:rPr lang="en-GB" dirty="0"/>
              <a:t>2.1 Basic principles</a:t>
            </a:r>
            <a:endParaRPr lang="fr-CH" dirty="0"/>
          </a:p>
        </p:txBody>
      </p:sp>
      <p:sp>
        <p:nvSpPr>
          <p:cNvPr id="6" name="Sous-titre 5"/>
          <p:cNvSpPr>
            <a:spLocks noGrp="1"/>
          </p:cNvSpPr>
          <p:nvPr>
            <p:ph type="subTitle" idx="1"/>
          </p:nvPr>
        </p:nvSpPr>
        <p:spPr/>
        <p:txBody>
          <a:bodyPr/>
          <a:lstStyle/>
          <a:p>
            <a:endParaRPr lang="fr-CH"/>
          </a:p>
        </p:txBody>
      </p:sp>
      <p:sp>
        <p:nvSpPr>
          <p:cNvPr id="4" name="Espace réservé du numéro de diapositive 3"/>
          <p:cNvSpPr>
            <a:spLocks noGrp="1"/>
          </p:cNvSpPr>
          <p:nvPr>
            <p:ph type="sldNum" sz="quarter" idx="12"/>
          </p:nvPr>
        </p:nvSpPr>
        <p:spPr/>
        <p:txBody>
          <a:bodyPr/>
          <a:lstStyle/>
          <a:p>
            <a:fld id="{9A948F23-6199-48C5-9F14-021A62431B2A}" type="slidenum">
              <a:rPr lang="fr-CH" smtClean="0"/>
              <a:t>2</a:t>
            </a:fld>
            <a:endParaRPr lang="fr-CH"/>
          </a:p>
        </p:txBody>
      </p:sp>
    </p:spTree>
    <p:extLst>
      <p:ext uri="{BB962C8B-B14F-4D97-AF65-F5344CB8AC3E}">
        <p14:creationId xmlns:p14="http://schemas.microsoft.com/office/powerpoint/2010/main" val="2728122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p:txBody>
          <a:bodyPr/>
          <a:lstStyle/>
          <a:p>
            <a:r>
              <a:rPr lang="en-GB" dirty="0" smtClean="0"/>
              <a:t>Possible locations: n = 9</a:t>
            </a:r>
          </a:p>
          <a:p>
            <a:r>
              <a:rPr lang="en-GB" dirty="0" smtClean="0"/>
              <a:t>We have n objects named 1, 2,…,9</a:t>
            </a:r>
          </a:p>
          <a:p>
            <a:endParaRPr lang="en-GB" dirty="0"/>
          </a:p>
          <a:p>
            <a:r>
              <a:rPr lang="en-GB" dirty="0" smtClean="0"/>
              <a:t>f</a:t>
            </a:r>
            <a:r>
              <a:rPr lang="en-GB" baseline="-25000" dirty="0" smtClean="0"/>
              <a:t>25</a:t>
            </a:r>
            <a:r>
              <a:rPr lang="en-GB" dirty="0" smtClean="0"/>
              <a:t> = f</a:t>
            </a:r>
            <a:r>
              <a:rPr lang="en-GB" baseline="-25000" dirty="0" smtClean="0"/>
              <a:t>52</a:t>
            </a:r>
            <a:r>
              <a:rPr lang="en-GB" dirty="0" smtClean="0"/>
              <a:t> = 2</a:t>
            </a:r>
          </a:p>
          <a:p>
            <a:r>
              <a:rPr lang="en-GB" dirty="0" smtClean="0"/>
              <a:t>f</a:t>
            </a:r>
            <a:r>
              <a:rPr lang="en-GB" baseline="-25000" dirty="0" smtClean="0"/>
              <a:t>31</a:t>
            </a:r>
            <a:r>
              <a:rPr lang="en-GB" dirty="0" smtClean="0"/>
              <a:t> = f</a:t>
            </a:r>
            <a:r>
              <a:rPr lang="en-GB" baseline="-25000" dirty="0" smtClean="0"/>
              <a:t>13</a:t>
            </a:r>
            <a:r>
              <a:rPr lang="en-GB" dirty="0" smtClean="0"/>
              <a:t> = 3</a:t>
            </a:r>
          </a:p>
          <a:p>
            <a:pPr lvl="1"/>
            <a:r>
              <a:rPr lang="en-GB" dirty="0" smtClean="0"/>
              <a:t>could be seen as wires needed to connect </a:t>
            </a:r>
            <a:r>
              <a:rPr lang="en-GB" dirty="0" err="1" smtClean="0"/>
              <a:t>i</a:t>
            </a:r>
            <a:r>
              <a:rPr lang="en-GB" dirty="0" smtClean="0"/>
              <a:t> and j…</a:t>
            </a:r>
          </a:p>
          <a:p>
            <a:endParaRPr lang="en-GB" dirty="0" smtClean="0"/>
          </a:p>
          <a:p>
            <a:endParaRPr lang="en-GB" dirty="0"/>
          </a:p>
          <a:p>
            <a:r>
              <a:rPr lang="en-GB" b="1" dirty="0" smtClean="0">
                <a:solidFill>
                  <a:schemeClr val="tx2"/>
                </a:solidFill>
              </a:rPr>
              <a:t>Goal</a:t>
            </a:r>
            <a:r>
              <a:rPr lang="en-GB" dirty="0" smtClean="0"/>
              <a:t>:</a:t>
            </a:r>
          </a:p>
          <a:p>
            <a:r>
              <a:rPr lang="en-GB" dirty="0" smtClean="0"/>
              <a:t>Find the placement of the n objects on the n locations that minimize the length of wire.</a:t>
            </a:r>
          </a:p>
          <a:p>
            <a:endParaRPr lang="en-GB" dirty="0"/>
          </a:p>
          <a:p>
            <a:r>
              <a:rPr lang="en-GB" dirty="0" smtClean="0"/>
              <a:t>Note: TSP is a particular example of QAP problem.</a:t>
            </a:r>
          </a:p>
          <a:p>
            <a:pPr lvl="1"/>
            <a:r>
              <a:rPr lang="en-GB" dirty="0" smtClean="0"/>
              <a:t>The locations are the cities to visit.</a:t>
            </a:r>
          </a:p>
          <a:p>
            <a:pPr lvl="1"/>
            <a:r>
              <a:rPr lang="en-GB" dirty="0" smtClean="0"/>
              <a:t>The objects are the order in which the visits are done.</a:t>
            </a:r>
          </a:p>
        </p:txBody>
      </p:sp>
      <p:sp>
        <p:nvSpPr>
          <p:cNvPr id="4" name="Espace réservé du numéro de diapositive 3"/>
          <p:cNvSpPr>
            <a:spLocks noGrp="1"/>
          </p:cNvSpPr>
          <p:nvPr>
            <p:ph type="sldNum" sz="quarter" idx="12"/>
          </p:nvPr>
        </p:nvSpPr>
        <p:spPr/>
        <p:txBody>
          <a:bodyPr/>
          <a:lstStyle/>
          <a:p>
            <a:fld id="{9A948F23-6199-48C5-9F14-021A62431B2A}" type="slidenum">
              <a:rPr lang="fr-CH" smtClean="0"/>
              <a:pPr/>
              <a:t>20</a:t>
            </a:fld>
            <a:endParaRPr lang="fr-CH"/>
          </a:p>
        </p:txBody>
      </p:sp>
      <p:sp>
        <p:nvSpPr>
          <p:cNvPr id="6" name="Rectangle 5"/>
          <p:cNvSpPr/>
          <p:nvPr/>
        </p:nvSpPr>
        <p:spPr>
          <a:xfrm>
            <a:off x="6516216" y="620688"/>
            <a:ext cx="576064" cy="576064"/>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CH" sz="1400" dirty="0" smtClean="0">
                <a:solidFill>
                  <a:schemeClr val="tx1"/>
                </a:solidFill>
              </a:rPr>
              <a:t>2</a:t>
            </a:r>
            <a:endParaRPr lang="fr-CH" sz="1400" dirty="0" smtClean="0">
              <a:solidFill>
                <a:schemeClr val="tx1"/>
              </a:solidFill>
            </a:endParaRPr>
          </a:p>
        </p:txBody>
      </p:sp>
      <p:sp>
        <p:nvSpPr>
          <p:cNvPr id="7" name="Rectangle 6"/>
          <p:cNvSpPr/>
          <p:nvPr/>
        </p:nvSpPr>
        <p:spPr>
          <a:xfrm>
            <a:off x="7452320" y="620688"/>
            <a:ext cx="576064" cy="576064"/>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CH" sz="1400" dirty="0" smtClean="0">
                <a:solidFill>
                  <a:schemeClr val="tx1"/>
                </a:solidFill>
              </a:rPr>
              <a:t>1</a:t>
            </a:r>
            <a:endParaRPr lang="fr-CH" sz="1400" dirty="0" smtClean="0">
              <a:solidFill>
                <a:schemeClr val="tx1"/>
              </a:solidFill>
            </a:endParaRPr>
          </a:p>
        </p:txBody>
      </p:sp>
      <p:sp>
        <p:nvSpPr>
          <p:cNvPr id="9" name="Rectangle 8"/>
          <p:cNvSpPr/>
          <p:nvPr/>
        </p:nvSpPr>
        <p:spPr>
          <a:xfrm>
            <a:off x="6516216" y="1484784"/>
            <a:ext cx="576064" cy="576064"/>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CH" sz="1400" dirty="0" smtClean="0">
                <a:solidFill>
                  <a:schemeClr val="tx1"/>
                </a:solidFill>
              </a:rPr>
              <a:t>5</a:t>
            </a:r>
            <a:endParaRPr lang="fr-CH" sz="1400" dirty="0" smtClean="0">
              <a:solidFill>
                <a:schemeClr val="tx1"/>
              </a:solidFill>
            </a:endParaRPr>
          </a:p>
        </p:txBody>
      </p:sp>
      <p:sp>
        <p:nvSpPr>
          <p:cNvPr id="10" name="Rectangle 9"/>
          <p:cNvSpPr/>
          <p:nvPr/>
        </p:nvSpPr>
        <p:spPr>
          <a:xfrm>
            <a:off x="7452320" y="1484784"/>
            <a:ext cx="576064" cy="576064"/>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fr-CH" sz="1400" dirty="0" err="1" smtClean="0">
              <a:solidFill>
                <a:schemeClr val="tx1"/>
              </a:solidFill>
            </a:endParaRPr>
          </a:p>
        </p:txBody>
      </p:sp>
      <p:sp>
        <p:nvSpPr>
          <p:cNvPr id="12" name="Rectangle 11"/>
          <p:cNvSpPr/>
          <p:nvPr/>
        </p:nvSpPr>
        <p:spPr>
          <a:xfrm>
            <a:off x="6516216" y="2348880"/>
            <a:ext cx="576064" cy="576064"/>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CH" sz="1400" dirty="0" smtClean="0">
                <a:solidFill>
                  <a:schemeClr val="tx1"/>
                </a:solidFill>
              </a:rPr>
              <a:t>3</a:t>
            </a:r>
            <a:endParaRPr lang="fr-CH" sz="1400" dirty="0" smtClean="0">
              <a:solidFill>
                <a:schemeClr val="tx1"/>
              </a:solidFill>
            </a:endParaRPr>
          </a:p>
        </p:txBody>
      </p:sp>
      <p:sp>
        <p:nvSpPr>
          <p:cNvPr id="13" name="Rectangle 12"/>
          <p:cNvSpPr/>
          <p:nvPr/>
        </p:nvSpPr>
        <p:spPr>
          <a:xfrm>
            <a:off x="7452320" y="2348880"/>
            <a:ext cx="576064" cy="576064"/>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fr-CH" sz="1400" dirty="0" err="1" smtClean="0">
              <a:solidFill>
                <a:schemeClr val="tx1"/>
              </a:solidFill>
            </a:endParaRPr>
          </a:p>
        </p:txBody>
      </p:sp>
      <p:cxnSp>
        <p:nvCxnSpPr>
          <p:cNvPr id="16" name="Connecteur droit 15"/>
          <p:cNvCxnSpPr/>
          <p:nvPr/>
        </p:nvCxnSpPr>
        <p:spPr>
          <a:xfrm>
            <a:off x="6660232" y="1196752"/>
            <a:ext cx="0" cy="288032"/>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6876256" y="1192889"/>
            <a:ext cx="0" cy="288032"/>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3" name="Forme libre 22"/>
          <p:cNvSpPr/>
          <p:nvPr/>
        </p:nvSpPr>
        <p:spPr>
          <a:xfrm>
            <a:off x="7092176" y="706591"/>
            <a:ext cx="345687" cy="1824735"/>
          </a:xfrm>
          <a:custGeom>
            <a:avLst/>
            <a:gdLst>
              <a:gd name="connsiteX0" fmla="*/ 345687 w 345687"/>
              <a:gd name="connsiteY0" fmla="*/ 104936 h 2055281"/>
              <a:gd name="connsiteX1" fmla="*/ 100361 w 345687"/>
              <a:gd name="connsiteY1" fmla="*/ 194146 h 2055281"/>
              <a:gd name="connsiteX2" fmla="*/ 78058 w 345687"/>
              <a:gd name="connsiteY2" fmla="*/ 1877980 h 2055281"/>
              <a:gd name="connsiteX3" fmla="*/ 0 w 345687"/>
              <a:gd name="connsiteY3" fmla="*/ 1922585 h 2055281"/>
              <a:gd name="connsiteX0" fmla="*/ 345687 w 345687"/>
              <a:gd name="connsiteY0" fmla="*/ 56798 h 2007143"/>
              <a:gd name="connsiteX1" fmla="*/ 100361 w 345687"/>
              <a:gd name="connsiteY1" fmla="*/ 146008 h 2007143"/>
              <a:gd name="connsiteX2" fmla="*/ 78058 w 345687"/>
              <a:gd name="connsiteY2" fmla="*/ 1829842 h 2007143"/>
              <a:gd name="connsiteX3" fmla="*/ 0 w 345687"/>
              <a:gd name="connsiteY3" fmla="*/ 1874447 h 2007143"/>
              <a:gd name="connsiteX0" fmla="*/ 345687 w 345687"/>
              <a:gd name="connsiteY0" fmla="*/ 8977 h 1959322"/>
              <a:gd name="connsiteX1" fmla="*/ 100361 w 345687"/>
              <a:gd name="connsiteY1" fmla="*/ 98187 h 1959322"/>
              <a:gd name="connsiteX2" fmla="*/ 78058 w 345687"/>
              <a:gd name="connsiteY2" fmla="*/ 1782021 h 1959322"/>
              <a:gd name="connsiteX3" fmla="*/ 0 w 345687"/>
              <a:gd name="connsiteY3" fmla="*/ 1826626 h 1959322"/>
              <a:gd name="connsiteX0" fmla="*/ 345687 w 345687"/>
              <a:gd name="connsiteY0" fmla="*/ 8977 h 1959322"/>
              <a:gd name="connsiteX1" fmla="*/ 100361 w 345687"/>
              <a:gd name="connsiteY1" fmla="*/ 98187 h 1959322"/>
              <a:gd name="connsiteX2" fmla="*/ 78058 w 345687"/>
              <a:gd name="connsiteY2" fmla="*/ 1782021 h 1959322"/>
              <a:gd name="connsiteX3" fmla="*/ 0 w 345687"/>
              <a:gd name="connsiteY3" fmla="*/ 1826626 h 1959322"/>
              <a:gd name="connsiteX0" fmla="*/ 345687 w 345687"/>
              <a:gd name="connsiteY0" fmla="*/ 30204 h 1980549"/>
              <a:gd name="connsiteX1" fmla="*/ 100361 w 345687"/>
              <a:gd name="connsiteY1" fmla="*/ 119414 h 1980549"/>
              <a:gd name="connsiteX2" fmla="*/ 78058 w 345687"/>
              <a:gd name="connsiteY2" fmla="*/ 1803248 h 1980549"/>
              <a:gd name="connsiteX3" fmla="*/ 0 w 345687"/>
              <a:gd name="connsiteY3" fmla="*/ 1847853 h 1980549"/>
              <a:gd name="connsiteX0" fmla="*/ 345687 w 345687"/>
              <a:gd name="connsiteY0" fmla="*/ 30204 h 1916326"/>
              <a:gd name="connsiteX1" fmla="*/ 100361 w 345687"/>
              <a:gd name="connsiteY1" fmla="*/ 119414 h 1916326"/>
              <a:gd name="connsiteX2" fmla="*/ 78058 w 345687"/>
              <a:gd name="connsiteY2" fmla="*/ 1803248 h 1916326"/>
              <a:gd name="connsiteX3" fmla="*/ 0 w 345687"/>
              <a:gd name="connsiteY3" fmla="*/ 1847853 h 1916326"/>
              <a:gd name="connsiteX0" fmla="*/ 345687 w 345687"/>
              <a:gd name="connsiteY0" fmla="*/ 30204 h 1863036"/>
              <a:gd name="connsiteX1" fmla="*/ 100361 w 345687"/>
              <a:gd name="connsiteY1" fmla="*/ 119414 h 1863036"/>
              <a:gd name="connsiteX2" fmla="*/ 78058 w 345687"/>
              <a:gd name="connsiteY2" fmla="*/ 1803248 h 1863036"/>
              <a:gd name="connsiteX3" fmla="*/ 0 w 345687"/>
              <a:gd name="connsiteY3" fmla="*/ 1847853 h 1863036"/>
              <a:gd name="connsiteX0" fmla="*/ 345687 w 345687"/>
              <a:gd name="connsiteY0" fmla="*/ 65136 h 1882785"/>
              <a:gd name="connsiteX1" fmla="*/ 100361 w 345687"/>
              <a:gd name="connsiteY1" fmla="*/ 154346 h 1882785"/>
              <a:gd name="connsiteX2" fmla="*/ 133814 w 345687"/>
              <a:gd name="connsiteY2" fmla="*/ 1804726 h 1882785"/>
              <a:gd name="connsiteX3" fmla="*/ 0 w 345687"/>
              <a:gd name="connsiteY3" fmla="*/ 1882785 h 1882785"/>
              <a:gd name="connsiteX0" fmla="*/ 345687 w 345687"/>
              <a:gd name="connsiteY0" fmla="*/ 65136 h 1882785"/>
              <a:gd name="connsiteX1" fmla="*/ 100361 w 345687"/>
              <a:gd name="connsiteY1" fmla="*/ 154346 h 1882785"/>
              <a:gd name="connsiteX2" fmla="*/ 89209 w 345687"/>
              <a:gd name="connsiteY2" fmla="*/ 1804726 h 1882785"/>
              <a:gd name="connsiteX3" fmla="*/ 0 w 345687"/>
              <a:gd name="connsiteY3" fmla="*/ 1882785 h 1882785"/>
              <a:gd name="connsiteX0" fmla="*/ 345687 w 345687"/>
              <a:gd name="connsiteY0" fmla="*/ 7086 h 1824735"/>
              <a:gd name="connsiteX1" fmla="*/ 100361 w 345687"/>
              <a:gd name="connsiteY1" fmla="*/ 96296 h 1824735"/>
              <a:gd name="connsiteX2" fmla="*/ 89209 w 345687"/>
              <a:gd name="connsiteY2" fmla="*/ 1746676 h 1824735"/>
              <a:gd name="connsiteX3" fmla="*/ 0 w 345687"/>
              <a:gd name="connsiteY3" fmla="*/ 1824735 h 1824735"/>
            </a:gdLst>
            <a:ahLst/>
            <a:cxnLst>
              <a:cxn ang="0">
                <a:pos x="connsiteX0" y="connsiteY0"/>
              </a:cxn>
              <a:cxn ang="0">
                <a:pos x="connsiteX1" y="connsiteY1"/>
              </a:cxn>
              <a:cxn ang="0">
                <a:pos x="connsiteX2" y="connsiteY2"/>
              </a:cxn>
              <a:cxn ang="0">
                <a:pos x="connsiteX3" y="connsiteY3"/>
              </a:cxn>
            </a:cxnLst>
            <a:rect l="l" t="t" r="r" b="b"/>
            <a:pathLst>
              <a:path w="345687" h="1824735">
                <a:moveTo>
                  <a:pt x="345687" y="7086"/>
                </a:moveTo>
                <a:cubicBezTo>
                  <a:pt x="223023" y="15449"/>
                  <a:pt x="143107" y="-48670"/>
                  <a:pt x="100361" y="96296"/>
                </a:cubicBezTo>
                <a:cubicBezTo>
                  <a:pt x="57615" y="241262"/>
                  <a:pt x="139390" y="1637023"/>
                  <a:pt x="89209" y="1746676"/>
                </a:cubicBezTo>
                <a:cubicBezTo>
                  <a:pt x="39028" y="1856329"/>
                  <a:pt x="97572" y="1812655"/>
                  <a:pt x="0" y="1824735"/>
                </a:cubicBez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4" name="Forme libre 23"/>
          <p:cNvSpPr/>
          <p:nvPr/>
        </p:nvSpPr>
        <p:spPr>
          <a:xfrm>
            <a:off x="7092176" y="849554"/>
            <a:ext cx="345687" cy="1856422"/>
          </a:xfrm>
          <a:custGeom>
            <a:avLst/>
            <a:gdLst>
              <a:gd name="connsiteX0" fmla="*/ 345687 w 345687"/>
              <a:gd name="connsiteY0" fmla="*/ 104936 h 2055281"/>
              <a:gd name="connsiteX1" fmla="*/ 100361 w 345687"/>
              <a:gd name="connsiteY1" fmla="*/ 194146 h 2055281"/>
              <a:gd name="connsiteX2" fmla="*/ 78058 w 345687"/>
              <a:gd name="connsiteY2" fmla="*/ 1877980 h 2055281"/>
              <a:gd name="connsiteX3" fmla="*/ 0 w 345687"/>
              <a:gd name="connsiteY3" fmla="*/ 1922585 h 2055281"/>
              <a:gd name="connsiteX0" fmla="*/ 345687 w 345687"/>
              <a:gd name="connsiteY0" fmla="*/ 56798 h 2007143"/>
              <a:gd name="connsiteX1" fmla="*/ 100361 w 345687"/>
              <a:gd name="connsiteY1" fmla="*/ 146008 h 2007143"/>
              <a:gd name="connsiteX2" fmla="*/ 78058 w 345687"/>
              <a:gd name="connsiteY2" fmla="*/ 1829842 h 2007143"/>
              <a:gd name="connsiteX3" fmla="*/ 0 w 345687"/>
              <a:gd name="connsiteY3" fmla="*/ 1874447 h 2007143"/>
              <a:gd name="connsiteX0" fmla="*/ 345687 w 345687"/>
              <a:gd name="connsiteY0" fmla="*/ 8977 h 1959322"/>
              <a:gd name="connsiteX1" fmla="*/ 100361 w 345687"/>
              <a:gd name="connsiteY1" fmla="*/ 98187 h 1959322"/>
              <a:gd name="connsiteX2" fmla="*/ 78058 w 345687"/>
              <a:gd name="connsiteY2" fmla="*/ 1782021 h 1959322"/>
              <a:gd name="connsiteX3" fmla="*/ 0 w 345687"/>
              <a:gd name="connsiteY3" fmla="*/ 1826626 h 1959322"/>
              <a:gd name="connsiteX0" fmla="*/ 345687 w 345687"/>
              <a:gd name="connsiteY0" fmla="*/ 8977 h 1959322"/>
              <a:gd name="connsiteX1" fmla="*/ 100361 w 345687"/>
              <a:gd name="connsiteY1" fmla="*/ 98187 h 1959322"/>
              <a:gd name="connsiteX2" fmla="*/ 78058 w 345687"/>
              <a:gd name="connsiteY2" fmla="*/ 1782021 h 1959322"/>
              <a:gd name="connsiteX3" fmla="*/ 0 w 345687"/>
              <a:gd name="connsiteY3" fmla="*/ 1826626 h 1959322"/>
              <a:gd name="connsiteX0" fmla="*/ 345687 w 345687"/>
              <a:gd name="connsiteY0" fmla="*/ 30204 h 1980549"/>
              <a:gd name="connsiteX1" fmla="*/ 100361 w 345687"/>
              <a:gd name="connsiteY1" fmla="*/ 119414 h 1980549"/>
              <a:gd name="connsiteX2" fmla="*/ 78058 w 345687"/>
              <a:gd name="connsiteY2" fmla="*/ 1803248 h 1980549"/>
              <a:gd name="connsiteX3" fmla="*/ 0 w 345687"/>
              <a:gd name="connsiteY3" fmla="*/ 1847853 h 1980549"/>
              <a:gd name="connsiteX0" fmla="*/ 345687 w 345687"/>
              <a:gd name="connsiteY0" fmla="*/ 30204 h 1916326"/>
              <a:gd name="connsiteX1" fmla="*/ 100361 w 345687"/>
              <a:gd name="connsiteY1" fmla="*/ 119414 h 1916326"/>
              <a:gd name="connsiteX2" fmla="*/ 78058 w 345687"/>
              <a:gd name="connsiteY2" fmla="*/ 1803248 h 1916326"/>
              <a:gd name="connsiteX3" fmla="*/ 0 w 345687"/>
              <a:gd name="connsiteY3" fmla="*/ 1847853 h 1916326"/>
              <a:gd name="connsiteX0" fmla="*/ 345687 w 345687"/>
              <a:gd name="connsiteY0" fmla="*/ 30204 h 1863036"/>
              <a:gd name="connsiteX1" fmla="*/ 100361 w 345687"/>
              <a:gd name="connsiteY1" fmla="*/ 119414 h 1863036"/>
              <a:gd name="connsiteX2" fmla="*/ 78058 w 345687"/>
              <a:gd name="connsiteY2" fmla="*/ 1803248 h 1863036"/>
              <a:gd name="connsiteX3" fmla="*/ 0 w 345687"/>
              <a:gd name="connsiteY3" fmla="*/ 1847853 h 1863036"/>
              <a:gd name="connsiteX0" fmla="*/ 345687 w 345687"/>
              <a:gd name="connsiteY0" fmla="*/ 65136 h 1882785"/>
              <a:gd name="connsiteX1" fmla="*/ 100361 w 345687"/>
              <a:gd name="connsiteY1" fmla="*/ 154346 h 1882785"/>
              <a:gd name="connsiteX2" fmla="*/ 133814 w 345687"/>
              <a:gd name="connsiteY2" fmla="*/ 1804726 h 1882785"/>
              <a:gd name="connsiteX3" fmla="*/ 0 w 345687"/>
              <a:gd name="connsiteY3" fmla="*/ 1882785 h 1882785"/>
              <a:gd name="connsiteX0" fmla="*/ 345687 w 345687"/>
              <a:gd name="connsiteY0" fmla="*/ 65136 h 1882785"/>
              <a:gd name="connsiteX1" fmla="*/ 100361 w 345687"/>
              <a:gd name="connsiteY1" fmla="*/ 154346 h 1882785"/>
              <a:gd name="connsiteX2" fmla="*/ 89209 w 345687"/>
              <a:gd name="connsiteY2" fmla="*/ 1804726 h 1882785"/>
              <a:gd name="connsiteX3" fmla="*/ 0 w 345687"/>
              <a:gd name="connsiteY3" fmla="*/ 1882785 h 1882785"/>
              <a:gd name="connsiteX0" fmla="*/ 345687 w 345687"/>
              <a:gd name="connsiteY0" fmla="*/ 7086 h 1824735"/>
              <a:gd name="connsiteX1" fmla="*/ 100361 w 345687"/>
              <a:gd name="connsiteY1" fmla="*/ 96296 h 1824735"/>
              <a:gd name="connsiteX2" fmla="*/ 89209 w 345687"/>
              <a:gd name="connsiteY2" fmla="*/ 1746676 h 1824735"/>
              <a:gd name="connsiteX3" fmla="*/ 0 w 345687"/>
              <a:gd name="connsiteY3" fmla="*/ 1824735 h 1824735"/>
              <a:gd name="connsiteX0" fmla="*/ 345687 w 345687"/>
              <a:gd name="connsiteY0" fmla="*/ 59594 h 1877243"/>
              <a:gd name="connsiteX1" fmla="*/ 100361 w 345687"/>
              <a:gd name="connsiteY1" fmla="*/ 148804 h 1877243"/>
              <a:gd name="connsiteX2" fmla="*/ 144965 w 345687"/>
              <a:gd name="connsiteY2" fmla="*/ 1721126 h 1877243"/>
              <a:gd name="connsiteX3" fmla="*/ 0 w 345687"/>
              <a:gd name="connsiteY3" fmla="*/ 1877243 h 1877243"/>
              <a:gd name="connsiteX0" fmla="*/ 345687 w 345687"/>
              <a:gd name="connsiteY0" fmla="*/ 17981 h 1856422"/>
              <a:gd name="connsiteX1" fmla="*/ 156117 w 345687"/>
              <a:gd name="connsiteY1" fmla="*/ 185249 h 1856422"/>
              <a:gd name="connsiteX2" fmla="*/ 144965 w 345687"/>
              <a:gd name="connsiteY2" fmla="*/ 1679513 h 1856422"/>
              <a:gd name="connsiteX3" fmla="*/ 0 w 345687"/>
              <a:gd name="connsiteY3" fmla="*/ 1835630 h 1856422"/>
            </a:gdLst>
            <a:ahLst/>
            <a:cxnLst>
              <a:cxn ang="0">
                <a:pos x="connsiteX0" y="connsiteY0"/>
              </a:cxn>
              <a:cxn ang="0">
                <a:pos x="connsiteX1" y="connsiteY1"/>
              </a:cxn>
              <a:cxn ang="0">
                <a:pos x="connsiteX2" y="connsiteY2"/>
              </a:cxn>
              <a:cxn ang="0">
                <a:pos x="connsiteX3" y="connsiteY3"/>
              </a:cxn>
            </a:cxnLst>
            <a:rect l="l" t="t" r="r" b="b"/>
            <a:pathLst>
              <a:path w="345687" h="1856422">
                <a:moveTo>
                  <a:pt x="345687" y="17981"/>
                </a:moveTo>
                <a:cubicBezTo>
                  <a:pt x="223023" y="26344"/>
                  <a:pt x="189571" y="-91673"/>
                  <a:pt x="156117" y="185249"/>
                </a:cubicBezTo>
                <a:cubicBezTo>
                  <a:pt x="122663" y="462171"/>
                  <a:pt x="170984" y="1404450"/>
                  <a:pt x="144965" y="1679513"/>
                </a:cubicBezTo>
                <a:cubicBezTo>
                  <a:pt x="118946" y="1954576"/>
                  <a:pt x="97572" y="1823550"/>
                  <a:pt x="0" y="1835630"/>
                </a:cubicBez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5" name="Forme libre 24"/>
          <p:cNvSpPr/>
          <p:nvPr/>
        </p:nvSpPr>
        <p:spPr>
          <a:xfrm>
            <a:off x="7092176" y="1039960"/>
            <a:ext cx="345687" cy="1772034"/>
          </a:xfrm>
          <a:custGeom>
            <a:avLst/>
            <a:gdLst>
              <a:gd name="connsiteX0" fmla="*/ 345687 w 345687"/>
              <a:gd name="connsiteY0" fmla="*/ 104936 h 2055281"/>
              <a:gd name="connsiteX1" fmla="*/ 100361 w 345687"/>
              <a:gd name="connsiteY1" fmla="*/ 194146 h 2055281"/>
              <a:gd name="connsiteX2" fmla="*/ 78058 w 345687"/>
              <a:gd name="connsiteY2" fmla="*/ 1877980 h 2055281"/>
              <a:gd name="connsiteX3" fmla="*/ 0 w 345687"/>
              <a:gd name="connsiteY3" fmla="*/ 1922585 h 2055281"/>
              <a:gd name="connsiteX0" fmla="*/ 345687 w 345687"/>
              <a:gd name="connsiteY0" fmla="*/ 56798 h 2007143"/>
              <a:gd name="connsiteX1" fmla="*/ 100361 w 345687"/>
              <a:gd name="connsiteY1" fmla="*/ 146008 h 2007143"/>
              <a:gd name="connsiteX2" fmla="*/ 78058 w 345687"/>
              <a:gd name="connsiteY2" fmla="*/ 1829842 h 2007143"/>
              <a:gd name="connsiteX3" fmla="*/ 0 w 345687"/>
              <a:gd name="connsiteY3" fmla="*/ 1874447 h 2007143"/>
              <a:gd name="connsiteX0" fmla="*/ 345687 w 345687"/>
              <a:gd name="connsiteY0" fmla="*/ 8977 h 1959322"/>
              <a:gd name="connsiteX1" fmla="*/ 100361 w 345687"/>
              <a:gd name="connsiteY1" fmla="*/ 98187 h 1959322"/>
              <a:gd name="connsiteX2" fmla="*/ 78058 w 345687"/>
              <a:gd name="connsiteY2" fmla="*/ 1782021 h 1959322"/>
              <a:gd name="connsiteX3" fmla="*/ 0 w 345687"/>
              <a:gd name="connsiteY3" fmla="*/ 1826626 h 1959322"/>
              <a:gd name="connsiteX0" fmla="*/ 345687 w 345687"/>
              <a:gd name="connsiteY0" fmla="*/ 8977 h 1959322"/>
              <a:gd name="connsiteX1" fmla="*/ 100361 w 345687"/>
              <a:gd name="connsiteY1" fmla="*/ 98187 h 1959322"/>
              <a:gd name="connsiteX2" fmla="*/ 78058 w 345687"/>
              <a:gd name="connsiteY2" fmla="*/ 1782021 h 1959322"/>
              <a:gd name="connsiteX3" fmla="*/ 0 w 345687"/>
              <a:gd name="connsiteY3" fmla="*/ 1826626 h 1959322"/>
              <a:gd name="connsiteX0" fmla="*/ 345687 w 345687"/>
              <a:gd name="connsiteY0" fmla="*/ 30204 h 1980549"/>
              <a:gd name="connsiteX1" fmla="*/ 100361 w 345687"/>
              <a:gd name="connsiteY1" fmla="*/ 119414 h 1980549"/>
              <a:gd name="connsiteX2" fmla="*/ 78058 w 345687"/>
              <a:gd name="connsiteY2" fmla="*/ 1803248 h 1980549"/>
              <a:gd name="connsiteX3" fmla="*/ 0 w 345687"/>
              <a:gd name="connsiteY3" fmla="*/ 1847853 h 1980549"/>
              <a:gd name="connsiteX0" fmla="*/ 345687 w 345687"/>
              <a:gd name="connsiteY0" fmla="*/ 30204 h 1916326"/>
              <a:gd name="connsiteX1" fmla="*/ 100361 w 345687"/>
              <a:gd name="connsiteY1" fmla="*/ 119414 h 1916326"/>
              <a:gd name="connsiteX2" fmla="*/ 78058 w 345687"/>
              <a:gd name="connsiteY2" fmla="*/ 1803248 h 1916326"/>
              <a:gd name="connsiteX3" fmla="*/ 0 w 345687"/>
              <a:gd name="connsiteY3" fmla="*/ 1847853 h 1916326"/>
              <a:gd name="connsiteX0" fmla="*/ 345687 w 345687"/>
              <a:gd name="connsiteY0" fmla="*/ 30204 h 1863036"/>
              <a:gd name="connsiteX1" fmla="*/ 100361 w 345687"/>
              <a:gd name="connsiteY1" fmla="*/ 119414 h 1863036"/>
              <a:gd name="connsiteX2" fmla="*/ 78058 w 345687"/>
              <a:gd name="connsiteY2" fmla="*/ 1803248 h 1863036"/>
              <a:gd name="connsiteX3" fmla="*/ 0 w 345687"/>
              <a:gd name="connsiteY3" fmla="*/ 1847853 h 1863036"/>
              <a:gd name="connsiteX0" fmla="*/ 345687 w 345687"/>
              <a:gd name="connsiteY0" fmla="*/ 65136 h 1882785"/>
              <a:gd name="connsiteX1" fmla="*/ 100361 w 345687"/>
              <a:gd name="connsiteY1" fmla="*/ 154346 h 1882785"/>
              <a:gd name="connsiteX2" fmla="*/ 133814 w 345687"/>
              <a:gd name="connsiteY2" fmla="*/ 1804726 h 1882785"/>
              <a:gd name="connsiteX3" fmla="*/ 0 w 345687"/>
              <a:gd name="connsiteY3" fmla="*/ 1882785 h 1882785"/>
              <a:gd name="connsiteX0" fmla="*/ 345687 w 345687"/>
              <a:gd name="connsiteY0" fmla="*/ 65136 h 1882785"/>
              <a:gd name="connsiteX1" fmla="*/ 100361 w 345687"/>
              <a:gd name="connsiteY1" fmla="*/ 154346 h 1882785"/>
              <a:gd name="connsiteX2" fmla="*/ 89209 w 345687"/>
              <a:gd name="connsiteY2" fmla="*/ 1804726 h 1882785"/>
              <a:gd name="connsiteX3" fmla="*/ 0 w 345687"/>
              <a:gd name="connsiteY3" fmla="*/ 1882785 h 1882785"/>
              <a:gd name="connsiteX0" fmla="*/ 345687 w 345687"/>
              <a:gd name="connsiteY0" fmla="*/ 7086 h 1824735"/>
              <a:gd name="connsiteX1" fmla="*/ 100361 w 345687"/>
              <a:gd name="connsiteY1" fmla="*/ 96296 h 1824735"/>
              <a:gd name="connsiteX2" fmla="*/ 89209 w 345687"/>
              <a:gd name="connsiteY2" fmla="*/ 1746676 h 1824735"/>
              <a:gd name="connsiteX3" fmla="*/ 0 w 345687"/>
              <a:gd name="connsiteY3" fmla="*/ 1824735 h 1824735"/>
              <a:gd name="connsiteX0" fmla="*/ 345687 w 345687"/>
              <a:gd name="connsiteY0" fmla="*/ 59594 h 1877243"/>
              <a:gd name="connsiteX1" fmla="*/ 100361 w 345687"/>
              <a:gd name="connsiteY1" fmla="*/ 148804 h 1877243"/>
              <a:gd name="connsiteX2" fmla="*/ 144965 w 345687"/>
              <a:gd name="connsiteY2" fmla="*/ 1721126 h 1877243"/>
              <a:gd name="connsiteX3" fmla="*/ 0 w 345687"/>
              <a:gd name="connsiteY3" fmla="*/ 1877243 h 1877243"/>
              <a:gd name="connsiteX0" fmla="*/ 345687 w 345687"/>
              <a:gd name="connsiteY0" fmla="*/ 17981 h 1856422"/>
              <a:gd name="connsiteX1" fmla="*/ 156117 w 345687"/>
              <a:gd name="connsiteY1" fmla="*/ 185249 h 1856422"/>
              <a:gd name="connsiteX2" fmla="*/ 144965 w 345687"/>
              <a:gd name="connsiteY2" fmla="*/ 1679513 h 1856422"/>
              <a:gd name="connsiteX3" fmla="*/ 0 w 345687"/>
              <a:gd name="connsiteY3" fmla="*/ 1835630 h 1856422"/>
              <a:gd name="connsiteX0" fmla="*/ 345687 w 345687"/>
              <a:gd name="connsiteY0" fmla="*/ 21356 h 1892242"/>
              <a:gd name="connsiteX1" fmla="*/ 156117 w 345687"/>
              <a:gd name="connsiteY1" fmla="*/ 188624 h 1892242"/>
              <a:gd name="connsiteX2" fmla="*/ 211873 w 345687"/>
              <a:gd name="connsiteY2" fmla="*/ 1742626 h 1892242"/>
              <a:gd name="connsiteX3" fmla="*/ 0 w 345687"/>
              <a:gd name="connsiteY3" fmla="*/ 1839005 h 1892242"/>
              <a:gd name="connsiteX0" fmla="*/ 345687 w 345687"/>
              <a:gd name="connsiteY0" fmla="*/ 26864 h 1898590"/>
              <a:gd name="connsiteX1" fmla="*/ 223024 w 345687"/>
              <a:gd name="connsiteY1" fmla="*/ 182185 h 1898590"/>
              <a:gd name="connsiteX2" fmla="*/ 211873 w 345687"/>
              <a:gd name="connsiteY2" fmla="*/ 1748134 h 1898590"/>
              <a:gd name="connsiteX3" fmla="*/ 0 w 345687"/>
              <a:gd name="connsiteY3" fmla="*/ 1844513 h 1898590"/>
            </a:gdLst>
            <a:ahLst/>
            <a:cxnLst>
              <a:cxn ang="0">
                <a:pos x="connsiteX0" y="connsiteY0"/>
              </a:cxn>
              <a:cxn ang="0">
                <a:pos x="connsiteX1" y="connsiteY1"/>
              </a:cxn>
              <a:cxn ang="0">
                <a:pos x="connsiteX2" y="connsiteY2"/>
              </a:cxn>
              <a:cxn ang="0">
                <a:pos x="connsiteX3" y="connsiteY3"/>
              </a:cxn>
            </a:cxnLst>
            <a:rect l="l" t="t" r="r" b="b"/>
            <a:pathLst>
              <a:path w="345687" h="1898590">
                <a:moveTo>
                  <a:pt x="345687" y="26864"/>
                </a:moveTo>
                <a:cubicBezTo>
                  <a:pt x="223023" y="35227"/>
                  <a:pt x="245326" y="-104693"/>
                  <a:pt x="223024" y="182185"/>
                </a:cubicBezTo>
                <a:cubicBezTo>
                  <a:pt x="200722" y="469063"/>
                  <a:pt x="249044" y="1471079"/>
                  <a:pt x="211873" y="1748134"/>
                </a:cubicBezTo>
                <a:cubicBezTo>
                  <a:pt x="174702" y="2025189"/>
                  <a:pt x="97572" y="1832433"/>
                  <a:pt x="0" y="1844513"/>
                </a:cubicBez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4797152"/>
            <a:ext cx="24669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045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en-GB" dirty="0" smtClean="0"/>
              <a:t>Fitness of a QAP problem</a:t>
            </a:r>
            <a:endParaRPr lang="en-GB" dirty="0"/>
          </a:p>
        </p:txBody>
      </p:sp>
      <mc:AlternateContent xmlns:mc="http://schemas.openxmlformats.org/markup-compatibility/2006">
        <mc:Choice xmlns:a14="http://schemas.microsoft.com/office/drawing/2010/main" Requires="a14">
          <p:sp>
            <p:nvSpPr>
              <p:cNvPr id="5" name="Espace réservé du contenu 4"/>
              <p:cNvSpPr>
                <a:spLocks noGrp="1"/>
              </p:cNvSpPr>
              <p:nvPr>
                <p:ph idx="1"/>
              </p:nvPr>
            </p:nvSpPr>
            <p:spPr>
              <a:xfrm>
                <a:off x="107504" y="1600200"/>
                <a:ext cx="8928992" cy="5257800"/>
              </a:xfrm>
            </p:spPr>
            <p:txBody>
              <a:bodyPr>
                <a:normAutofit lnSpcReduction="10000"/>
              </a:bodyPr>
              <a:lstStyle/>
              <a:p>
                <a:pPr marL="0" indent="0" algn="ctr">
                  <a:buNone/>
                </a:pPr>
                <a:r>
                  <a:rPr lang="fr-CH" b="0" dirty="0" smtClean="0"/>
                  <a:t>fitness = </a:t>
                </a:r>
                <a14:m>
                  <m:oMath xmlns:m="http://schemas.openxmlformats.org/officeDocument/2006/math">
                    <m:r>
                      <a:rPr lang="fr-CH" b="0" i="1" smtClean="0">
                        <a:latin typeface="Cambria Math"/>
                      </a:rPr>
                      <m:t>𝑓</m:t>
                    </m:r>
                    <m:r>
                      <a:rPr lang="fr-CH" b="0" i="1" smtClean="0">
                        <a:latin typeface="Cambria Math"/>
                      </a:rPr>
                      <m:t>= </m:t>
                    </m:r>
                    <m:nary>
                      <m:naryPr>
                        <m:chr m:val="∑"/>
                        <m:supHide m:val="on"/>
                        <m:ctrlPr>
                          <a:rPr lang="fr-CH" b="0" i="1" smtClean="0">
                            <a:latin typeface="Cambria Math"/>
                          </a:rPr>
                        </m:ctrlPr>
                      </m:naryPr>
                      <m:sub>
                        <m:r>
                          <m:rPr>
                            <m:brk m:alnAt="7"/>
                          </m:rPr>
                          <a:rPr lang="fr-CH" b="0" i="1" smtClean="0">
                            <a:latin typeface="Cambria Math"/>
                          </a:rPr>
                          <m:t>𝑖</m:t>
                        </m:r>
                      </m:sub>
                      <m:sup/>
                      <m:e>
                        <m:nary>
                          <m:naryPr>
                            <m:chr m:val="∑"/>
                            <m:supHide m:val="on"/>
                            <m:ctrlPr>
                              <a:rPr lang="fr-CH" b="0" i="1" smtClean="0">
                                <a:latin typeface="Cambria Math"/>
                              </a:rPr>
                            </m:ctrlPr>
                          </m:naryPr>
                          <m:sub>
                            <m:r>
                              <m:rPr>
                                <m:brk m:alnAt="7"/>
                              </m:rPr>
                              <a:rPr lang="fr-CH" b="0" i="1" smtClean="0">
                                <a:latin typeface="Cambria Math"/>
                              </a:rPr>
                              <m:t>𝑗</m:t>
                            </m:r>
                          </m:sub>
                          <m:sup/>
                          <m:e>
                            <m:sSub>
                              <m:sSubPr>
                                <m:ctrlPr>
                                  <a:rPr lang="fr-CH" b="0" i="1" smtClean="0">
                                    <a:latin typeface="Cambria Math"/>
                                  </a:rPr>
                                </m:ctrlPr>
                              </m:sSubPr>
                              <m:e>
                                <m:r>
                                  <a:rPr lang="fr-CH" b="0" i="1" smtClean="0">
                                    <a:latin typeface="Cambria Math"/>
                                  </a:rPr>
                                  <m:t>𝑓</m:t>
                                </m:r>
                              </m:e>
                              <m:sub>
                                <m:r>
                                  <a:rPr lang="fr-CH" b="0" i="1" smtClean="0">
                                    <a:latin typeface="Cambria Math"/>
                                  </a:rPr>
                                  <m:t>𝑖𝑗</m:t>
                                </m:r>
                              </m:sub>
                            </m:sSub>
                            <m:sSub>
                              <m:sSubPr>
                                <m:ctrlPr>
                                  <a:rPr lang="fr-CH" b="0" i="1" smtClean="0">
                                    <a:latin typeface="Cambria Math"/>
                                  </a:rPr>
                                </m:ctrlPr>
                              </m:sSubPr>
                              <m:e>
                                <m:r>
                                  <a:rPr lang="fr-CH" b="0" i="1" smtClean="0">
                                    <a:latin typeface="Cambria Math"/>
                                  </a:rPr>
                                  <m:t>𝑑</m:t>
                                </m:r>
                              </m:e>
                              <m:sub>
                                <m:r>
                                  <a:rPr lang="fr-CH" b="0" i="1" smtClean="0">
                                    <a:latin typeface="Cambria Math"/>
                                  </a:rPr>
                                  <m:t>𝑟𝑖</m:t>
                                </m:r>
                                <m:r>
                                  <a:rPr lang="fr-CH" b="0" i="1" smtClean="0">
                                    <a:latin typeface="Cambria Math"/>
                                  </a:rPr>
                                  <m:t> </m:t>
                                </m:r>
                                <m:r>
                                  <a:rPr lang="fr-CH" b="0" i="1" smtClean="0">
                                    <a:latin typeface="Cambria Math"/>
                                  </a:rPr>
                                  <m:t>𝑟𝑗</m:t>
                                </m:r>
                              </m:sub>
                            </m:sSub>
                          </m:e>
                        </m:nary>
                      </m:e>
                    </m:nary>
                    <m:r>
                      <a:rPr lang="fr-CH" b="0" i="1" smtClean="0">
                        <a:latin typeface="Cambria Math"/>
                      </a:rPr>
                      <m:t>= </m:t>
                    </m:r>
                    <m:nary>
                      <m:naryPr>
                        <m:chr m:val="∑"/>
                        <m:supHide m:val="on"/>
                        <m:ctrlPr>
                          <a:rPr lang="fr-CH" b="0" i="1" smtClean="0">
                            <a:latin typeface="Cambria Math"/>
                          </a:rPr>
                        </m:ctrlPr>
                      </m:naryPr>
                      <m:sub>
                        <m:r>
                          <m:rPr>
                            <m:brk m:alnAt="7"/>
                          </m:rPr>
                          <a:rPr lang="fr-CH" b="0" i="1" smtClean="0">
                            <a:latin typeface="Cambria Math"/>
                          </a:rPr>
                          <m:t>𝑟</m:t>
                        </m:r>
                      </m:sub>
                      <m:sup/>
                      <m:e>
                        <m:nary>
                          <m:naryPr>
                            <m:chr m:val="∑"/>
                            <m:supHide m:val="on"/>
                            <m:ctrlPr>
                              <a:rPr lang="fr-CH" b="0" i="1" smtClean="0">
                                <a:latin typeface="Cambria Math"/>
                              </a:rPr>
                            </m:ctrlPr>
                          </m:naryPr>
                          <m:sub>
                            <m:r>
                              <m:rPr>
                                <m:brk m:alnAt="7"/>
                              </m:rPr>
                              <a:rPr lang="fr-CH" b="0" i="1" smtClean="0">
                                <a:latin typeface="Cambria Math"/>
                              </a:rPr>
                              <m:t>𝑠</m:t>
                            </m:r>
                          </m:sub>
                          <m:sup/>
                          <m:e>
                            <m:sSub>
                              <m:sSubPr>
                                <m:ctrlPr>
                                  <a:rPr lang="fr-CH" b="0" i="1" smtClean="0">
                                    <a:latin typeface="Cambria Math"/>
                                  </a:rPr>
                                </m:ctrlPr>
                              </m:sSubPr>
                              <m:e>
                                <m:r>
                                  <a:rPr lang="fr-CH" b="0" i="1" smtClean="0">
                                    <a:latin typeface="Cambria Math"/>
                                  </a:rPr>
                                  <m:t>𝑓</m:t>
                                </m:r>
                              </m:e>
                              <m:sub>
                                <m:r>
                                  <a:rPr lang="fr-CH" b="0" i="1" smtClean="0">
                                    <a:latin typeface="Cambria Math"/>
                                  </a:rPr>
                                  <m:t>𝑖𝑟</m:t>
                                </m:r>
                                <m:r>
                                  <a:rPr lang="fr-CH" b="0" i="1" smtClean="0">
                                    <a:latin typeface="Cambria Math"/>
                                  </a:rPr>
                                  <m:t> </m:t>
                                </m:r>
                                <m:r>
                                  <a:rPr lang="fr-CH" b="0" i="1" smtClean="0">
                                    <a:latin typeface="Cambria Math"/>
                                  </a:rPr>
                                  <m:t>𝑖𝑠</m:t>
                                </m:r>
                              </m:sub>
                            </m:sSub>
                            <m:sSub>
                              <m:sSubPr>
                                <m:ctrlPr>
                                  <a:rPr lang="fr-CH" b="0" i="1" smtClean="0">
                                    <a:latin typeface="Cambria Math"/>
                                  </a:rPr>
                                </m:ctrlPr>
                              </m:sSubPr>
                              <m:e>
                                <m:r>
                                  <a:rPr lang="fr-CH" b="0" i="1" smtClean="0">
                                    <a:latin typeface="Cambria Math"/>
                                  </a:rPr>
                                  <m:t> </m:t>
                                </m:r>
                                <m:r>
                                  <a:rPr lang="fr-CH" b="0" i="1" smtClean="0">
                                    <a:latin typeface="Cambria Math"/>
                                  </a:rPr>
                                  <m:t>𝑑</m:t>
                                </m:r>
                              </m:e>
                              <m:sub>
                                <m:r>
                                  <a:rPr lang="fr-CH" b="0" i="1" smtClean="0">
                                    <a:latin typeface="Cambria Math"/>
                                  </a:rPr>
                                  <m:t>𝑟𝑠</m:t>
                                </m:r>
                              </m:sub>
                            </m:sSub>
                          </m:e>
                        </m:nary>
                      </m:e>
                    </m:nary>
                  </m:oMath>
                </a14:m>
                <a:endParaRPr lang="en-GB" dirty="0" smtClean="0"/>
              </a:p>
              <a:p>
                <a:pPr lvl="1"/>
                <a:endParaRPr lang="en-GB" dirty="0" smtClean="0"/>
              </a:p>
              <a:p>
                <a:pPr lvl="1"/>
                <a:r>
                  <a:rPr lang="en-GB" dirty="0" err="1" smtClean="0"/>
                  <a:t>r</a:t>
                </a:r>
                <a:r>
                  <a:rPr lang="en-GB" baseline="-25000" dirty="0" err="1" smtClean="0"/>
                  <a:t>i</a:t>
                </a:r>
                <a:r>
                  <a:rPr lang="en-GB" dirty="0" smtClean="0"/>
                  <a:t> is the location where object </a:t>
                </a:r>
                <a:r>
                  <a:rPr lang="en-GB" dirty="0" err="1" smtClean="0"/>
                  <a:t>i</a:t>
                </a:r>
                <a:r>
                  <a:rPr lang="en-GB" dirty="0" smtClean="0"/>
                  <a:t> is placed.</a:t>
                </a:r>
              </a:p>
              <a:p>
                <a:pPr lvl="1"/>
                <a:r>
                  <a:rPr lang="en-GB" dirty="0" smtClean="0"/>
                  <a:t>it’s defined by the chosen permutation.</a:t>
                </a:r>
              </a:p>
              <a:p>
                <a:pPr lvl="1"/>
                <a:endParaRPr lang="en-GB" dirty="0"/>
              </a:p>
              <a:p>
                <a:pPr lvl="1"/>
                <a:r>
                  <a:rPr lang="en-GB" dirty="0" err="1" smtClean="0"/>
                  <a:t>i</a:t>
                </a:r>
                <a:r>
                  <a:rPr lang="en-GB" baseline="-25000" dirty="0" err="1" smtClean="0"/>
                  <a:t>r</a:t>
                </a:r>
                <a:r>
                  <a:rPr lang="en-GB" dirty="0" smtClean="0"/>
                  <a:t> is the object that is placed in location r</a:t>
                </a:r>
              </a:p>
              <a:p>
                <a:pPr lvl="1"/>
                <a:r>
                  <a:rPr lang="en-GB" dirty="0" err="1" smtClean="0"/>
                  <a:t>i</a:t>
                </a:r>
                <a:r>
                  <a:rPr lang="en-GB" baseline="-25000" dirty="0" err="1" smtClean="0"/>
                  <a:t>r</a:t>
                </a:r>
                <a:r>
                  <a:rPr lang="en-GB" dirty="0" smtClean="0"/>
                  <a:t> and </a:t>
                </a:r>
                <a:r>
                  <a:rPr lang="en-GB" dirty="0" err="1" smtClean="0"/>
                  <a:t>r</a:t>
                </a:r>
                <a:r>
                  <a:rPr lang="en-GB" baseline="-25000" dirty="0" err="1" smtClean="0"/>
                  <a:t>i</a:t>
                </a:r>
                <a:r>
                  <a:rPr lang="en-GB" dirty="0" smtClean="0"/>
                  <a:t> are permutation that are just the inverse of each other.</a:t>
                </a:r>
              </a:p>
              <a:p>
                <a:pPr lvl="1"/>
                <a:endParaRPr lang="en-GB" dirty="0"/>
              </a:p>
              <a:p>
                <a:r>
                  <a:rPr lang="en-GB" dirty="0" smtClean="0">
                    <a:solidFill>
                      <a:schemeClr val="tx2"/>
                    </a:solidFill>
                  </a:rPr>
                  <a:t>Example</a:t>
                </a:r>
                <a:r>
                  <a:rPr lang="en-GB" dirty="0" smtClean="0"/>
                  <a:t>: given the situation </a:t>
                </a:r>
                <a:r>
                  <a:rPr lang="en-GB" dirty="0" smtClean="0">
                    <a:sym typeface="Wingdings" panose="05000000000000000000" pitchFamily="2" charset="2"/>
                  </a:rPr>
                  <a:t></a:t>
                </a:r>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r>
                  <a:rPr lang="en-GB" dirty="0" smtClean="0"/>
                  <a:t>This is the fitness corresponding t the chosen permutation.</a:t>
                </a:r>
              </a:p>
              <a:p>
                <a:pPr lvl="1"/>
                <a:r>
                  <a:rPr lang="en-GB" dirty="0" smtClean="0"/>
                  <a:t>Is this optimal? Intuitively not…</a:t>
                </a:r>
                <a:endParaRPr lang="en-GB" dirty="0"/>
              </a:p>
            </p:txBody>
          </p:sp>
        </mc:Choice>
        <mc:Fallback>
          <p:sp>
            <p:nvSpPr>
              <p:cNvPr id="5" name="Espace réservé du contenu 4"/>
              <p:cNvSpPr>
                <a:spLocks noGrp="1" noRot="1" noChangeAspect="1" noMove="1" noResize="1" noEditPoints="1" noAdjustHandles="1" noChangeArrowheads="1" noChangeShapeType="1" noTextEdit="1"/>
              </p:cNvSpPr>
              <p:nvPr>
                <p:ph idx="1"/>
              </p:nvPr>
            </p:nvSpPr>
            <p:spPr>
              <a:xfrm>
                <a:off x="107504" y="1600200"/>
                <a:ext cx="8928992" cy="5257800"/>
              </a:xfrm>
              <a:blipFill rotWithShape="1">
                <a:blip r:embed="rId2"/>
                <a:stretch>
                  <a:fillRect l="-273" t="-8817"/>
                </a:stretch>
              </a:blipFill>
            </p:spPr>
            <p:txBody>
              <a:bodyPr/>
              <a:lstStyle/>
              <a:p>
                <a:r>
                  <a:rPr lang="fr-CH">
                    <a:noFill/>
                  </a:rPr>
                  <a:t> </a:t>
                </a:r>
              </a:p>
            </p:txBody>
          </p:sp>
        </mc:Fallback>
      </mc:AlternateContent>
      <p:sp>
        <p:nvSpPr>
          <p:cNvPr id="3" name="Espace réservé du numéro de diapositive 2"/>
          <p:cNvSpPr>
            <a:spLocks noGrp="1"/>
          </p:cNvSpPr>
          <p:nvPr>
            <p:ph type="sldNum" sz="quarter" idx="12"/>
          </p:nvPr>
        </p:nvSpPr>
        <p:spPr/>
        <p:txBody>
          <a:bodyPr/>
          <a:lstStyle/>
          <a:p>
            <a:fld id="{9A948F23-6199-48C5-9F14-021A62431B2A}" type="slidenum">
              <a:rPr lang="fr-CH" smtClean="0"/>
              <a:t>21</a:t>
            </a:fld>
            <a:endParaRPr lang="fr-CH"/>
          </a:p>
        </p:txBody>
      </p:sp>
      <p:grpSp>
        <p:nvGrpSpPr>
          <p:cNvPr id="29" name="Groupe 28"/>
          <p:cNvGrpSpPr/>
          <p:nvPr/>
        </p:nvGrpSpPr>
        <p:grpSpPr>
          <a:xfrm>
            <a:off x="6256641" y="2389562"/>
            <a:ext cx="2808312" cy="2780908"/>
            <a:chOff x="5364088" y="3622722"/>
            <a:chExt cx="2808312" cy="2780908"/>
          </a:xfrm>
        </p:grpSpPr>
        <p:sp>
          <p:nvSpPr>
            <p:cNvPr id="6" name="Rectangle 5"/>
            <p:cNvSpPr/>
            <p:nvPr/>
          </p:nvSpPr>
          <p:spPr>
            <a:xfrm>
              <a:off x="5868144" y="3933056"/>
              <a:ext cx="576064" cy="576064"/>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CH" sz="1400" dirty="0" smtClean="0">
                  <a:solidFill>
                    <a:schemeClr val="tx1"/>
                  </a:solidFill>
                </a:rPr>
                <a:t>0</a:t>
              </a:r>
              <a:endParaRPr lang="fr-CH" sz="1400" dirty="0" smtClean="0">
                <a:solidFill>
                  <a:schemeClr val="tx1"/>
                </a:solidFill>
              </a:endParaRPr>
            </a:p>
          </p:txBody>
        </p:sp>
        <p:sp>
          <p:nvSpPr>
            <p:cNvPr id="7" name="Rectangle 6"/>
            <p:cNvSpPr/>
            <p:nvPr/>
          </p:nvSpPr>
          <p:spPr>
            <a:xfrm>
              <a:off x="7596336" y="3933056"/>
              <a:ext cx="576064" cy="576064"/>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CH" sz="1400" dirty="0" smtClean="0">
                  <a:solidFill>
                    <a:schemeClr val="tx1"/>
                  </a:solidFill>
                </a:rPr>
                <a:t>1</a:t>
              </a:r>
              <a:endParaRPr lang="fr-CH" sz="1400" dirty="0" smtClean="0">
                <a:solidFill>
                  <a:schemeClr val="tx1"/>
                </a:solidFill>
              </a:endParaRPr>
            </a:p>
          </p:txBody>
        </p:sp>
        <p:sp>
          <p:nvSpPr>
            <p:cNvPr id="8" name="Rectangle 7"/>
            <p:cNvSpPr/>
            <p:nvPr/>
          </p:nvSpPr>
          <p:spPr>
            <a:xfrm>
              <a:off x="5868144" y="5517232"/>
              <a:ext cx="576064" cy="576064"/>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CH" sz="1400" dirty="0">
                  <a:solidFill>
                    <a:schemeClr val="tx1"/>
                  </a:solidFill>
                </a:rPr>
                <a:t>3</a:t>
              </a:r>
              <a:endParaRPr lang="fr-CH" sz="1400" dirty="0" smtClean="0">
                <a:solidFill>
                  <a:schemeClr val="tx1"/>
                </a:solidFill>
              </a:endParaRPr>
            </a:p>
          </p:txBody>
        </p:sp>
        <p:sp>
          <p:nvSpPr>
            <p:cNvPr id="9" name="Rectangle 8"/>
            <p:cNvSpPr/>
            <p:nvPr/>
          </p:nvSpPr>
          <p:spPr>
            <a:xfrm>
              <a:off x="7596336" y="5517232"/>
              <a:ext cx="576064" cy="576064"/>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CH" sz="1400" dirty="0" smtClean="0">
                  <a:solidFill>
                    <a:schemeClr val="tx1"/>
                  </a:solidFill>
                </a:rPr>
                <a:t>2</a:t>
              </a:r>
              <a:endParaRPr lang="fr-CH" sz="1400" dirty="0" smtClean="0">
                <a:solidFill>
                  <a:schemeClr val="tx1"/>
                </a:solidFill>
              </a:endParaRPr>
            </a:p>
          </p:txBody>
        </p:sp>
        <p:sp>
          <p:nvSpPr>
            <p:cNvPr id="10" name="Rectangle 9"/>
            <p:cNvSpPr/>
            <p:nvPr/>
          </p:nvSpPr>
          <p:spPr>
            <a:xfrm>
              <a:off x="5868144" y="6115598"/>
              <a:ext cx="57606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CH" sz="1400" dirty="0" smtClean="0">
                  <a:solidFill>
                    <a:schemeClr val="tx1"/>
                  </a:solidFill>
                </a:rPr>
                <a:t>A</a:t>
              </a:r>
              <a:endParaRPr lang="fr-CH" sz="1400" dirty="0" smtClean="0">
                <a:solidFill>
                  <a:schemeClr val="tx1"/>
                </a:solidFill>
              </a:endParaRPr>
            </a:p>
          </p:txBody>
        </p:sp>
        <p:sp>
          <p:nvSpPr>
            <p:cNvPr id="11" name="Rectangle 10"/>
            <p:cNvSpPr/>
            <p:nvPr/>
          </p:nvSpPr>
          <p:spPr>
            <a:xfrm>
              <a:off x="7596336" y="6115598"/>
              <a:ext cx="57606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CH" sz="1400" dirty="0" smtClean="0">
                  <a:solidFill>
                    <a:schemeClr val="tx1"/>
                  </a:solidFill>
                </a:rPr>
                <a:t>B</a:t>
              </a:r>
              <a:endParaRPr lang="fr-CH" sz="1400" dirty="0" smtClean="0">
                <a:solidFill>
                  <a:schemeClr val="tx1"/>
                </a:solidFill>
              </a:endParaRPr>
            </a:p>
          </p:txBody>
        </p:sp>
        <p:sp>
          <p:nvSpPr>
            <p:cNvPr id="12" name="Rectangle 11"/>
            <p:cNvSpPr/>
            <p:nvPr/>
          </p:nvSpPr>
          <p:spPr>
            <a:xfrm>
              <a:off x="7596336" y="3622722"/>
              <a:ext cx="57606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CH" sz="1400" dirty="0" smtClean="0">
                  <a:solidFill>
                    <a:schemeClr val="tx1"/>
                  </a:solidFill>
                </a:rPr>
                <a:t>D</a:t>
              </a:r>
              <a:endParaRPr lang="fr-CH" sz="1400" dirty="0" smtClean="0">
                <a:solidFill>
                  <a:schemeClr val="tx1"/>
                </a:solidFill>
              </a:endParaRPr>
            </a:p>
          </p:txBody>
        </p:sp>
        <p:sp>
          <p:nvSpPr>
            <p:cNvPr id="13" name="Rectangle 12"/>
            <p:cNvSpPr/>
            <p:nvPr/>
          </p:nvSpPr>
          <p:spPr>
            <a:xfrm>
              <a:off x="5868144" y="3622722"/>
              <a:ext cx="57606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CH" sz="1400" dirty="0" smtClean="0">
                  <a:solidFill>
                    <a:schemeClr val="tx1"/>
                  </a:solidFill>
                </a:rPr>
                <a:t>C</a:t>
              </a:r>
              <a:endParaRPr lang="fr-CH" sz="1400" dirty="0" smtClean="0">
                <a:solidFill>
                  <a:schemeClr val="tx1"/>
                </a:solidFill>
              </a:endParaRPr>
            </a:p>
          </p:txBody>
        </p:sp>
        <p:cxnSp>
          <p:nvCxnSpPr>
            <p:cNvPr id="15" name="Connecteur droit 14"/>
            <p:cNvCxnSpPr>
              <a:stCxn id="6" idx="3"/>
              <a:endCxn id="7" idx="1"/>
            </p:cNvCxnSpPr>
            <p:nvPr/>
          </p:nvCxnSpPr>
          <p:spPr>
            <a:xfrm>
              <a:off x="6444208" y="4221088"/>
              <a:ext cx="115212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flipV="1">
              <a:off x="6372200" y="4373488"/>
              <a:ext cx="1224136" cy="114374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flipV="1">
              <a:off x="6444208" y="4502348"/>
              <a:ext cx="1224136" cy="114374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a:stCxn id="8" idx="0"/>
              <a:endCxn id="6" idx="2"/>
            </p:cNvCxnSpPr>
            <p:nvPr/>
          </p:nvCxnSpPr>
          <p:spPr>
            <a:xfrm flipV="1">
              <a:off x="6156176" y="4509120"/>
              <a:ext cx="0" cy="1008112"/>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a:off x="6444208" y="5805264"/>
              <a:ext cx="115212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a:xfrm>
              <a:off x="6444208" y="5926978"/>
              <a:ext cx="115212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Connecteur droit 24"/>
            <p:cNvCxnSpPr/>
            <p:nvPr/>
          </p:nvCxnSpPr>
          <p:spPr>
            <a:xfrm>
              <a:off x="6444208" y="5685225"/>
              <a:ext cx="115212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364088" y="4869160"/>
              <a:ext cx="72008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CH" sz="1400" dirty="0" err="1" smtClean="0">
                  <a:solidFill>
                    <a:schemeClr val="tx1"/>
                  </a:solidFill>
                </a:rPr>
                <a:t>d</a:t>
              </a:r>
              <a:r>
                <a:rPr lang="fr-CH" sz="1400" baseline="-25000" dirty="0" err="1" smtClean="0">
                  <a:solidFill>
                    <a:schemeClr val="tx1"/>
                  </a:solidFill>
                </a:rPr>
                <a:t>AC</a:t>
              </a:r>
              <a:r>
                <a:rPr lang="fr-CH" sz="1400" dirty="0" smtClean="0">
                  <a:solidFill>
                    <a:schemeClr val="tx1"/>
                  </a:solidFill>
                </a:rPr>
                <a:t>=3</a:t>
              </a:r>
              <a:endParaRPr lang="fr-CH" sz="1400" dirty="0" smtClean="0">
                <a:solidFill>
                  <a:schemeClr val="tx1"/>
                </a:solidFill>
              </a:endParaRPr>
            </a:p>
          </p:txBody>
        </p:sp>
        <p:sp>
          <p:nvSpPr>
            <p:cNvPr id="27" name="Rectangle 26"/>
            <p:cNvSpPr/>
            <p:nvPr/>
          </p:nvSpPr>
          <p:spPr>
            <a:xfrm>
              <a:off x="6660232" y="3910754"/>
              <a:ext cx="72008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CH" sz="1400" dirty="0" err="1" smtClean="0">
                  <a:solidFill>
                    <a:schemeClr val="tx1"/>
                  </a:solidFill>
                </a:rPr>
                <a:t>d</a:t>
              </a:r>
              <a:r>
                <a:rPr lang="fr-CH" sz="1400" baseline="-25000" dirty="0" err="1" smtClean="0">
                  <a:solidFill>
                    <a:schemeClr val="tx1"/>
                  </a:solidFill>
                </a:rPr>
                <a:t>CD</a:t>
              </a:r>
              <a:r>
                <a:rPr lang="fr-CH" sz="1400" dirty="0" smtClean="0">
                  <a:solidFill>
                    <a:schemeClr val="tx1"/>
                  </a:solidFill>
                </a:rPr>
                <a:t>=4</a:t>
              </a:r>
              <a:endParaRPr lang="fr-CH" sz="1400" dirty="0" smtClean="0">
                <a:solidFill>
                  <a:schemeClr val="tx1"/>
                </a:solidFill>
              </a:endParaRPr>
            </a:p>
          </p:txBody>
        </p:sp>
        <p:sp>
          <p:nvSpPr>
            <p:cNvPr id="28" name="Rectangle 27"/>
            <p:cNvSpPr/>
            <p:nvPr/>
          </p:nvSpPr>
          <p:spPr>
            <a:xfrm>
              <a:off x="7308304" y="4869160"/>
              <a:ext cx="72008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CH" sz="1400" dirty="0" err="1" smtClean="0">
                  <a:solidFill>
                    <a:schemeClr val="tx1"/>
                  </a:solidFill>
                </a:rPr>
                <a:t>d</a:t>
              </a:r>
              <a:r>
                <a:rPr lang="fr-CH" sz="1400" baseline="-25000" dirty="0" err="1" smtClean="0">
                  <a:solidFill>
                    <a:schemeClr val="tx1"/>
                  </a:solidFill>
                </a:rPr>
                <a:t>AD</a:t>
              </a:r>
              <a:r>
                <a:rPr lang="fr-CH" sz="1400" dirty="0" smtClean="0">
                  <a:solidFill>
                    <a:schemeClr val="tx1"/>
                  </a:solidFill>
                </a:rPr>
                <a:t>=5</a:t>
              </a:r>
              <a:endParaRPr lang="fr-CH" sz="1400" dirty="0" smtClean="0">
                <a:solidFill>
                  <a:schemeClr val="tx1"/>
                </a:solidFill>
              </a:endParaRPr>
            </a:p>
          </p:txBody>
        </p:sp>
      </p:gr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0" y="3982097"/>
            <a:ext cx="4783951" cy="1974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4125" y="5686679"/>
            <a:ext cx="2809875"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7493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en-GB" dirty="0" smtClean="0"/>
              <a:t>Tabu search for QAP</a:t>
            </a:r>
            <a:endParaRPr lang="en-GB" dirty="0"/>
          </a:p>
        </p:txBody>
      </p:sp>
      <p:sp>
        <p:nvSpPr>
          <p:cNvPr id="5" name="Espace réservé du contenu 4"/>
          <p:cNvSpPr>
            <a:spLocks noGrp="1"/>
          </p:cNvSpPr>
          <p:nvPr>
            <p:ph idx="1"/>
          </p:nvPr>
        </p:nvSpPr>
        <p:spPr/>
        <p:txBody>
          <a:bodyPr/>
          <a:lstStyle/>
          <a:p>
            <a:r>
              <a:rPr lang="en-GB" dirty="0" smtClean="0"/>
              <a:t>The tabu search will explore the space of permutation of n objects.</a:t>
            </a:r>
          </a:p>
          <a:p>
            <a:pPr marL="0" indent="0" algn="ctr">
              <a:buNone/>
            </a:pPr>
            <a:r>
              <a:rPr lang="en-GB" dirty="0" smtClean="0"/>
              <a:t>p = (i</a:t>
            </a:r>
            <a:r>
              <a:rPr lang="en-GB" baseline="-25000" dirty="0" smtClean="0"/>
              <a:t>1</a:t>
            </a:r>
            <a:r>
              <a:rPr lang="en-GB" dirty="0" smtClean="0"/>
              <a:t>, i</a:t>
            </a:r>
            <a:r>
              <a:rPr lang="en-GB" baseline="-25000" dirty="0" smtClean="0"/>
              <a:t>2</a:t>
            </a:r>
            <a:r>
              <a:rPr lang="en-GB" dirty="0" smtClean="0"/>
              <a:t>,…,i</a:t>
            </a:r>
            <a:r>
              <a:rPr lang="en-GB" baseline="-25000" dirty="0" smtClean="0"/>
              <a:t>n</a:t>
            </a:r>
            <a:r>
              <a:rPr lang="en-GB" dirty="0" smtClean="0"/>
              <a:t>)</a:t>
            </a:r>
            <a:endParaRPr lang="en-GB" dirty="0"/>
          </a:p>
          <a:p>
            <a:r>
              <a:rPr lang="en-GB" dirty="0" err="1" smtClean="0"/>
              <a:t>i</a:t>
            </a:r>
            <a:r>
              <a:rPr lang="en-GB" baseline="-25000" dirty="0" err="1" smtClean="0"/>
              <a:t>j</a:t>
            </a:r>
            <a:r>
              <a:rPr lang="en-GB" dirty="0" smtClean="0"/>
              <a:t> is the object </a:t>
            </a:r>
            <a:r>
              <a:rPr lang="en-GB" dirty="0" err="1" smtClean="0"/>
              <a:t>i</a:t>
            </a:r>
            <a:r>
              <a:rPr lang="en-GB" dirty="0" smtClean="0"/>
              <a:t> in location j.</a:t>
            </a:r>
          </a:p>
          <a:p>
            <a:r>
              <a:rPr lang="en-GB" dirty="0" smtClean="0"/>
              <a:t>Movements are obtained by swapping two locations:</a:t>
            </a:r>
          </a:p>
          <a:p>
            <a:pPr lvl="1"/>
            <a:endParaRPr lang="en-GB" dirty="0" smtClean="0"/>
          </a:p>
          <a:p>
            <a:pPr lvl="1"/>
            <a:endParaRPr lang="en-GB" dirty="0" smtClean="0"/>
          </a:p>
          <a:p>
            <a:pPr lvl="1"/>
            <a:endParaRPr lang="en-GB" dirty="0"/>
          </a:p>
          <a:p>
            <a:r>
              <a:rPr lang="en-GB" dirty="0" smtClean="0"/>
              <a:t>There are o(n</a:t>
            </a:r>
            <a:r>
              <a:rPr lang="en-GB" baseline="30000" dirty="0" smtClean="0"/>
              <a:t>2</a:t>
            </a:r>
            <a:r>
              <a:rPr lang="en-GB" dirty="0" smtClean="0"/>
              <a:t>) such movements.</a:t>
            </a:r>
          </a:p>
          <a:p>
            <a:endParaRPr lang="en-GB" dirty="0" smtClean="0"/>
          </a:p>
          <a:p>
            <a:r>
              <a:rPr lang="en-GB" dirty="0" smtClean="0"/>
              <a:t>The fitness has to be recomputed for each neighbours of the current solution:</a:t>
            </a:r>
          </a:p>
          <a:p>
            <a:pPr lvl="1"/>
            <a:endParaRPr lang="en-GB" dirty="0"/>
          </a:p>
          <a:p>
            <a:pPr lvl="1"/>
            <a:endParaRPr lang="en-GB" dirty="0" smtClean="0"/>
          </a:p>
          <a:p>
            <a:pPr lvl="1"/>
            <a:endParaRPr lang="en-GB" dirty="0"/>
          </a:p>
          <a:p>
            <a:pPr lvl="1"/>
            <a:endParaRPr lang="en-GB" dirty="0" smtClean="0"/>
          </a:p>
          <a:p>
            <a:pPr lvl="1"/>
            <a:r>
              <a:rPr lang="en-GB" dirty="0" smtClean="0"/>
              <a:t>But when swapping two objects not all the components of f change!</a:t>
            </a:r>
          </a:p>
          <a:p>
            <a:pPr lvl="1"/>
            <a:r>
              <a:rPr lang="en-GB" dirty="0" smtClean="0"/>
              <a:t>So we can optimize the calculation of the new fitness by identifying the terms that have changed with the new permutation </a:t>
            </a:r>
            <a:r>
              <a:rPr lang="en-GB" dirty="0" smtClean="0">
                <a:sym typeface="Wingdings" panose="05000000000000000000" pitchFamily="2" charset="2"/>
              </a:rPr>
              <a:t> O(n) terms instead of O(n</a:t>
            </a:r>
            <a:r>
              <a:rPr lang="en-GB" baseline="30000" dirty="0" smtClean="0">
                <a:sym typeface="Wingdings" panose="05000000000000000000" pitchFamily="2" charset="2"/>
              </a:rPr>
              <a:t>2</a:t>
            </a:r>
            <a:r>
              <a:rPr lang="en-GB" dirty="0" smtClean="0">
                <a:sym typeface="Wingdings" panose="05000000000000000000" pitchFamily="2" charset="2"/>
              </a:rPr>
              <a:t>)!</a:t>
            </a:r>
            <a:endParaRPr lang="en-GB" dirty="0"/>
          </a:p>
        </p:txBody>
      </p:sp>
      <p:sp>
        <p:nvSpPr>
          <p:cNvPr id="4" name="Espace réservé du numéro de diapositive 3"/>
          <p:cNvSpPr>
            <a:spLocks noGrp="1"/>
          </p:cNvSpPr>
          <p:nvPr>
            <p:ph type="sldNum" sz="quarter" idx="12"/>
          </p:nvPr>
        </p:nvSpPr>
        <p:spPr/>
        <p:txBody>
          <a:bodyPr/>
          <a:lstStyle/>
          <a:p>
            <a:fld id="{9A948F23-6199-48C5-9F14-021A62431B2A}" type="slidenum">
              <a:rPr lang="fr-CH" smtClean="0"/>
              <a:pPr/>
              <a:t>22</a:t>
            </a:fld>
            <a:endParaRPr lang="fr-CH"/>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772816"/>
            <a:ext cx="529590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1943" y="3573016"/>
            <a:ext cx="37433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9750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Tabu list in QAP</a:t>
            </a:r>
            <a:endParaRPr lang="en-GB" dirty="0"/>
          </a:p>
        </p:txBody>
      </p:sp>
      <p:sp>
        <p:nvSpPr>
          <p:cNvPr id="3" name="Espace réservé du contenu 2"/>
          <p:cNvSpPr>
            <a:spLocks noGrp="1"/>
          </p:cNvSpPr>
          <p:nvPr>
            <p:ph idx="1"/>
          </p:nvPr>
        </p:nvSpPr>
        <p:spPr/>
        <p:txBody>
          <a:bodyPr/>
          <a:lstStyle/>
          <a:p>
            <a:r>
              <a:rPr lang="en-GB" dirty="0" smtClean="0"/>
              <a:t>Let us consider a movement such that:</a:t>
            </a:r>
          </a:p>
          <a:p>
            <a:pPr lvl="1"/>
            <a:r>
              <a:rPr lang="en-GB" dirty="0" smtClean="0"/>
              <a:t>Object </a:t>
            </a:r>
            <a:r>
              <a:rPr lang="en-GB" dirty="0" err="1" smtClean="0"/>
              <a:t>i</a:t>
            </a:r>
            <a:r>
              <a:rPr lang="en-GB" dirty="0" smtClean="0"/>
              <a:t> left location r</a:t>
            </a:r>
          </a:p>
          <a:p>
            <a:pPr lvl="1"/>
            <a:r>
              <a:rPr lang="en-GB" dirty="0" smtClean="0"/>
              <a:t>Object j left location s</a:t>
            </a:r>
          </a:p>
          <a:p>
            <a:r>
              <a:rPr lang="en-GB" dirty="0" smtClean="0"/>
              <a:t>We need to reflect that in the tabu list.</a:t>
            </a:r>
          </a:p>
          <a:p>
            <a:pPr lvl="1"/>
            <a:r>
              <a:rPr lang="en-GB" dirty="0"/>
              <a:t>W</a:t>
            </a:r>
            <a:r>
              <a:rPr lang="en-GB" dirty="0" smtClean="0"/>
              <a:t>e do not want to replace </a:t>
            </a:r>
            <a:r>
              <a:rPr lang="en-GB" dirty="0" err="1" smtClean="0"/>
              <a:t>i</a:t>
            </a:r>
            <a:r>
              <a:rPr lang="en-GB" dirty="0" smtClean="0"/>
              <a:t> in r and j in s…</a:t>
            </a:r>
          </a:p>
          <a:p>
            <a:pPr lvl="1"/>
            <a:r>
              <a:rPr lang="en-GB" dirty="0" smtClean="0"/>
              <a:t>…at least for a given number of iterations (duration of the interdiction).</a:t>
            </a:r>
          </a:p>
          <a:p>
            <a:endParaRPr lang="en-GB" dirty="0" smtClean="0"/>
          </a:p>
          <a:p>
            <a:r>
              <a:rPr lang="en-GB" dirty="0" smtClean="0"/>
              <a:t>The tabu list is a n x n matrix</a:t>
            </a:r>
          </a:p>
          <a:p>
            <a:pPr lvl="1"/>
            <a:r>
              <a:rPr lang="en-GB" dirty="0" smtClean="0"/>
              <a:t>A new movement (that will replace </a:t>
            </a:r>
            <a:r>
              <a:rPr lang="en-GB" dirty="0" err="1" smtClean="0"/>
              <a:t>i</a:t>
            </a:r>
            <a:r>
              <a:rPr lang="en-GB" dirty="0" smtClean="0"/>
              <a:t> in r and j in s) will be tabu at iteration t if:</a:t>
            </a:r>
          </a:p>
          <a:p>
            <a:pPr marL="0" indent="0">
              <a:buNone/>
            </a:pPr>
            <a:r>
              <a:rPr lang="en-GB" dirty="0" smtClean="0"/>
              <a:t>		t &lt; </a:t>
            </a:r>
            <a:r>
              <a:rPr lang="en-GB" dirty="0" err="1" smtClean="0"/>
              <a:t>T</a:t>
            </a:r>
            <a:r>
              <a:rPr lang="en-GB" baseline="-25000" dirty="0" err="1" smtClean="0"/>
              <a:t>ir</a:t>
            </a:r>
            <a:r>
              <a:rPr lang="en-GB" dirty="0" smtClean="0"/>
              <a:t> and t &lt; </a:t>
            </a:r>
            <a:r>
              <a:rPr lang="en-GB" dirty="0" err="1" smtClean="0"/>
              <a:t>T</a:t>
            </a:r>
            <a:r>
              <a:rPr lang="en-GB" baseline="-25000" dirty="0" err="1" smtClean="0"/>
              <a:t>js</a:t>
            </a:r>
            <a:endParaRPr lang="en-GB" baseline="-25000" dirty="0" smtClean="0"/>
          </a:p>
          <a:p>
            <a:pPr lvl="1"/>
            <a:r>
              <a:rPr lang="en-GB" dirty="0"/>
              <a:t>The interdiction applies only if both </a:t>
            </a:r>
            <a:r>
              <a:rPr lang="en-GB" dirty="0" err="1"/>
              <a:t>i</a:t>
            </a:r>
            <a:r>
              <a:rPr lang="en-GB" dirty="0"/>
              <a:t> and j are moving back to r and </a:t>
            </a:r>
            <a:r>
              <a:rPr lang="en-GB" dirty="0" smtClean="0"/>
              <a:t>s,</a:t>
            </a:r>
            <a:br>
              <a:rPr lang="en-GB" dirty="0" smtClean="0"/>
            </a:br>
            <a:r>
              <a:rPr lang="en-GB" dirty="0" smtClean="0"/>
              <a:t>but </a:t>
            </a:r>
            <a:r>
              <a:rPr lang="en-GB" dirty="0"/>
              <a:t>not if only one of them goes back to its previous location.</a:t>
            </a:r>
          </a:p>
          <a:p>
            <a:pPr lvl="1"/>
            <a:endParaRPr lang="en-GB" dirty="0" smtClean="0"/>
          </a:p>
          <a:p>
            <a:r>
              <a:rPr lang="en-GB" dirty="0" err="1" smtClean="0"/>
              <a:t>Tir</a:t>
            </a:r>
            <a:r>
              <a:rPr lang="en-GB" dirty="0" smtClean="0"/>
              <a:t> and </a:t>
            </a:r>
            <a:r>
              <a:rPr lang="en-GB" dirty="0" err="1" smtClean="0"/>
              <a:t>Tjs</a:t>
            </a:r>
            <a:r>
              <a:rPr lang="en-GB" dirty="0" smtClean="0"/>
              <a:t> contain the iteration at which </a:t>
            </a:r>
            <a:r>
              <a:rPr lang="en-GB" dirty="0" err="1" smtClean="0"/>
              <a:t>i</a:t>
            </a:r>
            <a:r>
              <a:rPr lang="en-GB" dirty="0" smtClean="0"/>
              <a:t> left r and j left s,</a:t>
            </a:r>
            <a:br>
              <a:rPr lang="en-GB" dirty="0" smtClean="0"/>
            </a:br>
            <a:r>
              <a:rPr lang="en-GB" dirty="0" smtClean="0"/>
              <a:t>augmented by k a duration:</a:t>
            </a:r>
          </a:p>
          <a:p>
            <a:pPr marL="0" indent="0">
              <a:buNone/>
            </a:pPr>
            <a:r>
              <a:rPr lang="en-GB" dirty="0" smtClean="0"/>
              <a:t>		k </a:t>
            </a:r>
            <a:r>
              <a:rPr lang="en-GB" dirty="0" smtClean="0">
                <a:sym typeface="Symbol"/>
              </a:rPr>
              <a:t> [0.9n, 1.1n + 4] </a:t>
            </a:r>
            <a:r>
              <a:rPr lang="en-GB" i="1" dirty="0" smtClean="0">
                <a:sym typeface="Symbol"/>
              </a:rPr>
              <a:t>chosen randomly</a:t>
            </a:r>
          </a:p>
          <a:p>
            <a:endParaRPr lang="en-GB" dirty="0" smtClean="0"/>
          </a:p>
        </p:txBody>
      </p:sp>
      <p:sp>
        <p:nvSpPr>
          <p:cNvPr id="4" name="Espace réservé du numéro de diapositive 3"/>
          <p:cNvSpPr>
            <a:spLocks noGrp="1"/>
          </p:cNvSpPr>
          <p:nvPr>
            <p:ph type="sldNum" sz="quarter" idx="12"/>
          </p:nvPr>
        </p:nvSpPr>
        <p:spPr/>
        <p:txBody>
          <a:bodyPr/>
          <a:lstStyle/>
          <a:p>
            <a:fld id="{9A948F23-6199-48C5-9F14-021A62431B2A}" type="slidenum">
              <a:rPr lang="fr-CH" smtClean="0"/>
              <a:pPr/>
              <a:t>23</a:t>
            </a:fld>
            <a:endParaRPr lang="fr-CH"/>
          </a:p>
        </p:txBody>
      </p:sp>
      <p:pic>
        <p:nvPicPr>
          <p:cNvPr id="4098" name="Picture 2"/>
          <p:cNvPicPr>
            <a:picLocks noChangeAspect="1" noChangeArrowheads="1"/>
          </p:cNvPicPr>
          <p:nvPr/>
        </p:nvPicPr>
        <p:blipFill>
          <a:blip r:embed="rId2">
            <a:clrChange>
              <a:clrFrom>
                <a:srgbClr val="FFFCFF"/>
              </a:clrFrom>
              <a:clrTo>
                <a:srgbClr val="FFFCFF">
                  <a:alpha val="0"/>
                </a:srgbClr>
              </a:clrTo>
            </a:clrChange>
            <a:extLst>
              <a:ext uri="{28A0092B-C50C-407E-A947-70E740481C1C}">
                <a14:useLocalDpi xmlns:a14="http://schemas.microsoft.com/office/drawing/2010/main" val="0"/>
              </a:ext>
            </a:extLst>
          </a:blip>
          <a:srcRect/>
          <a:stretch>
            <a:fillRect/>
          </a:stretch>
        </p:blipFill>
        <p:spPr bwMode="auto">
          <a:xfrm>
            <a:off x="6440688" y="4437112"/>
            <a:ext cx="2616273" cy="1483618"/>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2308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p:txBody>
          <a:bodyPr>
            <a:normAutofit/>
          </a:bodyPr>
          <a:lstStyle/>
          <a:p>
            <a:r>
              <a:rPr lang="en-GB" dirty="0" smtClean="0"/>
              <a:t>Proposed in 1986 by Glover</a:t>
            </a:r>
          </a:p>
          <a:p>
            <a:r>
              <a:rPr lang="en-GB" dirty="0" smtClean="0"/>
              <a:t>Adapted to Quadratic Assignment Problems (QAP)</a:t>
            </a:r>
          </a:p>
          <a:p>
            <a:pPr lvl="1"/>
            <a:endParaRPr lang="en-GB" dirty="0" smtClean="0"/>
          </a:p>
          <a:p>
            <a:r>
              <a:rPr lang="en-GB" dirty="0" smtClean="0"/>
              <a:t>Explores the space from neighbour to neighbour</a:t>
            </a:r>
          </a:p>
          <a:p>
            <a:pPr lvl="1"/>
            <a:r>
              <a:rPr lang="en-GB" dirty="0" smtClean="0"/>
              <a:t>x</a:t>
            </a:r>
            <a:r>
              <a:rPr lang="en-GB" baseline="-25000" dirty="0" smtClean="0"/>
              <a:t>i</a:t>
            </a:r>
            <a:r>
              <a:rPr lang="en-GB" dirty="0" smtClean="0"/>
              <a:t> </a:t>
            </a:r>
            <a:r>
              <a:rPr lang="en-GB" dirty="0" smtClean="0">
                <a:sym typeface="Symbol"/>
              </a:rPr>
              <a:t> x</a:t>
            </a:r>
            <a:r>
              <a:rPr lang="en-GB" baseline="-25000" dirty="0" smtClean="0">
                <a:sym typeface="Symbol"/>
              </a:rPr>
              <a:t>i+1</a:t>
            </a:r>
            <a:r>
              <a:rPr lang="en-GB" dirty="0" smtClean="0">
                <a:sym typeface="Symbol"/>
              </a:rPr>
              <a:t>  V(x</a:t>
            </a:r>
            <a:r>
              <a:rPr lang="en-GB" baseline="-25000" dirty="0" smtClean="0">
                <a:sym typeface="Symbol"/>
              </a:rPr>
              <a:t>i</a:t>
            </a:r>
            <a:r>
              <a:rPr lang="en-GB" dirty="0" smtClean="0">
                <a:sym typeface="Symbol"/>
              </a:rPr>
              <a:t>)</a:t>
            </a:r>
          </a:p>
          <a:p>
            <a:pPr lvl="1"/>
            <a:endParaRPr lang="en-GB" dirty="0" smtClean="0">
              <a:sym typeface="Symbol"/>
            </a:endParaRPr>
          </a:p>
          <a:p>
            <a:r>
              <a:rPr lang="en-GB" dirty="0" smtClean="0">
                <a:solidFill>
                  <a:schemeClr val="tx2"/>
                </a:solidFill>
                <a:sym typeface="Symbol"/>
              </a:rPr>
              <a:t>The operator U chooses the best x’  V(x), best non-</a:t>
            </a:r>
            <a:r>
              <a:rPr lang="en-GB" dirty="0" err="1" smtClean="0">
                <a:solidFill>
                  <a:schemeClr val="tx2"/>
                </a:solidFill>
                <a:sym typeface="Symbol"/>
              </a:rPr>
              <a:t>tabu</a:t>
            </a:r>
            <a:r>
              <a:rPr lang="en-GB" dirty="0" smtClean="0">
                <a:solidFill>
                  <a:schemeClr val="tx2"/>
                </a:solidFill>
                <a:sym typeface="Symbol"/>
              </a:rPr>
              <a:t> candidate</a:t>
            </a:r>
          </a:p>
          <a:p>
            <a:pPr lvl="1"/>
            <a:r>
              <a:rPr lang="en-GB" dirty="0" smtClean="0">
                <a:sym typeface="Symbol"/>
              </a:rPr>
              <a:t>In V(x) there might be forbidden solutions</a:t>
            </a:r>
          </a:p>
          <a:p>
            <a:pPr lvl="1"/>
            <a:r>
              <a:rPr lang="en-GB" b="1" dirty="0" smtClean="0">
                <a:sym typeface="Symbol"/>
              </a:rPr>
              <a:t>U takes the non-</a:t>
            </a:r>
            <a:r>
              <a:rPr lang="en-GB" b="1" dirty="0" err="1" smtClean="0">
                <a:sym typeface="Symbol"/>
              </a:rPr>
              <a:t>tabu</a:t>
            </a:r>
            <a:r>
              <a:rPr lang="en-GB" b="1" dirty="0" smtClean="0">
                <a:sym typeface="Symbol"/>
              </a:rPr>
              <a:t> x’  V(x) – {x} </a:t>
            </a:r>
            <a:r>
              <a:rPr lang="en-GB" dirty="0" smtClean="0">
                <a:sym typeface="Symbol"/>
              </a:rPr>
              <a:t>which has the </a:t>
            </a:r>
            <a:r>
              <a:rPr lang="en-GB" b="1" dirty="0" smtClean="0">
                <a:sym typeface="Symbol"/>
              </a:rPr>
              <a:t>best fitness</a:t>
            </a:r>
          </a:p>
          <a:p>
            <a:pPr lvl="1"/>
            <a:r>
              <a:rPr lang="en-GB" dirty="0" smtClean="0">
                <a:sym typeface="Symbol"/>
              </a:rPr>
              <a:t>If more than one x’ has this best fitness, one is chosen at random.</a:t>
            </a:r>
          </a:p>
          <a:p>
            <a:pPr lvl="1"/>
            <a:endParaRPr lang="en-GB" dirty="0">
              <a:sym typeface="Symbol"/>
            </a:endParaRPr>
          </a:p>
          <a:p>
            <a:r>
              <a:rPr lang="en-GB" dirty="0" smtClean="0">
                <a:sym typeface="Symbol"/>
              </a:rPr>
              <a:t>The specificity of the tabu search is the existence of a </a:t>
            </a:r>
            <a:r>
              <a:rPr lang="en-GB" dirty="0" smtClean="0">
                <a:solidFill>
                  <a:schemeClr val="tx2"/>
                </a:solidFill>
                <a:sym typeface="Symbol"/>
              </a:rPr>
              <a:t>tabu list </a:t>
            </a:r>
            <a:r>
              <a:rPr lang="en-GB" dirty="0" smtClean="0">
                <a:sym typeface="Symbol"/>
              </a:rPr>
              <a:t>which indicates points in S that are not allowed, or movements that are forbidden.</a:t>
            </a:r>
          </a:p>
          <a:p>
            <a:endParaRPr lang="en-GB" dirty="0" smtClean="0"/>
          </a:p>
          <a:p>
            <a:r>
              <a:rPr lang="en-GB" dirty="0" smtClean="0"/>
              <a:t>The main goal of the tabu list is to </a:t>
            </a:r>
            <a:r>
              <a:rPr lang="en-GB" dirty="0" smtClean="0">
                <a:solidFill>
                  <a:schemeClr val="tx2"/>
                </a:solidFill>
              </a:rPr>
              <a:t>prevent the exploration to return to an already visited point</a:t>
            </a:r>
            <a:r>
              <a:rPr lang="en-GB" dirty="0" smtClean="0"/>
              <a:t>.</a:t>
            </a:r>
          </a:p>
          <a:p>
            <a:pPr lvl="1"/>
            <a:r>
              <a:rPr lang="en-GB" dirty="0" smtClean="0"/>
              <a:t>It’s important to note that the attribute “tabu” is not permanent</a:t>
            </a:r>
          </a:p>
          <a:p>
            <a:pPr lvl="1"/>
            <a:r>
              <a:rPr lang="en-GB" dirty="0" smtClean="0"/>
              <a:t>It’s always updated, iteration after iteration</a:t>
            </a:r>
            <a:endParaRPr lang="en-GB" dirty="0"/>
          </a:p>
        </p:txBody>
      </p:sp>
      <p:sp>
        <p:nvSpPr>
          <p:cNvPr id="2" name="Espace réservé du numéro de diapositive 1"/>
          <p:cNvSpPr>
            <a:spLocks noGrp="1"/>
          </p:cNvSpPr>
          <p:nvPr>
            <p:ph type="sldNum" sz="quarter" idx="12"/>
          </p:nvPr>
        </p:nvSpPr>
        <p:spPr/>
        <p:txBody>
          <a:bodyPr/>
          <a:lstStyle/>
          <a:p>
            <a:fld id="{9A948F23-6199-48C5-9F14-021A62431B2A}" type="slidenum">
              <a:rPr lang="fr-CH" smtClean="0"/>
              <a:t>3</a:t>
            </a:fld>
            <a:endParaRPr lang="fr-CH"/>
          </a:p>
        </p:txBody>
      </p:sp>
    </p:spTree>
    <p:extLst>
      <p:ext uri="{BB962C8B-B14F-4D97-AF65-F5344CB8AC3E}">
        <p14:creationId xmlns:p14="http://schemas.microsoft.com/office/powerpoint/2010/main" val="784008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p:txBody>
          <a:bodyPr/>
          <a:lstStyle/>
          <a:p>
            <a:r>
              <a:rPr lang="en-GB" b="1" dirty="0" smtClean="0">
                <a:solidFill>
                  <a:schemeClr val="tx2"/>
                </a:solidFill>
              </a:rPr>
              <a:t>Example showing the tabu list cannot be permanent</a:t>
            </a:r>
          </a:p>
          <a:p>
            <a:r>
              <a:rPr lang="en-GB" dirty="0" smtClean="0"/>
              <a:t>Walker in Z</a:t>
            </a:r>
            <a:r>
              <a:rPr lang="en-GB" baseline="30000" dirty="0" smtClean="0"/>
              <a:t>2</a:t>
            </a:r>
            <a:r>
              <a:rPr lang="en-GB" dirty="0" smtClean="0"/>
              <a:t>, with the neighbourhood North, South, East, West.</a:t>
            </a:r>
          </a:p>
          <a:p>
            <a:pPr lvl="1"/>
            <a:r>
              <a:rPr lang="en-GB" dirty="0" smtClean="0"/>
              <a:t>Let’s assume the following iterations (in red)</a:t>
            </a:r>
          </a:p>
          <a:p>
            <a:pPr lvl="1"/>
            <a:r>
              <a:rPr lang="en-GB" dirty="0" smtClean="0"/>
              <a:t>If all the visited points are in the tabu list,</a:t>
            </a:r>
            <a:br>
              <a:rPr lang="en-GB" dirty="0" smtClean="0"/>
            </a:br>
            <a:r>
              <a:rPr lang="en-GB" dirty="0" smtClean="0"/>
              <a:t>once in x</a:t>
            </a:r>
            <a:r>
              <a:rPr lang="en-GB" baseline="-25000" dirty="0" smtClean="0"/>
              <a:t>7</a:t>
            </a:r>
            <a:r>
              <a:rPr lang="en-GB" dirty="0" smtClean="0"/>
              <a:t> there is no successor possible.</a:t>
            </a:r>
          </a:p>
          <a:p>
            <a:pPr lvl="1"/>
            <a:r>
              <a:rPr lang="en-GB" dirty="0" smtClean="0"/>
              <a:t>The algorithm would stop due to a lack of successor.</a:t>
            </a:r>
          </a:p>
          <a:p>
            <a:pPr lvl="1"/>
            <a:r>
              <a:rPr lang="en-GB" dirty="0" smtClean="0"/>
              <a:t>So one has to modify the tabu list dynamically.</a:t>
            </a:r>
          </a:p>
          <a:p>
            <a:endParaRPr lang="en-GB" dirty="0" smtClean="0"/>
          </a:p>
          <a:p>
            <a:r>
              <a:rPr lang="en-GB" dirty="0" smtClean="0"/>
              <a:t>For instance, the oldest point could be removed from</a:t>
            </a:r>
            <a:br>
              <a:rPr lang="en-GB" dirty="0" smtClean="0"/>
            </a:br>
            <a:r>
              <a:rPr lang="en-GB" dirty="0" smtClean="0"/>
              <a:t>the tabu list, so X</a:t>
            </a:r>
            <a:r>
              <a:rPr lang="en-GB" baseline="-25000" dirty="0" smtClean="0"/>
              <a:t>0</a:t>
            </a:r>
            <a:r>
              <a:rPr lang="en-GB" dirty="0" smtClean="0"/>
              <a:t> would be accessible again (in purple).</a:t>
            </a:r>
          </a:p>
          <a:p>
            <a:pPr lvl="1"/>
            <a:endParaRPr lang="en-GB" dirty="0" smtClean="0"/>
          </a:p>
          <a:p>
            <a:r>
              <a:rPr lang="en-GB" b="1" dirty="0" smtClean="0">
                <a:solidFill>
                  <a:schemeClr val="tx2"/>
                </a:solidFill>
              </a:rPr>
              <a:t>Flow chart of tabu search</a:t>
            </a:r>
            <a:endParaRPr lang="en-GB" dirty="0" smtClean="0"/>
          </a:p>
          <a:p>
            <a:endParaRPr lang="en-GB"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1268760"/>
            <a:ext cx="2409825" cy="1838325"/>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95535" y="3861048"/>
            <a:ext cx="2409825" cy="64807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smtClean="0">
                <a:solidFill>
                  <a:schemeClr val="tx1"/>
                </a:solidFill>
              </a:rPr>
              <a:t>Choose X</a:t>
            </a:r>
            <a:r>
              <a:rPr lang="en-GB" sz="1400" baseline="-25000" dirty="0" smtClean="0">
                <a:solidFill>
                  <a:schemeClr val="tx1"/>
                </a:solidFill>
              </a:rPr>
              <a:t>0</a:t>
            </a:r>
          </a:p>
          <a:p>
            <a:r>
              <a:rPr lang="en-GB" sz="1400" dirty="0" smtClean="0">
                <a:solidFill>
                  <a:schemeClr val="tx1"/>
                </a:solidFill>
              </a:rPr>
              <a:t>Empty tabu list</a:t>
            </a:r>
            <a:endParaRPr lang="en-GB" sz="1400" dirty="0">
              <a:solidFill>
                <a:schemeClr val="tx1"/>
              </a:solidFill>
            </a:endParaRPr>
          </a:p>
        </p:txBody>
      </p:sp>
      <p:sp>
        <p:nvSpPr>
          <p:cNvPr id="7" name="Rectangle 6"/>
          <p:cNvSpPr/>
          <p:nvPr/>
        </p:nvSpPr>
        <p:spPr>
          <a:xfrm>
            <a:off x="3491879" y="3861048"/>
            <a:ext cx="2388357" cy="64807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smtClean="0">
                <a:solidFill>
                  <a:schemeClr val="tx1"/>
                </a:solidFill>
              </a:rPr>
              <a:t>Generate the neighbours of x</a:t>
            </a:r>
            <a:r>
              <a:rPr lang="en-GB" sz="1400" baseline="-25000" dirty="0" smtClean="0">
                <a:solidFill>
                  <a:schemeClr val="tx1"/>
                </a:solidFill>
              </a:rPr>
              <a:t>0</a:t>
            </a:r>
            <a:endParaRPr lang="en-GB" sz="1400" baseline="-25000" dirty="0">
              <a:solidFill>
                <a:schemeClr val="tx1"/>
              </a:solidFill>
            </a:endParaRPr>
          </a:p>
        </p:txBody>
      </p:sp>
      <p:sp>
        <p:nvSpPr>
          <p:cNvPr id="8" name="Rectangle 7"/>
          <p:cNvSpPr/>
          <p:nvPr/>
        </p:nvSpPr>
        <p:spPr>
          <a:xfrm>
            <a:off x="6588223" y="3861048"/>
            <a:ext cx="2409825" cy="64807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smtClean="0">
                <a:solidFill>
                  <a:schemeClr val="tx1"/>
                </a:solidFill>
              </a:rPr>
              <a:t>Select from the neighbourhood x</a:t>
            </a:r>
            <a:r>
              <a:rPr lang="en-GB" sz="1400" baseline="-25000" dirty="0" smtClean="0">
                <a:solidFill>
                  <a:schemeClr val="tx1"/>
                </a:solidFill>
              </a:rPr>
              <a:t>1</a:t>
            </a:r>
            <a:r>
              <a:rPr lang="en-GB" sz="1400" dirty="0" smtClean="0">
                <a:solidFill>
                  <a:schemeClr val="tx1"/>
                </a:solidFill>
              </a:rPr>
              <a:t>, the best non tabu point</a:t>
            </a:r>
            <a:endParaRPr lang="en-GB" sz="1400" baseline="-25000" dirty="0">
              <a:solidFill>
                <a:schemeClr val="tx1"/>
              </a:solidFill>
            </a:endParaRPr>
          </a:p>
        </p:txBody>
      </p:sp>
      <p:sp>
        <p:nvSpPr>
          <p:cNvPr id="9" name="Rectangle 8"/>
          <p:cNvSpPr/>
          <p:nvPr/>
        </p:nvSpPr>
        <p:spPr>
          <a:xfrm>
            <a:off x="6588223" y="5373216"/>
            <a:ext cx="2409825" cy="64807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smtClean="0">
                <a:solidFill>
                  <a:schemeClr val="tx1"/>
                </a:solidFill>
              </a:rPr>
              <a:t>Update the best solution so far</a:t>
            </a:r>
            <a:endParaRPr lang="en-GB" sz="1400" baseline="-25000" dirty="0">
              <a:solidFill>
                <a:schemeClr val="tx1"/>
              </a:solidFill>
            </a:endParaRPr>
          </a:p>
        </p:txBody>
      </p:sp>
      <p:cxnSp>
        <p:nvCxnSpPr>
          <p:cNvPr id="10" name="Connecteur droit avec flèche 9"/>
          <p:cNvCxnSpPr>
            <a:stCxn id="5" idx="3"/>
            <a:endCxn id="7" idx="1"/>
          </p:cNvCxnSpPr>
          <p:nvPr/>
        </p:nvCxnSpPr>
        <p:spPr>
          <a:xfrm>
            <a:off x="2805360" y="4185084"/>
            <a:ext cx="686519" cy="0"/>
          </a:xfrm>
          <a:prstGeom prst="straightConnector1">
            <a:avLst/>
          </a:prstGeom>
          <a:noFill/>
          <a:ln>
            <a:solidFill>
              <a:schemeClr val="accent6"/>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2" name="Connecteur droit avec flèche 11"/>
          <p:cNvCxnSpPr>
            <a:stCxn id="7" idx="3"/>
            <a:endCxn id="8" idx="1"/>
          </p:cNvCxnSpPr>
          <p:nvPr/>
        </p:nvCxnSpPr>
        <p:spPr>
          <a:xfrm>
            <a:off x="5880236" y="4185084"/>
            <a:ext cx="707987" cy="0"/>
          </a:xfrm>
          <a:prstGeom prst="straightConnector1">
            <a:avLst/>
          </a:prstGeom>
          <a:noFill/>
          <a:ln>
            <a:solidFill>
              <a:schemeClr val="accent6"/>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6" name="Connecteur droit avec flèche 15"/>
          <p:cNvCxnSpPr>
            <a:stCxn id="8" idx="2"/>
            <a:endCxn id="9" idx="0"/>
          </p:cNvCxnSpPr>
          <p:nvPr/>
        </p:nvCxnSpPr>
        <p:spPr>
          <a:xfrm>
            <a:off x="7793136" y="4509120"/>
            <a:ext cx="0" cy="864096"/>
          </a:xfrm>
          <a:prstGeom prst="straightConnector1">
            <a:avLst/>
          </a:prstGeom>
          <a:noFill/>
          <a:ln>
            <a:solidFill>
              <a:schemeClr val="accent6"/>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20" name="Losange 19"/>
          <p:cNvSpPr/>
          <p:nvPr/>
        </p:nvSpPr>
        <p:spPr>
          <a:xfrm>
            <a:off x="3728486" y="5373216"/>
            <a:ext cx="1893675" cy="648072"/>
          </a:xfrm>
          <a:prstGeom prst="diamond">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1"/>
                </a:solidFill>
              </a:rPr>
              <a:t>End condition</a:t>
            </a:r>
            <a:endParaRPr lang="en-GB" sz="1400" baseline="-25000" dirty="0">
              <a:solidFill>
                <a:schemeClr val="tx1"/>
              </a:solidFill>
            </a:endParaRPr>
          </a:p>
        </p:txBody>
      </p:sp>
      <p:sp>
        <p:nvSpPr>
          <p:cNvPr id="23" name="Rectangle 22"/>
          <p:cNvSpPr/>
          <p:nvPr/>
        </p:nvSpPr>
        <p:spPr>
          <a:xfrm>
            <a:off x="395536" y="5373216"/>
            <a:ext cx="2409825" cy="64807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1" dirty="0" smtClean="0">
                <a:solidFill>
                  <a:schemeClr val="tx2"/>
                </a:solidFill>
              </a:rPr>
              <a:t>Update the tabu list with the movement x</a:t>
            </a:r>
            <a:r>
              <a:rPr lang="en-GB" sz="1400" b="1" baseline="-25000" dirty="0" smtClean="0">
                <a:solidFill>
                  <a:schemeClr val="tx2"/>
                </a:solidFill>
              </a:rPr>
              <a:t>0</a:t>
            </a:r>
            <a:r>
              <a:rPr lang="en-GB" sz="1400" b="1" dirty="0" smtClean="0">
                <a:solidFill>
                  <a:schemeClr val="tx2"/>
                </a:solidFill>
              </a:rPr>
              <a:t> </a:t>
            </a:r>
            <a:r>
              <a:rPr lang="en-GB" sz="1400" b="1" dirty="0" smtClean="0">
                <a:solidFill>
                  <a:schemeClr val="tx2"/>
                </a:solidFill>
                <a:sym typeface="Symbol"/>
              </a:rPr>
              <a:t> x</a:t>
            </a:r>
            <a:r>
              <a:rPr lang="en-GB" sz="1400" b="1" baseline="-25000" dirty="0" smtClean="0">
                <a:solidFill>
                  <a:schemeClr val="tx2"/>
                </a:solidFill>
                <a:sym typeface="Symbol"/>
              </a:rPr>
              <a:t>1</a:t>
            </a:r>
            <a:endParaRPr lang="en-GB" sz="1400" b="1" baseline="-25000" dirty="0">
              <a:solidFill>
                <a:schemeClr val="tx2"/>
              </a:solidFill>
            </a:endParaRPr>
          </a:p>
        </p:txBody>
      </p:sp>
      <p:cxnSp>
        <p:nvCxnSpPr>
          <p:cNvPr id="25" name="Connecteur droit avec flèche 24"/>
          <p:cNvCxnSpPr>
            <a:stCxn id="9" idx="1"/>
            <a:endCxn id="20" idx="3"/>
          </p:cNvCxnSpPr>
          <p:nvPr/>
        </p:nvCxnSpPr>
        <p:spPr>
          <a:xfrm flipH="1">
            <a:off x="5622161" y="5697252"/>
            <a:ext cx="966062" cy="0"/>
          </a:xfrm>
          <a:prstGeom prst="straightConnector1">
            <a:avLst/>
          </a:prstGeom>
          <a:noFill/>
          <a:ln>
            <a:solidFill>
              <a:schemeClr val="accent6"/>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28" name="Rectangle 27"/>
          <p:cNvSpPr/>
          <p:nvPr/>
        </p:nvSpPr>
        <p:spPr>
          <a:xfrm>
            <a:off x="3470411" y="6203758"/>
            <a:ext cx="2409825" cy="64807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smtClean="0">
                <a:solidFill>
                  <a:schemeClr val="tx1"/>
                </a:solidFill>
              </a:rPr>
              <a:t>Output the best solution</a:t>
            </a:r>
            <a:endParaRPr lang="en-GB" sz="1400" baseline="-25000" dirty="0">
              <a:solidFill>
                <a:schemeClr val="tx1"/>
              </a:solidFill>
            </a:endParaRPr>
          </a:p>
        </p:txBody>
      </p:sp>
      <p:cxnSp>
        <p:nvCxnSpPr>
          <p:cNvPr id="29" name="Connecteur droit avec flèche 28"/>
          <p:cNvCxnSpPr>
            <a:stCxn id="20" idx="2"/>
            <a:endCxn id="28" idx="0"/>
          </p:cNvCxnSpPr>
          <p:nvPr/>
        </p:nvCxnSpPr>
        <p:spPr>
          <a:xfrm>
            <a:off x="4675324" y="6021288"/>
            <a:ext cx="0" cy="182470"/>
          </a:xfrm>
          <a:prstGeom prst="straightConnector1">
            <a:avLst/>
          </a:prstGeom>
          <a:noFill/>
          <a:ln>
            <a:solidFill>
              <a:srgbClr val="00B05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33" name="Connecteur droit avec flèche 32"/>
          <p:cNvCxnSpPr>
            <a:stCxn id="20" idx="1"/>
            <a:endCxn id="23" idx="3"/>
          </p:cNvCxnSpPr>
          <p:nvPr/>
        </p:nvCxnSpPr>
        <p:spPr>
          <a:xfrm flipH="1">
            <a:off x="2805361" y="5697252"/>
            <a:ext cx="923125" cy="0"/>
          </a:xfrm>
          <a:prstGeom prst="straightConnector1">
            <a:avLst/>
          </a:prstGeom>
          <a:no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37" name="Rectangle 36"/>
          <p:cNvSpPr/>
          <p:nvPr/>
        </p:nvSpPr>
        <p:spPr>
          <a:xfrm>
            <a:off x="1943706" y="4617132"/>
            <a:ext cx="2409825" cy="64807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smtClean="0">
                <a:solidFill>
                  <a:schemeClr val="tx1"/>
                </a:solidFill>
              </a:rPr>
              <a:t>Update current solution</a:t>
            </a:r>
            <a:br>
              <a:rPr lang="en-GB" sz="1400" dirty="0" smtClean="0">
                <a:solidFill>
                  <a:schemeClr val="tx1"/>
                </a:solidFill>
              </a:rPr>
            </a:br>
            <a:r>
              <a:rPr lang="en-GB" sz="1400" dirty="0" smtClean="0">
                <a:solidFill>
                  <a:schemeClr val="tx1"/>
                </a:solidFill>
              </a:rPr>
              <a:t>x</a:t>
            </a:r>
            <a:r>
              <a:rPr lang="en-GB" sz="1400" baseline="-25000" dirty="0" smtClean="0">
                <a:solidFill>
                  <a:schemeClr val="tx1"/>
                </a:solidFill>
              </a:rPr>
              <a:t>0</a:t>
            </a:r>
            <a:r>
              <a:rPr lang="en-GB" sz="1400" dirty="0" smtClean="0">
                <a:solidFill>
                  <a:schemeClr val="tx1"/>
                </a:solidFill>
              </a:rPr>
              <a:t> </a:t>
            </a:r>
            <a:r>
              <a:rPr lang="en-GB" sz="1400" dirty="0" smtClean="0">
                <a:solidFill>
                  <a:schemeClr val="tx1"/>
                </a:solidFill>
                <a:sym typeface="Symbol"/>
              </a:rPr>
              <a:t>= x</a:t>
            </a:r>
            <a:r>
              <a:rPr lang="en-GB" sz="1400" baseline="-25000" dirty="0" smtClean="0">
                <a:solidFill>
                  <a:schemeClr val="tx1"/>
                </a:solidFill>
                <a:sym typeface="Symbol"/>
              </a:rPr>
              <a:t>1</a:t>
            </a:r>
            <a:endParaRPr lang="en-GB" sz="1400" baseline="-25000" dirty="0">
              <a:solidFill>
                <a:schemeClr val="tx1"/>
              </a:solidFill>
            </a:endParaRPr>
          </a:p>
        </p:txBody>
      </p:sp>
      <p:cxnSp>
        <p:nvCxnSpPr>
          <p:cNvPr id="7173" name="Connecteur en angle 7172"/>
          <p:cNvCxnSpPr>
            <a:stCxn id="23" idx="0"/>
            <a:endCxn id="37" idx="1"/>
          </p:cNvCxnSpPr>
          <p:nvPr/>
        </p:nvCxnSpPr>
        <p:spPr>
          <a:xfrm rot="5400000" flipH="1" flipV="1">
            <a:off x="1556053" y="4985564"/>
            <a:ext cx="432048" cy="343257"/>
          </a:xfrm>
          <a:prstGeom prst="bentConnector2">
            <a:avLst/>
          </a:prstGeom>
          <a:noFill/>
          <a:ln>
            <a:solidFill>
              <a:schemeClr val="accent6"/>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40" name="Connecteur en angle 39"/>
          <p:cNvCxnSpPr>
            <a:stCxn id="37" idx="3"/>
            <a:endCxn id="7" idx="2"/>
          </p:cNvCxnSpPr>
          <p:nvPr/>
        </p:nvCxnSpPr>
        <p:spPr>
          <a:xfrm flipV="1">
            <a:off x="4353531" y="4509120"/>
            <a:ext cx="332527" cy="432048"/>
          </a:xfrm>
          <a:prstGeom prst="bentConnector2">
            <a:avLst/>
          </a:prstGeom>
          <a:noFill/>
          <a:ln>
            <a:solidFill>
              <a:schemeClr val="accent6"/>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2" name="Espace réservé du numéro de diapositive 1"/>
          <p:cNvSpPr>
            <a:spLocks noGrp="1"/>
          </p:cNvSpPr>
          <p:nvPr>
            <p:ph type="sldNum" sz="quarter" idx="12"/>
          </p:nvPr>
        </p:nvSpPr>
        <p:spPr/>
        <p:txBody>
          <a:bodyPr/>
          <a:lstStyle/>
          <a:p>
            <a:fld id="{9A948F23-6199-48C5-9F14-021A62431B2A}" type="slidenum">
              <a:rPr lang="fr-CH" smtClean="0"/>
              <a:t>4</a:t>
            </a:fld>
            <a:endParaRPr lang="fr-CH"/>
          </a:p>
        </p:txBody>
      </p:sp>
    </p:spTree>
    <p:extLst>
      <p:ext uri="{BB962C8B-B14F-4D97-AF65-F5344CB8AC3E}">
        <p14:creationId xmlns:p14="http://schemas.microsoft.com/office/powerpoint/2010/main" val="1505110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107503" y="404664"/>
            <a:ext cx="4501661" cy="6072336"/>
          </a:xfrm>
        </p:spPr>
        <p:txBody>
          <a:bodyPr/>
          <a:lstStyle/>
          <a:p>
            <a:r>
              <a:rPr lang="en-GB" b="1" dirty="0" smtClean="0">
                <a:solidFill>
                  <a:schemeClr val="tx2"/>
                </a:solidFill>
              </a:rPr>
              <a:t>Example 1</a:t>
            </a:r>
          </a:p>
          <a:p>
            <a:r>
              <a:rPr lang="en-GB" dirty="0" smtClean="0"/>
              <a:t>Two extrema, one higher that the other.</a:t>
            </a:r>
          </a:p>
          <a:p>
            <a:endParaRPr lang="en-GB" dirty="0" smtClean="0"/>
          </a:p>
          <a:p>
            <a:r>
              <a:rPr lang="en-GB" dirty="0" smtClean="0"/>
              <a:t>The smaller one can attract a simple climber-hill algorithm.</a:t>
            </a:r>
          </a:p>
          <a:p>
            <a:endParaRPr lang="en-GB" dirty="0" smtClean="0"/>
          </a:p>
          <a:p>
            <a:endParaRPr lang="en-GB" dirty="0" smtClean="0"/>
          </a:p>
          <a:p>
            <a:endParaRPr lang="en-GB" dirty="0" smtClean="0"/>
          </a:p>
          <a:p>
            <a:endParaRPr lang="en-GB" dirty="0" smtClean="0"/>
          </a:p>
          <a:p>
            <a:endParaRPr lang="en-GB" dirty="0" smtClean="0"/>
          </a:p>
          <a:p>
            <a:endParaRPr lang="en-GB" dirty="0" smtClean="0"/>
          </a:p>
          <a:p>
            <a:r>
              <a:rPr lang="en-GB" b="1" dirty="0" smtClean="0">
                <a:solidFill>
                  <a:schemeClr val="tx2"/>
                </a:solidFill>
              </a:rPr>
              <a:t>Example 2</a:t>
            </a:r>
          </a:p>
          <a:p>
            <a:r>
              <a:rPr lang="en-GB" dirty="0" smtClean="0"/>
              <a:t>On the same problem, a random search can find by hazard one of the maximums</a:t>
            </a:r>
          </a:p>
          <a:p>
            <a:endParaRPr lang="en-GB" dirty="0"/>
          </a:p>
          <a:p>
            <a:r>
              <a:rPr lang="en-GB" dirty="0" smtClean="0"/>
              <a:t>Random walk often move on the same point, then there is not a lot of visited points.</a:t>
            </a:r>
            <a:endParaRPr lang="en-GB"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9165" y="764704"/>
            <a:ext cx="4483555"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6967" y="4010025"/>
            <a:ext cx="2647950" cy="284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Espace réservé du numéro de diapositive 2"/>
          <p:cNvSpPr>
            <a:spLocks noGrp="1"/>
          </p:cNvSpPr>
          <p:nvPr>
            <p:ph type="sldNum" sz="quarter" idx="12"/>
          </p:nvPr>
        </p:nvSpPr>
        <p:spPr/>
        <p:txBody>
          <a:bodyPr/>
          <a:lstStyle/>
          <a:p>
            <a:fld id="{9A948F23-6199-48C5-9F14-021A62431B2A}" type="slidenum">
              <a:rPr lang="fr-CH" smtClean="0"/>
              <a:t>5</a:t>
            </a:fld>
            <a:endParaRPr lang="fr-CH"/>
          </a:p>
        </p:txBody>
      </p:sp>
    </p:spTree>
    <p:extLst>
      <p:ext uri="{BB962C8B-B14F-4D97-AF65-F5344CB8AC3E}">
        <p14:creationId xmlns:p14="http://schemas.microsoft.com/office/powerpoint/2010/main" val="532382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107504" y="404664"/>
            <a:ext cx="5976664" cy="6072336"/>
          </a:xfrm>
        </p:spPr>
        <p:txBody>
          <a:bodyPr/>
          <a:lstStyle/>
          <a:p>
            <a:r>
              <a:rPr lang="en-GB" b="1" dirty="0" smtClean="0">
                <a:solidFill>
                  <a:schemeClr val="tx2"/>
                </a:solidFill>
              </a:rPr>
              <a:t>Example 3</a:t>
            </a:r>
          </a:p>
          <a:p>
            <a:r>
              <a:rPr lang="en-GB" dirty="0" smtClean="0"/>
              <a:t>Tabu list of size 4 will turn around the second maxima because it “forgot” he’s already gone on.</a:t>
            </a:r>
          </a:p>
          <a:p>
            <a:endParaRPr lang="en-GB" dirty="0"/>
          </a:p>
          <a:p>
            <a:endParaRPr lang="en-GB" dirty="0" smtClean="0"/>
          </a:p>
          <a:p>
            <a:endParaRPr lang="en-GB" dirty="0"/>
          </a:p>
          <a:p>
            <a:endParaRPr lang="en-GB" dirty="0" smtClean="0"/>
          </a:p>
          <a:p>
            <a:r>
              <a:rPr lang="en-GB" b="1" dirty="0" smtClean="0">
                <a:solidFill>
                  <a:schemeClr val="tx2"/>
                </a:solidFill>
              </a:rPr>
              <a:t>Example 4</a:t>
            </a:r>
          </a:p>
          <a:p>
            <a:r>
              <a:rPr lang="en-GB" dirty="0" smtClean="0"/>
              <a:t>Tabu list of size 10 forces to go far of the second maximum and we go in the attractive area of local optimal.</a:t>
            </a:r>
          </a:p>
          <a:p>
            <a:endParaRPr lang="en-GB" dirty="0"/>
          </a:p>
          <a:p>
            <a:endParaRPr lang="en-GB" dirty="0" smtClean="0"/>
          </a:p>
          <a:p>
            <a:endParaRPr lang="en-GB" dirty="0"/>
          </a:p>
          <a:p>
            <a:r>
              <a:rPr lang="en-GB" b="1" dirty="0" smtClean="0">
                <a:solidFill>
                  <a:schemeClr val="tx2"/>
                </a:solidFill>
              </a:rPr>
              <a:t>Example 5</a:t>
            </a:r>
          </a:p>
          <a:p>
            <a:r>
              <a:rPr lang="en-GB" dirty="0" smtClean="0"/>
              <a:t>If we increase the tabu list’s size, we efficiently visit the space but we can block (here after 167 steps).</a:t>
            </a:r>
          </a:p>
          <a:p>
            <a:r>
              <a:rPr lang="en-GB" dirty="0" smtClean="0"/>
              <a:t>There still be a lot of unexplored space.</a:t>
            </a:r>
            <a:endParaRPr lang="en-GB"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17971" y="620688"/>
            <a:ext cx="1769944"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59756" y="2740448"/>
            <a:ext cx="1769944" cy="1924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59756" y="4912560"/>
            <a:ext cx="1769944" cy="1917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Espace réservé du numéro de diapositive 2"/>
          <p:cNvSpPr>
            <a:spLocks noGrp="1"/>
          </p:cNvSpPr>
          <p:nvPr>
            <p:ph type="sldNum" sz="quarter" idx="12"/>
          </p:nvPr>
        </p:nvSpPr>
        <p:spPr/>
        <p:txBody>
          <a:bodyPr/>
          <a:lstStyle/>
          <a:p>
            <a:fld id="{9A948F23-6199-48C5-9F14-021A62431B2A}" type="slidenum">
              <a:rPr lang="fr-CH" smtClean="0"/>
              <a:t>6</a:t>
            </a:fld>
            <a:endParaRPr lang="fr-CH"/>
          </a:p>
        </p:txBody>
      </p:sp>
    </p:spTree>
    <p:extLst>
      <p:ext uri="{BB962C8B-B14F-4D97-AF65-F5344CB8AC3E}">
        <p14:creationId xmlns:p14="http://schemas.microsoft.com/office/powerpoint/2010/main" val="1366832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107504" y="404664"/>
            <a:ext cx="5616624" cy="6072336"/>
          </a:xfrm>
        </p:spPr>
        <p:txBody>
          <a:bodyPr/>
          <a:lstStyle/>
          <a:p>
            <a:r>
              <a:rPr lang="en-GB" b="1" dirty="0" smtClean="0">
                <a:solidFill>
                  <a:schemeClr val="tx2"/>
                </a:solidFill>
              </a:rPr>
              <a:t>Example 6</a:t>
            </a:r>
          </a:p>
          <a:p>
            <a:r>
              <a:rPr lang="en-GB" dirty="0" smtClean="0"/>
              <a:t>When search is stuck, we restart from the oldest tabu point.</a:t>
            </a:r>
          </a:p>
          <a:p>
            <a:r>
              <a:rPr lang="en-GB" dirty="0" smtClean="0"/>
              <a:t>It can take more times than system size because lots of tabu points have neighbours also in the tabu list. Potentially we have to go back the list far away to find an issue.</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548680"/>
            <a:ext cx="3295650" cy="353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Espace réservé du numéro de diapositive 2"/>
          <p:cNvSpPr>
            <a:spLocks noGrp="1"/>
          </p:cNvSpPr>
          <p:nvPr>
            <p:ph type="sldNum" sz="quarter" idx="12"/>
          </p:nvPr>
        </p:nvSpPr>
        <p:spPr/>
        <p:txBody>
          <a:bodyPr/>
          <a:lstStyle/>
          <a:p>
            <a:fld id="{9A948F23-6199-48C5-9F14-021A62431B2A}" type="slidenum">
              <a:rPr lang="fr-CH" smtClean="0"/>
              <a:t>7</a:t>
            </a:fld>
            <a:endParaRPr lang="fr-CH"/>
          </a:p>
        </p:txBody>
      </p:sp>
    </p:spTree>
    <p:extLst>
      <p:ext uri="{BB962C8B-B14F-4D97-AF65-F5344CB8AC3E}">
        <p14:creationId xmlns:p14="http://schemas.microsoft.com/office/powerpoint/2010/main" val="2413054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en-GB" dirty="0" smtClean="0"/>
              <a:t>Convergence</a:t>
            </a:r>
            <a:endParaRPr lang="en-GB" dirty="0"/>
          </a:p>
        </p:txBody>
      </p:sp>
      <p:sp>
        <p:nvSpPr>
          <p:cNvPr id="4" name="Espace réservé du contenu 3"/>
          <p:cNvSpPr>
            <a:spLocks noGrp="1"/>
          </p:cNvSpPr>
          <p:nvPr>
            <p:ph idx="1"/>
          </p:nvPr>
        </p:nvSpPr>
        <p:spPr/>
        <p:txBody>
          <a:bodyPr/>
          <a:lstStyle/>
          <a:p>
            <a:r>
              <a:rPr lang="en-GB" dirty="0" smtClean="0"/>
              <a:t>The convergence of a metaheuristics is its property to find the global optimum.</a:t>
            </a:r>
          </a:p>
          <a:p>
            <a:r>
              <a:rPr lang="en-GB" dirty="0" smtClean="0"/>
              <a:t>Tabu search will converge if:</a:t>
            </a:r>
          </a:p>
          <a:p>
            <a:pPr lvl="1"/>
            <a:r>
              <a:rPr lang="en-GB" dirty="0" smtClean="0"/>
              <a:t>S is finite</a:t>
            </a:r>
          </a:p>
          <a:p>
            <a:pPr lvl="1"/>
            <a:r>
              <a:rPr lang="en-GB" dirty="0" smtClean="0"/>
              <a:t>The neighbourhood is symmetric x </a:t>
            </a:r>
            <a:r>
              <a:rPr lang="en-GB" dirty="0" smtClean="0">
                <a:sym typeface="Symbol"/>
              </a:rPr>
              <a:t> V(y) </a:t>
            </a:r>
            <a:r>
              <a:rPr lang="en-GB" dirty="0" smtClean="0">
                <a:sym typeface="Wingdings" panose="05000000000000000000" pitchFamily="2" charset="2"/>
              </a:rPr>
              <a:t> y </a:t>
            </a:r>
            <a:r>
              <a:rPr lang="en-GB" dirty="0" smtClean="0">
                <a:sym typeface="Symbol"/>
              </a:rPr>
              <a:t> V(x)</a:t>
            </a:r>
          </a:p>
          <a:p>
            <a:pPr lvl="1"/>
            <a:r>
              <a:rPr lang="en-GB" dirty="0" smtClean="0">
                <a:sym typeface="Symbol"/>
              </a:rPr>
              <a:t>any y  S can be reached by a finite number of steps</a:t>
            </a:r>
          </a:p>
          <a:p>
            <a:endParaRPr lang="en-GB" dirty="0" smtClean="0">
              <a:sym typeface="Symbol"/>
            </a:endParaRPr>
          </a:p>
          <a:p>
            <a:r>
              <a:rPr lang="en-GB" dirty="0" smtClean="0">
                <a:solidFill>
                  <a:schemeClr val="tx2"/>
                </a:solidFill>
                <a:sym typeface="Symbol"/>
              </a:rPr>
              <a:t>Then a tabu search that memorizes all the visited points in the tabu list, but allows the search to restart from the oldest point in the tabu list, will converge.</a:t>
            </a:r>
          </a:p>
          <a:p>
            <a:pPr lvl="1"/>
            <a:r>
              <a:rPr lang="en-GB" dirty="0" smtClean="0"/>
              <a:t>You cannot be trapped.</a:t>
            </a:r>
          </a:p>
          <a:p>
            <a:pPr lvl="1"/>
            <a:endParaRPr lang="en-GB" dirty="0" smtClean="0"/>
          </a:p>
          <a:p>
            <a:r>
              <a:rPr lang="en-GB" dirty="0" smtClean="0"/>
              <a:t>In other words, tabu search will explore all the space. But in a much efficient way.</a:t>
            </a:r>
          </a:p>
          <a:p>
            <a:endParaRPr lang="en-GB" dirty="0" smtClean="0"/>
          </a:p>
          <a:p>
            <a:r>
              <a:rPr lang="en-GB" dirty="0" smtClean="0"/>
              <a:t>An </a:t>
            </a:r>
            <a:r>
              <a:rPr lang="en-GB" dirty="0" smtClean="0">
                <a:solidFill>
                  <a:schemeClr val="tx2"/>
                </a:solidFill>
              </a:rPr>
              <a:t>exponential</a:t>
            </a:r>
            <a:r>
              <a:rPr lang="en-GB" dirty="0" smtClean="0"/>
              <a:t> time in |S| is expected.</a:t>
            </a:r>
            <a:endParaRPr lang="en-GB" dirty="0"/>
          </a:p>
        </p:txBody>
      </p:sp>
      <p:sp>
        <p:nvSpPr>
          <p:cNvPr id="2" name="Espace réservé du numéro de diapositive 1"/>
          <p:cNvSpPr>
            <a:spLocks noGrp="1"/>
          </p:cNvSpPr>
          <p:nvPr>
            <p:ph type="sldNum" sz="quarter" idx="12"/>
          </p:nvPr>
        </p:nvSpPr>
        <p:spPr/>
        <p:txBody>
          <a:bodyPr/>
          <a:lstStyle/>
          <a:p>
            <a:fld id="{9A948F23-6199-48C5-9F14-021A62431B2A}" type="slidenum">
              <a:rPr lang="fr-CH" smtClean="0"/>
              <a:t>8</a:t>
            </a:fld>
            <a:endParaRPr lang="fr-CH"/>
          </a:p>
        </p:txBody>
      </p:sp>
    </p:spTree>
    <p:extLst>
      <p:ext uri="{BB962C8B-B14F-4D97-AF65-F5344CB8AC3E}">
        <p14:creationId xmlns:p14="http://schemas.microsoft.com/office/powerpoint/2010/main" val="2192636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lstStyle/>
          <a:p>
            <a:r>
              <a:rPr lang="en-GB" dirty="0"/>
              <a:t>2.2 Tabu list</a:t>
            </a:r>
            <a:endParaRPr lang="fr-CH" dirty="0"/>
          </a:p>
        </p:txBody>
      </p:sp>
      <p:sp>
        <p:nvSpPr>
          <p:cNvPr id="6" name="Sous-titre 5"/>
          <p:cNvSpPr>
            <a:spLocks noGrp="1"/>
          </p:cNvSpPr>
          <p:nvPr>
            <p:ph type="subTitle" idx="1"/>
          </p:nvPr>
        </p:nvSpPr>
        <p:spPr/>
        <p:txBody>
          <a:bodyPr/>
          <a:lstStyle/>
          <a:p>
            <a:endParaRPr lang="fr-CH"/>
          </a:p>
        </p:txBody>
      </p:sp>
      <p:sp>
        <p:nvSpPr>
          <p:cNvPr id="4" name="Espace réservé du numéro de diapositive 3"/>
          <p:cNvSpPr>
            <a:spLocks noGrp="1"/>
          </p:cNvSpPr>
          <p:nvPr>
            <p:ph type="sldNum" sz="quarter" idx="12"/>
          </p:nvPr>
        </p:nvSpPr>
        <p:spPr/>
        <p:txBody>
          <a:bodyPr/>
          <a:lstStyle/>
          <a:p>
            <a:fld id="{9A948F23-6199-48C5-9F14-021A62431B2A}" type="slidenum">
              <a:rPr lang="fr-CH" smtClean="0"/>
              <a:pPr/>
              <a:t>9</a:t>
            </a:fld>
            <a:endParaRPr lang="fr-CH"/>
          </a:p>
        </p:txBody>
      </p:sp>
    </p:spTree>
    <p:extLst>
      <p:ext uri="{BB962C8B-B14F-4D97-AF65-F5344CB8AC3E}">
        <p14:creationId xmlns:p14="http://schemas.microsoft.com/office/powerpoint/2010/main" val="25418291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té">
  <a:themeElements>
    <a:clrScheme name="Clarté">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qu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té">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spDef>
      <a:spPr>
        <a:noFill/>
        <a:ln>
          <a:solidFill>
            <a:schemeClr val="accent6"/>
          </a:solidFill>
        </a:ln>
      </a:spPr>
      <a:bodyPr rtlCol="0" anchor="ctr"/>
      <a:lstStyle>
        <a:defPPr>
          <a:defRPr sz="14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418</TotalTime>
  <Words>1863</Words>
  <Application>Microsoft Office PowerPoint</Application>
  <PresentationFormat>Affichage à l'écran (4:3)</PresentationFormat>
  <Paragraphs>334</Paragraphs>
  <Slides>23</Slides>
  <Notes>0</Notes>
  <HiddenSlides>0</HiddenSlides>
  <MMClips>0</MMClips>
  <ScaleCrop>false</ScaleCrop>
  <HeadingPairs>
    <vt:vector size="4" baseType="variant">
      <vt:variant>
        <vt:lpstr>Thème</vt:lpstr>
      </vt:variant>
      <vt:variant>
        <vt:i4>1</vt:i4>
      </vt:variant>
      <vt:variant>
        <vt:lpstr>Titres des diapositives</vt:lpstr>
      </vt:variant>
      <vt:variant>
        <vt:i4>23</vt:i4>
      </vt:variant>
    </vt:vector>
  </HeadingPairs>
  <TitlesOfParts>
    <vt:vector size="24" baseType="lpstr">
      <vt:lpstr>Clarté</vt:lpstr>
      <vt:lpstr>The Tabu Search</vt:lpstr>
      <vt:lpstr>2.1 Basic principles</vt:lpstr>
      <vt:lpstr>Présentation PowerPoint</vt:lpstr>
      <vt:lpstr>Présentation PowerPoint</vt:lpstr>
      <vt:lpstr>Présentation PowerPoint</vt:lpstr>
      <vt:lpstr>Présentation PowerPoint</vt:lpstr>
      <vt:lpstr>Présentation PowerPoint</vt:lpstr>
      <vt:lpstr>Convergence</vt:lpstr>
      <vt:lpstr>2.2 Tabu list</vt:lpstr>
      <vt:lpstr>Definitions</vt:lpstr>
      <vt:lpstr>Présentation PowerPoint</vt:lpstr>
      <vt:lpstr>Short term memory </vt:lpstr>
      <vt:lpstr>Présentation PowerPoint</vt:lpstr>
      <vt:lpstr>Long term memory </vt:lpstr>
      <vt:lpstr>Présentation PowerPoint</vt:lpstr>
      <vt:lpstr>Exploration versus exploitation</vt:lpstr>
      <vt:lpstr>Aspiration</vt:lpstr>
      <vt:lpstr>2.3 Quadratic Assignment Problems</vt:lpstr>
      <vt:lpstr>Definition</vt:lpstr>
      <vt:lpstr>Présentation PowerPoint</vt:lpstr>
      <vt:lpstr>Fitness of a QAP problem</vt:lpstr>
      <vt:lpstr>Tabu search for QAP</vt:lpstr>
      <vt:lpstr>Tabu list in QAP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Métaheuristics for optimisation</dc:title>
  <dc:creator>Mininours</dc:creator>
  <cp:lastModifiedBy>Mininours</cp:lastModifiedBy>
  <cp:revision>44</cp:revision>
  <dcterms:created xsi:type="dcterms:W3CDTF">2020-09-21T07:18:40Z</dcterms:created>
  <dcterms:modified xsi:type="dcterms:W3CDTF">2020-10-05T09:46:34Z</dcterms:modified>
</cp:coreProperties>
</file>