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61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53" autoAdjust="0"/>
  </p:normalViewPr>
  <p:slideViewPr>
    <p:cSldViewPr>
      <p:cViewPr varScale="1">
        <p:scale>
          <a:sx n="83" d="100"/>
          <a:sy n="83" d="100"/>
        </p:scale>
        <p:origin x="-84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E49A8-7531-444A-A3A4-AB61367935FA}" type="datetimeFigureOut">
              <a:rPr lang="fr-CH" smtClean="0"/>
              <a:t>26.10.2020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A2E91-BA9A-41E4-9FA4-83DB71E0A116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591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33EB-F9A3-4460-B38D-01DC5E97C46E}" type="datetime1">
              <a:rPr lang="fr-CH" smtClean="0"/>
              <a:t>26.10.2020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4BA7-CF32-43D6-B681-2F57F736BFD5}" type="datetime1">
              <a:rPr lang="fr-CH" smtClean="0"/>
              <a:t>26.10.2020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4D69-2D72-43E9-B153-0C70A6DE6E7F}" type="datetime1">
              <a:rPr lang="fr-CH" smtClean="0"/>
              <a:t>26.10.2020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9DA7-AE7E-4DFA-A067-476A1AFFC272}" type="datetime1">
              <a:rPr lang="fr-CH" smtClean="0"/>
              <a:t>26.10.2020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8928992" cy="990600"/>
          </a:xfrm>
        </p:spPr>
        <p:txBody>
          <a:bodyPr/>
          <a:lstStyle/>
          <a:p>
            <a:r>
              <a:rPr lang="en-GB" noProof="0" smtClean="0"/>
              <a:t>Modifiez le style du titre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257800"/>
          </a:xfrm>
        </p:spPr>
        <p:txBody>
          <a:bodyPr/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2429-BB69-4677-9249-84351D55B81E}" type="datetime1">
              <a:rPr lang="fr-CH" smtClean="0"/>
              <a:t>26.10.2020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9A948F23-6199-48C5-9F14-021A62431B2A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453336"/>
          </a:xfrm>
        </p:spPr>
        <p:txBody>
          <a:bodyPr/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AD73-C0C7-4802-B587-5B22653CB2E4}" type="datetime1">
              <a:rPr lang="fr-CH" smtClean="0"/>
              <a:t>26.10.2020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4234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E956-E81C-4099-8CBE-C1F36B4BCE85}" type="datetime1">
              <a:rPr lang="fr-CH" smtClean="0"/>
              <a:t>26.10.2020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54CD-6D32-40FF-9DDB-F6685AD6F27E}" type="datetime1">
              <a:rPr lang="fr-CH" smtClean="0"/>
              <a:t>26.10.2020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50D2-BBF5-4F39-B461-43E00C89CC5A}" type="datetime1">
              <a:rPr lang="fr-CH" smtClean="0"/>
              <a:t>26.10.2020</a:t>
            </a:fld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7792-A7FA-48C3-841A-B540CF00F5A6}" type="datetime1">
              <a:rPr lang="fr-CH" smtClean="0"/>
              <a:t>26.10.2020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7821-D4A1-42D5-BC69-B6859B15F172}" type="datetime1">
              <a:rPr lang="fr-CH" smtClean="0"/>
              <a:t>26.10.2020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D656-0763-46DA-AFDA-013BD9149DE7}" type="datetime1">
              <a:rPr lang="fr-CH" smtClean="0"/>
              <a:t>26.10.2020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‹N°›</a:t>
            </a:fld>
            <a:endParaRPr lang="fr-CH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892899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0"/>
            <a:ext cx="8928992" cy="514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18288"/>
            <a:ext cx="115212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612EC90-6F88-4E08-A761-F86AA951F4E1}" type="datetime1">
              <a:rPr lang="fr-CH" smtClean="0"/>
              <a:t>26.10.2020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3648" y="18288"/>
            <a:ext cx="655272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9A948F23-6199-48C5-9F14-021A62431B2A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of Ant Colony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4</a:t>
            </a:r>
          </a:p>
          <a:p>
            <a:endParaRPr lang="en-GB" dirty="0" smtClean="0"/>
          </a:p>
          <a:p>
            <a:r>
              <a:rPr lang="en-GB" dirty="0" smtClean="0"/>
              <a:t>Swarm intelligence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854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Mathematical model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Suppose we have m ant already through the system.</a:t>
            </a:r>
          </a:p>
          <a:p>
            <a:r>
              <a:rPr lang="en-GB" dirty="0" smtClean="0"/>
              <a:t>What is the probability for the next ant (m+1) to take the upper or lower branch?</a:t>
            </a:r>
          </a:p>
          <a:p>
            <a:endParaRPr lang="en-GB" dirty="0"/>
          </a:p>
          <a:p>
            <a:r>
              <a:rPr lang="en-GB" dirty="0" smtClean="0"/>
              <a:t>Let Um be the number of ants that took the </a:t>
            </a:r>
            <a:r>
              <a:rPr lang="en-GB" dirty="0" err="1" smtClean="0"/>
              <a:t>Uper</a:t>
            </a:r>
            <a:r>
              <a:rPr lang="en-GB" dirty="0" smtClean="0"/>
              <a:t> branch.</a:t>
            </a:r>
          </a:p>
          <a:p>
            <a:r>
              <a:rPr lang="en-GB" dirty="0" smtClean="0"/>
              <a:t>And Lm be the number of ants that took the Lower branch</a:t>
            </a:r>
          </a:p>
          <a:p>
            <a:r>
              <a:rPr lang="en-GB" dirty="0" smtClean="0"/>
              <a:t>m = Um + Lm</a:t>
            </a:r>
          </a:p>
          <a:p>
            <a:r>
              <a:rPr lang="en-GB" dirty="0" smtClean="0"/>
              <a:t>P</a:t>
            </a:r>
            <a:r>
              <a:rPr lang="en-GB" baseline="-25000" dirty="0" smtClean="0"/>
              <a:t>U</a:t>
            </a:r>
            <a:r>
              <a:rPr lang="en-GB" dirty="0" smtClean="0"/>
              <a:t>(m+1) : Probability that ant m+1 goes in the Upper branch</a:t>
            </a:r>
          </a:p>
          <a:p>
            <a:r>
              <a:rPr lang="en-GB" dirty="0" smtClean="0"/>
              <a:t>P</a:t>
            </a:r>
            <a:r>
              <a:rPr lang="en-GB" baseline="-25000" dirty="0" smtClean="0"/>
              <a:t>L</a:t>
            </a:r>
            <a:r>
              <a:rPr lang="en-GB" dirty="0" smtClean="0"/>
              <a:t>(m+1): Probability that ant m+1 goes in the Lower branch</a:t>
            </a:r>
          </a:p>
          <a:p>
            <a:endParaRPr lang="en-GB" dirty="0"/>
          </a:p>
          <a:p>
            <a:r>
              <a:rPr lang="en-GB" dirty="0" smtClean="0"/>
              <a:t>The proposition is that the following applies: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P</a:t>
            </a:r>
            <a:r>
              <a:rPr lang="en-GB" baseline="-25000" dirty="0">
                <a:solidFill>
                  <a:schemeClr val="tx2"/>
                </a:solidFill>
              </a:rPr>
              <a:t>U</a:t>
            </a:r>
            <a:r>
              <a:rPr lang="en-GB" dirty="0">
                <a:solidFill>
                  <a:schemeClr val="tx2"/>
                </a:solidFill>
              </a:rPr>
              <a:t>(m+1</a:t>
            </a:r>
            <a:r>
              <a:rPr lang="en-GB" dirty="0" smtClean="0">
                <a:solidFill>
                  <a:schemeClr val="tx2"/>
                </a:solidFill>
              </a:rPr>
              <a:t>) = (Um + k)</a:t>
            </a:r>
            <a:r>
              <a:rPr lang="en-GB" baseline="30000" dirty="0" smtClean="0">
                <a:solidFill>
                  <a:schemeClr val="tx2"/>
                </a:solidFill>
              </a:rPr>
              <a:t>h</a:t>
            </a:r>
            <a:r>
              <a:rPr lang="en-GB" dirty="0" smtClean="0">
                <a:solidFill>
                  <a:schemeClr val="tx2"/>
                </a:solidFill>
              </a:rPr>
              <a:t> / (Um + k)</a:t>
            </a:r>
            <a:r>
              <a:rPr lang="en-GB" baseline="30000" dirty="0" smtClean="0">
                <a:solidFill>
                  <a:schemeClr val="tx2"/>
                </a:solidFill>
              </a:rPr>
              <a:t>h</a:t>
            </a:r>
            <a:r>
              <a:rPr lang="en-GB" dirty="0" smtClean="0">
                <a:solidFill>
                  <a:schemeClr val="tx2"/>
                </a:solidFill>
              </a:rPr>
              <a:t> + (Lm + k)</a:t>
            </a:r>
            <a:r>
              <a:rPr lang="en-GB" baseline="30000" dirty="0" smtClean="0">
                <a:solidFill>
                  <a:schemeClr val="tx2"/>
                </a:solidFill>
              </a:rPr>
              <a:t>h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P</a:t>
            </a:r>
            <a:r>
              <a:rPr lang="en-GB" baseline="-25000" dirty="0">
                <a:solidFill>
                  <a:schemeClr val="tx2"/>
                </a:solidFill>
              </a:rPr>
              <a:t>L</a:t>
            </a:r>
            <a:r>
              <a:rPr lang="en-GB" dirty="0">
                <a:solidFill>
                  <a:schemeClr val="tx2"/>
                </a:solidFill>
              </a:rPr>
              <a:t>(m+1</a:t>
            </a:r>
            <a:r>
              <a:rPr lang="en-GB" dirty="0" smtClean="0">
                <a:solidFill>
                  <a:schemeClr val="tx2"/>
                </a:solidFill>
              </a:rPr>
              <a:t>) = 1 - </a:t>
            </a:r>
            <a:r>
              <a:rPr lang="en-GB" dirty="0">
                <a:solidFill>
                  <a:schemeClr val="tx2"/>
                </a:solidFill>
              </a:rPr>
              <a:t>P</a:t>
            </a:r>
            <a:r>
              <a:rPr lang="en-GB" baseline="-25000" dirty="0">
                <a:solidFill>
                  <a:schemeClr val="tx2"/>
                </a:solidFill>
              </a:rPr>
              <a:t>U</a:t>
            </a:r>
            <a:r>
              <a:rPr lang="en-GB" dirty="0">
                <a:solidFill>
                  <a:schemeClr val="tx2"/>
                </a:solidFill>
              </a:rPr>
              <a:t>(m+1</a:t>
            </a:r>
            <a:r>
              <a:rPr lang="en-GB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GB" dirty="0" err="1" smtClean="0"/>
              <a:t>Deneubourg</a:t>
            </a:r>
            <a:r>
              <a:rPr lang="en-GB" dirty="0" smtClean="0"/>
              <a:t> and Gross showed that these formula represent how real ants behave, provide that the value are k = 20 and h = 2.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754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Interpretation of k and 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k &lt;&lt; Um and k &lt;&lt; Lm, then P = 0,5</a:t>
            </a:r>
          </a:p>
          <a:p>
            <a:r>
              <a:rPr lang="en-GB" dirty="0" smtClean="0"/>
              <a:t>k is then the number  of ants that need to go through a path to make it attractive enough.</a:t>
            </a:r>
          </a:p>
          <a:p>
            <a:r>
              <a:rPr lang="en-GB" dirty="0" smtClean="0"/>
              <a:t>h ≠ 1 means that there is a non-linearity in the perception of pheromone.</a:t>
            </a:r>
          </a:p>
          <a:p>
            <a:r>
              <a:rPr lang="en-GB" dirty="0" smtClean="0"/>
              <a:t>The attraction goes as the square of the amount of pheromones.</a:t>
            </a:r>
          </a:p>
          <a:p>
            <a:endParaRPr lang="en-GB" dirty="0"/>
          </a:p>
          <a:p>
            <a:r>
              <a:rPr lang="en-GB" dirty="0" smtClean="0">
                <a:solidFill>
                  <a:schemeClr val="tx2"/>
                </a:solidFill>
              </a:rPr>
              <a:t>Is this mathematical model enough to explain that ants find the shortest path?</a:t>
            </a:r>
          </a:p>
          <a:p>
            <a:r>
              <a:rPr lang="en-GB" dirty="0" smtClean="0"/>
              <a:t>Make a Discrete event simulation (DES):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11</a:t>
            </a:fld>
            <a:endParaRPr lang="fr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79" y="4293096"/>
            <a:ext cx="7064021" cy="25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79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of DES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12</a:t>
            </a:fld>
            <a:endParaRPr lang="fr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2" y="1412776"/>
            <a:ext cx="456689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854538"/>
            <a:ext cx="4644008" cy="300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56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4.3 Algorithm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For computer based optimisation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658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to </a:t>
            </a:r>
            <a:r>
              <a:rPr lang="en-GB" dirty="0" smtClean="0"/>
              <a:t>adapt the idea of the pheromone trail to a computer program doing combinatorial optimization, such as TSP.</a:t>
            </a:r>
          </a:p>
          <a:p>
            <a:pPr lvl="1"/>
            <a:r>
              <a:rPr lang="en-GB" dirty="0" smtClean="0"/>
              <a:t>In 1992, </a:t>
            </a:r>
            <a:r>
              <a:rPr lang="en-GB" dirty="0" err="1" smtClean="0"/>
              <a:t>Dorigo</a:t>
            </a:r>
            <a:r>
              <a:rPr lang="en-GB" dirty="0" smtClean="0"/>
              <a:t> et al. propose a new algorithm “AS” (for “Ant System”)</a:t>
            </a:r>
          </a:p>
          <a:p>
            <a:pPr lvl="1"/>
            <a:r>
              <a:rPr lang="en-GB" dirty="0" smtClean="0"/>
              <a:t>Later on, new versions were proposed, such as “ACS” (for “Ant Colony System”)</a:t>
            </a:r>
          </a:p>
          <a:p>
            <a:endParaRPr lang="en-GB" dirty="0"/>
          </a:p>
          <a:p>
            <a:r>
              <a:rPr lang="en-GB" dirty="0" smtClean="0"/>
              <a:t>TPS:</a:t>
            </a:r>
          </a:p>
          <a:p>
            <a:pPr lvl="1"/>
            <a:r>
              <a:rPr lang="en-GB" dirty="0" smtClean="0"/>
              <a:t>Configuration: n Cities, separated by a distance </a:t>
            </a:r>
            <a:r>
              <a:rPr lang="en-GB" dirty="0" err="1" smtClean="0"/>
              <a:t>d</a:t>
            </a:r>
            <a:r>
              <a:rPr lang="en-GB" baseline="-25000" dirty="0" err="1" smtClean="0"/>
              <a:t>ij</a:t>
            </a:r>
            <a:r>
              <a:rPr lang="en-GB" dirty="0" smtClean="0"/>
              <a:t> between cities </a:t>
            </a:r>
            <a:r>
              <a:rPr lang="en-GB" dirty="0" err="1" smtClean="0"/>
              <a:t>i</a:t>
            </a:r>
            <a:r>
              <a:rPr lang="en-GB" dirty="0" smtClean="0"/>
              <a:t> and j.</a:t>
            </a:r>
          </a:p>
          <a:p>
            <a:pPr lvl="1"/>
            <a:r>
              <a:rPr lang="en-GB" dirty="0" smtClean="0"/>
              <a:t>Goal: find the shortest tour that goes through all cities once and only once, and return to the initial city.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tx2"/>
                </a:solidFill>
              </a:rPr>
              <a:t>Algorithm for AS</a:t>
            </a:r>
          </a:p>
          <a:p>
            <a:pPr lvl="1"/>
            <a:r>
              <a:rPr lang="en-GB" dirty="0" smtClean="0">
                <a:sym typeface="Symbol"/>
              </a:rPr>
              <a:t></a:t>
            </a:r>
            <a:r>
              <a:rPr lang="en-GB" baseline="-25000" dirty="0" err="1" smtClean="0">
                <a:sym typeface="Symbol"/>
              </a:rPr>
              <a:t>ij</a:t>
            </a:r>
            <a:r>
              <a:rPr lang="en-GB" dirty="0" smtClean="0">
                <a:sym typeface="Symbol"/>
              </a:rPr>
              <a:t> the visibility: </a:t>
            </a:r>
            <a:r>
              <a:rPr lang="en-GB" dirty="0">
                <a:sym typeface="Symbol"/>
              </a:rPr>
              <a:t></a:t>
            </a:r>
            <a:r>
              <a:rPr lang="en-GB" baseline="-25000" dirty="0" err="1">
                <a:sym typeface="Symbol"/>
              </a:rPr>
              <a:t>ij</a:t>
            </a:r>
            <a:r>
              <a:rPr lang="en-GB" dirty="0">
                <a:sym typeface="Symbol"/>
              </a:rPr>
              <a:t> </a:t>
            </a:r>
            <a:r>
              <a:rPr lang="en-GB" dirty="0" smtClean="0">
                <a:sym typeface="Symbol"/>
              </a:rPr>
              <a:t>= 1 / </a:t>
            </a:r>
            <a:r>
              <a:rPr lang="en-GB" dirty="0" err="1" smtClean="0">
                <a:sym typeface="Symbol"/>
              </a:rPr>
              <a:t>d</a:t>
            </a:r>
            <a:r>
              <a:rPr lang="en-GB" baseline="-25000" dirty="0" err="1" smtClean="0">
                <a:sym typeface="Symbol"/>
              </a:rPr>
              <a:t>ij</a:t>
            </a:r>
            <a:endParaRPr lang="en-GB" baseline="-25000" dirty="0" smtClean="0">
              <a:sym typeface="Symbol"/>
            </a:endParaRPr>
          </a:p>
          <a:p>
            <a:pPr lvl="1"/>
            <a:r>
              <a:rPr lang="en-GB" dirty="0" smtClean="0"/>
              <a:t>Trail intensity </a:t>
            </a:r>
            <a:r>
              <a:rPr lang="en-GB" dirty="0" err="1" smtClean="0">
                <a:latin typeface="Symbol" panose="05050102010706020507" pitchFamily="18" charset="2"/>
                <a:sym typeface="Symbol"/>
              </a:rPr>
              <a:t>t</a:t>
            </a:r>
            <a:r>
              <a:rPr lang="en-GB" baseline="-25000" dirty="0" err="1" smtClean="0">
                <a:sym typeface="Symbol"/>
              </a:rPr>
              <a:t>ij</a:t>
            </a:r>
            <a:r>
              <a:rPr lang="en-GB" dirty="0" smtClean="0">
                <a:sym typeface="Symbol"/>
              </a:rPr>
              <a:t> : is the amount of pheromone on the link between cities </a:t>
            </a:r>
            <a:r>
              <a:rPr lang="en-GB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 and j</a:t>
            </a:r>
          </a:p>
          <a:p>
            <a:pPr lvl="1"/>
            <a:r>
              <a:rPr lang="en-GB" dirty="0" smtClean="0">
                <a:sym typeface="Symbol"/>
              </a:rPr>
              <a:t>m: the number of ants that all create a tour</a:t>
            </a:r>
          </a:p>
          <a:p>
            <a:pPr lvl="1"/>
            <a:r>
              <a:rPr lang="en-GB" dirty="0" smtClean="0">
                <a:sym typeface="Symbol"/>
              </a:rPr>
              <a:t>There are also guiding parameters that will be introduced later on</a:t>
            </a:r>
          </a:p>
          <a:p>
            <a:endParaRPr lang="en-GB" dirty="0">
              <a:sym typeface="Symbol"/>
            </a:endParaRPr>
          </a:p>
          <a:p>
            <a:r>
              <a:rPr lang="en-GB" dirty="0" smtClean="0">
                <a:solidFill>
                  <a:schemeClr val="tx2"/>
                </a:solidFill>
                <a:sym typeface="Symbol"/>
              </a:rPr>
              <a:t>Main idea</a:t>
            </a:r>
            <a:r>
              <a:rPr lang="en-GB" dirty="0" smtClean="0">
                <a:sym typeface="Symbol"/>
              </a:rPr>
              <a:t>: an ant will decide on its trajectory 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based on the visibility and the intensity </a:t>
            </a:r>
            <a:r>
              <a:rPr lang="en-GB" dirty="0" smtClean="0">
                <a:sym typeface="Symbol"/>
              </a:rPr>
              <a:t>of the trail</a:t>
            </a:r>
          </a:p>
          <a:p>
            <a:pPr lvl="1"/>
            <a:r>
              <a:rPr lang="en-GB" dirty="0" smtClean="0">
                <a:sym typeface="Symbol"/>
              </a:rPr>
              <a:t>It will prefer to move to a 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next city </a:t>
            </a:r>
            <a:r>
              <a:rPr lang="en-GB" dirty="0" smtClean="0">
                <a:sym typeface="Symbol"/>
              </a:rPr>
              <a:t>which is 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highly visible </a:t>
            </a:r>
            <a:r>
              <a:rPr lang="en-GB" dirty="0" smtClean="0">
                <a:sym typeface="Symbol"/>
              </a:rPr>
              <a:t>and with a trail with a </a:t>
            </a:r>
            <a:r>
              <a:rPr lang="en-GB" dirty="0" smtClean="0">
                <a:solidFill>
                  <a:schemeClr val="tx2"/>
                </a:solidFill>
                <a:sym typeface="Symbol"/>
              </a:rPr>
              <a:t>lot of pheromones</a:t>
            </a:r>
            <a:r>
              <a:rPr lang="en-GB" dirty="0" smtClean="0">
                <a:sym typeface="Symbol"/>
              </a:rPr>
              <a:t>.</a:t>
            </a:r>
          </a:p>
          <a:p>
            <a:pPr lvl="1"/>
            <a:r>
              <a:rPr lang="en-GB" dirty="0" smtClean="0">
                <a:sym typeface="Symbol"/>
              </a:rPr>
              <a:t>Once a ant takes a link it will add more pheromone, thus maintaining or increasing the </a:t>
            </a:r>
            <a:r>
              <a:rPr lang="en-GB" dirty="0" err="1" smtClean="0">
                <a:sym typeface="Symbol"/>
              </a:rPr>
              <a:t>attractivity</a:t>
            </a:r>
            <a:r>
              <a:rPr lang="en-GB" dirty="0" smtClean="0">
                <a:sym typeface="Symbol"/>
              </a:rPr>
              <a:t> of that link.</a:t>
            </a:r>
          </a:p>
          <a:p>
            <a:pPr lvl="1"/>
            <a:r>
              <a:rPr lang="en-GB" dirty="0" smtClean="0">
                <a:sym typeface="Symbol"/>
              </a:rPr>
              <a:t>If a link is not taken, the pheromone will evaporate and its pheromone intensity will go to zero (this is a way to “erase” bad solutions).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05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each iteration, the m ants perform a tour </a:t>
            </a:r>
            <a:r>
              <a:rPr lang="en-GB" dirty="0" smtClean="0">
                <a:solidFill>
                  <a:schemeClr val="tx2"/>
                </a:solidFill>
              </a:rPr>
              <a:t>one after the other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Let us consider the movement of ant k once it reached the city </a:t>
            </a:r>
            <a:r>
              <a:rPr lang="en-GB" dirty="0" err="1" smtClean="0"/>
              <a:t>i</a:t>
            </a:r>
            <a:endParaRPr lang="en-GB" dirty="0" smtClean="0"/>
          </a:p>
          <a:p>
            <a:pPr lvl="1"/>
            <a:r>
              <a:rPr lang="en-GB" dirty="0" smtClean="0"/>
              <a:t>This ant needs to choose its next city to move to.</a:t>
            </a:r>
          </a:p>
          <a:p>
            <a:pPr lvl="1"/>
            <a:r>
              <a:rPr lang="en-GB" dirty="0" smtClean="0"/>
              <a:t>Let J be the set of cities that ant k has not yet visited (possible destinations).</a:t>
            </a:r>
          </a:p>
          <a:p>
            <a:pPr lvl="1"/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 smtClean="0"/>
              <a:t>The ant will chose city j </a:t>
            </a:r>
            <a:r>
              <a:rPr lang="en-GB" dirty="0" smtClean="0">
                <a:sym typeface="Symbol"/>
              </a:rPr>
              <a:t> J with a probability </a:t>
            </a:r>
            <a:r>
              <a:rPr lang="en-GB" dirty="0" err="1" smtClean="0">
                <a:sym typeface="Symbol"/>
              </a:rPr>
              <a:t>Pij</a:t>
            </a:r>
            <a:r>
              <a:rPr lang="en-GB" dirty="0" smtClean="0">
                <a:sym typeface="Symbol"/>
              </a:rPr>
              <a:t> that depends on visibility and pheromone intensity.</a:t>
            </a:r>
          </a:p>
          <a:p>
            <a:pPr lvl="1"/>
            <a:endParaRPr lang="en-GB" dirty="0">
              <a:sym typeface="Symbol"/>
            </a:endParaRPr>
          </a:p>
          <a:p>
            <a:pPr lvl="1"/>
            <a:endParaRPr lang="en-GB" dirty="0" smtClean="0">
              <a:sym typeface="Symbol"/>
            </a:endParaRPr>
          </a:p>
          <a:p>
            <a:pPr lvl="1"/>
            <a:endParaRPr lang="en-GB" dirty="0">
              <a:sym typeface="Symbol"/>
            </a:endParaRPr>
          </a:p>
          <a:p>
            <a:pPr lvl="1"/>
            <a:endParaRPr lang="en-GB" dirty="0" smtClean="0">
              <a:sym typeface="Symbol"/>
            </a:endParaRPr>
          </a:p>
          <a:p>
            <a:pPr lvl="1"/>
            <a:endParaRPr lang="en-GB" dirty="0">
              <a:sym typeface="Symbol"/>
            </a:endParaRPr>
          </a:p>
          <a:p>
            <a:pPr lvl="1"/>
            <a:endParaRPr lang="en-GB" dirty="0" smtClean="0">
              <a:sym typeface="Symbol"/>
            </a:endParaRPr>
          </a:p>
          <a:p>
            <a:pPr lvl="1"/>
            <a:endParaRPr lang="en-GB" dirty="0">
              <a:sym typeface="Symbol"/>
            </a:endParaRPr>
          </a:p>
          <a:p>
            <a:pPr lvl="1"/>
            <a:endParaRPr lang="en-GB" dirty="0" smtClean="0">
              <a:sym typeface="Symbol"/>
            </a:endParaRPr>
          </a:p>
          <a:p>
            <a:pPr lvl="1"/>
            <a:endParaRPr lang="en-GB" dirty="0">
              <a:sym typeface="Symbol"/>
            </a:endParaRPr>
          </a:p>
          <a:p>
            <a:pPr lvl="1"/>
            <a:endParaRPr lang="en-GB" dirty="0" smtClean="0">
              <a:sym typeface="Symbol"/>
            </a:endParaRPr>
          </a:p>
          <a:p>
            <a:pPr lvl="1"/>
            <a:endParaRPr lang="en-GB" dirty="0">
              <a:sym typeface="Symbol"/>
            </a:endParaRPr>
          </a:p>
          <a:p>
            <a:pPr lvl="1"/>
            <a:endParaRPr lang="en-GB" dirty="0" smtClean="0">
              <a:sym typeface="Symbol"/>
            </a:endParaRPr>
          </a:p>
          <a:p>
            <a:pPr lvl="1"/>
            <a:endParaRPr lang="en-GB" dirty="0">
              <a:sym typeface="Symbol"/>
            </a:endParaRPr>
          </a:p>
          <a:p>
            <a:r>
              <a:rPr lang="en-GB" dirty="0" smtClean="0">
                <a:sym typeface="Symbol"/>
              </a:rPr>
              <a:t>Where </a:t>
            </a:r>
            <a:r>
              <a:rPr lang="en-GB" dirty="0" smtClean="0">
                <a:latin typeface="Symbol" panose="05050102010706020507" pitchFamily="18" charset="2"/>
                <a:sym typeface="Symbol"/>
              </a:rPr>
              <a:t>a</a:t>
            </a:r>
            <a:r>
              <a:rPr lang="en-GB" dirty="0" smtClean="0">
                <a:sym typeface="Symbol"/>
              </a:rPr>
              <a:t> and </a:t>
            </a:r>
            <a:r>
              <a:rPr lang="en-GB" dirty="0" smtClean="0">
                <a:latin typeface="Symbol" panose="05050102010706020507" pitchFamily="18" charset="2"/>
                <a:sym typeface="Symbol"/>
              </a:rPr>
              <a:t>b</a:t>
            </a:r>
            <a:r>
              <a:rPr lang="en-GB" dirty="0" smtClean="0">
                <a:sym typeface="Symbol"/>
              </a:rPr>
              <a:t> are guiding parameters that need to be specified:</a:t>
            </a:r>
          </a:p>
          <a:p>
            <a:pPr lvl="1"/>
            <a:r>
              <a:rPr lang="en-GB" dirty="0" smtClean="0">
                <a:latin typeface="Symbol" panose="05050102010706020507" pitchFamily="18" charset="2"/>
                <a:sym typeface="Symbol"/>
              </a:rPr>
              <a:t>a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favors</a:t>
            </a:r>
            <a:r>
              <a:rPr lang="en-GB" dirty="0" smtClean="0">
                <a:sym typeface="Symbol"/>
              </a:rPr>
              <a:t> the intensity of pheromone trail: intensification</a:t>
            </a:r>
          </a:p>
          <a:p>
            <a:pPr lvl="1"/>
            <a:r>
              <a:rPr lang="en-GB" dirty="0" smtClean="0">
                <a:latin typeface="Symbol" panose="05050102010706020507" pitchFamily="18" charset="2"/>
                <a:sym typeface="Symbol"/>
              </a:rPr>
              <a:t>b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favors</a:t>
            </a:r>
            <a:r>
              <a:rPr lang="en-GB" dirty="0" smtClean="0">
                <a:sym typeface="Symbol"/>
              </a:rPr>
              <a:t> a geographic information: diversification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15</a:t>
            </a:fld>
            <a:endParaRPr lang="fr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32" y="2574175"/>
            <a:ext cx="6230937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97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Pheromone trail update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Once all ants have finished their tour, the pheromone trail will be updated (increase or evaporation):</a:t>
            </a:r>
          </a:p>
          <a:p>
            <a:pPr lvl="1"/>
            <a:r>
              <a:rPr lang="en-GB" dirty="0" smtClean="0"/>
              <a:t>Let us call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k</a:t>
            </a:r>
            <a:r>
              <a:rPr lang="en-GB" dirty="0" smtClean="0"/>
              <a:t>(t) the tour of ant k at iteration t (the permutation of cities corresponding to the tour)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latin typeface="Symbol" panose="05050102010706020507" pitchFamily="18" charset="2"/>
              </a:rPr>
              <a:t>r</a:t>
            </a:r>
            <a:r>
              <a:rPr lang="en-GB" dirty="0" smtClean="0"/>
              <a:t> is a new control parameter.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Q is a control parameter, and L</a:t>
            </a:r>
            <a:r>
              <a:rPr lang="en-GB" baseline="-25000" dirty="0" smtClean="0"/>
              <a:t>k</a:t>
            </a:r>
            <a:r>
              <a:rPr lang="en-GB" dirty="0" smtClean="0"/>
              <a:t> the length of the tour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k</a:t>
            </a:r>
            <a:r>
              <a:rPr lang="en-GB" dirty="0" smtClean="0"/>
              <a:t> of ant k.</a:t>
            </a:r>
          </a:p>
          <a:p>
            <a:pPr lvl="1"/>
            <a:r>
              <a:rPr lang="en-GB" dirty="0" smtClean="0"/>
              <a:t>By this, </a:t>
            </a:r>
            <a:r>
              <a:rPr lang="en-GB" dirty="0" smtClean="0">
                <a:solidFill>
                  <a:schemeClr val="tx2"/>
                </a:solidFill>
              </a:rPr>
              <a:t>short tours are reinforced</a:t>
            </a:r>
            <a:r>
              <a:rPr lang="en-GB" dirty="0" smtClean="0"/>
              <a:t>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16</a:t>
            </a:fld>
            <a:endParaRPr lang="fr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25712"/>
            <a:ext cx="45624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43910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05064"/>
            <a:ext cx="28670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94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Initialisation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the algorithm is undefined if </a:t>
            </a:r>
            <a:r>
              <a:rPr lang="en-GB" dirty="0" err="1" smtClean="0">
                <a:latin typeface="Symbol" panose="05050102010706020507" pitchFamily="18" charset="2"/>
              </a:rPr>
              <a:t>t</a:t>
            </a:r>
            <a:r>
              <a:rPr lang="en-GB" baseline="-25000" dirty="0" err="1" smtClean="0"/>
              <a:t>ij</a:t>
            </a:r>
            <a:r>
              <a:rPr lang="en-GB" dirty="0" smtClean="0"/>
              <a:t> = 0 for all (</a:t>
            </a:r>
            <a:r>
              <a:rPr lang="en-GB" dirty="0" err="1" smtClean="0"/>
              <a:t>i</a:t>
            </a:r>
            <a:r>
              <a:rPr lang="en-GB" dirty="0" smtClean="0"/>
              <a:t>, j).</a:t>
            </a:r>
          </a:p>
          <a:p>
            <a:r>
              <a:rPr lang="en-GB" dirty="0" smtClean="0"/>
              <a:t>Initially one sets:</a:t>
            </a:r>
          </a:p>
          <a:p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Where </a:t>
            </a:r>
            <a:r>
              <a:rPr lang="en-GB" dirty="0" smtClean="0">
                <a:solidFill>
                  <a:schemeClr val="tx2"/>
                </a:solidFill>
              </a:rPr>
              <a:t>L is an estimate of the length </a:t>
            </a:r>
            <a:r>
              <a:rPr lang="en-GB" dirty="0" smtClean="0"/>
              <a:t>of the tour (recall: n is the number of cities)</a:t>
            </a:r>
          </a:p>
          <a:p>
            <a:endParaRPr lang="en-GB" dirty="0"/>
          </a:p>
          <a:p>
            <a:r>
              <a:rPr lang="en-GB" dirty="0" smtClean="0"/>
              <a:t>Empirically it is found that the following choice gives good results:</a:t>
            </a:r>
          </a:p>
          <a:p>
            <a:pPr lvl="1"/>
            <a:r>
              <a:rPr lang="en-GB" dirty="0" smtClean="0"/>
              <a:t>m = n		</a:t>
            </a:r>
            <a:r>
              <a:rPr lang="en-GB" dirty="0" smtClean="0">
                <a:latin typeface="Symbol" panose="05050102010706020507" pitchFamily="18" charset="2"/>
              </a:rPr>
              <a:t>a</a:t>
            </a:r>
            <a:r>
              <a:rPr lang="en-GB" dirty="0" smtClean="0"/>
              <a:t> = 1	</a:t>
            </a:r>
            <a:r>
              <a:rPr lang="en-GB" dirty="0" smtClean="0">
                <a:latin typeface="Symbol" panose="05050102010706020507" pitchFamily="18" charset="2"/>
              </a:rPr>
              <a:t>b</a:t>
            </a:r>
            <a:r>
              <a:rPr lang="en-GB" dirty="0" smtClean="0"/>
              <a:t> = 5	</a:t>
            </a:r>
            <a:r>
              <a:rPr lang="en-GB" dirty="0" smtClean="0">
                <a:latin typeface="Symbol" panose="05050102010706020507" pitchFamily="18" charset="2"/>
              </a:rPr>
              <a:t>r</a:t>
            </a:r>
            <a:r>
              <a:rPr lang="en-GB" dirty="0" smtClean="0"/>
              <a:t> = 0,5	Q = 1</a:t>
            </a:r>
          </a:p>
          <a:p>
            <a:endParaRPr lang="en-GB" dirty="0" smtClean="0"/>
          </a:p>
          <a:p>
            <a:r>
              <a:rPr lang="en-GB" dirty="0" smtClean="0"/>
              <a:t>AS is a population metaheuristics</a:t>
            </a:r>
          </a:p>
          <a:p>
            <a:pPr lvl="1"/>
            <a:r>
              <a:rPr lang="en-GB" dirty="0" smtClean="0"/>
              <a:t>at each iteration, one has m solutions to compute</a:t>
            </a:r>
          </a:p>
          <a:p>
            <a:r>
              <a:rPr lang="en-GB" dirty="0" smtClean="0"/>
              <a:t>With AS (as with many population metaheuristics) there is </a:t>
            </a:r>
            <a:r>
              <a:rPr lang="en-GB" dirty="0" smtClean="0">
                <a:solidFill>
                  <a:schemeClr val="tx2"/>
                </a:solidFill>
              </a:rPr>
              <a:t>no explicit formulation of a neighbourhood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Instead, a </a:t>
            </a:r>
            <a:r>
              <a:rPr lang="en-GB" dirty="0" smtClean="0">
                <a:solidFill>
                  <a:schemeClr val="tx2"/>
                </a:solidFill>
              </a:rPr>
              <a:t>neighbour is selected by construction</a:t>
            </a:r>
            <a:r>
              <a:rPr lang="en-GB" dirty="0" smtClean="0"/>
              <a:t>, namely here the new tours of the m ants </a:t>
            </a:r>
            <a:r>
              <a:rPr lang="en-GB" dirty="0" smtClean="0">
                <a:solidFill>
                  <a:schemeClr val="tx2"/>
                </a:solidFill>
              </a:rPr>
              <a:t>based on the previous tours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The tours of the m ants are </a:t>
            </a:r>
            <a:r>
              <a:rPr lang="en-GB" dirty="0" smtClean="0">
                <a:solidFill>
                  <a:schemeClr val="tx2"/>
                </a:solidFill>
              </a:rPr>
              <a:t>independents</a:t>
            </a:r>
          </a:p>
          <a:p>
            <a:pPr lvl="1"/>
            <a:r>
              <a:rPr lang="en-GB" dirty="0" smtClean="0"/>
              <a:t>So one can </a:t>
            </a:r>
            <a:r>
              <a:rPr lang="en-GB" dirty="0" smtClean="0">
                <a:solidFill>
                  <a:schemeClr val="tx2"/>
                </a:solidFill>
              </a:rPr>
              <a:t>parallelize the movements </a:t>
            </a:r>
            <a:r>
              <a:rPr lang="en-GB" dirty="0" smtClean="0"/>
              <a:t>of ants (main gain of performances)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17</a:t>
            </a:fld>
            <a:endParaRPr lang="fr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18573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49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Ant Colony System (ACS)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got a best solution for the problem known as “Olivier30” in less CPU time than other methods.</a:t>
            </a:r>
          </a:p>
          <a:p>
            <a:r>
              <a:rPr lang="en-GB" dirty="0" smtClean="0"/>
              <a:t>But for a bigger problem it failed to find the known optimal solution.</a:t>
            </a:r>
          </a:p>
          <a:p>
            <a:endParaRPr lang="en-GB" dirty="0"/>
          </a:p>
          <a:p>
            <a:r>
              <a:rPr lang="en-GB" dirty="0" smtClean="0"/>
              <a:t>ACS is a variation of AS which differs by the way the next city is chosen and how the pheromone trail is updated.</a:t>
            </a:r>
          </a:p>
          <a:p>
            <a:r>
              <a:rPr lang="en-GB" dirty="0" smtClean="0"/>
              <a:t>Ant k at city </a:t>
            </a:r>
            <a:r>
              <a:rPr lang="en-GB" dirty="0" err="1" smtClean="0"/>
              <a:t>i</a:t>
            </a:r>
            <a:r>
              <a:rPr lang="en-GB" dirty="0" smtClean="0"/>
              <a:t> will choose city j as follows:</a:t>
            </a:r>
          </a:p>
          <a:p>
            <a:pPr marL="5383213" lvl="1" indent="-182563"/>
            <a:endParaRPr lang="en-GB" dirty="0" smtClean="0"/>
          </a:p>
          <a:p>
            <a:pPr marL="5383213" lvl="1" indent="-182563"/>
            <a:r>
              <a:rPr lang="en-GB" dirty="0" smtClean="0"/>
              <a:t>with </a:t>
            </a:r>
            <a:r>
              <a:rPr lang="en-GB" dirty="0" err="1" smtClean="0"/>
              <a:t>probabilit</a:t>
            </a:r>
            <a:r>
              <a:rPr lang="en-GB" dirty="0" smtClean="0"/>
              <a:t> q</a:t>
            </a:r>
            <a:r>
              <a:rPr lang="en-GB" baseline="-25000" dirty="0" smtClean="0"/>
              <a:t>0 </a:t>
            </a:r>
            <a:r>
              <a:rPr lang="en-GB" dirty="0" smtClean="0"/>
              <a:t>(exploitation)</a:t>
            </a:r>
          </a:p>
          <a:p>
            <a:pPr marL="5383213" lvl="1" indent="-182563"/>
            <a:endParaRPr lang="en-GB" baseline="-25000" dirty="0"/>
          </a:p>
          <a:p>
            <a:pPr marL="5383213" lvl="1" indent="-182563"/>
            <a:r>
              <a:rPr lang="en-GB" dirty="0"/>
              <a:t>with </a:t>
            </a:r>
            <a:r>
              <a:rPr lang="en-GB" dirty="0" err="1"/>
              <a:t>probabilit</a:t>
            </a:r>
            <a:r>
              <a:rPr lang="en-GB" dirty="0"/>
              <a:t> </a:t>
            </a:r>
            <a:r>
              <a:rPr lang="en-GB" dirty="0" smtClean="0"/>
              <a:t>1 - q</a:t>
            </a:r>
            <a:r>
              <a:rPr lang="en-GB" baseline="-25000" dirty="0" smtClean="0"/>
              <a:t>0</a:t>
            </a:r>
            <a:r>
              <a:rPr lang="en-GB" dirty="0" smtClean="0"/>
              <a:t> (exploration)</a:t>
            </a:r>
            <a:endParaRPr lang="en-GB" baseline="-25000" dirty="0" smtClean="0"/>
          </a:p>
          <a:p>
            <a:pPr marL="182563" indent="-182563"/>
            <a:endParaRPr lang="en-GB" dirty="0" smtClean="0"/>
          </a:p>
          <a:p>
            <a:pPr marL="182563" lvl="1" indent="-182563"/>
            <a:r>
              <a:rPr lang="en-GB" dirty="0" smtClean="0"/>
              <a:t>With probability </a:t>
            </a:r>
            <a:r>
              <a:rPr lang="en-GB" dirty="0"/>
              <a:t>1 - </a:t>
            </a:r>
            <a:r>
              <a:rPr lang="en-GB" dirty="0" smtClean="0"/>
              <a:t>q</a:t>
            </a:r>
            <a:r>
              <a:rPr lang="en-GB" baseline="-25000" dirty="0" smtClean="0"/>
              <a:t>0</a:t>
            </a:r>
            <a:r>
              <a:rPr lang="en-GB" dirty="0" smtClean="0"/>
              <a:t>, the city u is chosen as before with a probability </a:t>
            </a:r>
            <a:r>
              <a:rPr lang="en-GB" dirty="0" err="1" smtClean="0"/>
              <a:t>Piu</a:t>
            </a:r>
            <a:r>
              <a:rPr lang="en-GB" dirty="0"/>
              <a:t>:</a:t>
            </a:r>
            <a:endParaRPr lang="en-GB" baseline="-25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18</a:t>
            </a:fld>
            <a:endParaRPr lang="fr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8"/>
          <a:stretch/>
        </p:blipFill>
        <p:spPr bwMode="auto">
          <a:xfrm>
            <a:off x="1475657" y="3930650"/>
            <a:ext cx="360312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22" y="5346521"/>
            <a:ext cx="27622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98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Pheromone update</a:t>
            </a:r>
            <a:endParaRPr lang="en-GB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 two steps process:</a:t>
            </a:r>
          </a:p>
          <a:p>
            <a:endParaRPr lang="en-GB" dirty="0"/>
          </a:p>
          <a:p>
            <a:r>
              <a:rPr lang="en-GB" dirty="0" smtClean="0"/>
              <a:t>First each ant will add an amount </a:t>
            </a:r>
            <a:r>
              <a:rPr lang="en-GB" dirty="0" smtClean="0">
                <a:sym typeface="Symbol"/>
              </a:rPr>
              <a:t></a:t>
            </a:r>
            <a:r>
              <a:rPr lang="en-GB" baseline="-25000" dirty="0" smtClean="0">
                <a:sym typeface="Symbol"/>
              </a:rPr>
              <a:t>0</a:t>
            </a:r>
            <a:r>
              <a:rPr lang="en-GB" dirty="0" smtClean="0">
                <a:sym typeface="Symbol"/>
              </a:rPr>
              <a:t> on each link it has used.</a:t>
            </a:r>
          </a:p>
          <a:p>
            <a:r>
              <a:rPr lang="en-GB" dirty="0" smtClean="0">
                <a:sym typeface="Symbol"/>
              </a:rPr>
              <a:t>and a fraction 1-</a:t>
            </a:r>
            <a:r>
              <a:rPr lang="en-GB" dirty="0">
                <a:sym typeface="Symbol"/>
              </a:rPr>
              <a:t></a:t>
            </a:r>
            <a:r>
              <a:rPr lang="en-GB" dirty="0" smtClean="0">
                <a:sym typeface="Symbol"/>
              </a:rPr>
              <a:t> of the existing amount of pheromone gets evaporated.</a:t>
            </a:r>
          </a:p>
          <a:p>
            <a:endParaRPr lang="en-GB" dirty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r>
              <a:rPr lang="en-GB" dirty="0" smtClean="0">
                <a:sym typeface="Symbol"/>
              </a:rPr>
              <a:t>Second, an amount </a:t>
            </a:r>
            <a:r>
              <a:rPr lang="en-GB" dirty="0" smtClean="0">
                <a:latin typeface="Symbol" panose="05050102010706020507" pitchFamily="18" charset="2"/>
                <a:sym typeface="Symbol"/>
              </a:rPr>
              <a:t>Dt</a:t>
            </a:r>
            <a:r>
              <a:rPr lang="en-GB" dirty="0" smtClean="0">
                <a:sym typeface="Symbol"/>
              </a:rPr>
              <a:t> = 1 / </a:t>
            </a:r>
            <a:r>
              <a:rPr lang="en-GB" dirty="0" err="1" smtClean="0">
                <a:sym typeface="Symbol"/>
              </a:rPr>
              <a:t>Lmin</a:t>
            </a:r>
            <a:r>
              <a:rPr lang="en-GB" dirty="0" smtClean="0">
                <a:sym typeface="Symbol"/>
              </a:rPr>
              <a:t> of pheromone is added on the links (</a:t>
            </a:r>
            <a:r>
              <a:rPr lang="en-GB" dirty="0" err="1" smtClean="0">
                <a:sym typeface="Symbol"/>
              </a:rPr>
              <a:t>i</a:t>
            </a:r>
            <a:r>
              <a:rPr lang="en-GB" dirty="0" smtClean="0">
                <a:sym typeface="Symbol"/>
              </a:rPr>
              <a:t>, j) of the best tour only.</a:t>
            </a:r>
          </a:p>
          <a:p>
            <a:endParaRPr lang="en-GB" dirty="0">
              <a:sym typeface="Symbol"/>
            </a:endParaRPr>
          </a:p>
          <a:p>
            <a:endParaRPr lang="en-GB" dirty="0" smtClean="0">
              <a:sym typeface="Symbol"/>
            </a:endParaRPr>
          </a:p>
          <a:p>
            <a:pPr lvl="1"/>
            <a:r>
              <a:rPr lang="en-GB" dirty="0" smtClean="0">
                <a:latin typeface="Symbol" panose="05050102010706020507" pitchFamily="18" charset="2"/>
                <a:sym typeface="Symbol"/>
              </a:rPr>
              <a:t>r</a:t>
            </a:r>
            <a:r>
              <a:rPr lang="en-GB" dirty="0" smtClean="0">
                <a:sym typeface="Symbol"/>
              </a:rPr>
              <a:t> is another evaporation factor.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19</a:t>
            </a:fld>
            <a:endParaRPr lang="fr-C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68960"/>
            <a:ext cx="47625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541" y="4149080"/>
            <a:ext cx="3552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76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4.1 Motivations and remarks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 1992, by </a:t>
            </a:r>
            <a:r>
              <a:rPr lang="en-GB" dirty="0" err="1" smtClean="0"/>
              <a:t>Cotorni</a:t>
            </a:r>
            <a:r>
              <a:rPr lang="en-GB" dirty="0" smtClean="0"/>
              <a:t>, </a:t>
            </a:r>
            <a:r>
              <a:rPr lang="en-GB" dirty="0" err="1" smtClean="0"/>
              <a:t>Dorigo</a:t>
            </a:r>
            <a:r>
              <a:rPr lang="en-GB" dirty="0" smtClean="0"/>
              <a:t> &amp; </a:t>
            </a:r>
            <a:r>
              <a:rPr lang="en-GB" dirty="0" err="1" smtClean="0"/>
              <a:t>Maniezzo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Optimization algorithm inspired by ants behaviours.</a:t>
            </a:r>
            <a:br>
              <a:rPr lang="en-GB" dirty="0" smtClean="0"/>
            </a:br>
            <a:r>
              <a:rPr lang="en-GB" dirty="0" smtClean="0"/>
              <a:t>Multi-agent system adapted to combinatorial optimization problems (QAP)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8122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4.4 Performance</a:t>
            </a:r>
            <a:endParaRPr lang="fr-CH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20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826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analyse the performance of this metaheuristics, we will consider a simpler version of the algorithm.</a:t>
            </a:r>
          </a:p>
          <a:p>
            <a:r>
              <a:rPr lang="en-GB" dirty="0" smtClean="0"/>
              <a:t>The search space is S = {0, 1}</a:t>
            </a:r>
            <a:r>
              <a:rPr lang="en-GB" baseline="30000" dirty="0" smtClean="0"/>
              <a:t>N</a:t>
            </a:r>
            <a:r>
              <a:rPr lang="en-GB" dirty="0" smtClean="0"/>
              <a:t> : binary shifts</a:t>
            </a:r>
          </a:p>
          <a:p>
            <a:pPr lvl="1"/>
            <a:r>
              <a:rPr lang="en-GB" dirty="0" smtClean="0"/>
              <a:t>Such a search space can be visited as a tree.</a:t>
            </a:r>
          </a:p>
          <a:p>
            <a:pPr lvl="1"/>
            <a:r>
              <a:rPr lang="en-GB" dirty="0" smtClean="0"/>
              <a:t>The Fitness value found at the end of the path is interpreted as an amount of pheromone which is then distributed to all the sections of that path.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21</a:t>
            </a:fld>
            <a:endParaRPr lang="fr-CH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754671" cy="402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846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How to decide which branch to take?</a:t>
            </a:r>
          </a:p>
          <a:p>
            <a:pPr lvl="1"/>
            <a:r>
              <a:rPr lang="en-GB" dirty="0" smtClean="0"/>
              <a:t>With probability q</a:t>
            </a:r>
            <a:r>
              <a:rPr lang="en-GB" baseline="-25000" dirty="0" smtClean="0"/>
              <a:t>0</a:t>
            </a:r>
            <a:r>
              <a:rPr lang="en-GB" dirty="0" smtClean="0"/>
              <a:t> the ant takes the best branch (higher value of </a:t>
            </a:r>
            <a:r>
              <a:rPr lang="en-GB" dirty="0" smtClean="0">
                <a:latin typeface="Symbol" panose="05050102010706020507" pitchFamily="18" charset="2"/>
              </a:rPr>
              <a:t>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With probabilities 1- q</a:t>
            </a:r>
            <a:r>
              <a:rPr lang="en-GB" baseline="-25000" dirty="0" smtClean="0"/>
              <a:t>0</a:t>
            </a:r>
            <a:r>
              <a:rPr lang="en-GB" dirty="0" smtClean="0"/>
              <a:t> the two branches are selected at random following the mathematical model of </a:t>
            </a:r>
            <a:r>
              <a:rPr lang="en-GB" dirty="0" err="1" smtClean="0"/>
              <a:t>Deneubourg</a:t>
            </a:r>
            <a:r>
              <a:rPr lang="en-GB" dirty="0" smtClean="0"/>
              <a:t> &amp; Gross: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Example:</a:t>
            </a:r>
          </a:p>
          <a:p>
            <a:pPr lvl="1"/>
            <a:r>
              <a:rPr lang="en-GB" dirty="0" smtClean="0"/>
              <a:t>6 ants</a:t>
            </a:r>
          </a:p>
          <a:p>
            <a:pPr lvl="1"/>
            <a:r>
              <a:rPr lang="en-GB" dirty="0" smtClean="0"/>
              <a:t>S = {0, 1}</a:t>
            </a:r>
            <a:r>
              <a:rPr lang="en-GB" baseline="30000" dirty="0" smtClean="0"/>
              <a:t>6</a:t>
            </a:r>
            <a:r>
              <a:rPr lang="en-GB" dirty="0" smtClean="0"/>
              <a:t> (0 to 63)</a:t>
            </a:r>
          </a:p>
          <a:p>
            <a:pPr lvl="1"/>
            <a:r>
              <a:rPr lang="en-GB" dirty="0" smtClean="0"/>
              <a:t>Fitness is a given function f(x</a:t>
            </a:r>
            <a:r>
              <a:rPr lang="en-GB" baseline="-25000" dirty="0" smtClean="0"/>
              <a:t>i</a:t>
            </a:r>
            <a:r>
              <a:rPr lang="en-GB" dirty="0" smtClean="0"/>
              <a:t>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22</a:t>
            </a:fld>
            <a:endParaRPr lang="fr-C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30" y="1484784"/>
            <a:ext cx="5105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80928"/>
            <a:ext cx="50196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103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23</a:t>
            </a:fld>
            <a:endParaRPr lang="fr-CH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511778" cy="619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49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need to repeat that a bit more to get statistical results.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lvl="1"/>
            <a:r>
              <a:rPr lang="en-GB" dirty="0" smtClean="0"/>
              <a:t>So it means that with probability p = 0.7 the optimal solution is found and this with a computational effort of 6 x 6 = 36.</a:t>
            </a:r>
          </a:p>
          <a:p>
            <a:pPr lvl="1"/>
            <a:r>
              <a:rPr lang="en-GB" dirty="0" smtClean="0"/>
              <a:t>With probability of 90% the algorithm find a good solution (97% of accuracy).</a:t>
            </a:r>
          </a:p>
          <a:p>
            <a:endParaRPr lang="en-GB" dirty="0"/>
          </a:p>
          <a:p>
            <a:r>
              <a:rPr lang="en-GB" dirty="0" smtClean="0"/>
              <a:t>The question is: is it good or not as a performance?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24</a:t>
            </a:fld>
            <a:endParaRPr lang="fr-CH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812087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734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Compare with the performance of a random search with the same computational effort.</a:t>
            </a:r>
          </a:p>
          <a:p>
            <a:endParaRPr lang="en-GB" dirty="0"/>
          </a:p>
          <a:p>
            <a:r>
              <a:rPr lang="en-GB" dirty="0" smtClean="0"/>
              <a:t>At random, what is the probability to reach the optimum?</a:t>
            </a:r>
          </a:p>
          <a:p>
            <a:pPr lvl="1"/>
            <a:r>
              <a:rPr lang="en-GB" dirty="0" err="1" smtClean="0"/>
              <a:t>Psuccess</a:t>
            </a:r>
            <a:r>
              <a:rPr lang="en-GB" dirty="0" smtClean="0"/>
              <a:t> = 1 /64 for one attempt</a:t>
            </a:r>
          </a:p>
          <a:p>
            <a:r>
              <a:rPr lang="en-GB" dirty="0" smtClean="0"/>
              <a:t>But we have 6x6 </a:t>
            </a:r>
            <a:r>
              <a:rPr lang="en-GB" dirty="0" err="1" smtClean="0"/>
              <a:t>attemps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Psuccess</a:t>
            </a:r>
            <a:r>
              <a:rPr lang="en-GB" dirty="0" smtClean="0"/>
              <a:t> = 1 – (1 – P)</a:t>
            </a:r>
            <a:r>
              <a:rPr lang="en-GB" baseline="30000" dirty="0" smtClean="0"/>
              <a:t>36 </a:t>
            </a:r>
            <a:r>
              <a:rPr lang="en-GB" dirty="0" smtClean="0"/>
              <a:t>= 0,43	(with P = 1/64)</a:t>
            </a:r>
          </a:p>
          <a:p>
            <a:pPr lvl="1"/>
            <a:r>
              <a:rPr lang="en-GB" dirty="0" smtClean="0"/>
              <a:t>To be compared with 0,70 with ants.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Therefore the idea of reinforcing promising path is doing something good!</a:t>
            </a:r>
          </a:p>
          <a:p>
            <a:endParaRPr lang="en-GB" dirty="0" smtClean="0"/>
          </a:p>
          <a:p>
            <a:r>
              <a:rPr lang="en-GB" dirty="0" smtClean="0"/>
              <a:t>With a more computational effort, we obtain 30% of ants finding the optimal Fitness.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25</a:t>
            </a:fld>
            <a:endParaRPr lang="fr-CH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642" y="4130766"/>
            <a:ext cx="5330716" cy="2689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54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metaheuristics are inspired by natural phenomena:</a:t>
            </a:r>
          </a:p>
          <a:p>
            <a:r>
              <a:rPr lang="en-GB" dirty="0" smtClean="0"/>
              <a:t>SA is a physics inspired process.</a:t>
            </a:r>
          </a:p>
          <a:p>
            <a:endParaRPr lang="en-GB" dirty="0" smtClean="0"/>
          </a:p>
          <a:p>
            <a:r>
              <a:rPr lang="en-GB" dirty="0" smtClean="0"/>
              <a:t>Here we will consider a metaheuristics inspired by the behaviour of insects, more specifically by ants.</a:t>
            </a:r>
          </a:p>
          <a:p>
            <a:r>
              <a:rPr lang="en-GB" dirty="0" smtClean="0"/>
              <a:t>Ants are very successful on Earth.</a:t>
            </a:r>
          </a:p>
          <a:p>
            <a:pPr lvl="1"/>
            <a:r>
              <a:rPr lang="en-GB" dirty="0" smtClean="0"/>
              <a:t>Their biomass is estimated to be comparable of human beings!</a:t>
            </a:r>
          </a:p>
          <a:p>
            <a:endParaRPr lang="en-GB" dirty="0" smtClean="0"/>
          </a:p>
          <a:p>
            <a:r>
              <a:rPr lang="en-GB" dirty="0" smtClean="0"/>
              <a:t>Ants are known to solve optimisation problems.</a:t>
            </a:r>
          </a:p>
          <a:p>
            <a:pPr lvl="1"/>
            <a:r>
              <a:rPr lang="en-GB" dirty="0" smtClean="0"/>
              <a:t>The most used example is the search for the shortest path between nest and food.</a:t>
            </a:r>
          </a:p>
          <a:p>
            <a:pPr lvl="1"/>
            <a:r>
              <a:rPr lang="en-GB" dirty="0" smtClean="0"/>
              <a:t>For this they “use” swarm intelligence (also called Collective intelligence).</a:t>
            </a:r>
          </a:p>
          <a:p>
            <a:pPr lvl="1"/>
            <a:r>
              <a:rPr lang="en-GB" dirty="0" smtClean="0"/>
              <a:t>It means that by collaboration, several individuals can perform tasks that would be impossible for only one</a:t>
            </a:r>
          </a:p>
          <a:p>
            <a:pPr lvl="1"/>
            <a:r>
              <a:rPr lang="en-GB" dirty="0" smtClean="0"/>
              <a:t>Individual ants have a limited capability, but </a:t>
            </a:r>
            <a:r>
              <a:rPr lang="en-GB" dirty="0" smtClean="0">
                <a:solidFill>
                  <a:schemeClr val="tx2"/>
                </a:solidFill>
              </a:rPr>
              <a:t>together they develop new capabilities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A central ingredient of this algorithm is the presence of pheromones which make ants attracted to promising regions of the search space.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356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process is often referred to as </a:t>
            </a:r>
            <a:r>
              <a:rPr lang="en-GB" b="1" dirty="0">
                <a:solidFill>
                  <a:schemeClr val="tx2"/>
                </a:solidFill>
              </a:rPr>
              <a:t>emergence in complex systems</a:t>
            </a:r>
          </a:p>
          <a:p>
            <a:pPr lvl="1"/>
            <a:r>
              <a:rPr lang="en-GB" b="1" dirty="0">
                <a:solidFill>
                  <a:schemeClr val="tx2"/>
                </a:solidFill>
              </a:rPr>
              <a:t>Emergence: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the whole is more than the sum of the parts.</a:t>
            </a:r>
          </a:p>
          <a:p>
            <a:pPr lvl="1"/>
            <a:r>
              <a:rPr lang="en-GB" dirty="0"/>
              <a:t>This emergence </a:t>
            </a:r>
            <a:r>
              <a:rPr lang="en-GB" dirty="0">
                <a:solidFill>
                  <a:schemeClr val="tx2"/>
                </a:solidFill>
              </a:rPr>
              <a:t>builds up through interaction</a:t>
            </a:r>
          </a:p>
          <a:p>
            <a:pPr lvl="1"/>
            <a:r>
              <a:rPr lang="en-GB" b="1" dirty="0">
                <a:solidFill>
                  <a:schemeClr val="tx2"/>
                </a:solidFill>
              </a:rPr>
              <a:t>Complex systems</a:t>
            </a:r>
            <a:r>
              <a:rPr lang="en-GB" dirty="0"/>
              <a:t>: systems </a:t>
            </a:r>
            <a:r>
              <a:rPr lang="en-GB" dirty="0">
                <a:solidFill>
                  <a:schemeClr val="tx2"/>
                </a:solidFill>
              </a:rPr>
              <a:t>composed of many simple individuals interacting with each ot</a:t>
            </a:r>
            <a:r>
              <a:rPr lang="en-GB" dirty="0"/>
              <a:t>hers, from which a collective effect is often seen.</a:t>
            </a:r>
          </a:p>
          <a:p>
            <a:endParaRPr lang="en-GB" b="1" dirty="0" smtClean="0">
              <a:solidFill>
                <a:schemeClr val="tx2"/>
              </a:solidFill>
            </a:endParaRPr>
          </a:p>
          <a:p>
            <a:r>
              <a:rPr lang="en-GB" b="1" dirty="0" smtClean="0">
                <a:solidFill>
                  <a:schemeClr val="tx2"/>
                </a:solidFill>
              </a:rPr>
              <a:t>No </a:t>
            </a:r>
            <a:r>
              <a:rPr lang="en-GB" b="1" dirty="0">
                <a:solidFill>
                  <a:schemeClr val="tx2"/>
                </a:solidFill>
              </a:rPr>
              <a:t>centralized control</a:t>
            </a:r>
            <a:r>
              <a:rPr lang="en-GB" dirty="0"/>
              <a:t>: a local behaviour which produces a coherent global behaviour (</a:t>
            </a:r>
            <a:r>
              <a:rPr lang="en-GB" dirty="0">
                <a:solidFill>
                  <a:schemeClr val="tx2"/>
                </a:solidFill>
              </a:rPr>
              <a:t>auto-organization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b="1" dirty="0"/>
              <a:t>V</a:t>
            </a:r>
            <a:r>
              <a:rPr lang="en-GB" b="1" dirty="0" smtClean="0"/>
              <a:t>ery robust</a:t>
            </a:r>
            <a:r>
              <a:rPr lang="en-GB" dirty="0" smtClean="0"/>
              <a:t>:</a:t>
            </a:r>
            <a:r>
              <a:rPr lang="en-GB" b="1" dirty="0" smtClean="0"/>
              <a:t> </a:t>
            </a:r>
            <a:r>
              <a:rPr lang="en-GB" dirty="0"/>
              <a:t>as it does not depends on a specific individual</a:t>
            </a:r>
            <a:r>
              <a:rPr lang="en-GB" dirty="0" smtClean="0"/>
              <a:t>.</a:t>
            </a:r>
          </a:p>
          <a:p>
            <a:r>
              <a:rPr lang="en-GB" b="1" dirty="0"/>
              <a:t>F</a:t>
            </a:r>
            <a:r>
              <a:rPr lang="en-GB" b="1" dirty="0" smtClean="0"/>
              <a:t>ailure tolerant</a:t>
            </a:r>
            <a:r>
              <a:rPr lang="en-GB" dirty="0" smtClean="0"/>
              <a:t>: even if some individuals do wrong it does not impact the global result</a:t>
            </a:r>
          </a:p>
          <a:p>
            <a:r>
              <a:rPr lang="en-GB" b="1" dirty="0" smtClean="0"/>
              <a:t>Progressive adaptation</a:t>
            </a:r>
            <a:r>
              <a:rPr lang="en-GB" dirty="0" smtClean="0"/>
              <a:t>: to new constraints or problem change</a:t>
            </a:r>
          </a:p>
          <a:p>
            <a:r>
              <a:rPr lang="en-GB" dirty="0" smtClean="0"/>
              <a:t>Open the possibility to use </a:t>
            </a:r>
            <a:r>
              <a:rPr lang="en-GB" b="1" dirty="0" smtClean="0"/>
              <a:t>parallel computing.</a:t>
            </a:r>
          </a:p>
          <a:p>
            <a:endParaRPr lang="en-GB" b="1" dirty="0"/>
          </a:p>
          <a:p>
            <a:r>
              <a:rPr lang="en-GB" dirty="0" smtClean="0"/>
              <a:t>We will then consider a </a:t>
            </a:r>
            <a:r>
              <a:rPr lang="en-GB" b="1" dirty="0" smtClean="0">
                <a:solidFill>
                  <a:schemeClr val="tx2"/>
                </a:solidFill>
              </a:rPr>
              <a:t>population metaheuristics </a:t>
            </a:r>
            <a:r>
              <a:rPr lang="en-GB" dirty="0" smtClean="0"/>
              <a:t>in which several solutions are present at each iteration.</a:t>
            </a:r>
          </a:p>
          <a:p>
            <a:endParaRPr lang="en-GB" dirty="0"/>
          </a:p>
          <a:p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054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4.2 Pheromone trail 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natural optimization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7227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</a:t>
            </a:r>
            <a:r>
              <a:rPr lang="en-GB" dirty="0" smtClean="0"/>
              <a:t>investigate how real ants use pheromones to find the shortest path from nest to food.</a:t>
            </a:r>
          </a:p>
          <a:p>
            <a:endParaRPr lang="en-GB" dirty="0"/>
          </a:p>
          <a:p>
            <a:r>
              <a:rPr lang="en-GB" dirty="0" smtClean="0"/>
              <a:t>Pheromones is a </a:t>
            </a:r>
            <a:r>
              <a:rPr lang="en-GB" dirty="0" smtClean="0">
                <a:solidFill>
                  <a:schemeClr val="tx2"/>
                </a:solidFill>
              </a:rPr>
              <a:t>chemical</a:t>
            </a:r>
            <a:r>
              <a:rPr lang="en-GB" dirty="0" smtClean="0"/>
              <a:t> that </a:t>
            </a:r>
            <a:r>
              <a:rPr lang="en-GB" dirty="0" smtClean="0">
                <a:solidFill>
                  <a:schemeClr val="tx2"/>
                </a:solidFill>
              </a:rPr>
              <a:t>ants can drop</a:t>
            </a:r>
            <a:r>
              <a:rPr lang="en-GB" dirty="0" smtClean="0"/>
              <a:t> on their trajectory </a:t>
            </a:r>
            <a:r>
              <a:rPr lang="en-GB" dirty="0" smtClean="0">
                <a:solidFill>
                  <a:schemeClr val="tx2"/>
                </a:solidFill>
              </a:rPr>
              <a:t>to attract other ants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They mark their path with this chemical.</a:t>
            </a:r>
          </a:p>
          <a:p>
            <a:pPr lvl="1"/>
            <a:r>
              <a:rPr lang="en-GB" dirty="0" smtClean="0"/>
              <a:t>The process to choose its way according to the presence of a chemical on the environment is called </a:t>
            </a:r>
            <a:r>
              <a:rPr lang="en-GB" dirty="0" err="1" smtClean="0"/>
              <a:t>chemotaxi</a:t>
            </a:r>
            <a:r>
              <a:rPr lang="en-GB" dirty="0" smtClean="0"/>
              <a:t> (chemo for chemical, taxi = movement in Greek).</a:t>
            </a:r>
          </a:p>
          <a:p>
            <a:endParaRPr lang="en-GB" dirty="0"/>
          </a:p>
          <a:p>
            <a:r>
              <a:rPr lang="en-GB" dirty="0" smtClean="0"/>
              <a:t>Ants </a:t>
            </a:r>
            <a:r>
              <a:rPr lang="en-GB" dirty="0" smtClean="0">
                <a:solidFill>
                  <a:schemeClr val="tx2"/>
                </a:solidFill>
              </a:rPr>
              <a:t>moves toward </a:t>
            </a:r>
            <a:r>
              <a:rPr lang="en-GB" dirty="0" smtClean="0"/>
              <a:t>places where the </a:t>
            </a:r>
            <a:r>
              <a:rPr lang="en-GB" dirty="0" smtClean="0">
                <a:solidFill>
                  <a:schemeClr val="tx2"/>
                </a:solidFill>
              </a:rPr>
              <a:t>concentration of pheromones is high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Pheromones </a:t>
            </a:r>
            <a:r>
              <a:rPr lang="en-GB" dirty="0" smtClean="0">
                <a:solidFill>
                  <a:schemeClr val="tx2"/>
                </a:solidFill>
              </a:rPr>
              <a:t>evaporates</a:t>
            </a:r>
            <a:r>
              <a:rPr lang="en-GB" dirty="0" smtClean="0"/>
              <a:t>: their </a:t>
            </a:r>
            <a:r>
              <a:rPr lang="en-GB" dirty="0" smtClean="0">
                <a:solidFill>
                  <a:schemeClr val="tx2"/>
                </a:solidFill>
              </a:rPr>
              <a:t>action is limited in time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Only regions which are regularly visited by ants which add more pheromone will stag as a path over time.</a:t>
            </a:r>
          </a:p>
          <a:p>
            <a:pPr lvl="1"/>
            <a:r>
              <a:rPr lang="en-GB" dirty="0" smtClean="0"/>
              <a:t>It also means that pheromone trails which are not maintained will disappear, thus erasing low quality solution.</a:t>
            </a:r>
          </a:p>
          <a:p>
            <a:endParaRPr lang="en-GB" dirty="0"/>
          </a:p>
          <a:p>
            <a:r>
              <a:rPr lang="en-GB" dirty="0" smtClean="0"/>
              <a:t>All this has been studied by scientists through experiments.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024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by Gross, 1989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He build a multiple path system from nest to food: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Observation: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 the </a:t>
            </a:r>
            <a:r>
              <a:rPr lang="en-GB" dirty="0" smtClean="0">
                <a:solidFill>
                  <a:schemeClr val="tx2"/>
                </a:solidFill>
              </a:rPr>
              <a:t>beginning</a:t>
            </a:r>
            <a:r>
              <a:rPr lang="en-GB" dirty="0" smtClean="0"/>
              <a:t> ants use all the possible </a:t>
            </a:r>
            <a:r>
              <a:rPr lang="en-GB" dirty="0" smtClean="0">
                <a:solidFill>
                  <a:schemeClr val="tx2"/>
                </a:solidFill>
              </a:rPr>
              <a:t>path at random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But </a:t>
            </a:r>
            <a:r>
              <a:rPr lang="en-GB" dirty="0" smtClean="0">
                <a:solidFill>
                  <a:schemeClr val="tx2"/>
                </a:solidFill>
              </a:rPr>
              <a:t>as time goes on</a:t>
            </a:r>
            <a:r>
              <a:rPr lang="en-GB" dirty="0" smtClean="0"/>
              <a:t>, only one is selected (quite all ants use the same trajectory) and this path turns out to be the </a:t>
            </a:r>
            <a:r>
              <a:rPr lang="en-GB" dirty="0" smtClean="0">
                <a:solidFill>
                  <a:schemeClr val="tx2"/>
                </a:solidFill>
              </a:rPr>
              <a:t>shortest one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In 90% of the experiments there</a:t>
            </a:r>
            <a:br>
              <a:rPr lang="en-GB" dirty="0" smtClean="0"/>
            </a:br>
            <a:r>
              <a:rPr lang="en-GB" dirty="0" smtClean="0"/>
              <a:t>are between 80-100% of ants</a:t>
            </a:r>
            <a:br>
              <a:rPr lang="en-GB" dirty="0" smtClean="0"/>
            </a:br>
            <a:r>
              <a:rPr lang="en-GB" dirty="0" smtClean="0"/>
              <a:t>on the shortest path.</a:t>
            </a:r>
          </a:p>
          <a:p>
            <a:pPr lvl="1"/>
            <a:r>
              <a:rPr lang="en-GB" dirty="0" smtClean="0"/>
              <a:t>In 10% of the experiments there</a:t>
            </a:r>
            <a:br>
              <a:rPr lang="en-GB" dirty="0" smtClean="0"/>
            </a:br>
            <a:r>
              <a:rPr lang="en-GB" dirty="0" smtClean="0"/>
              <a:t>are only between 60-80% of ants</a:t>
            </a:r>
            <a:br>
              <a:rPr lang="en-GB" dirty="0" smtClean="0"/>
            </a:br>
            <a:r>
              <a:rPr lang="en-GB" dirty="0" smtClean="0"/>
              <a:t>on the shortest path.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It’s certainly </a:t>
            </a:r>
            <a:r>
              <a:rPr lang="en-GB" dirty="0" smtClean="0">
                <a:solidFill>
                  <a:schemeClr val="tx2"/>
                </a:solidFill>
              </a:rPr>
              <a:t>useful</a:t>
            </a:r>
            <a:r>
              <a:rPr lang="en-GB" dirty="0" smtClean="0"/>
              <a:t> to have a few ants </a:t>
            </a:r>
            <a:r>
              <a:rPr lang="en-GB" dirty="0" smtClean="0">
                <a:solidFill>
                  <a:schemeClr val="tx2"/>
                </a:solidFill>
              </a:rPr>
              <a:t>doing something </a:t>
            </a:r>
            <a:r>
              <a:rPr lang="en-GB" dirty="0" smtClean="0"/>
              <a:t>different, in case of a </a:t>
            </a:r>
            <a:r>
              <a:rPr lang="en-GB" dirty="0" smtClean="0">
                <a:solidFill>
                  <a:schemeClr val="tx2"/>
                </a:solidFill>
              </a:rPr>
              <a:t>change of environment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t>7</a:t>
            </a:fld>
            <a:endParaRPr lang="fr-CH" dirty="0"/>
          </a:p>
        </p:txBody>
      </p:sp>
      <p:grpSp>
        <p:nvGrpSpPr>
          <p:cNvPr id="8" name="Groupe 7"/>
          <p:cNvGrpSpPr/>
          <p:nvPr/>
        </p:nvGrpSpPr>
        <p:grpSpPr>
          <a:xfrm>
            <a:off x="3995936" y="1988840"/>
            <a:ext cx="5010274" cy="1298064"/>
            <a:chOff x="-150242" y="1988840"/>
            <a:chExt cx="8893975" cy="2304256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0242" y="1988840"/>
              <a:ext cx="8893975" cy="230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orme libre 5"/>
            <p:cNvSpPr/>
            <p:nvPr/>
          </p:nvSpPr>
          <p:spPr>
            <a:xfrm>
              <a:off x="934949" y="2208836"/>
              <a:ext cx="6678202" cy="689137"/>
            </a:xfrm>
            <a:custGeom>
              <a:avLst/>
              <a:gdLst>
                <a:gd name="connsiteX0" fmla="*/ 0 w 6678202"/>
                <a:gd name="connsiteY0" fmla="*/ 637106 h 689137"/>
                <a:gd name="connsiteX1" fmla="*/ 1571946 w 6678202"/>
                <a:gd name="connsiteY1" fmla="*/ 606284 h 689137"/>
                <a:gd name="connsiteX2" fmla="*/ 2404152 w 6678202"/>
                <a:gd name="connsiteY2" fmla="*/ 102850 h 689137"/>
                <a:gd name="connsiteX3" fmla="*/ 2835667 w 6678202"/>
                <a:gd name="connsiteY3" fmla="*/ 596010 h 689137"/>
                <a:gd name="connsiteX4" fmla="*/ 4027469 w 6678202"/>
                <a:gd name="connsiteY4" fmla="*/ 585736 h 689137"/>
                <a:gd name="connsiteX5" fmla="*/ 4921321 w 6678202"/>
                <a:gd name="connsiteY5" fmla="*/ 109 h 689137"/>
                <a:gd name="connsiteX6" fmla="*/ 5609690 w 6678202"/>
                <a:gd name="connsiteY6" fmla="*/ 637106 h 689137"/>
                <a:gd name="connsiteX7" fmla="*/ 6678202 w 6678202"/>
                <a:gd name="connsiteY7" fmla="*/ 606284 h 68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8202" h="689137">
                  <a:moveTo>
                    <a:pt x="0" y="637106"/>
                  </a:moveTo>
                  <a:cubicBezTo>
                    <a:pt x="585627" y="666216"/>
                    <a:pt x="1171254" y="695327"/>
                    <a:pt x="1571946" y="606284"/>
                  </a:cubicBezTo>
                  <a:cubicBezTo>
                    <a:pt x="1972638" y="517241"/>
                    <a:pt x="2193532" y="104562"/>
                    <a:pt x="2404152" y="102850"/>
                  </a:cubicBezTo>
                  <a:cubicBezTo>
                    <a:pt x="2614772" y="101138"/>
                    <a:pt x="2565114" y="515529"/>
                    <a:pt x="2835667" y="596010"/>
                  </a:cubicBezTo>
                  <a:cubicBezTo>
                    <a:pt x="3106220" y="676491"/>
                    <a:pt x="3679860" y="685053"/>
                    <a:pt x="4027469" y="585736"/>
                  </a:cubicBezTo>
                  <a:cubicBezTo>
                    <a:pt x="4375078" y="486419"/>
                    <a:pt x="4657618" y="-8453"/>
                    <a:pt x="4921321" y="109"/>
                  </a:cubicBezTo>
                  <a:cubicBezTo>
                    <a:pt x="5185024" y="8671"/>
                    <a:pt x="5316877" y="536077"/>
                    <a:pt x="5609690" y="637106"/>
                  </a:cubicBezTo>
                  <a:cubicBezTo>
                    <a:pt x="5902503" y="738135"/>
                    <a:pt x="6290352" y="672209"/>
                    <a:pt x="6678202" y="606284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>
                <a:solidFill>
                  <a:srgbClr val="00B050"/>
                </a:solidFill>
              </a:endParaRP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945222" y="2897312"/>
              <a:ext cx="6667929" cy="1058238"/>
            </a:xfrm>
            <a:custGeom>
              <a:avLst/>
              <a:gdLst>
                <a:gd name="connsiteX0" fmla="*/ 0 w 6667929"/>
                <a:gd name="connsiteY0" fmla="*/ 71919 h 1058238"/>
                <a:gd name="connsiteX1" fmla="*/ 1541124 w 6667929"/>
                <a:gd name="connsiteY1" fmla="*/ 10274 h 1058238"/>
                <a:gd name="connsiteX2" fmla="*/ 2178122 w 6667929"/>
                <a:gd name="connsiteY2" fmla="*/ 359595 h 1058238"/>
                <a:gd name="connsiteX3" fmla="*/ 2825394 w 6667929"/>
                <a:gd name="connsiteY3" fmla="*/ 30822 h 1058238"/>
                <a:gd name="connsiteX4" fmla="*/ 4109663 w 6667929"/>
                <a:gd name="connsiteY4" fmla="*/ 0 h 1058238"/>
                <a:gd name="connsiteX5" fmla="*/ 5044612 w 6667929"/>
                <a:gd name="connsiteY5" fmla="*/ 1058238 h 1058238"/>
                <a:gd name="connsiteX6" fmla="*/ 5599416 w 6667929"/>
                <a:gd name="connsiteY6" fmla="*/ 102741 h 1058238"/>
                <a:gd name="connsiteX7" fmla="*/ 6667929 w 6667929"/>
                <a:gd name="connsiteY7" fmla="*/ 82193 h 105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929" h="1058238">
                  <a:moveTo>
                    <a:pt x="0" y="71919"/>
                  </a:moveTo>
                  <a:lnTo>
                    <a:pt x="1541124" y="10274"/>
                  </a:lnTo>
                  <a:lnTo>
                    <a:pt x="2178122" y="359595"/>
                  </a:lnTo>
                  <a:lnTo>
                    <a:pt x="2825394" y="30822"/>
                  </a:lnTo>
                  <a:lnTo>
                    <a:pt x="4109663" y="0"/>
                  </a:lnTo>
                  <a:lnTo>
                    <a:pt x="5044612" y="1058238"/>
                  </a:lnTo>
                  <a:lnTo>
                    <a:pt x="5599416" y="102741"/>
                  </a:lnTo>
                  <a:lnTo>
                    <a:pt x="6667929" y="82193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87" y="4869160"/>
            <a:ext cx="4119799" cy="158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8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Interpretation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the beginning all path are equally marked.</a:t>
            </a:r>
          </a:p>
          <a:p>
            <a:endParaRPr lang="en-GB" dirty="0" smtClean="0"/>
          </a:p>
          <a:p>
            <a:r>
              <a:rPr lang="en-GB" dirty="0" smtClean="0"/>
              <a:t>But the ant that by chance took the shortest path will be the first to reach food.</a:t>
            </a:r>
          </a:p>
          <a:p>
            <a:endParaRPr lang="en-GB" dirty="0" smtClean="0"/>
          </a:p>
          <a:p>
            <a:r>
              <a:rPr lang="en-GB" dirty="0" smtClean="0"/>
              <a:t>On its way back it will reuse the same way (only one is marked).</a:t>
            </a:r>
          </a:p>
          <a:p>
            <a:endParaRPr lang="en-GB" dirty="0" smtClean="0"/>
          </a:p>
          <a:p>
            <a:r>
              <a:rPr lang="en-GB" dirty="0" smtClean="0"/>
              <a:t>Then the other ants reaching the food by a longer path will return by the path which is marked twice, thus reinforcing the shortest path.</a:t>
            </a:r>
          </a:p>
          <a:p>
            <a:endParaRPr lang="en-GB" dirty="0"/>
          </a:p>
          <a:p>
            <a:r>
              <a:rPr lang="en-GB" dirty="0" smtClean="0"/>
              <a:t>See below for more details (experiments) and numerical simulation to assess this hypothesis.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8100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Experiment by Gross &amp; </a:t>
            </a:r>
            <a:r>
              <a:rPr lang="en-GB" dirty="0" err="1" smtClean="0"/>
              <a:t>Deneubourg</a:t>
            </a:r>
            <a:r>
              <a:rPr lang="en-GB" dirty="0" smtClean="0"/>
              <a:t>, 1990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They created two path of exactly the same length.</a:t>
            </a:r>
          </a:p>
          <a:p>
            <a:endParaRPr lang="en-GB" dirty="0"/>
          </a:p>
          <a:p>
            <a:r>
              <a:rPr lang="en-GB" dirty="0" smtClean="0"/>
              <a:t>At the beginning both paths were used equally.</a:t>
            </a:r>
          </a:p>
          <a:p>
            <a:r>
              <a:rPr lang="en-GB" dirty="0" smtClean="0"/>
              <a:t>But over time only one is selected.</a:t>
            </a:r>
          </a:p>
          <a:p>
            <a:r>
              <a:rPr lang="en-GB" dirty="0" smtClean="0"/>
              <a:t>If one redo the experiment, the selected path vary equally (half of the experiments goes through the upper path, half through the lower).</a:t>
            </a:r>
          </a:p>
          <a:p>
            <a:endParaRPr lang="en-GB" dirty="0"/>
          </a:p>
          <a:p>
            <a:pPr lvl="1"/>
            <a:r>
              <a:rPr lang="en-GB" dirty="0" smtClean="0"/>
              <a:t>This is one possible scenario.</a:t>
            </a:r>
          </a:p>
          <a:p>
            <a:pPr lvl="1"/>
            <a:r>
              <a:rPr lang="en-GB" dirty="0" smtClean="0"/>
              <a:t>Different oscillations between the two</a:t>
            </a:r>
            <a:br>
              <a:rPr lang="en-GB" dirty="0" smtClean="0"/>
            </a:br>
            <a:r>
              <a:rPr lang="en-GB" dirty="0" smtClean="0"/>
              <a:t>branches are possible.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There is an amplification of one of the pheromone trail which is the result of fluctuation of ants decisions.</a:t>
            </a:r>
          </a:p>
          <a:p>
            <a:r>
              <a:rPr lang="en-GB" dirty="0" smtClean="0"/>
              <a:t>One a path is strongly marked, it becomes the preferred one and the other one </a:t>
            </a:r>
            <a:r>
              <a:rPr lang="en-GB" smtClean="0"/>
              <a:t>is abandoned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8F23-6199-48C5-9F14-021A62431B2A}" type="slidenum">
              <a:rPr lang="fr-CH" smtClean="0"/>
              <a:pPr/>
              <a:t>9</a:t>
            </a:fld>
            <a:endParaRPr lang="fr-CH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28799"/>
            <a:ext cx="3564657" cy="97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4907359" cy="146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609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chemeClr val="accent6"/>
          </a:solidFill>
        </a:ln>
      </a:spPr>
      <a:bodyPr rtlCol="0" anchor="ctr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919</TotalTime>
  <Words>1875</Words>
  <Application>Microsoft Office PowerPoint</Application>
  <PresentationFormat>Affichage à l'écran (4:3)</PresentationFormat>
  <Paragraphs>280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Clarté</vt:lpstr>
      <vt:lpstr>Method of Ant Colony</vt:lpstr>
      <vt:lpstr>4.1 Motivations and remarks</vt:lpstr>
      <vt:lpstr>Présentation PowerPoint</vt:lpstr>
      <vt:lpstr>Présentation PowerPoint</vt:lpstr>
      <vt:lpstr>4.2 Pheromone trail </vt:lpstr>
      <vt:lpstr>Présentation PowerPoint</vt:lpstr>
      <vt:lpstr>Experiment by Gross, 1989</vt:lpstr>
      <vt:lpstr>Interpretation </vt:lpstr>
      <vt:lpstr>Experiment by Gross &amp; Deneubourg, 1990</vt:lpstr>
      <vt:lpstr>Mathematical model</vt:lpstr>
      <vt:lpstr>Interpretation of k and h</vt:lpstr>
      <vt:lpstr>Example of DES</vt:lpstr>
      <vt:lpstr>4.3 Algorithm</vt:lpstr>
      <vt:lpstr>Présentation PowerPoint</vt:lpstr>
      <vt:lpstr>Présentation PowerPoint</vt:lpstr>
      <vt:lpstr>Pheromone trail update</vt:lpstr>
      <vt:lpstr>Initialisation</vt:lpstr>
      <vt:lpstr>Ant Colony System (ACS)</vt:lpstr>
      <vt:lpstr>Pheromone update</vt:lpstr>
      <vt:lpstr>4.4 Performance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Métaheuristics for optimisation</dc:title>
  <dc:creator>Mininours</dc:creator>
  <cp:lastModifiedBy>Mininours</cp:lastModifiedBy>
  <cp:revision>90</cp:revision>
  <dcterms:created xsi:type="dcterms:W3CDTF">2020-09-21T07:18:40Z</dcterms:created>
  <dcterms:modified xsi:type="dcterms:W3CDTF">2020-10-26T10:48:20Z</dcterms:modified>
</cp:coreProperties>
</file>