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9"/>
  </p:notesMasterIdLst>
  <p:sldIdLst>
    <p:sldId id="261"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4" r:id="rId36"/>
    <p:sldId id="313" r:id="rId37"/>
    <p:sldId id="315" r:id="rId38"/>
    <p:sldId id="316" r:id="rId39"/>
    <p:sldId id="317" r:id="rId40"/>
    <p:sldId id="318" r:id="rId41"/>
    <p:sldId id="319" r:id="rId42"/>
    <p:sldId id="320" r:id="rId43"/>
    <p:sldId id="322" r:id="rId44"/>
    <p:sldId id="321" r:id="rId45"/>
    <p:sldId id="323" r:id="rId46"/>
    <p:sldId id="324" r:id="rId47"/>
    <p:sldId id="325" r:id="rId4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4653" autoAdjust="0"/>
  </p:normalViewPr>
  <p:slideViewPr>
    <p:cSldViewPr>
      <p:cViewPr varScale="1">
        <p:scale>
          <a:sx n="76" d="100"/>
          <a:sy n="76" d="100"/>
        </p:scale>
        <p:origin x="-84" y="-900"/>
      </p:cViewPr>
      <p:guideLst>
        <p:guide orient="horz" pos="2160"/>
        <p:guide pos="2880"/>
      </p:guideLst>
    </p:cSldViewPr>
  </p:slideViewPr>
  <p:outlineViewPr>
    <p:cViewPr>
      <p:scale>
        <a:sx n="33" d="100"/>
        <a:sy n="33" d="100"/>
      </p:scale>
      <p:origin x="48" y="26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E49A8-7531-444A-A3A4-AB61367935FA}" type="datetimeFigureOut">
              <a:rPr lang="fr-CH" smtClean="0"/>
              <a:t>23.11.2020</a:t>
            </a:fld>
            <a:endParaRPr lang="fr-CH"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AA2E91-BA9A-41E4-9FA4-83DB71E0A116}" type="slidenum">
              <a:rPr lang="fr-CH" smtClean="0"/>
              <a:t>‹N°›</a:t>
            </a:fld>
            <a:endParaRPr lang="fr-CH" dirty="0"/>
          </a:p>
        </p:txBody>
      </p:sp>
    </p:spTree>
    <p:extLst>
      <p:ext uri="{BB962C8B-B14F-4D97-AF65-F5344CB8AC3E}">
        <p14:creationId xmlns:p14="http://schemas.microsoft.com/office/powerpoint/2010/main" val="340591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4400" cap="all" baseline="0"/>
            </a:lvl1pPr>
          </a:lstStyle>
          <a:p>
            <a:r>
              <a:rPr lang="fr-FR" dirty="0" smtClean="0"/>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37133EB-F9A3-4460-B38D-01DC5E97C46E}" type="datetime1">
              <a:rPr lang="fr-CH" smtClean="0"/>
              <a:t>23.11.2020</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9A948F23-6199-48C5-9F14-021A62431B2A}" type="slidenum">
              <a:rPr lang="fr-CH" smtClean="0"/>
              <a:t>‹N°›</a:t>
            </a:fld>
            <a:endParaRPr lang="fr-CH"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C0E4BA7-CF32-43D6-B681-2F57F736BFD5}" type="datetime1">
              <a:rPr lang="fr-CH" smtClean="0"/>
              <a:t>23.11.2020</a:t>
            </a:fld>
            <a:endParaRPr lang="fr-CH" dirty="0"/>
          </a:p>
        </p:txBody>
      </p:sp>
      <p:sp>
        <p:nvSpPr>
          <p:cNvPr id="6" name="Footer Placeholder 5"/>
          <p:cNvSpPr>
            <a:spLocks noGrp="1"/>
          </p:cNvSpPr>
          <p:nvPr>
            <p:ph type="ftr" sz="quarter" idx="11"/>
          </p:nvPr>
        </p:nvSpPr>
        <p:spPr/>
        <p:txBody>
          <a:bodyPr/>
          <a:lstStyle/>
          <a:p>
            <a:endParaRPr lang="fr-CH" dirty="0"/>
          </a:p>
        </p:txBody>
      </p:sp>
      <p:sp>
        <p:nvSpPr>
          <p:cNvPr id="7" name="Slide Number Placeholder 6"/>
          <p:cNvSpPr>
            <a:spLocks noGrp="1"/>
          </p:cNvSpPr>
          <p:nvPr>
            <p:ph type="sldNum" sz="quarter" idx="12"/>
          </p:nvPr>
        </p:nvSpPr>
        <p:spPr/>
        <p:txBody>
          <a:bodyPr/>
          <a:lstStyle/>
          <a:p>
            <a:fld id="{9A948F23-6199-48C5-9F14-021A62431B2A}" type="slidenum">
              <a:rPr lang="fr-CH" smtClean="0"/>
              <a:t>‹N°›</a:t>
            </a:fld>
            <a:endParaRPr lang="fr-CH"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04E04D69-2D72-43E9-B153-0C70A6DE6E7F}" type="datetime1">
              <a:rPr lang="fr-CH" smtClean="0"/>
              <a:t>23.11.2020</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9A948F23-6199-48C5-9F14-021A62431B2A}" type="slidenum">
              <a:rPr lang="fr-CH" smtClean="0"/>
              <a:t>‹N°›</a:t>
            </a:fld>
            <a:endParaRPr lang="fr-CH"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20F9DA7-AE7E-4DFA-A067-476A1AFFC272}" type="datetime1">
              <a:rPr lang="fr-CH" smtClean="0"/>
              <a:t>23.11.2020</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9A948F23-6199-48C5-9F14-021A62431B2A}" type="slidenum">
              <a:rPr lang="fr-CH" smtClean="0"/>
              <a:t>‹N°›</a:t>
            </a:fld>
            <a:endParaRPr lang="fr-CH"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7504" y="533400"/>
            <a:ext cx="8928992" cy="990600"/>
          </a:xfrm>
        </p:spPr>
        <p:txBody>
          <a:bodyPr/>
          <a:lstStyle/>
          <a:p>
            <a:r>
              <a:rPr lang="en-GB" noProof="0" smtClean="0"/>
              <a:t>Modifiez le style du titre</a:t>
            </a:r>
            <a:endParaRPr lang="en-GB" noProof="0"/>
          </a:p>
        </p:txBody>
      </p:sp>
      <p:sp>
        <p:nvSpPr>
          <p:cNvPr id="3" name="Content Placeholder 2"/>
          <p:cNvSpPr>
            <a:spLocks noGrp="1"/>
          </p:cNvSpPr>
          <p:nvPr>
            <p:ph idx="1"/>
          </p:nvPr>
        </p:nvSpPr>
        <p:spPr>
          <a:xfrm>
            <a:off x="107504" y="1600200"/>
            <a:ext cx="8928992" cy="5257800"/>
          </a:xfrm>
        </p:spPr>
        <p:txBody>
          <a:bodyPr/>
          <a:lstStyle/>
          <a:p>
            <a:pPr lvl="0"/>
            <a:r>
              <a:rPr lang="en-GB" noProof="0" dirty="0" err="1" smtClean="0"/>
              <a:t>Modifiez</a:t>
            </a:r>
            <a:r>
              <a:rPr lang="en-GB" noProof="0" dirty="0" smtClean="0"/>
              <a:t> les styles du </a:t>
            </a:r>
            <a:r>
              <a:rPr lang="en-GB" noProof="0" dirty="0" err="1" smtClean="0"/>
              <a:t>texte</a:t>
            </a:r>
            <a:r>
              <a:rPr lang="en-GB" noProof="0" dirty="0" smtClean="0"/>
              <a:t> du masque</a:t>
            </a:r>
          </a:p>
          <a:p>
            <a:pPr lvl="1"/>
            <a:r>
              <a:rPr lang="en-GB" noProof="0" dirty="0" err="1" smtClean="0"/>
              <a:t>Deuxième</a:t>
            </a:r>
            <a:r>
              <a:rPr lang="en-GB" noProof="0" dirty="0" smtClean="0"/>
              <a:t> </a:t>
            </a:r>
            <a:r>
              <a:rPr lang="en-GB" noProof="0" dirty="0" err="1" smtClean="0"/>
              <a:t>niveau</a:t>
            </a:r>
            <a:endParaRPr lang="en-GB" noProof="0" dirty="0" smtClean="0"/>
          </a:p>
          <a:p>
            <a:pPr lvl="2"/>
            <a:r>
              <a:rPr lang="en-GB" noProof="0" dirty="0" err="1" smtClean="0"/>
              <a:t>Troisième</a:t>
            </a:r>
            <a:r>
              <a:rPr lang="en-GB" noProof="0" dirty="0" smtClean="0"/>
              <a:t> </a:t>
            </a:r>
            <a:r>
              <a:rPr lang="en-GB" noProof="0" dirty="0" err="1" smtClean="0"/>
              <a:t>niveau</a:t>
            </a:r>
            <a:endParaRPr lang="en-GB" noProof="0" dirty="0" smtClean="0"/>
          </a:p>
          <a:p>
            <a:pPr lvl="3"/>
            <a:r>
              <a:rPr lang="en-GB" noProof="0" dirty="0" err="1" smtClean="0"/>
              <a:t>Quatrième</a:t>
            </a:r>
            <a:r>
              <a:rPr lang="en-GB" noProof="0" dirty="0" smtClean="0"/>
              <a:t> </a:t>
            </a:r>
            <a:r>
              <a:rPr lang="en-GB" noProof="0" dirty="0" err="1" smtClean="0"/>
              <a:t>niveau</a:t>
            </a:r>
            <a:endParaRPr lang="en-GB" noProof="0" dirty="0" smtClean="0"/>
          </a:p>
          <a:p>
            <a:pPr lvl="4"/>
            <a:r>
              <a:rPr lang="en-GB" noProof="0" dirty="0" err="1" smtClean="0"/>
              <a:t>Cinquième</a:t>
            </a:r>
            <a:r>
              <a:rPr lang="en-GB" noProof="0" dirty="0" smtClean="0"/>
              <a:t> </a:t>
            </a:r>
            <a:r>
              <a:rPr lang="en-GB" noProof="0" dirty="0" err="1" smtClean="0"/>
              <a:t>niveau</a:t>
            </a:r>
            <a:endParaRPr lang="en-GB" noProof="0" dirty="0"/>
          </a:p>
        </p:txBody>
      </p:sp>
      <p:sp>
        <p:nvSpPr>
          <p:cNvPr id="4" name="Date Placeholder 3"/>
          <p:cNvSpPr>
            <a:spLocks noGrp="1"/>
          </p:cNvSpPr>
          <p:nvPr>
            <p:ph type="dt" sz="half" idx="10"/>
          </p:nvPr>
        </p:nvSpPr>
        <p:spPr/>
        <p:txBody>
          <a:bodyPr/>
          <a:lstStyle/>
          <a:p>
            <a:fld id="{A10C2429-BB69-4677-9249-84351D55B81E}" type="datetime1">
              <a:rPr lang="fr-CH" smtClean="0"/>
              <a:t>23.11.2020</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lvl1pPr algn="r">
              <a:defRPr/>
            </a:lvl1pPr>
          </a:lstStyle>
          <a:p>
            <a:fld id="{9A948F23-6199-48C5-9F14-021A62431B2A}" type="slidenum">
              <a:rPr lang="fr-CH" smtClean="0"/>
              <a:pPr/>
              <a:t>‹N°›</a:t>
            </a:fld>
            <a:endParaRPr lang="fr-CH"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u seul">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928992" cy="6453336"/>
          </a:xfrm>
        </p:spPr>
        <p:txBody>
          <a:bodyPr/>
          <a:lstStyle/>
          <a:p>
            <a:pPr lvl="0"/>
            <a:r>
              <a:rPr lang="en-GB" noProof="0" dirty="0" err="1" smtClean="0"/>
              <a:t>Modifiez</a:t>
            </a:r>
            <a:r>
              <a:rPr lang="en-GB" noProof="0" dirty="0" smtClean="0"/>
              <a:t> les styles du </a:t>
            </a:r>
            <a:r>
              <a:rPr lang="en-GB" noProof="0" dirty="0" err="1" smtClean="0"/>
              <a:t>texte</a:t>
            </a:r>
            <a:r>
              <a:rPr lang="en-GB" noProof="0" dirty="0" smtClean="0"/>
              <a:t> du masque</a:t>
            </a:r>
          </a:p>
          <a:p>
            <a:pPr lvl="1"/>
            <a:r>
              <a:rPr lang="en-GB" noProof="0" dirty="0" err="1" smtClean="0"/>
              <a:t>Deuxième</a:t>
            </a:r>
            <a:r>
              <a:rPr lang="en-GB" noProof="0" dirty="0" smtClean="0"/>
              <a:t> </a:t>
            </a:r>
            <a:r>
              <a:rPr lang="en-GB" noProof="0" dirty="0" err="1" smtClean="0"/>
              <a:t>niveau</a:t>
            </a:r>
            <a:endParaRPr lang="en-GB" noProof="0" dirty="0" smtClean="0"/>
          </a:p>
          <a:p>
            <a:pPr lvl="2"/>
            <a:r>
              <a:rPr lang="en-GB" noProof="0" dirty="0" err="1" smtClean="0"/>
              <a:t>Troisième</a:t>
            </a:r>
            <a:r>
              <a:rPr lang="en-GB" noProof="0" dirty="0" smtClean="0"/>
              <a:t> </a:t>
            </a:r>
            <a:r>
              <a:rPr lang="en-GB" noProof="0" dirty="0" err="1" smtClean="0"/>
              <a:t>niveau</a:t>
            </a:r>
            <a:endParaRPr lang="en-GB" noProof="0" dirty="0" smtClean="0"/>
          </a:p>
          <a:p>
            <a:pPr lvl="3"/>
            <a:r>
              <a:rPr lang="en-GB" noProof="0" dirty="0" err="1" smtClean="0"/>
              <a:t>Quatrième</a:t>
            </a:r>
            <a:r>
              <a:rPr lang="en-GB" noProof="0" dirty="0" smtClean="0"/>
              <a:t> </a:t>
            </a:r>
            <a:r>
              <a:rPr lang="en-GB" noProof="0" dirty="0" err="1" smtClean="0"/>
              <a:t>niveau</a:t>
            </a:r>
            <a:endParaRPr lang="en-GB" noProof="0" dirty="0" smtClean="0"/>
          </a:p>
          <a:p>
            <a:pPr lvl="4"/>
            <a:r>
              <a:rPr lang="en-GB" noProof="0" dirty="0" err="1" smtClean="0"/>
              <a:t>Cinquième</a:t>
            </a:r>
            <a:r>
              <a:rPr lang="en-GB" noProof="0" dirty="0" smtClean="0"/>
              <a:t> </a:t>
            </a:r>
            <a:r>
              <a:rPr lang="en-GB" noProof="0" dirty="0" err="1" smtClean="0"/>
              <a:t>niveau</a:t>
            </a:r>
            <a:endParaRPr lang="en-GB" noProof="0" dirty="0"/>
          </a:p>
        </p:txBody>
      </p:sp>
      <p:sp>
        <p:nvSpPr>
          <p:cNvPr id="4" name="Date Placeholder 3"/>
          <p:cNvSpPr>
            <a:spLocks noGrp="1"/>
          </p:cNvSpPr>
          <p:nvPr>
            <p:ph type="dt" sz="half" idx="10"/>
          </p:nvPr>
        </p:nvSpPr>
        <p:spPr/>
        <p:txBody>
          <a:bodyPr/>
          <a:lstStyle/>
          <a:p>
            <a:fld id="{17C8AD73-C0C7-4802-B587-5B22653CB2E4}" type="datetime1">
              <a:rPr lang="fr-CH" smtClean="0"/>
              <a:t>23.11.2020</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9A948F23-6199-48C5-9F14-021A62431B2A}" type="slidenum">
              <a:rPr lang="fr-CH" smtClean="0"/>
              <a:t>‹N°›</a:t>
            </a:fld>
            <a:endParaRPr lang="fr-CH" dirty="0"/>
          </a:p>
        </p:txBody>
      </p:sp>
    </p:spTree>
    <p:extLst>
      <p:ext uri="{BB962C8B-B14F-4D97-AF65-F5344CB8AC3E}">
        <p14:creationId xmlns:p14="http://schemas.microsoft.com/office/powerpoint/2010/main" val="344234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5B5E956-E81C-4099-8CBE-C1F36B4BCE85}" type="datetime1">
              <a:rPr lang="fr-CH" smtClean="0"/>
              <a:t>23.11.2020</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9A948F23-6199-48C5-9F14-021A62431B2A}" type="slidenum">
              <a:rPr lang="fr-CH" smtClean="0"/>
              <a:t>‹N°›</a:t>
            </a:fld>
            <a:endParaRPr lang="fr-CH"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3F654CD-6D32-40FF-9DDB-F6685AD6F27E}" type="datetime1">
              <a:rPr lang="fr-CH" smtClean="0"/>
              <a:t>23.11.2020</a:t>
            </a:fld>
            <a:endParaRPr lang="fr-CH" dirty="0"/>
          </a:p>
        </p:txBody>
      </p:sp>
      <p:sp>
        <p:nvSpPr>
          <p:cNvPr id="6" name="Footer Placeholder 5"/>
          <p:cNvSpPr>
            <a:spLocks noGrp="1"/>
          </p:cNvSpPr>
          <p:nvPr>
            <p:ph type="ftr" sz="quarter" idx="11"/>
          </p:nvPr>
        </p:nvSpPr>
        <p:spPr/>
        <p:txBody>
          <a:bodyPr/>
          <a:lstStyle/>
          <a:p>
            <a:endParaRPr lang="fr-CH" dirty="0"/>
          </a:p>
        </p:txBody>
      </p:sp>
      <p:sp>
        <p:nvSpPr>
          <p:cNvPr id="7" name="Slide Number Placeholder 6"/>
          <p:cNvSpPr>
            <a:spLocks noGrp="1"/>
          </p:cNvSpPr>
          <p:nvPr>
            <p:ph type="sldNum" sz="quarter" idx="12"/>
          </p:nvPr>
        </p:nvSpPr>
        <p:spPr/>
        <p:txBody>
          <a:bodyPr/>
          <a:lstStyle/>
          <a:p>
            <a:fld id="{9A948F23-6199-48C5-9F14-021A62431B2A}" type="slidenum">
              <a:rPr lang="fr-CH" smtClean="0"/>
              <a:t>‹N°›</a:t>
            </a:fld>
            <a:endParaRPr lang="fr-CH"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82F50D2-BBF5-4F39-B461-43E00C89CC5A}" type="datetime1">
              <a:rPr lang="fr-CH" smtClean="0"/>
              <a:t>23.11.2020</a:t>
            </a:fld>
            <a:endParaRPr lang="fr-CH" dirty="0"/>
          </a:p>
        </p:txBody>
      </p:sp>
      <p:sp>
        <p:nvSpPr>
          <p:cNvPr id="8" name="Footer Placeholder 7"/>
          <p:cNvSpPr>
            <a:spLocks noGrp="1"/>
          </p:cNvSpPr>
          <p:nvPr>
            <p:ph type="ftr" sz="quarter" idx="11"/>
          </p:nvPr>
        </p:nvSpPr>
        <p:spPr/>
        <p:txBody>
          <a:bodyPr/>
          <a:lstStyle/>
          <a:p>
            <a:endParaRPr lang="fr-CH" dirty="0"/>
          </a:p>
        </p:txBody>
      </p:sp>
      <p:sp>
        <p:nvSpPr>
          <p:cNvPr id="9" name="Slide Number Placeholder 8"/>
          <p:cNvSpPr>
            <a:spLocks noGrp="1"/>
          </p:cNvSpPr>
          <p:nvPr>
            <p:ph type="sldNum" sz="quarter" idx="12"/>
          </p:nvPr>
        </p:nvSpPr>
        <p:spPr/>
        <p:txBody>
          <a:bodyPr/>
          <a:lstStyle/>
          <a:p>
            <a:fld id="{9A948F23-6199-48C5-9F14-021A62431B2A}" type="slidenum">
              <a:rPr lang="fr-CH" smtClean="0"/>
              <a:t>‹N°›</a:t>
            </a:fld>
            <a:endParaRPr lang="fr-CH"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CBF87792-A7FA-48C3-841A-B540CF00F5A6}" type="datetime1">
              <a:rPr lang="fr-CH" smtClean="0"/>
              <a:t>23.11.2020</a:t>
            </a:fld>
            <a:endParaRPr lang="fr-CH" dirty="0"/>
          </a:p>
        </p:txBody>
      </p:sp>
      <p:sp>
        <p:nvSpPr>
          <p:cNvPr id="4" name="Footer Placeholder 3"/>
          <p:cNvSpPr>
            <a:spLocks noGrp="1"/>
          </p:cNvSpPr>
          <p:nvPr>
            <p:ph type="ftr" sz="quarter" idx="11"/>
          </p:nvPr>
        </p:nvSpPr>
        <p:spPr/>
        <p:txBody>
          <a:bodyPr/>
          <a:lstStyle/>
          <a:p>
            <a:endParaRPr lang="fr-CH" dirty="0"/>
          </a:p>
        </p:txBody>
      </p:sp>
      <p:sp>
        <p:nvSpPr>
          <p:cNvPr id="5" name="Slide Number Placeholder 4"/>
          <p:cNvSpPr>
            <a:spLocks noGrp="1"/>
          </p:cNvSpPr>
          <p:nvPr>
            <p:ph type="sldNum" sz="quarter" idx="12"/>
          </p:nvPr>
        </p:nvSpPr>
        <p:spPr/>
        <p:txBody>
          <a:bodyPr/>
          <a:lstStyle/>
          <a:p>
            <a:fld id="{9A948F23-6199-48C5-9F14-021A62431B2A}" type="slidenum">
              <a:rPr lang="fr-CH" smtClean="0"/>
              <a:t>‹N°›</a:t>
            </a:fld>
            <a:endParaRPr lang="fr-CH"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17821-D4A1-42D5-BC69-B6859B15F172}" type="datetime1">
              <a:rPr lang="fr-CH" smtClean="0"/>
              <a:t>23.11.2020</a:t>
            </a:fld>
            <a:endParaRPr lang="fr-CH" dirty="0"/>
          </a:p>
        </p:txBody>
      </p:sp>
      <p:sp>
        <p:nvSpPr>
          <p:cNvPr id="3" name="Footer Placeholder 2"/>
          <p:cNvSpPr>
            <a:spLocks noGrp="1"/>
          </p:cNvSpPr>
          <p:nvPr>
            <p:ph type="ftr" sz="quarter" idx="11"/>
          </p:nvPr>
        </p:nvSpPr>
        <p:spPr/>
        <p:txBody>
          <a:bodyPr/>
          <a:lstStyle/>
          <a:p>
            <a:endParaRPr lang="fr-CH" dirty="0"/>
          </a:p>
        </p:txBody>
      </p:sp>
      <p:sp>
        <p:nvSpPr>
          <p:cNvPr id="4" name="Slide Number Placeholder 3"/>
          <p:cNvSpPr>
            <a:spLocks noGrp="1"/>
          </p:cNvSpPr>
          <p:nvPr>
            <p:ph type="sldNum" sz="quarter" idx="12"/>
          </p:nvPr>
        </p:nvSpPr>
        <p:spPr/>
        <p:txBody>
          <a:bodyPr/>
          <a:lstStyle/>
          <a:p>
            <a:fld id="{9A948F23-6199-48C5-9F14-021A62431B2A}" type="slidenum">
              <a:rPr lang="fr-CH" smtClean="0"/>
              <a:t>‹N°›</a:t>
            </a:fld>
            <a:endParaRPr lang="fr-CH"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0A0D656-0763-46DA-AFDA-013BD9149DE7}" type="datetime1">
              <a:rPr lang="fr-CH" smtClean="0"/>
              <a:t>23.11.2020</a:t>
            </a:fld>
            <a:endParaRPr lang="fr-CH" dirty="0"/>
          </a:p>
        </p:txBody>
      </p:sp>
      <p:sp>
        <p:nvSpPr>
          <p:cNvPr id="6" name="Footer Placeholder 5"/>
          <p:cNvSpPr>
            <a:spLocks noGrp="1"/>
          </p:cNvSpPr>
          <p:nvPr>
            <p:ph type="ftr" sz="quarter" idx="11"/>
          </p:nvPr>
        </p:nvSpPr>
        <p:spPr/>
        <p:txBody>
          <a:bodyPr/>
          <a:lstStyle/>
          <a:p>
            <a:endParaRPr lang="fr-CH" dirty="0"/>
          </a:p>
        </p:txBody>
      </p:sp>
      <p:sp>
        <p:nvSpPr>
          <p:cNvPr id="7" name="Slide Number Placeholder 6"/>
          <p:cNvSpPr>
            <a:spLocks noGrp="1"/>
          </p:cNvSpPr>
          <p:nvPr>
            <p:ph type="sldNum" sz="quarter" idx="12"/>
          </p:nvPr>
        </p:nvSpPr>
        <p:spPr/>
        <p:txBody>
          <a:bodyPr/>
          <a:lstStyle/>
          <a:p>
            <a:fld id="{9A948F23-6199-48C5-9F14-021A62431B2A}" type="slidenum">
              <a:rPr lang="fr-CH" smtClean="0"/>
              <a:t>‹N°›</a:t>
            </a:fld>
            <a:endParaRPr lang="fr-CH"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7504" y="533400"/>
            <a:ext cx="8928992" cy="990600"/>
          </a:xfrm>
          <a:prstGeom prst="rect">
            <a:avLst/>
          </a:prstGeom>
        </p:spPr>
        <p:txBody>
          <a:bodyPr vert="horz" lIns="91440" tIns="45720" rIns="91440" bIns="45720" rtlCol="0" anchor="ctr">
            <a:normAutofit/>
          </a:bodyPr>
          <a:lstStyle/>
          <a:p>
            <a:endParaRPr lang="en-GB" noProof="0" dirty="0"/>
          </a:p>
        </p:txBody>
      </p:sp>
      <p:sp>
        <p:nvSpPr>
          <p:cNvPr id="3" name="Text Placeholder 2"/>
          <p:cNvSpPr>
            <a:spLocks noGrp="1"/>
          </p:cNvSpPr>
          <p:nvPr>
            <p:ph type="body" idx="1"/>
          </p:nvPr>
        </p:nvSpPr>
        <p:spPr>
          <a:xfrm>
            <a:off x="107504" y="1600200"/>
            <a:ext cx="8928992" cy="5141168"/>
          </a:xfrm>
          <a:prstGeom prst="rect">
            <a:avLst/>
          </a:prstGeom>
        </p:spPr>
        <p:txBody>
          <a:bodyPr vert="horz" lIns="91440" tIns="45720" rIns="91440" bIns="45720" rtlCol="0">
            <a:normAutofit/>
          </a:bodyPr>
          <a:lstStyle/>
          <a:p>
            <a:pPr lvl="0"/>
            <a:r>
              <a:rPr lang="en-GB" noProof="0" dirty="0" err="1" smtClean="0"/>
              <a:t>Modifiez</a:t>
            </a:r>
            <a:r>
              <a:rPr lang="en-GB" noProof="0" dirty="0" smtClean="0"/>
              <a:t> les styles du </a:t>
            </a:r>
            <a:r>
              <a:rPr lang="en-GB" noProof="0" dirty="0" err="1" smtClean="0"/>
              <a:t>texte</a:t>
            </a:r>
            <a:r>
              <a:rPr lang="en-GB" noProof="0" dirty="0" smtClean="0"/>
              <a:t> du masque</a:t>
            </a:r>
          </a:p>
          <a:p>
            <a:pPr lvl="1"/>
            <a:r>
              <a:rPr lang="en-GB" noProof="0" dirty="0" err="1" smtClean="0"/>
              <a:t>Deuxième</a:t>
            </a:r>
            <a:r>
              <a:rPr lang="en-GB" noProof="0" dirty="0" smtClean="0"/>
              <a:t> </a:t>
            </a:r>
            <a:r>
              <a:rPr lang="en-GB" noProof="0" dirty="0" err="1" smtClean="0"/>
              <a:t>niveau</a:t>
            </a:r>
            <a:endParaRPr lang="en-GB" noProof="0" dirty="0" smtClean="0"/>
          </a:p>
          <a:p>
            <a:pPr lvl="2"/>
            <a:r>
              <a:rPr lang="en-GB" noProof="0" dirty="0" err="1" smtClean="0"/>
              <a:t>Troisième</a:t>
            </a:r>
            <a:r>
              <a:rPr lang="en-GB" noProof="0" dirty="0" smtClean="0"/>
              <a:t> </a:t>
            </a:r>
            <a:r>
              <a:rPr lang="en-GB" noProof="0" dirty="0" err="1" smtClean="0"/>
              <a:t>niveau</a:t>
            </a:r>
            <a:endParaRPr lang="en-GB" noProof="0" dirty="0" smtClean="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107504" y="18288"/>
            <a:ext cx="1152128" cy="329184"/>
          </a:xfrm>
          <a:prstGeom prst="rect">
            <a:avLst/>
          </a:prstGeom>
        </p:spPr>
        <p:txBody>
          <a:bodyPr vert="horz" lIns="91440" tIns="45720" rIns="91440" bIns="45720" rtlCol="0" anchor="ctr"/>
          <a:lstStyle>
            <a:lvl1pPr algn="l">
              <a:defRPr sz="1200">
                <a:solidFill>
                  <a:srgbClr val="FFFFFF"/>
                </a:solidFill>
              </a:defRPr>
            </a:lvl1pPr>
          </a:lstStyle>
          <a:p>
            <a:fld id="{E612EC90-6F88-4E08-A761-F86AA951F4E1}" type="datetime1">
              <a:rPr lang="fr-CH" smtClean="0"/>
              <a:t>23.11.2020</a:t>
            </a:fld>
            <a:endParaRPr lang="fr-CH" dirty="0"/>
          </a:p>
        </p:txBody>
      </p:sp>
      <p:sp>
        <p:nvSpPr>
          <p:cNvPr id="5" name="Footer Placeholder 4"/>
          <p:cNvSpPr>
            <a:spLocks noGrp="1"/>
          </p:cNvSpPr>
          <p:nvPr>
            <p:ph type="ftr" sz="quarter" idx="3"/>
          </p:nvPr>
        </p:nvSpPr>
        <p:spPr>
          <a:xfrm>
            <a:off x="1403648" y="18288"/>
            <a:ext cx="6552728" cy="329184"/>
          </a:xfrm>
          <a:prstGeom prst="rect">
            <a:avLst/>
          </a:prstGeom>
        </p:spPr>
        <p:txBody>
          <a:bodyPr vert="horz" lIns="91440" tIns="45720" rIns="91440" bIns="45720" rtlCol="0" anchor="ctr"/>
          <a:lstStyle>
            <a:lvl1pPr algn="ctr">
              <a:defRPr sz="1200">
                <a:solidFill>
                  <a:srgbClr val="FFFFFF"/>
                </a:solidFill>
              </a:defRPr>
            </a:lvl1pPr>
          </a:lstStyle>
          <a:p>
            <a:endParaRPr lang="fr-CH" dirty="0"/>
          </a:p>
        </p:txBody>
      </p:sp>
      <p:sp>
        <p:nvSpPr>
          <p:cNvPr id="6" name="Slide Number Placeholder 5"/>
          <p:cNvSpPr>
            <a:spLocks noGrp="1"/>
          </p:cNvSpPr>
          <p:nvPr>
            <p:ph type="sldNum" sz="quarter" idx="4"/>
          </p:nvPr>
        </p:nvSpPr>
        <p:spPr>
          <a:xfrm>
            <a:off x="8077200" y="18288"/>
            <a:ext cx="1066800" cy="329184"/>
          </a:xfrm>
          <a:prstGeom prst="rect">
            <a:avLst/>
          </a:prstGeom>
        </p:spPr>
        <p:txBody>
          <a:bodyPr vert="horz" lIns="91440" tIns="45720" rIns="91440" bIns="45720" rtlCol="0" anchor="ctr"/>
          <a:lstStyle>
            <a:lvl1pPr algn="r">
              <a:defRPr sz="1400" b="1">
                <a:solidFill>
                  <a:srgbClr val="FFFFFF"/>
                </a:solidFill>
              </a:defRPr>
            </a:lvl1pPr>
          </a:lstStyle>
          <a:p>
            <a:fld id="{9A948F23-6199-48C5-9F14-021A62431B2A}" type="slidenum">
              <a:rPr lang="fr-CH" smtClean="0"/>
              <a:pPr/>
              <a:t>‹N°›</a:t>
            </a:fld>
            <a:endParaRPr lang="fr-CH"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70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Wingdings" pitchFamily="2" charset="2"/>
        <a:buChar char="§"/>
        <a:defRPr sz="1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itchFamily="2" charset="2"/>
        <a:buChar char="§"/>
        <a:defRPr sz="1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Evolutionary Algorithms</a:t>
            </a:r>
            <a:endParaRPr lang="en-GB" dirty="0"/>
          </a:p>
        </p:txBody>
      </p:sp>
      <p:sp>
        <p:nvSpPr>
          <p:cNvPr id="5" name="Espace réservé du texte 4"/>
          <p:cNvSpPr>
            <a:spLocks noGrp="1"/>
          </p:cNvSpPr>
          <p:nvPr>
            <p:ph type="body" idx="1"/>
          </p:nvPr>
        </p:nvSpPr>
        <p:spPr/>
        <p:txBody>
          <a:bodyPr/>
          <a:lstStyle/>
          <a:p>
            <a:r>
              <a:rPr lang="en-GB" dirty="0" smtClean="0"/>
              <a:t>Chapter </a:t>
            </a:r>
            <a:r>
              <a:rPr lang="en-GB" dirty="0"/>
              <a:t>6</a:t>
            </a:r>
            <a:endParaRPr lang="en-GB" dirty="0" smtClean="0"/>
          </a:p>
        </p:txBody>
      </p:sp>
      <p:sp>
        <p:nvSpPr>
          <p:cNvPr id="2" name="Espace réservé du numéro de diapositive 1"/>
          <p:cNvSpPr>
            <a:spLocks noGrp="1"/>
          </p:cNvSpPr>
          <p:nvPr>
            <p:ph type="sldNum" sz="quarter" idx="12"/>
          </p:nvPr>
        </p:nvSpPr>
        <p:spPr/>
        <p:txBody>
          <a:bodyPr/>
          <a:lstStyle/>
          <a:p>
            <a:fld id="{9A948F23-6199-48C5-9F14-021A62431B2A}" type="slidenum">
              <a:rPr lang="fr-CH" smtClean="0"/>
              <a:t>1</a:t>
            </a:fld>
            <a:endParaRPr lang="fr-CH" dirty="0"/>
          </a:p>
        </p:txBody>
      </p:sp>
    </p:spTree>
    <p:extLst>
      <p:ext uri="{BB962C8B-B14F-4D97-AF65-F5344CB8AC3E}">
        <p14:creationId xmlns:p14="http://schemas.microsoft.com/office/powerpoint/2010/main" val="179854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GB" dirty="0" smtClean="0"/>
              <a:t>6.3 A simple example</a:t>
            </a:r>
            <a:endParaRPr lang="en-GB" dirty="0"/>
          </a:p>
        </p:txBody>
      </p:sp>
      <p:sp>
        <p:nvSpPr>
          <p:cNvPr id="6" name="Sous-titre 5"/>
          <p:cNvSpPr>
            <a:spLocks noGrp="1"/>
          </p:cNvSpPr>
          <p:nvPr>
            <p:ph type="subTitle" idx="1"/>
          </p:nvPr>
        </p:nvSpPr>
        <p:spPr/>
        <p:txBody>
          <a:bodyPr/>
          <a:lstStyle/>
          <a:p>
            <a:r>
              <a:rPr lang="en-GB" dirty="0" smtClean="0"/>
              <a:t>We’ll illustrate the behaviour of a GA on the </a:t>
            </a:r>
            <a:r>
              <a:rPr lang="en-GB" dirty="0" err="1" smtClean="0"/>
              <a:t>maxOne</a:t>
            </a:r>
            <a:r>
              <a:rPr lang="en-GB" dirty="0" smtClean="0"/>
              <a:t> problem</a:t>
            </a:r>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10</a:t>
            </a:fld>
            <a:endParaRPr lang="fr-CH" dirty="0"/>
          </a:p>
        </p:txBody>
      </p:sp>
    </p:spTree>
    <p:extLst>
      <p:ext uri="{BB962C8B-B14F-4D97-AF65-F5344CB8AC3E}">
        <p14:creationId xmlns:p14="http://schemas.microsoft.com/office/powerpoint/2010/main" val="101275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dirty="0" smtClean="0"/>
              <a:t>NK-problem </a:t>
            </a:r>
            <a:r>
              <a:rPr lang="en-GB" dirty="0"/>
              <a:t>with K = 1, find a string of bits which contains as many 1 as </a:t>
            </a:r>
            <a:r>
              <a:rPr lang="en-GB" dirty="0" smtClean="0"/>
              <a:t>possible</a:t>
            </a:r>
          </a:p>
          <a:p>
            <a:r>
              <a:rPr lang="en-GB" dirty="0" smtClean="0"/>
              <a:t>Solution </a:t>
            </a:r>
            <a:r>
              <a:rPr lang="en-GB" dirty="0"/>
              <a:t>is obviously X = </a:t>
            </a:r>
            <a:r>
              <a:rPr lang="en-GB" dirty="0" smtClean="0"/>
              <a:t>111…111, but we’ll see how efficiently a GA can find it.</a:t>
            </a:r>
          </a:p>
          <a:p>
            <a:endParaRPr lang="en-GB" dirty="0"/>
          </a:p>
          <a:p>
            <a:r>
              <a:rPr lang="en-GB" dirty="0" smtClean="0"/>
              <a:t>We’ll apply GA manually on n = 6 individuals, for 1 generation, and for a </a:t>
            </a:r>
            <a:r>
              <a:rPr lang="en-GB" dirty="0" err="1" smtClean="0"/>
              <a:t>maxOne</a:t>
            </a:r>
            <a:r>
              <a:rPr lang="en-GB" dirty="0" smtClean="0"/>
              <a:t> problem on L = 10 bits.</a:t>
            </a:r>
          </a:p>
          <a:p>
            <a:endParaRPr lang="en-GB" dirty="0"/>
          </a:p>
          <a:p>
            <a:r>
              <a:rPr lang="en-GB" dirty="0" smtClean="0"/>
              <a:t>Let’s assume an initial population build at random:</a:t>
            </a:r>
          </a:p>
          <a:p>
            <a:pPr lvl="1"/>
            <a:r>
              <a:rPr lang="en-GB" dirty="0" smtClean="0"/>
              <a:t>S</a:t>
            </a:r>
            <a:r>
              <a:rPr lang="en-GB" baseline="-25000" dirty="0" smtClean="0"/>
              <a:t>1</a:t>
            </a:r>
            <a:r>
              <a:rPr lang="en-GB" dirty="0" smtClean="0"/>
              <a:t> = 1111010101		f(S</a:t>
            </a:r>
            <a:r>
              <a:rPr lang="en-GB" baseline="-25000" dirty="0" smtClean="0"/>
              <a:t>1</a:t>
            </a:r>
            <a:r>
              <a:rPr lang="en-GB" dirty="0" smtClean="0"/>
              <a:t>) = 7		S</a:t>
            </a:r>
            <a:r>
              <a:rPr lang="en-GB" baseline="-25000" dirty="0" smtClean="0"/>
              <a:t>2</a:t>
            </a:r>
            <a:r>
              <a:rPr lang="en-GB" dirty="0" smtClean="0"/>
              <a:t> = 0111000101		f(S</a:t>
            </a:r>
            <a:r>
              <a:rPr lang="en-GB" baseline="-25000" dirty="0" smtClean="0"/>
              <a:t>2</a:t>
            </a:r>
            <a:r>
              <a:rPr lang="en-GB" dirty="0" smtClean="0"/>
              <a:t>) = 5</a:t>
            </a:r>
          </a:p>
          <a:p>
            <a:pPr lvl="1"/>
            <a:r>
              <a:rPr lang="en-GB" dirty="0" smtClean="0"/>
              <a:t>S</a:t>
            </a:r>
            <a:r>
              <a:rPr lang="en-GB" baseline="-25000" dirty="0" smtClean="0"/>
              <a:t>3</a:t>
            </a:r>
            <a:r>
              <a:rPr lang="en-GB" dirty="0" smtClean="0"/>
              <a:t> = 1110110101		f(S</a:t>
            </a:r>
            <a:r>
              <a:rPr lang="en-GB" baseline="-25000" dirty="0" smtClean="0"/>
              <a:t>3</a:t>
            </a:r>
            <a:r>
              <a:rPr lang="en-GB" dirty="0" smtClean="0"/>
              <a:t>) = 7		S</a:t>
            </a:r>
            <a:r>
              <a:rPr lang="en-GB" baseline="-25000" dirty="0" smtClean="0"/>
              <a:t>4</a:t>
            </a:r>
            <a:r>
              <a:rPr lang="en-GB" dirty="0" smtClean="0"/>
              <a:t> = 0100010011		f(S</a:t>
            </a:r>
            <a:r>
              <a:rPr lang="en-GB" baseline="-25000" dirty="0" smtClean="0"/>
              <a:t>4</a:t>
            </a:r>
            <a:r>
              <a:rPr lang="en-GB" dirty="0" smtClean="0"/>
              <a:t>) = 4</a:t>
            </a:r>
          </a:p>
          <a:p>
            <a:pPr lvl="1"/>
            <a:r>
              <a:rPr lang="en-GB" dirty="0"/>
              <a:t>S</a:t>
            </a:r>
            <a:r>
              <a:rPr lang="en-GB" baseline="-25000" dirty="0" smtClean="0"/>
              <a:t>5</a:t>
            </a:r>
            <a:r>
              <a:rPr lang="en-GB" dirty="0" smtClean="0"/>
              <a:t> = 1110111101		f(S</a:t>
            </a:r>
            <a:r>
              <a:rPr lang="en-GB" baseline="-25000" dirty="0" smtClean="0"/>
              <a:t>5</a:t>
            </a:r>
            <a:r>
              <a:rPr lang="en-GB" dirty="0" smtClean="0"/>
              <a:t>) = 8		S</a:t>
            </a:r>
            <a:r>
              <a:rPr lang="en-GB" baseline="-25000" dirty="0" smtClean="0"/>
              <a:t>6</a:t>
            </a:r>
            <a:r>
              <a:rPr lang="en-GB" dirty="0" smtClean="0"/>
              <a:t> = 0100110000		f(S</a:t>
            </a:r>
            <a:r>
              <a:rPr lang="en-GB" baseline="-25000" dirty="0" smtClean="0"/>
              <a:t>6</a:t>
            </a:r>
            <a:r>
              <a:rPr lang="en-GB" dirty="0" smtClean="0"/>
              <a:t>) = 3</a:t>
            </a:r>
          </a:p>
          <a:p>
            <a:endParaRPr lang="en-GB" dirty="0" smtClean="0"/>
          </a:p>
          <a:p>
            <a:r>
              <a:rPr lang="en-GB" b="1" dirty="0">
                <a:solidFill>
                  <a:schemeClr val="tx2"/>
                </a:solidFill>
              </a:rPr>
              <a:t>Selection</a:t>
            </a:r>
            <a:endParaRPr lang="en-GB" dirty="0" smtClean="0"/>
          </a:p>
          <a:p>
            <a:r>
              <a:rPr lang="en-GB" dirty="0" smtClean="0"/>
              <a:t>Fitness proportionate selection: Individual Si will be selected with </a:t>
            </a:r>
            <a:r>
              <a:rPr lang="en-GB" dirty="0" err="1" smtClean="0"/>
              <a:t>Prob</a:t>
            </a:r>
            <a:r>
              <a:rPr lang="en-GB" dirty="0" smtClean="0"/>
              <a:t>:</a:t>
            </a:r>
          </a:p>
          <a:p>
            <a:pPr lvl="1"/>
            <a:r>
              <a:rPr lang="en-GB" dirty="0" smtClean="0"/>
              <a:t>Thus	P1 = 7/34 = 0.2059</a:t>
            </a:r>
          </a:p>
          <a:p>
            <a:pPr lvl="1"/>
            <a:r>
              <a:rPr lang="en-GB" dirty="0" smtClean="0"/>
              <a:t>and	P6 = 3/34 = 0,088</a:t>
            </a:r>
          </a:p>
          <a:p>
            <a:endParaRPr lang="en-GB" dirty="0"/>
          </a:p>
          <a:p>
            <a:r>
              <a:rPr lang="en-GB" dirty="0" smtClean="0"/>
              <a:t>One gets P’ by repeating 6 time the selection of one individual in P:</a:t>
            </a:r>
          </a:p>
          <a:p>
            <a:pPr lvl="1"/>
            <a:r>
              <a:rPr lang="en-GB" dirty="0" smtClean="0"/>
              <a:t>Select individual </a:t>
            </a:r>
            <a:r>
              <a:rPr lang="en-GB" dirty="0" err="1" smtClean="0"/>
              <a:t>i</a:t>
            </a:r>
            <a:r>
              <a:rPr lang="en-GB" dirty="0" smtClean="0"/>
              <a:t> so that:</a:t>
            </a:r>
          </a:p>
          <a:p>
            <a:pPr lvl="1"/>
            <a:endParaRPr lang="en-GB" dirty="0" smtClean="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11</a:t>
            </a:fld>
            <a:endParaRPr lang="fr-CH"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365104"/>
            <a:ext cx="3542109" cy="77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5816723"/>
            <a:ext cx="19907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6709" y="5517232"/>
            <a:ext cx="1711496" cy="13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5879127"/>
            <a:ext cx="1571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64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dirty="0" smtClean="0"/>
              <a:t>Let us then assume the following composite for P’:</a:t>
            </a:r>
          </a:p>
          <a:p>
            <a:pPr lvl="1"/>
            <a:r>
              <a:rPr lang="en-GB" dirty="0" smtClean="0"/>
              <a:t>S’</a:t>
            </a:r>
            <a:r>
              <a:rPr lang="en-GB" baseline="-25000" dirty="0" smtClean="0"/>
              <a:t>1</a:t>
            </a:r>
            <a:r>
              <a:rPr lang="en-GB" dirty="0" smtClean="0"/>
              <a:t> </a:t>
            </a:r>
            <a:r>
              <a:rPr lang="en-GB" dirty="0"/>
              <a:t>= </a:t>
            </a:r>
            <a:r>
              <a:rPr lang="en-GB" dirty="0" smtClean="0"/>
              <a:t>1111010101  (</a:t>
            </a:r>
            <a:r>
              <a:rPr lang="en-GB" dirty="0"/>
              <a:t>S</a:t>
            </a:r>
            <a:r>
              <a:rPr lang="en-GB" baseline="-25000" dirty="0"/>
              <a:t>1</a:t>
            </a:r>
            <a:r>
              <a:rPr lang="en-GB" dirty="0" smtClean="0"/>
              <a:t>)	</a:t>
            </a:r>
            <a:r>
              <a:rPr lang="en-GB" dirty="0"/>
              <a:t> </a:t>
            </a:r>
            <a:r>
              <a:rPr lang="en-GB" dirty="0" smtClean="0"/>
              <a:t>S’</a:t>
            </a:r>
            <a:r>
              <a:rPr lang="en-GB" baseline="-25000" dirty="0" smtClean="0"/>
              <a:t>2</a:t>
            </a:r>
            <a:r>
              <a:rPr lang="en-GB" dirty="0" smtClean="0"/>
              <a:t> = 1110110101  (S</a:t>
            </a:r>
            <a:r>
              <a:rPr lang="en-GB" baseline="-25000" dirty="0" smtClean="0"/>
              <a:t>3</a:t>
            </a:r>
            <a:r>
              <a:rPr lang="en-GB" dirty="0" smtClean="0"/>
              <a:t>)		S’</a:t>
            </a:r>
            <a:r>
              <a:rPr lang="en-GB" baseline="-25000" dirty="0" smtClean="0"/>
              <a:t>3</a:t>
            </a:r>
            <a:r>
              <a:rPr lang="en-GB" dirty="0" smtClean="0"/>
              <a:t> </a:t>
            </a:r>
            <a:r>
              <a:rPr lang="en-GB" dirty="0"/>
              <a:t>= </a:t>
            </a:r>
            <a:r>
              <a:rPr lang="en-GB" dirty="0" smtClean="0"/>
              <a:t>1110111101  (S</a:t>
            </a:r>
            <a:r>
              <a:rPr lang="en-GB" baseline="-25000" dirty="0" smtClean="0"/>
              <a:t>5</a:t>
            </a:r>
            <a:r>
              <a:rPr lang="en-GB" dirty="0" smtClean="0"/>
              <a:t>)</a:t>
            </a:r>
          </a:p>
          <a:p>
            <a:pPr lvl="1"/>
            <a:r>
              <a:rPr lang="en-GB" dirty="0" smtClean="0"/>
              <a:t>S’</a:t>
            </a:r>
            <a:r>
              <a:rPr lang="en-GB" baseline="-25000" dirty="0" smtClean="0"/>
              <a:t>4</a:t>
            </a:r>
            <a:r>
              <a:rPr lang="en-GB" dirty="0" smtClean="0"/>
              <a:t> </a:t>
            </a:r>
            <a:r>
              <a:rPr lang="en-GB" dirty="0"/>
              <a:t>= </a:t>
            </a:r>
            <a:r>
              <a:rPr lang="en-GB" dirty="0" smtClean="0"/>
              <a:t>0111000101  </a:t>
            </a:r>
            <a:r>
              <a:rPr lang="en-GB" dirty="0"/>
              <a:t>(</a:t>
            </a:r>
            <a:r>
              <a:rPr lang="en-GB" dirty="0" smtClean="0"/>
              <a:t>S</a:t>
            </a:r>
            <a:r>
              <a:rPr lang="en-GB" baseline="-25000" dirty="0" smtClean="0"/>
              <a:t>2</a:t>
            </a:r>
            <a:r>
              <a:rPr lang="en-GB" dirty="0" smtClean="0"/>
              <a:t>)	</a:t>
            </a:r>
            <a:r>
              <a:rPr lang="en-GB" dirty="0"/>
              <a:t> </a:t>
            </a:r>
            <a:r>
              <a:rPr lang="en-GB" dirty="0" smtClean="0"/>
              <a:t>S’</a:t>
            </a:r>
            <a:r>
              <a:rPr lang="en-GB" baseline="-25000" dirty="0" smtClean="0"/>
              <a:t>5</a:t>
            </a:r>
            <a:r>
              <a:rPr lang="en-GB" dirty="0" smtClean="0"/>
              <a:t> </a:t>
            </a:r>
            <a:r>
              <a:rPr lang="en-GB" dirty="0"/>
              <a:t>= </a:t>
            </a:r>
            <a:r>
              <a:rPr lang="en-GB" dirty="0" smtClean="0"/>
              <a:t>0100010011  </a:t>
            </a:r>
            <a:r>
              <a:rPr lang="en-GB" dirty="0"/>
              <a:t>(</a:t>
            </a:r>
            <a:r>
              <a:rPr lang="en-GB" dirty="0" smtClean="0"/>
              <a:t>S</a:t>
            </a:r>
            <a:r>
              <a:rPr lang="en-GB" baseline="-25000" dirty="0" smtClean="0"/>
              <a:t>4</a:t>
            </a:r>
            <a:r>
              <a:rPr lang="en-GB" dirty="0" smtClean="0"/>
              <a:t>)	S’</a:t>
            </a:r>
            <a:r>
              <a:rPr lang="en-GB" baseline="-25000" dirty="0" smtClean="0"/>
              <a:t>6</a:t>
            </a:r>
            <a:r>
              <a:rPr lang="en-GB" dirty="0" smtClean="0"/>
              <a:t> </a:t>
            </a:r>
            <a:r>
              <a:rPr lang="en-GB" dirty="0"/>
              <a:t>= 1110111101  (S</a:t>
            </a:r>
            <a:r>
              <a:rPr lang="en-GB" baseline="-25000" dirty="0"/>
              <a:t>5</a:t>
            </a:r>
            <a:r>
              <a:rPr lang="en-GB" dirty="0"/>
              <a:t>)</a:t>
            </a:r>
          </a:p>
          <a:p>
            <a:endParaRPr lang="en-GB" dirty="0" smtClean="0"/>
          </a:p>
          <a:p>
            <a:r>
              <a:rPr lang="en-GB" dirty="0" smtClean="0"/>
              <a:t>We see that S</a:t>
            </a:r>
            <a:r>
              <a:rPr lang="en-GB" baseline="-25000" dirty="0" smtClean="0"/>
              <a:t>5</a:t>
            </a:r>
            <a:r>
              <a:rPr lang="en-GB" dirty="0" smtClean="0"/>
              <a:t> was selected twice, but S</a:t>
            </a:r>
            <a:r>
              <a:rPr lang="en-GB" baseline="-25000" dirty="0" smtClean="0"/>
              <a:t>6</a:t>
            </a:r>
            <a:r>
              <a:rPr lang="en-GB" dirty="0" smtClean="0"/>
              <a:t> was never selected.</a:t>
            </a:r>
          </a:p>
          <a:p>
            <a:endParaRPr lang="en-GB" dirty="0"/>
          </a:p>
          <a:p>
            <a:r>
              <a:rPr lang="en-GB" b="1" dirty="0" smtClean="0">
                <a:solidFill>
                  <a:schemeClr val="tx2"/>
                </a:solidFill>
              </a:rPr>
              <a:t>Crossover</a:t>
            </a:r>
          </a:p>
          <a:p>
            <a:pPr lvl="1"/>
            <a:r>
              <a:rPr lang="en-GB" dirty="0" smtClean="0"/>
              <a:t>We can see a string of bit as genetic code with 0 and 1 (instead of the DNA symbols)</a:t>
            </a:r>
          </a:p>
          <a:p>
            <a:pPr lvl="1"/>
            <a:r>
              <a:rPr lang="en-GB" dirty="0" smtClean="0"/>
              <a:t>A crossover can be simulated by taking genes 1 to k of the first parent and genes k+1 to L from the second parent.</a:t>
            </a:r>
          </a:p>
          <a:p>
            <a:r>
              <a:rPr lang="en-GB" dirty="0" smtClean="0"/>
              <a:t>Here the value of k is chosen randomly between 1 and L-1. k is called the </a:t>
            </a:r>
            <a:r>
              <a:rPr lang="en-GB" dirty="0" smtClean="0">
                <a:solidFill>
                  <a:schemeClr val="tx2"/>
                </a:solidFill>
              </a:rPr>
              <a:t>crossover point</a:t>
            </a:r>
            <a:r>
              <a:rPr lang="en-GB" dirty="0" smtClean="0"/>
              <a:t>:</a:t>
            </a:r>
          </a:p>
          <a:p>
            <a:endParaRPr lang="en-GB" dirty="0"/>
          </a:p>
          <a:p>
            <a:endParaRPr lang="en-GB" dirty="0" smtClean="0"/>
          </a:p>
          <a:p>
            <a:r>
              <a:rPr lang="en-GB" dirty="0" smtClean="0"/>
              <a:t>In our example, we take parents as (S’</a:t>
            </a:r>
            <a:r>
              <a:rPr lang="en-GB" baseline="-25000" dirty="0" smtClean="0"/>
              <a:t>1</a:t>
            </a:r>
            <a:r>
              <a:rPr lang="en-GB" dirty="0" smtClean="0"/>
              <a:t> S’</a:t>
            </a:r>
            <a:r>
              <a:rPr lang="en-GB" baseline="-25000" dirty="0" smtClean="0"/>
              <a:t>2</a:t>
            </a:r>
            <a:r>
              <a:rPr lang="en-GB" dirty="0" smtClean="0"/>
              <a:t>)  (S’</a:t>
            </a:r>
            <a:r>
              <a:rPr lang="en-GB" baseline="-25000" dirty="0" smtClean="0"/>
              <a:t>3</a:t>
            </a:r>
            <a:r>
              <a:rPr lang="en-GB" dirty="0" smtClean="0"/>
              <a:t> S’</a:t>
            </a:r>
            <a:r>
              <a:rPr lang="en-GB" baseline="-25000" dirty="0" smtClean="0"/>
              <a:t>4</a:t>
            </a:r>
            <a:r>
              <a:rPr lang="en-GB" dirty="0" smtClean="0"/>
              <a:t>) </a:t>
            </a:r>
            <a:r>
              <a:rPr lang="en-GB" dirty="0"/>
              <a:t>(</a:t>
            </a:r>
            <a:r>
              <a:rPr lang="en-GB" dirty="0" smtClean="0"/>
              <a:t>S’</a:t>
            </a:r>
            <a:r>
              <a:rPr lang="en-GB" baseline="-25000" dirty="0" smtClean="0"/>
              <a:t>5</a:t>
            </a:r>
            <a:r>
              <a:rPr lang="en-GB" dirty="0" smtClean="0"/>
              <a:t> S’</a:t>
            </a:r>
            <a:r>
              <a:rPr lang="en-GB" baseline="-25000" dirty="0" smtClean="0"/>
              <a:t>6</a:t>
            </a:r>
            <a:r>
              <a:rPr lang="en-GB" dirty="0" smtClean="0"/>
              <a:t>) and we assume </a:t>
            </a:r>
            <a:r>
              <a:rPr lang="en-GB" dirty="0" err="1" smtClean="0"/>
              <a:t>P</a:t>
            </a:r>
            <a:r>
              <a:rPr lang="en-GB" baseline="-25000" dirty="0" err="1" smtClean="0"/>
              <a:t>crossover</a:t>
            </a:r>
            <a:r>
              <a:rPr lang="en-GB" dirty="0" smtClean="0"/>
              <a:t> = 0.6</a:t>
            </a:r>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12</a:t>
            </a:fld>
            <a:endParaRPr lang="fr-C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73016"/>
            <a:ext cx="54292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67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dirty="0" smtClean="0"/>
              <a:t>Let’s consider the first pair, and assume k = 2:</a:t>
            </a:r>
          </a:p>
          <a:p>
            <a:pPr lvl="1"/>
            <a:r>
              <a:rPr lang="en-GB" dirty="0" smtClean="0"/>
              <a:t>S’</a:t>
            </a:r>
            <a:r>
              <a:rPr lang="en-GB" baseline="-25000" dirty="0" smtClean="0"/>
              <a:t>1</a:t>
            </a:r>
            <a:r>
              <a:rPr lang="en-GB" dirty="0" smtClean="0"/>
              <a:t> = 11,11010101	 S’’</a:t>
            </a:r>
            <a:r>
              <a:rPr lang="en-GB" baseline="-25000" dirty="0" smtClean="0"/>
              <a:t>1</a:t>
            </a:r>
            <a:r>
              <a:rPr lang="en-GB" dirty="0" smtClean="0"/>
              <a:t> = 1110110101 </a:t>
            </a:r>
          </a:p>
          <a:p>
            <a:pPr lvl="1"/>
            <a:r>
              <a:rPr lang="en-GB" dirty="0" smtClean="0"/>
              <a:t>S’</a:t>
            </a:r>
            <a:r>
              <a:rPr lang="en-GB" baseline="-25000" dirty="0" smtClean="0"/>
              <a:t>2</a:t>
            </a:r>
            <a:r>
              <a:rPr lang="en-GB" dirty="0" smtClean="0"/>
              <a:t> = 11,10110101	 S’’</a:t>
            </a:r>
            <a:r>
              <a:rPr lang="en-GB" baseline="-25000" dirty="0" smtClean="0"/>
              <a:t>2</a:t>
            </a:r>
            <a:r>
              <a:rPr lang="en-GB" dirty="0" smtClean="0"/>
              <a:t> = 1111010101</a:t>
            </a:r>
          </a:p>
          <a:p>
            <a:pPr lvl="1"/>
            <a:r>
              <a:rPr lang="en-GB" dirty="0" smtClean="0"/>
              <a:t>No modification because the first k bits of both parents are identical</a:t>
            </a:r>
          </a:p>
          <a:p>
            <a:endParaRPr lang="en-GB" dirty="0" smtClean="0"/>
          </a:p>
          <a:p>
            <a:r>
              <a:rPr lang="en-GB" dirty="0" smtClean="0"/>
              <a:t>Consider the second pair will not create </a:t>
            </a:r>
            <a:r>
              <a:rPr lang="en-GB" dirty="0" err="1" smtClean="0"/>
              <a:t>offsprings</a:t>
            </a:r>
            <a:r>
              <a:rPr lang="en-GB" dirty="0" smtClean="0"/>
              <a:t> at all.</a:t>
            </a:r>
          </a:p>
          <a:p>
            <a:endParaRPr lang="en-GB" dirty="0" smtClean="0"/>
          </a:p>
          <a:p>
            <a:r>
              <a:rPr lang="en-GB" dirty="0" smtClean="0"/>
              <a:t>Let’s consider the pair </a:t>
            </a:r>
            <a:r>
              <a:rPr lang="en-GB" dirty="0"/>
              <a:t>(S’</a:t>
            </a:r>
            <a:r>
              <a:rPr lang="en-GB" baseline="-25000" dirty="0"/>
              <a:t>5</a:t>
            </a:r>
            <a:r>
              <a:rPr lang="en-GB" dirty="0"/>
              <a:t> S’</a:t>
            </a:r>
            <a:r>
              <a:rPr lang="en-GB" baseline="-25000" dirty="0"/>
              <a:t>6</a:t>
            </a:r>
            <a:r>
              <a:rPr lang="en-GB" dirty="0"/>
              <a:t>) </a:t>
            </a:r>
            <a:r>
              <a:rPr lang="en-GB" dirty="0" smtClean="0"/>
              <a:t>and k = 5</a:t>
            </a:r>
          </a:p>
          <a:p>
            <a:pPr lvl="1"/>
            <a:r>
              <a:rPr lang="en-GB" dirty="0" smtClean="0"/>
              <a:t>S’</a:t>
            </a:r>
            <a:r>
              <a:rPr lang="en-GB" baseline="-25000" dirty="0" smtClean="0"/>
              <a:t>5</a:t>
            </a:r>
            <a:r>
              <a:rPr lang="en-GB" dirty="0" smtClean="0"/>
              <a:t> </a:t>
            </a:r>
            <a:r>
              <a:rPr lang="en-GB" dirty="0"/>
              <a:t>= </a:t>
            </a:r>
            <a:r>
              <a:rPr lang="en-GB" dirty="0" smtClean="0"/>
              <a:t>01000,10011</a:t>
            </a:r>
            <a:r>
              <a:rPr lang="en-GB" dirty="0"/>
              <a:t>	</a:t>
            </a:r>
            <a:r>
              <a:rPr lang="en-GB" dirty="0" smtClean="0"/>
              <a:t>S</a:t>
            </a:r>
            <a:r>
              <a:rPr lang="en-GB" dirty="0"/>
              <a:t>’</a:t>
            </a:r>
            <a:r>
              <a:rPr lang="en-GB" dirty="0" smtClean="0"/>
              <a:t>’</a:t>
            </a:r>
            <a:r>
              <a:rPr lang="en-GB" baseline="-25000" dirty="0" smtClean="0"/>
              <a:t>5</a:t>
            </a:r>
            <a:r>
              <a:rPr lang="en-GB" dirty="0" smtClean="0"/>
              <a:t> </a:t>
            </a:r>
            <a:r>
              <a:rPr lang="en-GB" dirty="0"/>
              <a:t>= </a:t>
            </a:r>
            <a:r>
              <a:rPr lang="en-GB" dirty="0" smtClean="0"/>
              <a:t>0100011101</a:t>
            </a:r>
          </a:p>
          <a:p>
            <a:pPr lvl="1"/>
            <a:r>
              <a:rPr lang="en-GB" dirty="0" smtClean="0"/>
              <a:t>S’</a:t>
            </a:r>
            <a:r>
              <a:rPr lang="en-GB" baseline="-25000" dirty="0" smtClean="0"/>
              <a:t>6</a:t>
            </a:r>
            <a:r>
              <a:rPr lang="en-GB" dirty="0" smtClean="0"/>
              <a:t> </a:t>
            </a:r>
            <a:r>
              <a:rPr lang="en-GB" dirty="0"/>
              <a:t>= </a:t>
            </a:r>
            <a:r>
              <a:rPr lang="en-GB" dirty="0" smtClean="0"/>
              <a:t>11101,11101</a:t>
            </a:r>
            <a:r>
              <a:rPr lang="en-GB" dirty="0"/>
              <a:t>	</a:t>
            </a:r>
            <a:r>
              <a:rPr lang="en-GB" dirty="0" smtClean="0"/>
              <a:t>S</a:t>
            </a:r>
            <a:r>
              <a:rPr lang="en-GB" dirty="0"/>
              <a:t>’</a:t>
            </a:r>
            <a:r>
              <a:rPr lang="en-GB" dirty="0" smtClean="0"/>
              <a:t>’</a:t>
            </a:r>
            <a:r>
              <a:rPr lang="en-GB" baseline="-25000" dirty="0" smtClean="0"/>
              <a:t>6</a:t>
            </a:r>
            <a:r>
              <a:rPr lang="en-GB" dirty="0" smtClean="0"/>
              <a:t> </a:t>
            </a:r>
            <a:r>
              <a:rPr lang="en-GB" dirty="0"/>
              <a:t>= </a:t>
            </a:r>
            <a:r>
              <a:rPr lang="en-GB" dirty="0" smtClean="0"/>
              <a:t>1110110011</a:t>
            </a:r>
            <a:endParaRPr lang="en-GB" dirty="0"/>
          </a:p>
          <a:p>
            <a:pPr lvl="1"/>
            <a:r>
              <a:rPr lang="en-GB" dirty="0"/>
              <a:t>S’</a:t>
            </a:r>
            <a:r>
              <a:rPr lang="en-GB" dirty="0" smtClean="0"/>
              <a:t>’</a:t>
            </a:r>
            <a:r>
              <a:rPr lang="en-GB" baseline="-25000" dirty="0" smtClean="0"/>
              <a:t>5 </a:t>
            </a:r>
            <a:r>
              <a:rPr lang="en-GB" dirty="0" smtClean="0"/>
              <a:t>and</a:t>
            </a:r>
            <a:r>
              <a:rPr lang="en-GB" baseline="-25000" dirty="0" smtClean="0"/>
              <a:t> </a:t>
            </a:r>
            <a:r>
              <a:rPr lang="en-GB" dirty="0"/>
              <a:t>S’’</a:t>
            </a:r>
            <a:r>
              <a:rPr lang="en-GB" baseline="-25000" dirty="0"/>
              <a:t>6</a:t>
            </a:r>
            <a:r>
              <a:rPr lang="en-GB" dirty="0"/>
              <a:t> </a:t>
            </a:r>
            <a:r>
              <a:rPr lang="en-GB" dirty="0" smtClean="0"/>
              <a:t>are new solutions, we can create diversity.</a:t>
            </a:r>
          </a:p>
          <a:p>
            <a:endParaRPr lang="en-GB" dirty="0"/>
          </a:p>
          <a:p>
            <a:r>
              <a:rPr lang="en-GB" b="1" dirty="0" smtClean="0">
                <a:solidFill>
                  <a:schemeClr val="tx2"/>
                </a:solidFill>
              </a:rPr>
              <a:t>Mutation</a:t>
            </a:r>
          </a:p>
          <a:p>
            <a:r>
              <a:rPr lang="en-GB" dirty="0" smtClean="0"/>
              <a:t>In our case, mutation is changing the value of one single bit.</a:t>
            </a:r>
          </a:p>
          <a:p>
            <a:r>
              <a:rPr lang="en-GB" dirty="0" smtClean="0"/>
              <a:t>It’s applied with probability P</a:t>
            </a:r>
            <a:r>
              <a:rPr lang="en-GB" baseline="-25000" dirty="0" smtClean="0"/>
              <a:t>mutation</a:t>
            </a:r>
            <a:r>
              <a:rPr lang="en-GB" dirty="0" smtClean="0"/>
              <a:t> = 0.1 to all the bits</a:t>
            </a:r>
            <a:br>
              <a:rPr lang="en-GB" dirty="0" smtClean="0"/>
            </a:br>
            <a:r>
              <a:rPr lang="en-GB" dirty="0" smtClean="0"/>
              <a:t>of each individuals.</a:t>
            </a:r>
          </a:p>
          <a:p>
            <a:endParaRPr lang="en-GB" dirty="0"/>
          </a:p>
          <a:p>
            <a:r>
              <a:rPr lang="en-GB" dirty="0" smtClean="0"/>
              <a:t>Let’s assume the bit underlined and orange will be mutated:</a:t>
            </a:r>
          </a:p>
          <a:p>
            <a:pPr lvl="1"/>
            <a:r>
              <a:rPr lang="en-GB" dirty="0" smtClean="0"/>
              <a:t>We see 4 over 6 are decreasing the fitness, that’s “normal” as our solutions</a:t>
            </a:r>
            <a:br>
              <a:rPr lang="en-GB" dirty="0" smtClean="0"/>
            </a:br>
            <a:r>
              <a:rPr lang="en-GB" dirty="0" smtClean="0"/>
              <a:t>trend to be quite good at this point.</a:t>
            </a:r>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13</a:t>
            </a:fld>
            <a:endParaRPr lang="fr-CH" dirty="0"/>
          </a:p>
        </p:txBody>
      </p:sp>
      <p:sp>
        <p:nvSpPr>
          <p:cNvPr id="5" name="Rectangle 4"/>
          <p:cNvSpPr/>
          <p:nvPr/>
        </p:nvSpPr>
        <p:spPr>
          <a:xfrm>
            <a:off x="6444208" y="4941168"/>
            <a:ext cx="2430016" cy="1600438"/>
          </a:xfrm>
          <a:prstGeom prst="rect">
            <a:avLst/>
          </a:prstGeom>
        </p:spPr>
        <p:txBody>
          <a:bodyPr wrap="square">
            <a:spAutoFit/>
          </a:bodyPr>
          <a:lstStyle/>
          <a:p>
            <a:pPr lvl="1" indent="-182880">
              <a:spcBef>
                <a:spcPct val="20000"/>
              </a:spcBef>
              <a:buClr>
                <a:srgbClr val="93A299"/>
              </a:buClr>
              <a:buSzPct val="85000"/>
              <a:buFont typeface="Wingdings" pitchFamily="2" charset="2"/>
              <a:buChar char="§"/>
            </a:pPr>
            <a:r>
              <a:rPr lang="en-GB" sz="1400" dirty="0">
                <a:solidFill>
                  <a:srgbClr val="292934"/>
                </a:solidFill>
              </a:rPr>
              <a:t>S’’</a:t>
            </a:r>
            <a:r>
              <a:rPr lang="en-GB" sz="1400" baseline="-25000" dirty="0">
                <a:solidFill>
                  <a:srgbClr val="292934"/>
                </a:solidFill>
              </a:rPr>
              <a:t>1</a:t>
            </a:r>
            <a:r>
              <a:rPr lang="en-GB" sz="1400" dirty="0">
                <a:solidFill>
                  <a:srgbClr val="292934"/>
                </a:solidFill>
              </a:rPr>
              <a:t> = 11101</a:t>
            </a:r>
            <a:r>
              <a:rPr lang="en-GB" sz="1400" u="sng" dirty="0">
                <a:solidFill>
                  <a:schemeClr val="tx2"/>
                </a:solidFill>
              </a:rPr>
              <a:t>1</a:t>
            </a:r>
            <a:r>
              <a:rPr lang="en-GB" sz="1400" dirty="0">
                <a:solidFill>
                  <a:srgbClr val="292934"/>
                </a:solidFill>
              </a:rPr>
              <a:t>0101</a:t>
            </a:r>
          </a:p>
          <a:p>
            <a:pPr lvl="1" indent="-182880">
              <a:spcBef>
                <a:spcPct val="20000"/>
              </a:spcBef>
              <a:buClr>
                <a:srgbClr val="93A299"/>
              </a:buClr>
              <a:buSzPct val="85000"/>
              <a:buFont typeface="Wingdings" pitchFamily="2" charset="2"/>
              <a:buChar char="§"/>
            </a:pPr>
            <a:r>
              <a:rPr lang="en-GB" sz="1400" dirty="0">
                <a:solidFill>
                  <a:srgbClr val="292934"/>
                </a:solidFill>
              </a:rPr>
              <a:t>S’’</a:t>
            </a:r>
            <a:r>
              <a:rPr lang="en-GB" sz="1400" baseline="-25000" dirty="0">
                <a:solidFill>
                  <a:srgbClr val="292934"/>
                </a:solidFill>
              </a:rPr>
              <a:t>2</a:t>
            </a:r>
            <a:r>
              <a:rPr lang="en-GB" sz="1400" dirty="0">
                <a:solidFill>
                  <a:srgbClr val="292934"/>
                </a:solidFill>
              </a:rPr>
              <a:t> = 1111</a:t>
            </a:r>
            <a:r>
              <a:rPr lang="en-GB" sz="1400" u="sng" dirty="0">
                <a:solidFill>
                  <a:schemeClr val="tx2"/>
                </a:solidFill>
              </a:rPr>
              <a:t>0</a:t>
            </a:r>
            <a:r>
              <a:rPr lang="en-GB" sz="1400" dirty="0">
                <a:solidFill>
                  <a:srgbClr val="292934"/>
                </a:solidFill>
              </a:rPr>
              <a:t>1010</a:t>
            </a:r>
            <a:r>
              <a:rPr lang="en-GB" sz="1400" u="sng" dirty="0">
                <a:solidFill>
                  <a:schemeClr val="tx2"/>
                </a:solidFill>
              </a:rPr>
              <a:t>1</a:t>
            </a:r>
          </a:p>
          <a:p>
            <a:pPr lvl="1" indent="-182880">
              <a:spcBef>
                <a:spcPct val="20000"/>
              </a:spcBef>
              <a:buClr>
                <a:srgbClr val="93A299"/>
              </a:buClr>
              <a:buSzPct val="85000"/>
              <a:buFont typeface="Wingdings" pitchFamily="2" charset="2"/>
              <a:buChar char="§"/>
            </a:pPr>
            <a:r>
              <a:rPr lang="en-GB" sz="1400" dirty="0">
                <a:solidFill>
                  <a:srgbClr val="292934"/>
                </a:solidFill>
              </a:rPr>
              <a:t>S’’</a:t>
            </a:r>
            <a:r>
              <a:rPr lang="en-GB" sz="1400" baseline="-25000" dirty="0">
                <a:solidFill>
                  <a:srgbClr val="292934"/>
                </a:solidFill>
              </a:rPr>
              <a:t>3</a:t>
            </a:r>
            <a:r>
              <a:rPr lang="en-GB" sz="1400" dirty="0">
                <a:solidFill>
                  <a:srgbClr val="292934"/>
                </a:solidFill>
              </a:rPr>
              <a:t> = 11101</a:t>
            </a:r>
            <a:r>
              <a:rPr lang="en-GB" sz="1400" u="sng" dirty="0">
                <a:solidFill>
                  <a:schemeClr val="tx2"/>
                </a:solidFill>
              </a:rPr>
              <a:t>1</a:t>
            </a:r>
            <a:r>
              <a:rPr lang="en-GB" sz="1400" dirty="0">
                <a:solidFill>
                  <a:srgbClr val="292934"/>
                </a:solidFill>
              </a:rPr>
              <a:t>11</a:t>
            </a:r>
            <a:r>
              <a:rPr lang="en-GB" sz="1400" u="sng" dirty="0">
                <a:solidFill>
                  <a:schemeClr val="tx2"/>
                </a:solidFill>
              </a:rPr>
              <a:t>0</a:t>
            </a:r>
            <a:r>
              <a:rPr lang="en-GB" sz="1400" dirty="0">
                <a:solidFill>
                  <a:srgbClr val="292934"/>
                </a:solidFill>
              </a:rPr>
              <a:t>1</a:t>
            </a:r>
          </a:p>
          <a:p>
            <a:pPr lvl="1" indent="-182880">
              <a:spcBef>
                <a:spcPct val="20000"/>
              </a:spcBef>
              <a:buClr>
                <a:srgbClr val="93A299"/>
              </a:buClr>
              <a:buSzPct val="85000"/>
              <a:buFont typeface="Wingdings" pitchFamily="2" charset="2"/>
              <a:buChar char="§"/>
            </a:pPr>
            <a:r>
              <a:rPr lang="en-GB" sz="1400" dirty="0">
                <a:solidFill>
                  <a:srgbClr val="292934"/>
                </a:solidFill>
              </a:rPr>
              <a:t>S’’</a:t>
            </a:r>
            <a:r>
              <a:rPr lang="en-GB" sz="1400" baseline="-25000" dirty="0">
                <a:solidFill>
                  <a:srgbClr val="292934"/>
                </a:solidFill>
              </a:rPr>
              <a:t>4</a:t>
            </a:r>
            <a:r>
              <a:rPr lang="en-GB" sz="1400" dirty="0">
                <a:solidFill>
                  <a:srgbClr val="292934"/>
                </a:solidFill>
              </a:rPr>
              <a:t> = 0111000101</a:t>
            </a:r>
          </a:p>
          <a:p>
            <a:pPr lvl="1" indent="-182880">
              <a:spcBef>
                <a:spcPct val="20000"/>
              </a:spcBef>
              <a:buClr>
                <a:srgbClr val="93A299"/>
              </a:buClr>
              <a:buSzPct val="85000"/>
              <a:buFont typeface="Wingdings" pitchFamily="2" charset="2"/>
              <a:buChar char="§"/>
            </a:pPr>
            <a:r>
              <a:rPr lang="en-GB" sz="1400" dirty="0">
                <a:solidFill>
                  <a:srgbClr val="292934"/>
                </a:solidFill>
              </a:rPr>
              <a:t>S’’</a:t>
            </a:r>
            <a:r>
              <a:rPr lang="en-GB" sz="1400" baseline="-25000" dirty="0">
                <a:solidFill>
                  <a:srgbClr val="292934"/>
                </a:solidFill>
              </a:rPr>
              <a:t>5</a:t>
            </a:r>
            <a:r>
              <a:rPr lang="en-GB" sz="1400" dirty="0">
                <a:solidFill>
                  <a:srgbClr val="292934"/>
                </a:solidFill>
              </a:rPr>
              <a:t> = 0100011101</a:t>
            </a:r>
          </a:p>
          <a:p>
            <a:pPr lvl="1" indent="-182880">
              <a:spcBef>
                <a:spcPct val="20000"/>
              </a:spcBef>
              <a:buClr>
                <a:srgbClr val="93A299"/>
              </a:buClr>
              <a:buSzPct val="85000"/>
              <a:buFont typeface="Wingdings" pitchFamily="2" charset="2"/>
              <a:buChar char="§"/>
            </a:pPr>
            <a:r>
              <a:rPr lang="en-GB" sz="1400" dirty="0">
                <a:solidFill>
                  <a:srgbClr val="292934"/>
                </a:solidFill>
              </a:rPr>
              <a:t>S’’</a:t>
            </a:r>
            <a:r>
              <a:rPr lang="en-GB" sz="1400" baseline="-25000" dirty="0">
                <a:solidFill>
                  <a:srgbClr val="292934"/>
                </a:solidFill>
              </a:rPr>
              <a:t>6</a:t>
            </a:r>
            <a:r>
              <a:rPr lang="en-GB" sz="1400" dirty="0">
                <a:solidFill>
                  <a:srgbClr val="292934"/>
                </a:solidFill>
              </a:rPr>
              <a:t> = 11101100</a:t>
            </a:r>
            <a:r>
              <a:rPr lang="en-GB" sz="1400" u="sng" dirty="0">
                <a:solidFill>
                  <a:schemeClr val="tx2"/>
                </a:solidFill>
              </a:rPr>
              <a:t>1</a:t>
            </a:r>
            <a:r>
              <a:rPr lang="en-GB" sz="1400" dirty="0">
                <a:solidFill>
                  <a:srgbClr val="292934"/>
                </a:solidFill>
              </a:rPr>
              <a:t>1</a:t>
            </a:r>
          </a:p>
        </p:txBody>
      </p:sp>
    </p:spTree>
    <p:extLst>
      <p:ext uri="{BB962C8B-B14F-4D97-AF65-F5344CB8AC3E}">
        <p14:creationId xmlns:p14="http://schemas.microsoft.com/office/powerpoint/2010/main" val="374148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b="1" dirty="0" smtClean="0">
                <a:solidFill>
                  <a:schemeClr val="tx2"/>
                </a:solidFill>
              </a:rPr>
              <a:t>Final result for this iteration</a:t>
            </a:r>
            <a:r>
              <a:rPr lang="en-GB" dirty="0" smtClean="0"/>
              <a:t>:</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So there is an improvement of the quality of the population in one generation (9% fitness increase).</a:t>
            </a:r>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14</a:t>
            </a:fld>
            <a:endParaRPr lang="fr-CH"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836712"/>
            <a:ext cx="435292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628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dirty="0" smtClean="0"/>
              <a:t>Let us now see the performance of a GA algorithm for a </a:t>
            </a:r>
            <a:r>
              <a:rPr lang="en-GB" dirty="0" err="1" smtClean="0"/>
              <a:t>maxOne</a:t>
            </a:r>
            <a:r>
              <a:rPr lang="en-GB" dirty="0" smtClean="0"/>
              <a:t> with L = 128 bits and a population of size n = 100.</a:t>
            </a:r>
          </a:p>
          <a:p>
            <a:r>
              <a:rPr lang="en-GB" dirty="0" smtClean="0"/>
              <a:t>We’ll observe that the GA  find the optimal solution rather quickly.</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The </a:t>
            </a:r>
            <a:r>
              <a:rPr lang="en-GB" dirty="0" smtClean="0">
                <a:solidFill>
                  <a:schemeClr val="tx2"/>
                </a:solidFill>
              </a:rPr>
              <a:t>optimal solution </a:t>
            </a:r>
            <a:r>
              <a:rPr lang="en-GB" dirty="0" smtClean="0"/>
              <a:t>is found after about </a:t>
            </a:r>
            <a:r>
              <a:rPr lang="en-GB" dirty="0" smtClean="0">
                <a:solidFill>
                  <a:schemeClr val="tx2"/>
                </a:solidFill>
              </a:rPr>
              <a:t>60 iterations</a:t>
            </a:r>
            <a:r>
              <a:rPr lang="en-GB" dirty="0" smtClean="0"/>
              <a:t>.</a:t>
            </a:r>
          </a:p>
          <a:p>
            <a:pPr lvl="1"/>
            <a:r>
              <a:rPr lang="en-GB" dirty="0" smtClean="0"/>
              <a:t>First there is a rapid improvement of the fitness.</a:t>
            </a:r>
          </a:p>
          <a:p>
            <a:pPr lvl="1"/>
            <a:r>
              <a:rPr lang="en-GB" dirty="0" smtClean="0"/>
              <a:t>Followed by a slow improvement regime, often characterized by a stagnation of the</a:t>
            </a:r>
            <a:br>
              <a:rPr lang="en-GB" dirty="0" smtClean="0"/>
            </a:br>
            <a:r>
              <a:rPr lang="en-GB" dirty="0" smtClean="0"/>
              <a:t>fitness at sub-optimal value.</a:t>
            </a:r>
            <a:br>
              <a:rPr lang="en-GB" dirty="0" smtClean="0"/>
            </a:br>
            <a:r>
              <a:rPr lang="en-GB" dirty="0" smtClean="0"/>
              <a:t>(typical metaheuristics behaviour)</a:t>
            </a:r>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15</a:t>
            </a:fld>
            <a:endParaRPr lang="fr-C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1" y="1484784"/>
            <a:ext cx="4401818"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74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b="1" dirty="0" smtClean="0">
                <a:solidFill>
                  <a:schemeClr val="tx2"/>
                </a:solidFill>
              </a:rPr>
              <a:t>Diversity</a:t>
            </a:r>
            <a:r>
              <a:rPr lang="en-GB" dirty="0" smtClean="0"/>
              <a:t> of the population</a:t>
            </a:r>
          </a:p>
          <a:p>
            <a:pPr lvl="1"/>
            <a:r>
              <a:rPr lang="en-GB" dirty="0" smtClean="0"/>
              <a:t>Diversity based on the fitness value</a:t>
            </a:r>
            <a:br>
              <a:rPr lang="en-GB" dirty="0" smtClean="0"/>
            </a:br>
            <a:r>
              <a:rPr lang="en-GB" dirty="0" smtClean="0"/>
              <a:t>(not on the genome of individuals)</a:t>
            </a:r>
          </a:p>
          <a:p>
            <a:endParaRPr lang="en-GB" dirty="0" smtClean="0"/>
          </a:p>
          <a:p>
            <a:r>
              <a:rPr lang="en-GB" dirty="0" smtClean="0"/>
              <a:t>Initial random state with high diversity.</a:t>
            </a:r>
          </a:p>
          <a:p>
            <a:r>
              <a:rPr lang="en-GB" dirty="0" smtClean="0"/>
              <a:t>All fitness are quite equals at the end,</a:t>
            </a:r>
            <a:br>
              <a:rPr lang="en-GB" dirty="0" smtClean="0"/>
            </a:br>
            <a:r>
              <a:rPr lang="en-GB" dirty="0" smtClean="0"/>
              <a:t>meaning the variance is quite null.</a:t>
            </a:r>
          </a:p>
          <a:p>
            <a:endParaRPr lang="en-GB" dirty="0" smtClean="0"/>
          </a:p>
          <a:p>
            <a:endParaRPr lang="en-GB" dirty="0" smtClean="0"/>
          </a:p>
          <a:p>
            <a:r>
              <a:rPr lang="en-GB" dirty="0" smtClean="0"/>
              <a:t>The loss of diversity in the population</a:t>
            </a:r>
            <a:br>
              <a:rPr lang="en-GB" dirty="0" smtClean="0"/>
            </a:br>
            <a:r>
              <a:rPr lang="en-GB" dirty="0" smtClean="0"/>
              <a:t>is due to the selection operator.</a:t>
            </a:r>
          </a:p>
          <a:p>
            <a:pPr lvl="1"/>
            <a:endParaRPr lang="en-GB" dirty="0" smtClean="0"/>
          </a:p>
          <a:p>
            <a:pPr lvl="1"/>
            <a:r>
              <a:rPr lang="en-GB" dirty="0" smtClean="0"/>
              <a:t>Loosing diversity prevents the exploration</a:t>
            </a:r>
            <a:br>
              <a:rPr lang="en-GB" dirty="0" smtClean="0"/>
            </a:br>
            <a:r>
              <a:rPr lang="en-GB" dirty="0" smtClean="0"/>
              <a:t>of more regions of S.</a:t>
            </a:r>
          </a:p>
          <a:p>
            <a:pPr lvl="1"/>
            <a:r>
              <a:rPr lang="en-GB" dirty="0" smtClean="0"/>
              <a:t>This can be seen as negative but on the other hand,</a:t>
            </a:r>
            <a:br>
              <a:rPr lang="en-GB" dirty="0" smtClean="0"/>
            </a:br>
            <a:r>
              <a:rPr lang="en-GB" dirty="0" smtClean="0"/>
              <a:t>the goal is to generate good solutions quickly, and that’s what happens.</a:t>
            </a:r>
          </a:p>
          <a:p>
            <a:pPr lvl="1"/>
            <a:r>
              <a:rPr lang="en-GB" b="1" dirty="0" smtClean="0">
                <a:solidFill>
                  <a:schemeClr val="tx2"/>
                </a:solidFill>
              </a:rPr>
              <a:t>Homogenization</a:t>
            </a:r>
            <a:r>
              <a:rPr lang="en-GB" dirty="0" smtClean="0">
                <a:solidFill>
                  <a:schemeClr val="tx2"/>
                </a:solidFill>
              </a:rPr>
              <a:t> of the population is a </a:t>
            </a:r>
            <a:r>
              <a:rPr lang="en-GB" b="1" dirty="0" smtClean="0">
                <a:solidFill>
                  <a:schemeClr val="tx2"/>
                </a:solidFill>
              </a:rPr>
              <a:t>typical feature of GA</a:t>
            </a:r>
            <a:r>
              <a:rPr lang="en-GB" dirty="0" smtClean="0"/>
              <a:t>.</a:t>
            </a:r>
          </a:p>
          <a:p>
            <a:endParaRPr lang="en-GB" dirty="0" smtClean="0"/>
          </a:p>
          <a:p>
            <a:r>
              <a:rPr lang="en-GB" dirty="0" smtClean="0"/>
              <a:t>Note that one expects a similar behaviour for any NK problem. But there are other types of optimization that GA can solve.</a:t>
            </a:r>
          </a:p>
          <a:p>
            <a:r>
              <a:rPr lang="en-GB" dirty="0" smtClean="0"/>
              <a:t>Example: continuous optimization of a function in R</a:t>
            </a:r>
            <a:r>
              <a:rPr lang="en-GB" baseline="30000" dirty="0" smtClean="0"/>
              <a:t>d</a:t>
            </a:r>
            <a:r>
              <a:rPr lang="en-GB" dirty="0" smtClean="0"/>
              <a:t> </a:t>
            </a:r>
            <a:r>
              <a:rPr lang="en-GB" dirty="0" smtClean="0">
                <a:sym typeface="Wingdings" panose="05000000000000000000" pitchFamily="2" charset="2"/>
              </a:rPr>
              <a:t> R</a:t>
            </a:r>
            <a:endParaRPr lang="en-GB" dirty="0" smtClean="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16</a:t>
            </a:fld>
            <a:endParaRPr lang="fr-CH"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818" y="476672"/>
            <a:ext cx="45720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924722"/>
            <a:ext cx="241935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75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CH" dirty="0" smtClean="0"/>
              <a:t>6.4 Case of real </a:t>
            </a:r>
            <a:r>
              <a:rPr lang="fr-CH" dirty="0" err="1" smtClean="0"/>
              <a:t>function</a:t>
            </a:r>
            <a:endParaRPr lang="fr-CH" dirty="0"/>
          </a:p>
        </p:txBody>
      </p:sp>
      <p:sp>
        <p:nvSpPr>
          <p:cNvPr id="5" name="Sous-titre 4"/>
          <p:cNvSpPr>
            <a:spLocks noGrp="1"/>
          </p:cNvSpPr>
          <p:nvPr>
            <p:ph type="subTitle" idx="1"/>
          </p:nvPr>
        </p:nvSpPr>
        <p:spPr/>
        <p:txBody>
          <a:bodyPr/>
          <a:lstStyle/>
          <a:p>
            <a:endParaRPr lang="fr-CH"/>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17</a:t>
            </a:fld>
            <a:endParaRPr lang="fr-CH" dirty="0"/>
          </a:p>
        </p:txBody>
      </p:sp>
    </p:spTree>
    <p:extLst>
      <p:ext uri="{BB962C8B-B14F-4D97-AF65-F5344CB8AC3E}">
        <p14:creationId xmlns:p14="http://schemas.microsoft.com/office/powerpoint/2010/main" val="3335280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b="1" dirty="0" smtClean="0"/>
              <a:t>The main question is how to code the problem so as to be able to use a GA?</a:t>
            </a:r>
          </a:p>
          <a:p>
            <a:r>
              <a:rPr lang="en-GB" dirty="0" smtClean="0"/>
              <a:t>GA work well for multimodal functions in Rd, with a lot of local optima.</a:t>
            </a:r>
          </a:p>
          <a:p>
            <a:pPr lvl="1"/>
            <a:r>
              <a:rPr lang="en-GB" dirty="0" smtClean="0"/>
              <a:t>Thanks to crossover and mutation, a GA can escape local maximum or minimum.</a:t>
            </a:r>
          </a:p>
          <a:p>
            <a:pPr lvl="1"/>
            <a:r>
              <a:rPr lang="en-GB" dirty="0" smtClean="0"/>
              <a:t>Typical benchmark are the so called </a:t>
            </a:r>
            <a:r>
              <a:rPr lang="en-GB" dirty="0" err="1" smtClean="0"/>
              <a:t>Rastrigin</a:t>
            </a:r>
            <a:r>
              <a:rPr lang="en-GB" dirty="0" smtClean="0"/>
              <a:t> and </a:t>
            </a:r>
            <a:r>
              <a:rPr lang="en-GB" dirty="0" err="1" smtClean="0"/>
              <a:t>Schwefel</a:t>
            </a:r>
            <a:r>
              <a:rPr lang="en-GB" dirty="0" smtClean="0"/>
              <a:t> functions (see below):</a:t>
            </a:r>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18</a:t>
            </a:fld>
            <a:endParaRPr lang="fr-C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49866"/>
            <a:ext cx="6010839" cy="4298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55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dirty="0" smtClean="0"/>
              <a:t>Let us consider a simpler example:</a:t>
            </a:r>
          </a:p>
          <a:p>
            <a:pPr lvl="1"/>
            <a:r>
              <a:rPr lang="en-GB" dirty="0" smtClean="0"/>
              <a:t>We want to find an optimal </a:t>
            </a:r>
            <a:r>
              <a:rPr lang="en-GB" dirty="0" smtClean="0">
                <a:solidFill>
                  <a:schemeClr val="tx2"/>
                </a:solidFill>
              </a:rPr>
              <a:t>minima</a:t>
            </a:r>
            <a:r>
              <a:rPr lang="en-GB" dirty="0" smtClean="0"/>
              <a:t>.</a:t>
            </a:r>
          </a:p>
          <a:p>
            <a:endParaRPr lang="en-GB" dirty="0"/>
          </a:p>
          <a:p>
            <a:r>
              <a:rPr lang="en-GB" dirty="0" smtClean="0"/>
              <a:t>There is a lot of local minima.</a:t>
            </a:r>
          </a:p>
          <a:p>
            <a:r>
              <a:rPr lang="en-GB" dirty="0" smtClean="0"/>
              <a:t>The function is symmetrical with respect</a:t>
            </a:r>
            <a:br>
              <a:rPr lang="en-GB" dirty="0" smtClean="0"/>
            </a:br>
            <a:r>
              <a:rPr lang="en-GB" dirty="0" smtClean="0"/>
              <a:t>to zero, we the consider S = [0, 512]</a:t>
            </a:r>
          </a:p>
          <a:p>
            <a:endParaRPr lang="en-GB" dirty="0"/>
          </a:p>
          <a:p>
            <a:r>
              <a:rPr lang="en-GB" b="1" dirty="0" smtClean="0">
                <a:solidFill>
                  <a:schemeClr val="tx2"/>
                </a:solidFill>
              </a:rPr>
              <a:t>Coding individuals</a:t>
            </a:r>
          </a:p>
          <a:p>
            <a:r>
              <a:rPr lang="en-GB" dirty="0" smtClean="0"/>
              <a:t>As a bit string with L bits:</a:t>
            </a:r>
          </a:p>
          <a:p>
            <a:pPr lvl="1"/>
            <a:r>
              <a:rPr lang="en-GB" dirty="0" smtClean="0"/>
              <a:t>We’ll map S to {0, 1}</a:t>
            </a:r>
            <a:r>
              <a:rPr lang="en-GB" baseline="30000" dirty="0" smtClean="0"/>
              <a:t>L</a:t>
            </a:r>
          </a:p>
          <a:p>
            <a:pPr lvl="1"/>
            <a:r>
              <a:rPr lang="en-GB" dirty="0" smtClean="0"/>
              <a:t>We get a binary representation of [0, 512].</a:t>
            </a:r>
          </a:p>
          <a:p>
            <a:r>
              <a:rPr lang="en-GB" dirty="0" smtClean="0"/>
              <a:t>We first consider a fixed point arithmetic.</a:t>
            </a:r>
          </a:p>
          <a:p>
            <a:pPr lvl="1"/>
            <a:r>
              <a:rPr lang="en-GB" dirty="0" smtClean="0"/>
              <a:t>Let’s take L = 10, with allows us to have number between 0 and 1023.</a:t>
            </a:r>
          </a:p>
          <a:p>
            <a:pPr lvl="1"/>
            <a:r>
              <a:rPr lang="en-GB" dirty="0" smtClean="0"/>
              <a:t>Let’s call S such an integer number:</a:t>
            </a:r>
          </a:p>
          <a:p>
            <a:pPr lvl="1"/>
            <a:r>
              <a:rPr lang="en-GB" i="1" dirty="0" smtClean="0"/>
              <a:t>X </a:t>
            </a:r>
            <a:r>
              <a:rPr lang="en-GB" i="1" dirty="0" smtClean="0">
                <a:sym typeface="Symbol"/>
              </a:rPr>
              <a:t> [0, 512] is the possible solution</a:t>
            </a:r>
            <a:br>
              <a:rPr lang="en-GB" i="1" dirty="0" smtClean="0">
                <a:sym typeface="Symbol"/>
              </a:rPr>
            </a:br>
            <a:r>
              <a:rPr lang="en-GB" i="1" dirty="0" smtClean="0">
                <a:sym typeface="Symbol"/>
              </a:rPr>
              <a:t>to this optimization problem.</a:t>
            </a:r>
          </a:p>
          <a:p>
            <a:pPr lvl="1"/>
            <a:r>
              <a:rPr lang="en-GB" dirty="0" smtClean="0">
                <a:sym typeface="Symbol"/>
              </a:rPr>
              <a:t>With such a coding, the accuracy we have on x is 0.5 (512 / 1023).</a:t>
            </a:r>
          </a:p>
          <a:p>
            <a:endParaRPr lang="en-GB" dirty="0">
              <a:sym typeface="Symbol"/>
            </a:endParaRPr>
          </a:p>
          <a:p>
            <a:r>
              <a:rPr lang="en-GB" dirty="0" smtClean="0">
                <a:sym typeface="Symbol"/>
              </a:rPr>
              <a:t>We can explore the space of S  {0, 1}</a:t>
            </a:r>
            <a:r>
              <a:rPr lang="en-GB" baseline="30000" dirty="0" smtClean="0">
                <a:sym typeface="Symbol"/>
              </a:rPr>
              <a:t>10</a:t>
            </a:r>
            <a:r>
              <a:rPr lang="en-GB" dirty="0" smtClean="0">
                <a:sym typeface="Symbol"/>
              </a:rPr>
              <a:t> with a GA, as we defined it for the </a:t>
            </a:r>
            <a:r>
              <a:rPr lang="en-GB" dirty="0" err="1" smtClean="0">
                <a:sym typeface="Symbol"/>
              </a:rPr>
              <a:t>maxOne</a:t>
            </a:r>
            <a:r>
              <a:rPr lang="en-GB" dirty="0" smtClean="0">
                <a:sym typeface="Symbol"/>
              </a:rPr>
              <a:t> problem.</a:t>
            </a:r>
          </a:p>
          <a:p>
            <a:pPr lvl="1"/>
            <a:r>
              <a:rPr lang="en-GB" dirty="0" smtClean="0">
                <a:sym typeface="Symbol"/>
              </a:rPr>
              <a:t>We can do mutation and crossover with this chain of 10 bits.</a:t>
            </a:r>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19</a:t>
            </a:fld>
            <a:endParaRPr lang="fr-CH"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7" y="620687"/>
            <a:ext cx="3626743" cy="3512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70848"/>
          <a:stretch/>
        </p:blipFill>
        <p:spPr bwMode="auto">
          <a:xfrm>
            <a:off x="3851920" y="4343858"/>
            <a:ext cx="1512167" cy="681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ZoneTexte 3"/>
              <p:cNvSpPr txBox="1"/>
              <p:nvPr/>
            </p:nvSpPr>
            <p:spPr>
              <a:xfrm>
                <a:off x="5508104" y="4424682"/>
                <a:ext cx="1296144" cy="519886"/>
              </a:xfrm>
              <a:prstGeom prst="rect">
                <a:avLst/>
              </a:prstGeom>
              <a:noFill/>
            </p:spPr>
            <p:txBody>
              <a:bodyPr wrap="square" rtlCol="0">
                <a:spAutoFit/>
              </a:bodyPr>
              <a:lstStyle/>
              <a:p>
                <a:r>
                  <a:rPr lang="fr-CH" dirty="0" smtClean="0"/>
                  <a:t>= </a:t>
                </a:r>
                <a14:m>
                  <m:oMath xmlns:m="http://schemas.openxmlformats.org/officeDocument/2006/math">
                    <m:f>
                      <m:fPr>
                        <m:ctrlPr>
                          <a:rPr lang="fr-CH" i="1" smtClean="0">
                            <a:latin typeface="Cambria Math"/>
                          </a:rPr>
                        </m:ctrlPr>
                      </m:fPr>
                      <m:num>
                        <m:sSub>
                          <m:sSubPr>
                            <m:ctrlPr>
                              <a:rPr lang="fr-CH" i="1">
                                <a:latin typeface="Cambria Math"/>
                              </a:rPr>
                            </m:ctrlPr>
                          </m:sSubPr>
                          <m:e>
                            <m:r>
                              <a:rPr lang="fr-CH" i="1">
                                <a:latin typeface="Cambria Math"/>
                              </a:rPr>
                              <m:t>𝑋</m:t>
                            </m:r>
                          </m:e>
                          <m:sub>
                            <m:r>
                              <a:rPr lang="fr-CH" i="1">
                                <a:latin typeface="Cambria Math"/>
                              </a:rPr>
                              <m:t>𝑚𝑎𝑥</m:t>
                            </m:r>
                          </m:sub>
                        </m:sSub>
                      </m:num>
                      <m:den>
                        <m:sSub>
                          <m:sSubPr>
                            <m:ctrlPr>
                              <a:rPr lang="fr-CH" i="1" smtClean="0">
                                <a:latin typeface="Cambria Math"/>
                              </a:rPr>
                            </m:ctrlPr>
                          </m:sSubPr>
                          <m:e>
                            <m:r>
                              <a:rPr lang="fr-CH" b="0" i="1" smtClean="0">
                                <a:latin typeface="Cambria Math"/>
                              </a:rPr>
                              <m:t>𝑆</m:t>
                            </m:r>
                          </m:e>
                          <m:sub>
                            <m:r>
                              <a:rPr lang="fr-CH" i="1">
                                <a:latin typeface="Cambria Math"/>
                              </a:rPr>
                              <m:t>𝑚𝑎𝑥</m:t>
                            </m:r>
                          </m:sub>
                        </m:sSub>
                      </m:den>
                    </m:f>
                    <m:r>
                      <a:rPr lang="fr-CH" b="0" i="1" smtClean="0">
                        <a:latin typeface="Cambria Math"/>
                      </a:rPr>
                      <m:t> ∗</m:t>
                    </m:r>
                    <m:r>
                      <a:rPr lang="fr-CH" b="0" i="1" smtClean="0">
                        <a:latin typeface="Cambria Math"/>
                      </a:rPr>
                      <m:t>𝑆</m:t>
                    </m:r>
                  </m:oMath>
                </a14:m>
                <a:endParaRPr lang="fr-CH" dirty="0"/>
              </a:p>
            </p:txBody>
          </p:sp>
        </mc:Choice>
        <mc:Fallback xmlns="">
          <p:sp>
            <p:nvSpPr>
              <p:cNvPr id="4" name="ZoneTexte 3"/>
              <p:cNvSpPr txBox="1">
                <a:spLocks noRot="1" noChangeAspect="1" noMove="1" noResize="1" noEditPoints="1" noAdjustHandles="1" noChangeArrowheads="1" noChangeShapeType="1" noTextEdit="1"/>
              </p:cNvSpPr>
              <p:nvPr/>
            </p:nvSpPr>
            <p:spPr>
              <a:xfrm>
                <a:off x="5508104" y="4424682"/>
                <a:ext cx="1296144" cy="519886"/>
              </a:xfrm>
              <a:prstGeom prst="rect">
                <a:avLst/>
              </a:prstGeom>
              <a:blipFill rotWithShape="1">
                <a:blip r:embed="rId4"/>
                <a:stretch>
                  <a:fillRect l="-4245"/>
                </a:stretch>
              </a:blipFill>
            </p:spPr>
            <p:txBody>
              <a:bodyPr/>
              <a:lstStyle/>
              <a:p>
                <a:r>
                  <a:rPr lang="fr-CH">
                    <a:noFill/>
                  </a:rPr>
                  <a:t> </a:t>
                </a:r>
              </a:p>
            </p:txBody>
          </p:sp>
        </mc:Fallback>
      </mc:AlternateContent>
    </p:spTree>
    <p:extLst>
      <p:ext uri="{BB962C8B-B14F-4D97-AF65-F5344CB8AC3E}">
        <p14:creationId xmlns:p14="http://schemas.microsoft.com/office/powerpoint/2010/main" val="28190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GB" dirty="0"/>
              <a:t>6</a:t>
            </a:r>
            <a:r>
              <a:rPr lang="en-GB" dirty="0" smtClean="0"/>
              <a:t>.1 Introduction</a:t>
            </a:r>
            <a:endParaRPr lang="en-GB" dirty="0"/>
          </a:p>
        </p:txBody>
      </p:sp>
      <p:sp>
        <p:nvSpPr>
          <p:cNvPr id="6" name="Sous-titre 5"/>
          <p:cNvSpPr>
            <a:spLocks noGrp="1"/>
          </p:cNvSpPr>
          <p:nvPr>
            <p:ph type="subTitle" idx="1"/>
          </p:nvPr>
        </p:nvSpPr>
        <p:spPr/>
        <p:txBody>
          <a:bodyPr>
            <a:normAutofit/>
          </a:bodyPr>
          <a:lstStyle/>
          <a:p>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t>2</a:t>
            </a:fld>
            <a:endParaRPr lang="fr-CH" dirty="0"/>
          </a:p>
        </p:txBody>
      </p:sp>
    </p:spTree>
    <p:extLst>
      <p:ext uri="{BB962C8B-B14F-4D97-AF65-F5344CB8AC3E}">
        <p14:creationId xmlns:p14="http://schemas.microsoft.com/office/powerpoint/2010/main" val="272812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908720"/>
            <a:ext cx="521017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contenu 1"/>
          <p:cNvSpPr>
            <a:spLocks noGrp="1"/>
          </p:cNvSpPr>
          <p:nvPr>
            <p:ph idx="1"/>
          </p:nvPr>
        </p:nvSpPr>
        <p:spPr/>
        <p:txBody>
          <a:bodyPr/>
          <a:lstStyle/>
          <a:p>
            <a:r>
              <a:rPr lang="en-GB" dirty="0" smtClean="0"/>
              <a:t>With n = 50 individuals, we have an optimal found after only 9 iterations!</a:t>
            </a:r>
          </a:p>
          <a:p>
            <a:pPr lvl="1"/>
            <a:endParaRPr lang="en-GB" dirty="0"/>
          </a:p>
          <a:p>
            <a:pPr lvl="1"/>
            <a:endParaRPr lang="en-GB" dirty="0" smtClean="0"/>
          </a:p>
          <a:p>
            <a:pPr lvl="1"/>
            <a:r>
              <a:rPr lang="en-GB" dirty="0" err="1" smtClean="0"/>
              <a:t>F</a:t>
            </a:r>
            <a:r>
              <a:rPr lang="en-GB" baseline="-25000" dirty="0" err="1" smtClean="0"/>
              <a:t>opt</a:t>
            </a:r>
            <a:r>
              <a:rPr lang="en-GB" dirty="0" smtClean="0"/>
              <a:t> = 0.00176, that is ok with the</a:t>
            </a:r>
            <a:br>
              <a:rPr lang="en-GB" dirty="0" smtClean="0"/>
            </a:br>
            <a:r>
              <a:rPr lang="en-GB" dirty="0" smtClean="0"/>
              <a:t>accuracy we have on x.</a:t>
            </a:r>
          </a:p>
          <a:p>
            <a:pPr lvl="1"/>
            <a:endParaRPr lang="en-GB" dirty="0"/>
          </a:p>
          <a:p>
            <a:pPr lvl="1"/>
            <a:r>
              <a:rPr lang="en-GB" dirty="0" smtClean="0"/>
              <a:t>N * 9 = 450 evaluations of fitness.</a:t>
            </a:r>
          </a:p>
          <a:p>
            <a:pPr lvl="1"/>
            <a:r>
              <a:rPr lang="en-GB" dirty="0" smtClean="0"/>
              <a:t>It’s much less than exploring all 1024 possibilities</a:t>
            </a:r>
            <a:br>
              <a:rPr lang="en-GB" dirty="0" smtClean="0"/>
            </a:br>
            <a:r>
              <a:rPr lang="en-GB" dirty="0" smtClean="0"/>
              <a:t>in an exhaustive search.</a:t>
            </a:r>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20</a:t>
            </a:fld>
            <a:endParaRPr lang="fr-CH" dirty="0"/>
          </a:p>
        </p:txBody>
      </p:sp>
    </p:spTree>
    <p:extLst>
      <p:ext uri="{BB962C8B-B14F-4D97-AF65-F5344CB8AC3E}">
        <p14:creationId xmlns:p14="http://schemas.microsoft.com/office/powerpoint/2010/main" val="3378756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564904"/>
            <a:ext cx="5192220" cy="2616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re 3"/>
          <p:cNvSpPr>
            <a:spLocks noGrp="1"/>
          </p:cNvSpPr>
          <p:nvPr>
            <p:ph type="title"/>
          </p:nvPr>
        </p:nvSpPr>
        <p:spPr/>
        <p:txBody>
          <a:bodyPr>
            <a:normAutofit/>
          </a:bodyPr>
          <a:lstStyle/>
          <a:p>
            <a:r>
              <a:rPr lang="en-GB" dirty="0" smtClean="0"/>
              <a:t>Floating point arithmetic</a:t>
            </a:r>
            <a:endParaRPr lang="en-GB" dirty="0"/>
          </a:p>
        </p:txBody>
      </p:sp>
      <p:sp>
        <p:nvSpPr>
          <p:cNvPr id="2" name="Espace réservé du contenu 1"/>
          <p:cNvSpPr>
            <a:spLocks noGrp="1"/>
          </p:cNvSpPr>
          <p:nvPr>
            <p:ph idx="1"/>
          </p:nvPr>
        </p:nvSpPr>
        <p:spPr/>
        <p:txBody>
          <a:bodyPr/>
          <a:lstStyle/>
          <a:p>
            <a:r>
              <a:rPr lang="en-GB" dirty="0" smtClean="0"/>
              <a:t>The approach proposed above is not very flexible and it may lack accuracy depending on the interval to explore.</a:t>
            </a:r>
          </a:p>
          <a:p>
            <a:r>
              <a:rPr lang="en-GB" dirty="0" smtClean="0"/>
              <a:t>We can also consider a floating point coding approach.</a:t>
            </a:r>
          </a:p>
          <a:p>
            <a:endParaRPr lang="en-GB" dirty="0"/>
          </a:p>
          <a:p>
            <a:r>
              <a:rPr lang="en-GB" dirty="0" smtClean="0"/>
              <a:t>Note that p is called the precision</a:t>
            </a:r>
            <a:br>
              <a:rPr lang="en-GB" dirty="0" smtClean="0"/>
            </a:br>
            <a:r>
              <a:rPr lang="en-GB" dirty="0" smtClean="0"/>
              <a:t>of the coding.</a:t>
            </a:r>
          </a:p>
          <a:p>
            <a:r>
              <a:rPr lang="en-GB" dirty="0" smtClean="0"/>
              <a:t>For IEEE 754 standard:</a:t>
            </a:r>
          </a:p>
          <a:p>
            <a:r>
              <a:rPr lang="en-GB" dirty="0" smtClean="0"/>
              <a:t>Double precision (n = 64bits) requires</a:t>
            </a:r>
          </a:p>
          <a:p>
            <a:pPr lvl="1"/>
            <a:r>
              <a:rPr lang="en-GB" dirty="0" smtClean="0"/>
              <a:t>1 bit for the sign</a:t>
            </a:r>
          </a:p>
          <a:p>
            <a:pPr lvl="1"/>
            <a:r>
              <a:rPr lang="en-GB" dirty="0" smtClean="0"/>
              <a:t>p = 52 for S and q = 11 for t</a:t>
            </a:r>
          </a:p>
          <a:p>
            <a:pPr lvl="1"/>
            <a:r>
              <a:rPr lang="en-GB" dirty="0" smtClean="0"/>
              <a:t>=&gt; 16 significant digits and</a:t>
            </a:r>
            <a:br>
              <a:rPr lang="en-GB" dirty="0" smtClean="0"/>
            </a:br>
            <a:r>
              <a:rPr lang="en-GB" dirty="0" smtClean="0"/>
              <a:t>an exponent between -1024 and 1023.</a:t>
            </a:r>
          </a:p>
          <a:p>
            <a:r>
              <a:rPr lang="en-GB" dirty="0" smtClean="0"/>
              <a:t>Single precision (n = 32bits)</a:t>
            </a:r>
          </a:p>
          <a:p>
            <a:pPr lvl="1"/>
            <a:r>
              <a:rPr lang="en-GB" dirty="0" smtClean="0"/>
              <a:t>p = 23 (7 significant digits)</a:t>
            </a:r>
          </a:p>
          <a:p>
            <a:pPr lvl="1"/>
            <a:r>
              <a:rPr lang="en-GB" dirty="0" smtClean="0"/>
              <a:t>q = 8 (-128 to 127 for exponent)</a:t>
            </a:r>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21</a:t>
            </a:fld>
            <a:endParaRPr lang="fr-CH" dirty="0"/>
          </a:p>
        </p:txBody>
      </p:sp>
    </p:spTree>
    <p:extLst>
      <p:ext uri="{BB962C8B-B14F-4D97-AF65-F5344CB8AC3E}">
        <p14:creationId xmlns:p14="http://schemas.microsoft.com/office/powerpoint/2010/main" val="137684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b="1" dirty="0" smtClean="0"/>
              <a:t>How to apply GA on such a coding?</a:t>
            </a:r>
          </a:p>
          <a:p>
            <a:r>
              <a:rPr lang="en-GB" dirty="0" smtClean="0"/>
              <a:t>x = (s, t), both are bit strings</a:t>
            </a:r>
          </a:p>
          <a:p>
            <a:r>
              <a:rPr lang="en-GB" dirty="0" smtClean="0"/>
              <a:t>Crossover and Mutation are applied separately on each of these components, possibly with different crossover and mutation probabilities.</a:t>
            </a:r>
          </a:p>
          <a:p>
            <a:endParaRPr lang="en-GB" dirty="0" smtClean="0"/>
          </a:p>
          <a:p>
            <a:r>
              <a:rPr lang="en-GB" dirty="0" smtClean="0"/>
              <a:t>For x in R</a:t>
            </a:r>
            <a:r>
              <a:rPr lang="en-GB" baseline="30000" dirty="0" smtClean="0"/>
              <a:t>d</a:t>
            </a:r>
            <a:r>
              <a:rPr lang="en-GB" dirty="0" smtClean="0"/>
              <a:t>, one has d such terms: xi = (</a:t>
            </a:r>
            <a:r>
              <a:rPr lang="en-GB" dirty="0" err="1" smtClean="0"/>
              <a:t>si</a:t>
            </a:r>
            <a:r>
              <a:rPr lang="en-GB" dirty="0" smtClean="0"/>
              <a:t>, </a:t>
            </a:r>
            <a:r>
              <a:rPr lang="en-GB" dirty="0" err="1" smtClean="0"/>
              <a:t>ti</a:t>
            </a:r>
            <a:r>
              <a:rPr lang="en-GB" dirty="0" smtClean="0"/>
              <a:t>),  </a:t>
            </a:r>
            <a:r>
              <a:rPr lang="en-GB" dirty="0" err="1" smtClean="0"/>
              <a:t>i</a:t>
            </a:r>
            <a:r>
              <a:rPr lang="en-GB" dirty="0" smtClean="0"/>
              <a:t> = 1…d</a:t>
            </a:r>
          </a:p>
          <a:p>
            <a:r>
              <a:rPr lang="en-GB" dirty="0" smtClean="0"/>
              <a:t>The genetic operators are applied on each components.</a:t>
            </a:r>
          </a:p>
          <a:p>
            <a:endParaRPr lang="en-GB" dirty="0"/>
          </a:p>
          <a:p>
            <a:r>
              <a:rPr lang="en-GB" b="1" dirty="0" smtClean="0"/>
              <a:t>Note:</a:t>
            </a:r>
            <a:r>
              <a:rPr lang="en-GB" dirty="0" smtClean="0"/>
              <a:t> one can also formulate a genetic-like algorithm directly on real numbers (see chapter 7, “evolution strategy”)</a:t>
            </a:r>
            <a:endParaRPr lang="en-GB" b="1"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22</a:t>
            </a:fld>
            <a:endParaRPr lang="fr-CH" dirty="0"/>
          </a:p>
        </p:txBody>
      </p:sp>
    </p:spTree>
    <p:extLst>
      <p:ext uri="{BB962C8B-B14F-4D97-AF65-F5344CB8AC3E}">
        <p14:creationId xmlns:p14="http://schemas.microsoft.com/office/powerpoint/2010/main" val="4134074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CH" dirty="0" smtClean="0"/>
              <a:t>6.5 </a:t>
            </a:r>
            <a:r>
              <a:rPr lang="fr-CH" dirty="0" err="1" smtClean="0"/>
              <a:t>Other</a:t>
            </a:r>
            <a:r>
              <a:rPr lang="fr-CH" dirty="0" smtClean="0"/>
              <a:t> </a:t>
            </a:r>
            <a:r>
              <a:rPr lang="fr-CH" dirty="0" err="1" smtClean="0"/>
              <a:t>selection</a:t>
            </a:r>
            <a:r>
              <a:rPr lang="fr-CH" dirty="0" smtClean="0"/>
              <a:t> </a:t>
            </a:r>
            <a:r>
              <a:rPr lang="fr-CH" dirty="0" err="1" smtClean="0"/>
              <a:t>operators</a:t>
            </a:r>
            <a:endParaRPr lang="fr-CH" dirty="0"/>
          </a:p>
        </p:txBody>
      </p:sp>
      <p:sp>
        <p:nvSpPr>
          <p:cNvPr id="5" name="Sous-titre 4"/>
          <p:cNvSpPr>
            <a:spLocks noGrp="1"/>
          </p:cNvSpPr>
          <p:nvPr>
            <p:ph type="subTitle" idx="1"/>
          </p:nvPr>
        </p:nvSpPr>
        <p:spPr/>
        <p:txBody>
          <a:bodyPr/>
          <a:lstStyle/>
          <a:p>
            <a:endParaRPr lang="fr-CH"/>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23</a:t>
            </a:fld>
            <a:endParaRPr lang="fr-CH" dirty="0"/>
          </a:p>
        </p:txBody>
      </p:sp>
    </p:spTree>
    <p:extLst>
      <p:ext uri="{BB962C8B-B14F-4D97-AF65-F5344CB8AC3E}">
        <p14:creationId xmlns:p14="http://schemas.microsoft.com/office/powerpoint/2010/main" val="853345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b="1" dirty="0" smtClean="0">
                <a:solidFill>
                  <a:schemeClr val="tx2"/>
                </a:solidFill>
              </a:rPr>
              <a:t>Selection: P(t) </a:t>
            </a:r>
            <a:r>
              <a:rPr lang="en-GB" b="1" dirty="0" smtClean="0">
                <a:solidFill>
                  <a:schemeClr val="tx2"/>
                </a:solidFill>
                <a:sym typeface="Wingdings" panose="05000000000000000000" pitchFamily="2" charset="2"/>
              </a:rPr>
              <a:t> P’(t)</a:t>
            </a:r>
          </a:p>
          <a:p>
            <a:r>
              <a:rPr lang="en-GB" dirty="0" smtClean="0"/>
              <a:t>There are several ways to perform the selection of individuals in view of the crossover and mutation.</a:t>
            </a:r>
          </a:p>
          <a:p>
            <a:endParaRPr lang="en-GB" dirty="0"/>
          </a:p>
          <a:p>
            <a:r>
              <a:rPr lang="en-GB" dirty="0" smtClean="0"/>
              <a:t>We could think of a deterministic selection:</a:t>
            </a:r>
          </a:p>
          <a:p>
            <a:pPr lvl="1"/>
            <a:r>
              <a:rPr lang="en-GB" dirty="0" smtClean="0"/>
              <a:t>There is a criteria to keep or reject an individual</a:t>
            </a:r>
            <a:endParaRPr lang="en-GB" dirty="0"/>
          </a:p>
          <a:p>
            <a:r>
              <a:rPr lang="en-GB" dirty="0" smtClean="0"/>
              <a:t>But usually one prefers a stochastic selection:</a:t>
            </a:r>
          </a:p>
          <a:p>
            <a:pPr lvl="1"/>
            <a:r>
              <a:rPr lang="en-GB" dirty="0" smtClean="0"/>
              <a:t>Based on a random criteria</a:t>
            </a:r>
          </a:p>
          <a:p>
            <a:pPr lvl="1"/>
            <a:r>
              <a:rPr lang="en-GB" dirty="0" smtClean="0"/>
              <a:t>Bias based toward the better ones</a:t>
            </a:r>
            <a:endParaRPr lang="en-GB" dirty="0"/>
          </a:p>
          <a:p>
            <a:r>
              <a:rPr lang="en-GB" dirty="0" smtClean="0"/>
              <a:t>We always want to get n individuals in P’(t) (no population’s size change)</a:t>
            </a:r>
          </a:p>
          <a:p>
            <a:endParaRPr lang="en-GB" dirty="0" smtClean="0"/>
          </a:p>
          <a:p>
            <a:r>
              <a:rPr lang="en-GB" b="1" dirty="0" smtClean="0">
                <a:solidFill>
                  <a:schemeClr val="tx2"/>
                </a:solidFill>
              </a:rPr>
              <a:t>Fitness proportionate selection</a:t>
            </a:r>
          </a:p>
          <a:p>
            <a:r>
              <a:rPr lang="en-GB" dirty="0" smtClean="0"/>
              <a:t>Individual </a:t>
            </a:r>
            <a:r>
              <a:rPr lang="en-GB" dirty="0" err="1" smtClean="0"/>
              <a:t>i</a:t>
            </a:r>
            <a:r>
              <a:rPr lang="en-GB" dirty="0" smtClean="0"/>
              <a:t> is selected with probability:</a:t>
            </a:r>
          </a:p>
          <a:p>
            <a:pPr lvl="1"/>
            <a:r>
              <a:rPr lang="en-GB" dirty="0" smtClean="0"/>
              <a:t>This process is repeated n times,</a:t>
            </a:r>
            <a:br>
              <a:rPr lang="en-GB" dirty="0" smtClean="0"/>
            </a:br>
            <a:r>
              <a:rPr lang="en-GB" dirty="0" smtClean="0"/>
              <a:t>with replacement, so as to select n individuals</a:t>
            </a:r>
          </a:p>
          <a:p>
            <a:r>
              <a:rPr lang="en-GB" dirty="0" smtClean="0"/>
              <a:t>There are however some constraints to use such a selection mechanism:</a:t>
            </a:r>
          </a:p>
          <a:p>
            <a:pPr lvl="1"/>
            <a:r>
              <a:rPr lang="en-GB" dirty="0" smtClean="0"/>
              <a:t>The definition of P</a:t>
            </a:r>
            <a:r>
              <a:rPr lang="en-GB" baseline="-25000" dirty="0" smtClean="0"/>
              <a:t>i</a:t>
            </a:r>
            <a:r>
              <a:rPr lang="en-GB" dirty="0" smtClean="0"/>
              <a:t> implies a maximization problem: high fitness values give high probabilities.</a:t>
            </a:r>
          </a:p>
          <a:p>
            <a:pPr lvl="1"/>
            <a:r>
              <a:rPr lang="en-GB" dirty="0" smtClean="0"/>
              <a:t>In case of a minimization problem, one can change f </a:t>
            </a:r>
            <a:r>
              <a:rPr lang="en-GB" dirty="0" smtClean="0">
                <a:sym typeface="Wingdings" panose="05000000000000000000" pitchFamily="2" charset="2"/>
              </a:rPr>
              <a:t> -f</a:t>
            </a:r>
          </a:p>
          <a:p>
            <a:pPr lvl="1"/>
            <a:r>
              <a:rPr lang="en-GB" dirty="0" smtClean="0"/>
              <a:t>The definition of </a:t>
            </a:r>
            <a:r>
              <a:rPr lang="en-GB" dirty="0"/>
              <a:t>P</a:t>
            </a:r>
            <a:r>
              <a:rPr lang="en-GB" baseline="-25000" dirty="0"/>
              <a:t>i</a:t>
            </a:r>
            <a:r>
              <a:rPr lang="en-GB" dirty="0"/>
              <a:t> </a:t>
            </a:r>
            <a:r>
              <a:rPr lang="en-GB" dirty="0" smtClean="0"/>
              <a:t>does not guarantee that </a:t>
            </a:r>
            <a:r>
              <a:rPr lang="en-GB" dirty="0"/>
              <a:t>P</a:t>
            </a:r>
            <a:r>
              <a:rPr lang="en-GB" baseline="-25000" dirty="0"/>
              <a:t>i</a:t>
            </a:r>
            <a:r>
              <a:rPr lang="en-GB" dirty="0"/>
              <a:t> </a:t>
            </a:r>
            <a:r>
              <a:rPr lang="en-GB" dirty="0" smtClean="0"/>
              <a:t>is positive. If some f</a:t>
            </a:r>
            <a:r>
              <a:rPr lang="en-GB" baseline="-25000" dirty="0" smtClean="0"/>
              <a:t>i</a:t>
            </a:r>
            <a:r>
              <a:rPr lang="en-GB" dirty="0" smtClean="0"/>
              <a:t> are negative and other not, we may well get </a:t>
            </a:r>
            <a:r>
              <a:rPr lang="en-GB" dirty="0"/>
              <a:t>P</a:t>
            </a:r>
            <a:r>
              <a:rPr lang="en-GB" baseline="-25000" dirty="0"/>
              <a:t>i</a:t>
            </a:r>
            <a:r>
              <a:rPr lang="en-GB" dirty="0"/>
              <a:t> </a:t>
            </a:r>
            <a:r>
              <a:rPr lang="en-GB" dirty="0" smtClean="0"/>
              <a:t>&lt; 0. IN this case one can shift all values of f by a constant f</a:t>
            </a:r>
            <a:r>
              <a:rPr lang="en-GB" baseline="-25000" dirty="0" smtClean="0"/>
              <a:t>i</a:t>
            </a:r>
            <a:r>
              <a:rPr lang="en-GB" dirty="0" smtClean="0"/>
              <a:t> = C + f</a:t>
            </a:r>
            <a:r>
              <a:rPr lang="en-GB" baseline="-25000" dirty="0" smtClean="0"/>
              <a:t>i</a:t>
            </a:r>
            <a:r>
              <a:rPr lang="en-GB" dirty="0" smtClean="0"/>
              <a:t> &gt; 0</a:t>
            </a:r>
          </a:p>
          <a:p>
            <a:pPr lvl="1"/>
            <a:r>
              <a:rPr lang="en-GB" dirty="0" smtClean="0"/>
              <a:t>Since evolution tends to reduce fitness diversity, the range of values of fitness in the population will decrease as time goes on.</a:t>
            </a:r>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24</a:t>
            </a:fld>
            <a:endParaRPr lang="fr-CH"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519" y="3891535"/>
            <a:ext cx="4231953" cy="943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5201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CH" dirty="0" smtClean="0"/>
              <a:t>TO COMPLETE WITH 16,11 LAST HOUR</a:t>
            </a:r>
            <a:endParaRPr lang="fr-CH" dirty="0"/>
          </a:p>
        </p:txBody>
      </p:sp>
      <p:sp>
        <p:nvSpPr>
          <p:cNvPr id="5" name="Sous-titre 4"/>
          <p:cNvSpPr>
            <a:spLocks noGrp="1"/>
          </p:cNvSpPr>
          <p:nvPr>
            <p:ph type="subTitle" idx="1"/>
          </p:nvPr>
        </p:nvSpPr>
        <p:spPr>
          <a:solidFill>
            <a:srgbClr val="FFFF00"/>
          </a:solidFill>
        </p:spPr>
        <p:txBody>
          <a:bodyPr/>
          <a:lstStyle/>
          <a:p>
            <a:endParaRPr lang="fr-CH"/>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25</a:t>
            </a:fld>
            <a:endParaRPr lang="fr-CH" dirty="0"/>
          </a:p>
        </p:txBody>
      </p:sp>
    </p:spTree>
    <p:extLst>
      <p:ext uri="{BB962C8B-B14F-4D97-AF65-F5344CB8AC3E}">
        <p14:creationId xmlns:p14="http://schemas.microsoft.com/office/powerpoint/2010/main" val="2711082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CH" dirty="0" smtClean="0"/>
              <a:t>6.7 TAKEOVER TIME</a:t>
            </a:r>
            <a:endParaRPr lang="fr-CH" dirty="0"/>
          </a:p>
        </p:txBody>
      </p:sp>
      <p:sp>
        <p:nvSpPr>
          <p:cNvPr id="6" name="Sous-titre 5"/>
          <p:cNvSpPr>
            <a:spLocks noGrp="1"/>
          </p:cNvSpPr>
          <p:nvPr>
            <p:ph type="subTitle" idx="1"/>
          </p:nvPr>
        </p:nvSpPr>
        <p:spPr/>
        <p:txBody>
          <a:bodyPr/>
          <a:lstStyle/>
          <a:p>
            <a:endParaRPr lang="fr-CH"/>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26</a:t>
            </a:fld>
            <a:endParaRPr lang="fr-CH" dirty="0"/>
          </a:p>
        </p:txBody>
      </p:sp>
    </p:spTree>
    <p:extLst>
      <p:ext uri="{BB962C8B-B14F-4D97-AF65-F5344CB8AC3E}">
        <p14:creationId xmlns:p14="http://schemas.microsoft.com/office/powerpoint/2010/main" val="3556996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Espace réservé du contenu 4"/>
              <p:cNvSpPr>
                <a:spLocks noGrp="1"/>
              </p:cNvSpPr>
              <p:nvPr>
                <p:ph idx="1"/>
              </p:nvPr>
            </p:nvSpPr>
            <p:spPr/>
            <p:txBody>
              <a:bodyPr/>
              <a:lstStyle/>
              <a:p>
                <a:r>
                  <a:rPr lang="en-GB" dirty="0" smtClean="0"/>
                  <a:t>This is the number of iterations (= generations) needed for the best individual to invade the entire population </a:t>
                </a:r>
                <a:r>
                  <a:rPr lang="en-GB" dirty="0" smtClean="0">
                    <a:solidFill>
                      <a:schemeClr val="tx2"/>
                    </a:solidFill>
                  </a:rPr>
                  <a:t>if only selection is applied at each iteration</a:t>
                </a:r>
                <a:r>
                  <a:rPr lang="en-GB" dirty="0" smtClean="0"/>
                  <a:t>.</a:t>
                </a:r>
              </a:p>
              <a:p>
                <a:endParaRPr lang="en-GB" dirty="0"/>
              </a:p>
              <a:p>
                <a:r>
                  <a:rPr lang="en-GB" dirty="0" smtClean="0"/>
                  <a:t>Let m(t) be the number of copies of the best</a:t>
                </a:r>
                <a:br>
                  <a:rPr lang="en-GB" dirty="0" smtClean="0"/>
                </a:br>
                <a:r>
                  <a:rPr lang="en-GB" dirty="0" smtClean="0"/>
                  <a:t>individual at time t.</a:t>
                </a:r>
              </a:p>
              <a:p>
                <a:r>
                  <a:rPr lang="en-GB" dirty="0" smtClean="0"/>
                  <a:t>One expects a behaviour like:</a:t>
                </a:r>
              </a:p>
              <a:p>
                <a:pPr marL="0" indent="0">
                  <a:buNone/>
                </a:pPr>
                <a:r>
                  <a:rPr lang="en-GB" dirty="0" smtClean="0"/>
                  <a:t>		</a:t>
                </a:r>
                <a14:m>
                  <m:oMath xmlns:m="http://schemas.openxmlformats.org/officeDocument/2006/math">
                    <m:f>
                      <m:fPr>
                        <m:ctrlPr>
                          <a:rPr lang="en-GB" sz="2400" i="1" smtClean="0">
                            <a:solidFill>
                              <a:schemeClr val="tx2"/>
                            </a:solidFill>
                            <a:latin typeface="Cambria Math"/>
                          </a:rPr>
                        </m:ctrlPr>
                      </m:fPr>
                      <m:num>
                        <m:r>
                          <a:rPr lang="en-GB" sz="2400" i="1" smtClean="0">
                            <a:solidFill>
                              <a:schemeClr val="tx2"/>
                            </a:solidFill>
                            <a:latin typeface="Cambria Math"/>
                          </a:rPr>
                          <m:t>𝑑</m:t>
                        </m:r>
                        <m:r>
                          <a:rPr lang="fr-CH" sz="2400" b="0" i="1" smtClean="0">
                            <a:solidFill>
                              <a:schemeClr val="tx2"/>
                            </a:solidFill>
                            <a:latin typeface="Cambria Math"/>
                          </a:rPr>
                          <m:t>𝑚</m:t>
                        </m:r>
                      </m:num>
                      <m:den>
                        <m:r>
                          <a:rPr lang="en-GB" sz="2400" i="1" smtClean="0">
                            <a:solidFill>
                              <a:schemeClr val="tx2"/>
                            </a:solidFill>
                            <a:latin typeface="Cambria Math"/>
                          </a:rPr>
                          <m:t>𝑑</m:t>
                        </m:r>
                        <m:r>
                          <a:rPr lang="fr-CH" sz="2400" b="0" i="1" smtClean="0">
                            <a:solidFill>
                              <a:schemeClr val="tx2"/>
                            </a:solidFill>
                            <a:latin typeface="Cambria Math"/>
                          </a:rPr>
                          <m:t>𝑡</m:t>
                        </m:r>
                      </m:den>
                    </m:f>
                    <m:r>
                      <a:rPr lang="fr-CH" sz="2400" b="0" i="1" smtClean="0">
                        <a:solidFill>
                          <a:schemeClr val="tx2"/>
                        </a:solidFill>
                        <a:latin typeface="Cambria Math"/>
                      </a:rPr>
                      <m:t>= </m:t>
                    </m:r>
                    <m:r>
                      <a:rPr lang="fr-CH" sz="2400" b="0" i="1" smtClean="0">
                        <a:solidFill>
                          <a:schemeClr val="tx2"/>
                        </a:solidFill>
                        <a:latin typeface="Cambria Math"/>
                        <a:ea typeface="Cambria Math"/>
                      </a:rPr>
                      <m:t>∝</m:t>
                    </m:r>
                    <m:r>
                      <a:rPr lang="fr-CH" sz="2400" b="0" i="1" smtClean="0">
                        <a:solidFill>
                          <a:schemeClr val="tx2"/>
                        </a:solidFill>
                        <a:latin typeface="Cambria Math"/>
                        <a:ea typeface="Cambria Math"/>
                      </a:rPr>
                      <m:t>𝑚</m:t>
                    </m:r>
                    <m:d>
                      <m:dPr>
                        <m:ctrlPr>
                          <a:rPr lang="fr-CH" sz="2400" b="0" i="1" smtClean="0">
                            <a:solidFill>
                              <a:schemeClr val="tx2"/>
                            </a:solidFill>
                            <a:latin typeface="Cambria Math"/>
                            <a:ea typeface="Cambria Math"/>
                          </a:rPr>
                        </m:ctrlPr>
                      </m:dPr>
                      <m:e>
                        <m:r>
                          <a:rPr lang="fr-CH" sz="2400" b="0" i="1" smtClean="0">
                            <a:solidFill>
                              <a:schemeClr val="tx2"/>
                            </a:solidFill>
                            <a:latin typeface="Cambria Math"/>
                            <a:ea typeface="Cambria Math"/>
                          </a:rPr>
                          <m:t>1−</m:t>
                        </m:r>
                        <m:f>
                          <m:fPr>
                            <m:ctrlPr>
                              <a:rPr lang="fr-CH" sz="2400" b="0" i="1" smtClean="0">
                                <a:solidFill>
                                  <a:schemeClr val="tx2"/>
                                </a:solidFill>
                                <a:latin typeface="Cambria Math"/>
                                <a:ea typeface="Cambria Math"/>
                              </a:rPr>
                            </m:ctrlPr>
                          </m:fPr>
                          <m:num>
                            <m:r>
                              <a:rPr lang="fr-CH" sz="2400" b="0" i="1" smtClean="0">
                                <a:solidFill>
                                  <a:schemeClr val="tx2"/>
                                </a:solidFill>
                                <a:latin typeface="Cambria Math"/>
                                <a:ea typeface="Cambria Math"/>
                              </a:rPr>
                              <m:t>𝑚</m:t>
                            </m:r>
                          </m:num>
                          <m:den>
                            <m:r>
                              <a:rPr lang="fr-CH" sz="2400" b="0" i="1" smtClean="0">
                                <a:solidFill>
                                  <a:schemeClr val="tx2"/>
                                </a:solidFill>
                                <a:latin typeface="Cambria Math"/>
                                <a:ea typeface="Cambria Math"/>
                              </a:rPr>
                              <m:t>𝑛</m:t>
                            </m:r>
                          </m:den>
                        </m:f>
                      </m:e>
                    </m:d>
                  </m:oMath>
                </a14:m>
                <a:endParaRPr lang="fr-CH" sz="2400" b="0" dirty="0" smtClean="0">
                  <a:ea typeface="Cambria Math"/>
                </a:endParaRPr>
              </a:p>
              <a:p>
                <a:pPr/>
                <a:r>
                  <a:rPr lang="en-GB" dirty="0" smtClean="0">
                    <a:solidFill>
                      <a:schemeClr val="tx2"/>
                    </a:solidFill>
                  </a:rPr>
                  <a:t>Prove</a:t>
                </a:r>
                <a:r>
                  <a:rPr lang="en-GB" dirty="0" smtClean="0"/>
                  <a:t>: </a:t>
                </a:r>
                <a:r>
                  <a:rPr lang="en-GB" dirty="0" smtClean="0">
                    <a:solidFill>
                      <a:schemeClr val="tx2"/>
                    </a:solidFill>
                  </a:rPr>
                  <a:t>case of fitness-proportionate selection</a:t>
                </a:r>
                <a:r>
                  <a:rPr lang="en-GB" dirty="0" smtClean="0"/>
                  <a:t>.</a:t>
                </a:r>
              </a:p>
              <a:p>
                <a:pPr>
                  <a:tabLst>
                    <a:tab pos="1077913" algn="l"/>
                  </a:tabLst>
                </a:pPr>
                <a:r>
                  <a:rPr lang="en-GB" dirty="0" smtClean="0"/>
                  <a:t>m(t+1) 	= n * </a:t>
                </a:r>
                <a:r>
                  <a:rPr lang="en-GB" dirty="0" err="1" smtClean="0"/>
                  <a:t>prob.to.select.the.best.individual</a:t>
                </a:r>
                <a:endParaRPr lang="en-GB" dirty="0" smtClean="0"/>
              </a:p>
              <a:p>
                <a:pPr>
                  <a:tabLst>
                    <a:tab pos="1077913" algn="l"/>
                  </a:tabLst>
                </a:pPr>
                <a:r>
                  <a:rPr lang="en-GB" dirty="0" smtClean="0"/>
                  <a:t> 	= </a:t>
                </a:r>
                <a14:m>
                  <m:oMath xmlns:m="http://schemas.openxmlformats.org/officeDocument/2006/math">
                    <m:r>
                      <a:rPr lang="fr-CH" b="0" i="1" smtClean="0">
                        <a:latin typeface="Cambria Math"/>
                      </a:rPr>
                      <m:t>𝑛</m:t>
                    </m:r>
                    <m:f>
                      <m:fPr>
                        <m:ctrlPr>
                          <a:rPr lang="fr-CH" b="0" i="1" smtClean="0">
                            <a:latin typeface="Cambria Math"/>
                          </a:rPr>
                        </m:ctrlPr>
                      </m:fPr>
                      <m:num>
                        <m:r>
                          <a:rPr lang="fr-CH" b="0" i="1" smtClean="0">
                            <a:latin typeface="Cambria Math"/>
                          </a:rPr>
                          <m:t>𝑚</m:t>
                        </m:r>
                        <m:d>
                          <m:dPr>
                            <m:ctrlPr>
                              <a:rPr lang="fr-CH" b="0" i="1" smtClean="0">
                                <a:latin typeface="Cambria Math"/>
                              </a:rPr>
                            </m:ctrlPr>
                          </m:dPr>
                          <m:e>
                            <m:r>
                              <a:rPr lang="fr-CH" b="0" i="1" smtClean="0">
                                <a:latin typeface="Cambria Math"/>
                              </a:rPr>
                              <m:t>𝑡</m:t>
                            </m:r>
                          </m:e>
                        </m:d>
                        <m:sSub>
                          <m:sSubPr>
                            <m:ctrlPr>
                              <a:rPr lang="fr-CH" b="0" i="1" smtClean="0">
                                <a:latin typeface="Cambria Math"/>
                              </a:rPr>
                            </m:ctrlPr>
                          </m:sSubPr>
                          <m:e>
                            <m:r>
                              <a:rPr lang="fr-CH" b="0" i="1" smtClean="0">
                                <a:latin typeface="Cambria Math"/>
                              </a:rPr>
                              <m:t>𝑓</m:t>
                            </m:r>
                          </m:e>
                          <m:sub>
                            <m:r>
                              <a:rPr lang="fr-CH" b="0" i="1" smtClean="0">
                                <a:latin typeface="Cambria Math"/>
                              </a:rPr>
                              <m:t>1</m:t>
                            </m:r>
                          </m:sub>
                        </m:sSub>
                      </m:num>
                      <m:den>
                        <m:sSub>
                          <m:sSubPr>
                            <m:ctrlPr>
                              <a:rPr lang="fr-CH" b="0" i="1" smtClean="0">
                                <a:latin typeface="Cambria Math"/>
                              </a:rPr>
                            </m:ctrlPr>
                          </m:sSubPr>
                          <m:e>
                            <m:r>
                              <a:rPr lang="fr-CH" b="0" i="1" smtClean="0">
                                <a:latin typeface="Cambria Math"/>
                              </a:rPr>
                              <m:t>𝐹</m:t>
                            </m:r>
                          </m:e>
                          <m:sub>
                            <m:r>
                              <a:rPr lang="fr-CH" b="0" i="1" smtClean="0">
                                <a:latin typeface="Cambria Math"/>
                              </a:rPr>
                              <m:t>𝑡𝑜𝑡</m:t>
                            </m:r>
                          </m:sub>
                        </m:sSub>
                        <m:r>
                          <a:rPr lang="fr-CH" b="0" i="1" smtClean="0">
                            <a:latin typeface="Cambria Math"/>
                          </a:rPr>
                          <m:t>(</m:t>
                        </m:r>
                        <m:r>
                          <a:rPr lang="fr-CH" b="0" i="1" smtClean="0">
                            <a:latin typeface="Cambria Math"/>
                          </a:rPr>
                          <m:t>𝑡</m:t>
                        </m:r>
                        <m:r>
                          <a:rPr lang="fr-CH" b="0" i="1" smtClean="0">
                            <a:latin typeface="Cambria Math"/>
                          </a:rPr>
                          <m:t>)</m:t>
                        </m:r>
                      </m:den>
                    </m:f>
                  </m:oMath>
                </a14:m>
                <a:endParaRPr lang="fr-CH" b="0" dirty="0" smtClean="0"/>
              </a:p>
              <a:p>
                <a:pPr lvl="1">
                  <a:tabLst>
                    <a:tab pos="1077913" algn="l"/>
                  </a:tabLst>
                </a:pPr>
                <a:r>
                  <a:rPr lang="en-GB" dirty="0" smtClean="0"/>
                  <a:t>where f</a:t>
                </a:r>
                <a:r>
                  <a:rPr lang="en-GB" baseline="-25000" dirty="0" smtClean="0"/>
                  <a:t>1</a:t>
                </a:r>
                <a:r>
                  <a:rPr lang="en-GB" dirty="0" smtClean="0"/>
                  <a:t> is the fitness of the best individual and </a:t>
                </a:r>
                <a:r>
                  <a:rPr lang="en-GB" dirty="0" err="1" smtClean="0"/>
                  <a:t>F</a:t>
                </a:r>
                <a:r>
                  <a:rPr lang="en-GB" baseline="-25000" dirty="0" err="1" smtClean="0"/>
                  <a:t>tot</a:t>
                </a:r>
                <a:r>
                  <a:rPr lang="en-GB" dirty="0" smtClean="0"/>
                  <a:t> the sum of the fitness of the population</a:t>
                </a:r>
              </a:p>
              <a:p>
                <a:pPr>
                  <a:tabLst>
                    <a:tab pos="1077913" algn="l"/>
                  </a:tabLst>
                </a:pPr>
                <a:r>
                  <a:rPr lang="en-GB" dirty="0"/>
                  <a:t> </a:t>
                </a:r>
                <a:r>
                  <a:rPr lang="en-GB" dirty="0" smtClean="0"/>
                  <a:t>	</a:t>
                </a:r>
                <a14:m>
                  <m:oMath xmlns:m="http://schemas.openxmlformats.org/officeDocument/2006/math">
                    <m:r>
                      <a:rPr lang="en-GB" i="1" smtClean="0">
                        <a:latin typeface="Cambria Math"/>
                        <a:ea typeface="Cambria Math"/>
                      </a:rPr>
                      <m:t>≥</m:t>
                    </m:r>
                    <m:r>
                      <a:rPr lang="fr-CH" b="0" i="1" smtClean="0">
                        <a:latin typeface="Cambria Math"/>
                        <a:ea typeface="Cambria Math"/>
                      </a:rPr>
                      <m:t>𝑛</m:t>
                    </m:r>
                    <m:f>
                      <m:fPr>
                        <m:ctrlPr>
                          <a:rPr lang="fr-CH" b="0" i="1" smtClean="0">
                            <a:latin typeface="Cambria Math"/>
                            <a:ea typeface="Cambria Math"/>
                          </a:rPr>
                        </m:ctrlPr>
                      </m:fPr>
                      <m:num>
                        <m:r>
                          <a:rPr lang="fr-CH" i="1">
                            <a:latin typeface="Cambria Math"/>
                          </a:rPr>
                          <m:t>𝑚</m:t>
                        </m:r>
                        <m:d>
                          <m:dPr>
                            <m:ctrlPr>
                              <a:rPr lang="fr-CH" i="1">
                                <a:latin typeface="Cambria Math"/>
                              </a:rPr>
                            </m:ctrlPr>
                          </m:dPr>
                          <m:e>
                            <m:r>
                              <a:rPr lang="fr-CH" i="1">
                                <a:latin typeface="Cambria Math"/>
                              </a:rPr>
                              <m:t>𝑡</m:t>
                            </m:r>
                          </m:e>
                        </m:d>
                        <m:sSub>
                          <m:sSubPr>
                            <m:ctrlPr>
                              <a:rPr lang="fr-CH" i="1">
                                <a:latin typeface="Cambria Math"/>
                              </a:rPr>
                            </m:ctrlPr>
                          </m:sSubPr>
                          <m:e>
                            <m:r>
                              <a:rPr lang="fr-CH" i="1">
                                <a:latin typeface="Cambria Math"/>
                              </a:rPr>
                              <m:t>𝑓</m:t>
                            </m:r>
                          </m:e>
                          <m:sub>
                            <m:r>
                              <a:rPr lang="fr-CH" i="1">
                                <a:latin typeface="Cambria Math"/>
                              </a:rPr>
                              <m:t>1</m:t>
                            </m:r>
                          </m:sub>
                        </m:sSub>
                      </m:num>
                      <m:den>
                        <m:r>
                          <a:rPr lang="fr-CH" i="1">
                            <a:latin typeface="Cambria Math"/>
                          </a:rPr>
                          <m:t>𝑚</m:t>
                        </m:r>
                        <m:d>
                          <m:dPr>
                            <m:ctrlPr>
                              <a:rPr lang="fr-CH" i="1">
                                <a:latin typeface="Cambria Math"/>
                              </a:rPr>
                            </m:ctrlPr>
                          </m:dPr>
                          <m:e>
                            <m:r>
                              <a:rPr lang="fr-CH" i="1">
                                <a:latin typeface="Cambria Math"/>
                              </a:rPr>
                              <m:t>𝑡</m:t>
                            </m:r>
                          </m:e>
                        </m:d>
                        <m:sSub>
                          <m:sSubPr>
                            <m:ctrlPr>
                              <a:rPr lang="fr-CH" i="1">
                                <a:latin typeface="Cambria Math"/>
                              </a:rPr>
                            </m:ctrlPr>
                          </m:sSubPr>
                          <m:e>
                            <m:r>
                              <a:rPr lang="fr-CH" i="1">
                                <a:latin typeface="Cambria Math"/>
                              </a:rPr>
                              <m:t>𝑓</m:t>
                            </m:r>
                          </m:e>
                          <m:sub>
                            <m:r>
                              <a:rPr lang="fr-CH" i="1">
                                <a:latin typeface="Cambria Math"/>
                              </a:rPr>
                              <m:t>1</m:t>
                            </m:r>
                          </m:sub>
                        </m:sSub>
                        <m:r>
                          <a:rPr lang="fr-CH" b="0" i="1" smtClean="0">
                            <a:latin typeface="Cambria Math"/>
                          </a:rPr>
                          <m:t>+</m:t>
                        </m:r>
                        <m:d>
                          <m:dPr>
                            <m:ctrlPr>
                              <a:rPr lang="fr-CH" b="0" i="1" smtClean="0">
                                <a:latin typeface="Cambria Math"/>
                              </a:rPr>
                            </m:ctrlPr>
                          </m:dPr>
                          <m:e>
                            <m:r>
                              <a:rPr lang="fr-CH" b="0" i="1" smtClean="0">
                                <a:latin typeface="Cambria Math"/>
                              </a:rPr>
                              <m:t>𝑛</m:t>
                            </m:r>
                            <m:r>
                              <a:rPr lang="fr-CH" b="0" i="1" smtClean="0">
                                <a:latin typeface="Cambria Math"/>
                              </a:rPr>
                              <m:t>−</m:t>
                            </m:r>
                            <m:r>
                              <a:rPr lang="fr-CH" b="0" i="1" smtClean="0">
                                <a:latin typeface="Cambria Math"/>
                              </a:rPr>
                              <m:t>𝑚</m:t>
                            </m:r>
                            <m:d>
                              <m:dPr>
                                <m:ctrlPr>
                                  <a:rPr lang="fr-CH" b="0" i="1" smtClean="0">
                                    <a:latin typeface="Cambria Math"/>
                                  </a:rPr>
                                </m:ctrlPr>
                              </m:dPr>
                              <m:e>
                                <m:r>
                                  <a:rPr lang="fr-CH" b="0" i="1" smtClean="0">
                                    <a:latin typeface="Cambria Math"/>
                                  </a:rPr>
                                  <m:t>𝑡</m:t>
                                </m:r>
                              </m:e>
                            </m:d>
                          </m:e>
                        </m:d>
                        <m:sSub>
                          <m:sSubPr>
                            <m:ctrlPr>
                              <a:rPr lang="fr-CH" b="0" i="1" smtClean="0">
                                <a:latin typeface="Cambria Math"/>
                              </a:rPr>
                            </m:ctrlPr>
                          </m:sSubPr>
                          <m:e>
                            <m:r>
                              <a:rPr lang="fr-CH" b="0" i="1" smtClean="0">
                                <a:latin typeface="Cambria Math"/>
                              </a:rPr>
                              <m:t>𝑓</m:t>
                            </m:r>
                          </m:e>
                          <m:sub>
                            <m:r>
                              <a:rPr lang="fr-CH" b="0" i="1" smtClean="0">
                                <a:latin typeface="Cambria Math"/>
                              </a:rPr>
                              <m:t>2</m:t>
                            </m:r>
                          </m:sub>
                        </m:sSub>
                      </m:den>
                    </m:f>
                  </m:oMath>
                </a14:m>
                <a:endParaRPr lang="fr-CH" b="0" dirty="0" smtClean="0">
                  <a:ea typeface="Cambria Math"/>
                </a:endParaRPr>
              </a:p>
              <a:p>
                <a:pPr lvl="1">
                  <a:tabLst>
                    <a:tab pos="1077913" algn="l"/>
                  </a:tabLst>
                </a:pPr>
                <a:r>
                  <a:rPr lang="en-GB" dirty="0" smtClean="0"/>
                  <a:t>where f</a:t>
                </a:r>
                <a:r>
                  <a:rPr lang="en-GB" baseline="-25000" dirty="0" smtClean="0"/>
                  <a:t>2</a:t>
                </a:r>
                <a:r>
                  <a:rPr lang="en-GB" dirty="0" smtClean="0"/>
                  <a:t> is the second best fitness. We give a bound by assuming all n-m individuals have fitness f</a:t>
                </a:r>
                <a:r>
                  <a:rPr lang="en-GB" baseline="-25000" dirty="0" smtClean="0"/>
                  <a:t>2</a:t>
                </a:r>
              </a:p>
              <a:p>
                <a:pPr>
                  <a:tabLst>
                    <a:tab pos="1077913" algn="l"/>
                  </a:tabLst>
                </a:pPr>
                <a:r>
                  <a:rPr lang="en-GB" baseline="-25000" dirty="0"/>
                  <a:t> </a:t>
                </a:r>
                <a:r>
                  <a:rPr lang="en-GB" baseline="-25000" dirty="0" smtClean="0"/>
                  <a:t>	</a:t>
                </a:r>
                <a:r>
                  <a:rPr lang="en-GB" dirty="0">
                    <a:ea typeface="Cambria Math"/>
                  </a:rPr>
                  <a:t> </a:t>
                </a:r>
                <a14:m>
                  <m:oMath xmlns:m="http://schemas.openxmlformats.org/officeDocument/2006/math">
                    <m:r>
                      <a:rPr lang="fr-CH" b="0" i="1" smtClean="0">
                        <a:latin typeface="Cambria Math"/>
                        <a:ea typeface="Cambria Math"/>
                      </a:rPr>
                      <m:t>=</m:t>
                    </m:r>
                    <m:r>
                      <a:rPr lang="fr-CH" b="0" i="1" smtClean="0">
                        <a:latin typeface="Cambria Math"/>
                        <a:ea typeface="Cambria Math"/>
                      </a:rPr>
                      <m:t>𝑚</m:t>
                    </m:r>
                    <m:r>
                      <a:rPr lang="fr-CH" b="0" i="1" smtClean="0">
                        <a:latin typeface="Cambria Math"/>
                        <a:ea typeface="Cambria Math"/>
                      </a:rPr>
                      <m:t>+</m:t>
                    </m:r>
                    <m:f>
                      <m:fPr>
                        <m:ctrlPr>
                          <a:rPr lang="fr-CH" i="1">
                            <a:latin typeface="Cambria Math"/>
                            <a:ea typeface="Cambria Math"/>
                          </a:rPr>
                        </m:ctrlPr>
                      </m:fPr>
                      <m:num>
                        <m:r>
                          <a:rPr lang="fr-CH" i="1">
                            <a:latin typeface="Cambria Math"/>
                          </a:rPr>
                          <m:t>𝑚</m:t>
                        </m:r>
                        <m:sSub>
                          <m:sSubPr>
                            <m:ctrlPr>
                              <a:rPr lang="fr-CH" i="1">
                                <a:latin typeface="Cambria Math"/>
                              </a:rPr>
                            </m:ctrlPr>
                          </m:sSubPr>
                          <m:e>
                            <m:r>
                              <a:rPr lang="fr-CH" i="1">
                                <a:latin typeface="Cambria Math"/>
                              </a:rPr>
                              <m:t>𝑓</m:t>
                            </m:r>
                          </m:e>
                          <m:sub>
                            <m:r>
                              <a:rPr lang="fr-CH" i="1">
                                <a:latin typeface="Cambria Math"/>
                              </a:rPr>
                              <m:t>1</m:t>
                            </m:r>
                          </m:sub>
                        </m:sSub>
                      </m:num>
                      <m:den>
                        <m:r>
                          <a:rPr lang="fr-CH" i="1">
                            <a:latin typeface="Cambria Math"/>
                          </a:rPr>
                          <m:t>𝑚</m:t>
                        </m:r>
                        <m:sSub>
                          <m:sSubPr>
                            <m:ctrlPr>
                              <a:rPr lang="fr-CH" i="1">
                                <a:latin typeface="Cambria Math"/>
                              </a:rPr>
                            </m:ctrlPr>
                          </m:sSubPr>
                          <m:e>
                            <m:r>
                              <a:rPr lang="fr-CH" i="1">
                                <a:latin typeface="Cambria Math"/>
                              </a:rPr>
                              <m:t>𝑓</m:t>
                            </m:r>
                          </m:e>
                          <m:sub>
                            <m:r>
                              <a:rPr lang="fr-CH" i="1">
                                <a:latin typeface="Cambria Math"/>
                              </a:rPr>
                              <m:t>1</m:t>
                            </m:r>
                          </m:sub>
                        </m:sSub>
                        <m:r>
                          <a:rPr lang="fr-CH" i="1">
                            <a:latin typeface="Cambria Math"/>
                          </a:rPr>
                          <m:t>+</m:t>
                        </m:r>
                        <m:d>
                          <m:dPr>
                            <m:ctrlPr>
                              <a:rPr lang="fr-CH" i="1">
                                <a:latin typeface="Cambria Math"/>
                              </a:rPr>
                            </m:ctrlPr>
                          </m:dPr>
                          <m:e>
                            <m:r>
                              <a:rPr lang="fr-CH" i="1">
                                <a:latin typeface="Cambria Math"/>
                              </a:rPr>
                              <m:t>𝑛</m:t>
                            </m:r>
                            <m:r>
                              <a:rPr lang="fr-CH" i="1">
                                <a:latin typeface="Cambria Math"/>
                              </a:rPr>
                              <m:t>−</m:t>
                            </m:r>
                            <m:r>
                              <a:rPr lang="fr-CH" i="1">
                                <a:latin typeface="Cambria Math"/>
                              </a:rPr>
                              <m:t>𝑚</m:t>
                            </m:r>
                          </m:e>
                        </m:d>
                        <m:sSub>
                          <m:sSubPr>
                            <m:ctrlPr>
                              <a:rPr lang="fr-CH" i="1">
                                <a:latin typeface="Cambria Math"/>
                              </a:rPr>
                            </m:ctrlPr>
                          </m:sSubPr>
                          <m:e>
                            <m:r>
                              <a:rPr lang="fr-CH" i="1">
                                <a:latin typeface="Cambria Math"/>
                              </a:rPr>
                              <m:t>𝑓</m:t>
                            </m:r>
                          </m:e>
                          <m:sub>
                            <m:r>
                              <a:rPr lang="fr-CH" i="1">
                                <a:latin typeface="Cambria Math"/>
                              </a:rPr>
                              <m:t>2</m:t>
                            </m:r>
                          </m:sub>
                        </m:sSub>
                      </m:den>
                    </m:f>
                    <m:r>
                      <a:rPr lang="fr-CH" b="0" i="1" smtClean="0">
                        <a:latin typeface="Cambria Math"/>
                      </a:rPr>
                      <m:t>−</m:t>
                    </m:r>
                    <m:r>
                      <a:rPr lang="fr-CH" i="1">
                        <a:latin typeface="Cambria Math"/>
                        <a:ea typeface="Cambria Math"/>
                      </a:rPr>
                      <m:t>𝑚</m:t>
                    </m:r>
                    <m:f>
                      <m:fPr>
                        <m:ctrlPr>
                          <a:rPr lang="fr-CH" i="1">
                            <a:latin typeface="Cambria Math"/>
                            <a:ea typeface="Cambria Math"/>
                          </a:rPr>
                        </m:ctrlPr>
                      </m:fPr>
                      <m:num>
                        <m:r>
                          <a:rPr lang="fr-CH" i="1">
                            <a:latin typeface="Cambria Math"/>
                          </a:rPr>
                          <m:t>𝑚</m:t>
                        </m:r>
                        <m:sSub>
                          <m:sSubPr>
                            <m:ctrlPr>
                              <a:rPr lang="fr-CH" i="1">
                                <a:latin typeface="Cambria Math"/>
                              </a:rPr>
                            </m:ctrlPr>
                          </m:sSubPr>
                          <m:e>
                            <m:r>
                              <a:rPr lang="fr-CH" i="1">
                                <a:latin typeface="Cambria Math"/>
                              </a:rPr>
                              <m:t>𝑓</m:t>
                            </m:r>
                          </m:e>
                          <m:sub>
                            <m:r>
                              <a:rPr lang="fr-CH" i="1">
                                <a:latin typeface="Cambria Math"/>
                              </a:rPr>
                              <m:t>1</m:t>
                            </m:r>
                          </m:sub>
                        </m:sSub>
                        <m:r>
                          <a:rPr lang="fr-CH" i="1">
                            <a:latin typeface="Cambria Math"/>
                          </a:rPr>
                          <m:t>+</m:t>
                        </m:r>
                        <m:d>
                          <m:dPr>
                            <m:ctrlPr>
                              <a:rPr lang="fr-CH" i="1">
                                <a:latin typeface="Cambria Math"/>
                              </a:rPr>
                            </m:ctrlPr>
                          </m:dPr>
                          <m:e>
                            <m:r>
                              <a:rPr lang="fr-CH" i="1">
                                <a:latin typeface="Cambria Math"/>
                              </a:rPr>
                              <m:t>𝑛</m:t>
                            </m:r>
                            <m:r>
                              <a:rPr lang="fr-CH" i="1">
                                <a:latin typeface="Cambria Math"/>
                              </a:rPr>
                              <m:t>−</m:t>
                            </m:r>
                            <m:r>
                              <a:rPr lang="fr-CH" i="1">
                                <a:latin typeface="Cambria Math"/>
                              </a:rPr>
                              <m:t>𝑚</m:t>
                            </m:r>
                          </m:e>
                        </m:d>
                        <m:sSub>
                          <m:sSubPr>
                            <m:ctrlPr>
                              <a:rPr lang="fr-CH" i="1">
                                <a:latin typeface="Cambria Math"/>
                              </a:rPr>
                            </m:ctrlPr>
                          </m:sSubPr>
                          <m:e>
                            <m:r>
                              <a:rPr lang="fr-CH" i="1">
                                <a:latin typeface="Cambria Math"/>
                              </a:rPr>
                              <m:t>𝑓</m:t>
                            </m:r>
                          </m:e>
                          <m:sub>
                            <m:r>
                              <a:rPr lang="fr-CH" i="1">
                                <a:latin typeface="Cambria Math"/>
                              </a:rPr>
                              <m:t>2</m:t>
                            </m:r>
                          </m:sub>
                        </m:sSub>
                      </m:num>
                      <m:den>
                        <m:r>
                          <a:rPr lang="fr-CH" i="1">
                            <a:latin typeface="Cambria Math"/>
                          </a:rPr>
                          <m:t>𝑚</m:t>
                        </m:r>
                        <m:sSub>
                          <m:sSubPr>
                            <m:ctrlPr>
                              <a:rPr lang="fr-CH" i="1">
                                <a:latin typeface="Cambria Math"/>
                              </a:rPr>
                            </m:ctrlPr>
                          </m:sSubPr>
                          <m:e>
                            <m:r>
                              <a:rPr lang="fr-CH" i="1">
                                <a:latin typeface="Cambria Math"/>
                              </a:rPr>
                              <m:t>𝑓</m:t>
                            </m:r>
                          </m:e>
                          <m:sub>
                            <m:r>
                              <a:rPr lang="fr-CH" i="1">
                                <a:latin typeface="Cambria Math"/>
                              </a:rPr>
                              <m:t>1</m:t>
                            </m:r>
                          </m:sub>
                        </m:sSub>
                        <m:r>
                          <a:rPr lang="fr-CH" i="1">
                            <a:latin typeface="Cambria Math"/>
                          </a:rPr>
                          <m:t>+</m:t>
                        </m:r>
                        <m:d>
                          <m:dPr>
                            <m:ctrlPr>
                              <a:rPr lang="fr-CH" i="1">
                                <a:latin typeface="Cambria Math"/>
                              </a:rPr>
                            </m:ctrlPr>
                          </m:dPr>
                          <m:e>
                            <m:r>
                              <a:rPr lang="fr-CH" i="1">
                                <a:latin typeface="Cambria Math"/>
                              </a:rPr>
                              <m:t>𝑛</m:t>
                            </m:r>
                            <m:r>
                              <a:rPr lang="fr-CH" i="1">
                                <a:latin typeface="Cambria Math"/>
                              </a:rPr>
                              <m:t>−</m:t>
                            </m:r>
                            <m:r>
                              <a:rPr lang="fr-CH" i="1">
                                <a:latin typeface="Cambria Math"/>
                              </a:rPr>
                              <m:t>𝑚</m:t>
                            </m:r>
                          </m:e>
                        </m:d>
                        <m:sSub>
                          <m:sSubPr>
                            <m:ctrlPr>
                              <a:rPr lang="fr-CH" i="1">
                                <a:latin typeface="Cambria Math"/>
                              </a:rPr>
                            </m:ctrlPr>
                          </m:sSubPr>
                          <m:e>
                            <m:r>
                              <a:rPr lang="fr-CH" i="1">
                                <a:latin typeface="Cambria Math"/>
                              </a:rPr>
                              <m:t>𝑓</m:t>
                            </m:r>
                          </m:e>
                          <m:sub>
                            <m:r>
                              <a:rPr lang="fr-CH" i="1">
                                <a:latin typeface="Cambria Math"/>
                              </a:rPr>
                              <m:t>2</m:t>
                            </m:r>
                          </m:sub>
                        </m:sSub>
                      </m:den>
                    </m:f>
                  </m:oMath>
                </a14:m>
                <a:endParaRPr lang="en-GB" baseline="-25000" dirty="0" smtClean="0"/>
              </a:p>
              <a:p>
                <a:pPr>
                  <a:tabLst>
                    <a:tab pos="1077913" algn="l"/>
                  </a:tabLst>
                </a:pPr>
                <a:r>
                  <a:rPr lang="en-GB" baseline="-25000" dirty="0"/>
                  <a:t> </a:t>
                </a:r>
                <a:r>
                  <a:rPr lang="en-GB" baseline="-25000" dirty="0" smtClean="0"/>
                  <a:t>	</a:t>
                </a:r>
                <a:r>
                  <a:rPr lang="fr-CH" dirty="0">
                    <a:ea typeface="Cambria Math"/>
                  </a:rPr>
                  <a:t> </a:t>
                </a:r>
                <a14:m>
                  <m:oMath xmlns:m="http://schemas.openxmlformats.org/officeDocument/2006/math">
                    <m:r>
                      <a:rPr lang="fr-CH" i="1">
                        <a:latin typeface="Cambria Math"/>
                        <a:ea typeface="Cambria Math"/>
                      </a:rPr>
                      <m:t>=</m:t>
                    </m:r>
                    <m:r>
                      <a:rPr lang="fr-CH" i="1">
                        <a:latin typeface="Cambria Math"/>
                        <a:ea typeface="Cambria Math"/>
                      </a:rPr>
                      <m:t>𝑚</m:t>
                    </m:r>
                    <m:r>
                      <a:rPr lang="fr-CH" i="1">
                        <a:latin typeface="Cambria Math"/>
                        <a:ea typeface="Cambria Math"/>
                      </a:rPr>
                      <m:t>+</m:t>
                    </m:r>
                    <m:f>
                      <m:fPr>
                        <m:ctrlPr>
                          <a:rPr lang="fr-CH" i="1">
                            <a:latin typeface="Cambria Math"/>
                            <a:ea typeface="Cambria Math"/>
                          </a:rPr>
                        </m:ctrlPr>
                      </m:fPr>
                      <m:num>
                        <m:r>
                          <a:rPr lang="fr-CH" b="0" i="1" smtClean="0">
                            <a:latin typeface="Cambria Math"/>
                            <a:ea typeface="Cambria Math"/>
                          </a:rPr>
                          <m:t>𝑛</m:t>
                        </m:r>
                        <m:r>
                          <a:rPr lang="fr-CH" i="1">
                            <a:latin typeface="Cambria Math"/>
                          </a:rPr>
                          <m:t>𝑚</m:t>
                        </m:r>
                        <m:d>
                          <m:dPr>
                            <m:ctrlPr>
                              <a:rPr lang="fr-CH" b="0" i="1" smtClean="0">
                                <a:latin typeface="Cambria Math"/>
                              </a:rPr>
                            </m:ctrlPr>
                          </m:dPr>
                          <m:e>
                            <m:sSub>
                              <m:sSubPr>
                                <m:ctrlPr>
                                  <a:rPr lang="fr-CH" i="1">
                                    <a:latin typeface="Cambria Math"/>
                                  </a:rPr>
                                </m:ctrlPr>
                              </m:sSubPr>
                              <m:e>
                                <m:r>
                                  <a:rPr lang="fr-CH" i="1">
                                    <a:latin typeface="Cambria Math"/>
                                  </a:rPr>
                                  <m:t>𝑓</m:t>
                                </m:r>
                              </m:e>
                              <m:sub>
                                <m:r>
                                  <a:rPr lang="fr-CH" i="1">
                                    <a:latin typeface="Cambria Math"/>
                                  </a:rPr>
                                  <m:t>1</m:t>
                                </m:r>
                              </m:sub>
                            </m:sSub>
                            <m:r>
                              <a:rPr lang="fr-CH" b="0" i="1" smtClean="0">
                                <a:latin typeface="Cambria Math"/>
                              </a:rPr>
                              <m:t>−</m:t>
                            </m:r>
                            <m:sSub>
                              <m:sSubPr>
                                <m:ctrlPr>
                                  <a:rPr lang="fr-CH" i="1">
                                    <a:latin typeface="Cambria Math"/>
                                  </a:rPr>
                                </m:ctrlPr>
                              </m:sSubPr>
                              <m:e>
                                <m:r>
                                  <a:rPr lang="fr-CH" i="1">
                                    <a:latin typeface="Cambria Math"/>
                                  </a:rPr>
                                  <m:t>𝑓</m:t>
                                </m:r>
                              </m:e>
                              <m:sub>
                                <m:r>
                                  <a:rPr lang="fr-CH" b="0" i="1" smtClean="0">
                                    <a:latin typeface="Cambria Math"/>
                                  </a:rPr>
                                  <m:t>2</m:t>
                                </m:r>
                              </m:sub>
                            </m:sSub>
                          </m:e>
                        </m:d>
                        <m:r>
                          <a:rPr lang="fr-CH" b="0" i="1" smtClean="0">
                            <a:latin typeface="Cambria Math"/>
                          </a:rPr>
                          <m:t>−</m:t>
                        </m:r>
                        <m:sSup>
                          <m:sSupPr>
                            <m:ctrlPr>
                              <a:rPr lang="fr-CH" b="0" i="1" smtClean="0">
                                <a:latin typeface="Cambria Math"/>
                              </a:rPr>
                            </m:ctrlPr>
                          </m:sSupPr>
                          <m:e>
                            <m:r>
                              <a:rPr lang="fr-CH" b="0" i="1" smtClean="0">
                                <a:latin typeface="Cambria Math"/>
                              </a:rPr>
                              <m:t>𝑚</m:t>
                            </m:r>
                          </m:e>
                          <m:sup>
                            <m:r>
                              <a:rPr lang="fr-CH" b="0" i="1" smtClean="0">
                                <a:latin typeface="Cambria Math"/>
                              </a:rPr>
                              <m:t>2</m:t>
                            </m:r>
                          </m:sup>
                        </m:sSup>
                        <m:d>
                          <m:dPr>
                            <m:ctrlPr>
                              <a:rPr lang="fr-CH" i="1">
                                <a:latin typeface="Cambria Math"/>
                              </a:rPr>
                            </m:ctrlPr>
                          </m:dPr>
                          <m:e>
                            <m:sSub>
                              <m:sSubPr>
                                <m:ctrlPr>
                                  <a:rPr lang="fr-CH" i="1">
                                    <a:latin typeface="Cambria Math"/>
                                  </a:rPr>
                                </m:ctrlPr>
                              </m:sSubPr>
                              <m:e>
                                <m:r>
                                  <a:rPr lang="fr-CH" i="1">
                                    <a:latin typeface="Cambria Math"/>
                                  </a:rPr>
                                  <m:t>𝑓</m:t>
                                </m:r>
                              </m:e>
                              <m:sub>
                                <m:r>
                                  <a:rPr lang="fr-CH" i="1">
                                    <a:latin typeface="Cambria Math"/>
                                  </a:rPr>
                                  <m:t>1</m:t>
                                </m:r>
                              </m:sub>
                            </m:sSub>
                            <m:r>
                              <a:rPr lang="fr-CH" i="1">
                                <a:latin typeface="Cambria Math"/>
                              </a:rPr>
                              <m:t>−</m:t>
                            </m:r>
                            <m:sSub>
                              <m:sSubPr>
                                <m:ctrlPr>
                                  <a:rPr lang="fr-CH" i="1">
                                    <a:latin typeface="Cambria Math"/>
                                  </a:rPr>
                                </m:ctrlPr>
                              </m:sSubPr>
                              <m:e>
                                <m:r>
                                  <a:rPr lang="fr-CH" i="1">
                                    <a:latin typeface="Cambria Math"/>
                                  </a:rPr>
                                  <m:t>𝑓</m:t>
                                </m:r>
                              </m:e>
                              <m:sub>
                                <m:r>
                                  <a:rPr lang="fr-CH" i="1">
                                    <a:latin typeface="Cambria Math"/>
                                  </a:rPr>
                                  <m:t>2</m:t>
                                </m:r>
                              </m:sub>
                            </m:sSub>
                          </m:e>
                        </m:d>
                      </m:num>
                      <m:den>
                        <m:r>
                          <a:rPr lang="fr-CH" i="1">
                            <a:latin typeface="Cambria Math"/>
                          </a:rPr>
                          <m:t>𝑚</m:t>
                        </m:r>
                        <m:sSub>
                          <m:sSubPr>
                            <m:ctrlPr>
                              <a:rPr lang="fr-CH" i="1">
                                <a:latin typeface="Cambria Math"/>
                              </a:rPr>
                            </m:ctrlPr>
                          </m:sSubPr>
                          <m:e>
                            <m:r>
                              <a:rPr lang="fr-CH" i="1">
                                <a:latin typeface="Cambria Math"/>
                              </a:rPr>
                              <m:t>𝑓</m:t>
                            </m:r>
                          </m:e>
                          <m:sub>
                            <m:r>
                              <a:rPr lang="fr-CH" i="1">
                                <a:latin typeface="Cambria Math"/>
                              </a:rPr>
                              <m:t>1</m:t>
                            </m:r>
                          </m:sub>
                        </m:sSub>
                        <m:r>
                          <a:rPr lang="fr-CH" i="1">
                            <a:latin typeface="Cambria Math"/>
                          </a:rPr>
                          <m:t>+</m:t>
                        </m:r>
                        <m:d>
                          <m:dPr>
                            <m:ctrlPr>
                              <a:rPr lang="fr-CH" i="1">
                                <a:latin typeface="Cambria Math"/>
                              </a:rPr>
                            </m:ctrlPr>
                          </m:dPr>
                          <m:e>
                            <m:r>
                              <a:rPr lang="fr-CH" i="1">
                                <a:latin typeface="Cambria Math"/>
                              </a:rPr>
                              <m:t>𝑛</m:t>
                            </m:r>
                            <m:r>
                              <a:rPr lang="fr-CH" i="1">
                                <a:latin typeface="Cambria Math"/>
                              </a:rPr>
                              <m:t>−</m:t>
                            </m:r>
                            <m:r>
                              <a:rPr lang="fr-CH" i="1">
                                <a:latin typeface="Cambria Math"/>
                              </a:rPr>
                              <m:t>𝑚</m:t>
                            </m:r>
                          </m:e>
                        </m:d>
                        <m:sSub>
                          <m:sSubPr>
                            <m:ctrlPr>
                              <a:rPr lang="fr-CH" i="1">
                                <a:latin typeface="Cambria Math"/>
                              </a:rPr>
                            </m:ctrlPr>
                          </m:sSubPr>
                          <m:e>
                            <m:r>
                              <a:rPr lang="fr-CH" i="1">
                                <a:latin typeface="Cambria Math"/>
                              </a:rPr>
                              <m:t>𝑓</m:t>
                            </m:r>
                          </m:e>
                          <m:sub>
                            <m:r>
                              <a:rPr lang="fr-CH" i="1">
                                <a:latin typeface="Cambria Math"/>
                              </a:rPr>
                              <m:t>2</m:t>
                            </m:r>
                          </m:sub>
                        </m:sSub>
                      </m:den>
                    </m:f>
                  </m:oMath>
                </a14:m>
                <a:endParaRPr lang="en-GB" baseline="-25000" dirty="0" smtClean="0"/>
              </a:p>
            </p:txBody>
          </p:sp>
        </mc:Choice>
        <mc:Fallback>
          <p:sp>
            <p:nvSpPr>
              <p:cNvPr id="5" name="Espace réservé du contenu 4"/>
              <p:cNvSpPr>
                <a:spLocks noGrp="1" noRot="1" noChangeAspect="1" noMove="1" noResize="1" noEditPoints="1" noAdjustHandles="1" noChangeArrowheads="1" noChangeShapeType="1" noTextEdit="1"/>
              </p:cNvSpPr>
              <p:nvPr>
                <p:ph idx="1"/>
              </p:nvPr>
            </p:nvSpPr>
            <p:spPr>
              <a:blipFill rotWithShape="1">
                <a:blip r:embed="rId2"/>
                <a:stretch>
                  <a:fillRect l="-273" t="-472"/>
                </a:stretch>
              </a:blipFill>
            </p:spPr>
            <p:txBody>
              <a:bodyPr/>
              <a:lstStyle/>
              <a:p>
                <a:r>
                  <a:rPr lang="fr-CH">
                    <a:noFill/>
                  </a:rPr>
                  <a:t> </a:t>
                </a:r>
              </a:p>
            </p:txBody>
          </p:sp>
        </mc:Fallback>
      </mc:AlternateContent>
      <p:sp>
        <p:nvSpPr>
          <p:cNvPr id="4" name="Espace réservé du numéro de diapositive 3"/>
          <p:cNvSpPr>
            <a:spLocks noGrp="1"/>
          </p:cNvSpPr>
          <p:nvPr>
            <p:ph type="sldNum" sz="quarter" idx="12"/>
          </p:nvPr>
        </p:nvSpPr>
        <p:spPr/>
        <p:txBody>
          <a:bodyPr/>
          <a:lstStyle/>
          <a:p>
            <a:fld id="{9A948F23-6199-48C5-9F14-021A62431B2A}" type="slidenum">
              <a:rPr lang="fr-CH" smtClean="0"/>
              <a:pPr/>
              <a:t>27</a:t>
            </a:fld>
            <a:endParaRPr lang="fr-CH"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323" y="1124744"/>
            <a:ext cx="3580427"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449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p:txBody>
              <a:bodyPr>
                <a:normAutofit lnSpcReduction="10000"/>
              </a:bodyPr>
              <a:lstStyle/>
              <a:p>
                <a:pPr>
                  <a:tabLst>
                    <a:tab pos="1077913" algn="l"/>
                  </a:tabLst>
                </a:pPr>
                <a:r>
                  <a:rPr lang="en-GB" dirty="0"/>
                  <a:t>Let us introduce </a:t>
                </a:r>
                <a:r>
                  <a:rPr lang="en-GB" dirty="0">
                    <a:latin typeface="Symbol" panose="05050102010706020507" pitchFamily="18" charset="2"/>
                  </a:rPr>
                  <a:t>D</a:t>
                </a:r>
                <a:r>
                  <a:rPr lang="en-GB" dirty="0"/>
                  <a:t> = f</a:t>
                </a:r>
                <a:r>
                  <a:rPr lang="en-GB" baseline="-25000" dirty="0"/>
                  <a:t>1</a:t>
                </a:r>
                <a:r>
                  <a:rPr lang="en-GB" dirty="0"/>
                  <a:t>-f</a:t>
                </a:r>
                <a:r>
                  <a:rPr lang="en-GB" baseline="-25000" dirty="0"/>
                  <a:t>2</a:t>
                </a:r>
                <a:r>
                  <a:rPr lang="en-GB" dirty="0"/>
                  <a:t> &gt; 0 and </a:t>
                </a:r>
                <a:r>
                  <a:rPr lang="en-GB" dirty="0">
                    <a:latin typeface="Symbol" panose="05050102010706020507" pitchFamily="18" charset="2"/>
                  </a:rPr>
                  <a:t>D</a:t>
                </a:r>
                <a:r>
                  <a:rPr lang="en-GB" dirty="0"/>
                  <a:t>/f</a:t>
                </a:r>
                <a:r>
                  <a:rPr lang="en-GB" baseline="-25000" dirty="0"/>
                  <a:t>1</a:t>
                </a:r>
                <a:r>
                  <a:rPr lang="en-GB" dirty="0"/>
                  <a:t> &lt; 1 because of 0 &lt; f</a:t>
                </a:r>
                <a:r>
                  <a:rPr lang="en-GB" baseline="-25000" dirty="0"/>
                  <a:t>2</a:t>
                </a:r>
                <a:r>
                  <a:rPr lang="en-GB" dirty="0"/>
                  <a:t> &lt; f</a:t>
                </a:r>
                <a:r>
                  <a:rPr lang="en-GB" baseline="-25000" dirty="0"/>
                  <a:t>1</a:t>
                </a:r>
                <a:r>
                  <a:rPr lang="en-GB" dirty="0"/>
                  <a:t> </a:t>
                </a:r>
                <a:r>
                  <a:rPr lang="en-GB" dirty="0">
                    <a:sym typeface="Wingdings" panose="05000000000000000000" pitchFamily="2" charset="2"/>
                  </a:rPr>
                  <a:t> f</a:t>
                </a:r>
                <a:r>
                  <a:rPr lang="en-GB" baseline="-25000" dirty="0">
                    <a:sym typeface="Wingdings" panose="05000000000000000000" pitchFamily="2" charset="2"/>
                  </a:rPr>
                  <a:t>1</a:t>
                </a:r>
                <a:r>
                  <a:rPr lang="en-GB" dirty="0">
                    <a:sym typeface="Wingdings" panose="05000000000000000000" pitchFamily="2" charset="2"/>
                  </a:rPr>
                  <a:t>-f</a:t>
                </a:r>
                <a:r>
                  <a:rPr lang="en-GB" baseline="-25000" dirty="0">
                    <a:sym typeface="Wingdings" panose="05000000000000000000" pitchFamily="2" charset="2"/>
                  </a:rPr>
                  <a:t>2</a:t>
                </a:r>
                <a:r>
                  <a:rPr lang="en-GB" dirty="0">
                    <a:sym typeface="Wingdings" panose="05000000000000000000" pitchFamily="2" charset="2"/>
                  </a:rPr>
                  <a:t> &lt; f</a:t>
                </a:r>
                <a:r>
                  <a:rPr lang="en-GB" baseline="-25000" dirty="0">
                    <a:sym typeface="Wingdings" panose="05000000000000000000" pitchFamily="2" charset="2"/>
                  </a:rPr>
                  <a:t>1</a:t>
                </a:r>
                <a:endParaRPr lang="en-GB" baseline="-25000" dirty="0"/>
              </a:p>
              <a:p>
                <a:pPr>
                  <a:tabLst>
                    <a:tab pos="1077913" algn="l"/>
                  </a:tabLst>
                </a:pPr>
                <a:r>
                  <a:rPr lang="en-GB" dirty="0" smtClean="0"/>
                  <a:t>m(t+1)	</a:t>
                </a:r>
                <a:r>
                  <a:rPr lang="en-GB" dirty="0">
                    <a:ea typeface="Cambria Math"/>
                  </a:rPr>
                  <a:t> </a:t>
                </a:r>
                <a14:m>
                  <m:oMath xmlns:m="http://schemas.openxmlformats.org/officeDocument/2006/math">
                    <m:r>
                      <a:rPr lang="en-GB" i="1">
                        <a:latin typeface="Cambria Math"/>
                        <a:ea typeface="Cambria Math"/>
                      </a:rPr>
                      <m:t>=</m:t>
                    </m:r>
                    <m:r>
                      <a:rPr lang="en-GB" i="1">
                        <a:latin typeface="Cambria Math"/>
                        <a:ea typeface="Cambria Math"/>
                      </a:rPr>
                      <m:t>𝑚</m:t>
                    </m:r>
                    <m:r>
                      <a:rPr lang="en-GB" i="1">
                        <a:latin typeface="Cambria Math"/>
                        <a:ea typeface="Cambria Math"/>
                      </a:rPr>
                      <m:t>+</m:t>
                    </m:r>
                    <m:f>
                      <m:fPr>
                        <m:ctrlPr>
                          <a:rPr lang="en-GB" i="1">
                            <a:latin typeface="Cambria Math"/>
                            <a:ea typeface="Cambria Math"/>
                          </a:rPr>
                        </m:ctrlPr>
                      </m:fPr>
                      <m:num>
                        <m:r>
                          <a:rPr lang="en-GB" i="1">
                            <a:latin typeface="Cambria Math"/>
                            <a:ea typeface="Cambria Math"/>
                          </a:rPr>
                          <m:t>𝑛</m:t>
                        </m:r>
                        <m:r>
                          <a:rPr lang="en-GB" i="1">
                            <a:latin typeface="Cambria Math"/>
                          </a:rPr>
                          <m:t>𝑚</m:t>
                        </m:r>
                        <m:r>
                          <a:rPr lang="en-GB" i="1" smtClean="0">
                            <a:latin typeface="Cambria Math"/>
                            <a:ea typeface="Cambria Math"/>
                          </a:rPr>
                          <m:t>∆</m:t>
                        </m:r>
                        <m:r>
                          <a:rPr lang="en-GB" b="0" i="1" smtClean="0">
                            <a:latin typeface="Cambria Math"/>
                            <a:ea typeface="Cambria Math"/>
                          </a:rPr>
                          <m:t>(1−</m:t>
                        </m:r>
                        <m:f>
                          <m:fPr>
                            <m:ctrlPr>
                              <a:rPr lang="en-GB" b="0" i="1" smtClean="0">
                                <a:latin typeface="Cambria Math"/>
                                <a:ea typeface="Cambria Math"/>
                              </a:rPr>
                            </m:ctrlPr>
                          </m:fPr>
                          <m:num>
                            <m:r>
                              <a:rPr lang="en-GB" b="0" i="1" smtClean="0">
                                <a:latin typeface="Cambria Math"/>
                                <a:ea typeface="Cambria Math"/>
                              </a:rPr>
                              <m:t>𝑚</m:t>
                            </m:r>
                          </m:num>
                          <m:den>
                            <m:r>
                              <a:rPr lang="en-GB" b="0" i="1" smtClean="0">
                                <a:latin typeface="Cambria Math"/>
                                <a:ea typeface="Cambria Math"/>
                              </a:rPr>
                              <m:t>𝑛</m:t>
                            </m:r>
                          </m:den>
                        </m:f>
                        <m:r>
                          <a:rPr lang="en-GB" b="0" i="1" smtClean="0">
                            <a:latin typeface="Cambria Math"/>
                            <a:ea typeface="Cambria Math"/>
                          </a:rPr>
                          <m:t>)</m:t>
                        </m:r>
                      </m:num>
                      <m:den>
                        <m:r>
                          <a:rPr lang="en-GB" b="0" i="1" smtClean="0">
                            <a:latin typeface="Cambria Math"/>
                          </a:rPr>
                          <m:t>𝑛</m:t>
                        </m:r>
                        <m:sSub>
                          <m:sSubPr>
                            <m:ctrlPr>
                              <a:rPr lang="en-GB" i="1" smtClean="0">
                                <a:latin typeface="Cambria Math"/>
                              </a:rPr>
                            </m:ctrlPr>
                          </m:sSubPr>
                          <m:e>
                            <m:r>
                              <a:rPr lang="en-GB" i="1">
                                <a:latin typeface="Cambria Math"/>
                              </a:rPr>
                              <m:t>𝑓</m:t>
                            </m:r>
                          </m:e>
                          <m:sub>
                            <m:r>
                              <a:rPr lang="en-GB" i="1">
                                <a:latin typeface="Cambria Math"/>
                              </a:rPr>
                              <m:t>1</m:t>
                            </m:r>
                          </m:sub>
                        </m:sSub>
                        <m:r>
                          <a:rPr lang="en-GB" i="1">
                            <a:latin typeface="Cambria Math"/>
                          </a:rPr>
                          <m:t>+</m:t>
                        </m:r>
                        <m:d>
                          <m:dPr>
                            <m:ctrlPr>
                              <a:rPr lang="en-GB" i="1">
                                <a:latin typeface="Cambria Math"/>
                              </a:rPr>
                            </m:ctrlPr>
                          </m:dPr>
                          <m:e>
                            <m:r>
                              <a:rPr lang="en-GB" i="1">
                                <a:latin typeface="Cambria Math"/>
                              </a:rPr>
                              <m:t>𝑛</m:t>
                            </m:r>
                            <m:r>
                              <a:rPr lang="en-GB" i="1">
                                <a:latin typeface="Cambria Math"/>
                              </a:rPr>
                              <m:t>−</m:t>
                            </m:r>
                            <m:r>
                              <a:rPr lang="en-GB" i="1">
                                <a:latin typeface="Cambria Math"/>
                              </a:rPr>
                              <m:t>𝑚</m:t>
                            </m:r>
                          </m:e>
                        </m:d>
                        <m:r>
                          <a:rPr lang="en-GB" i="1" smtClean="0">
                            <a:latin typeface="Cambria Math"/>
                            <a:ea typeface="Cambria Math"/>
                          </a:rPr>
                          <m:t>∆</m:t>
                        </m:r>
                      </m:den>
                    </m:f>
                  </m:oMath>
                </a14:m>
                <a:endParaRPr lang="en-GB" dirty="0" smtClean="0"/>
              </a:p>
              <a:p>
                <a:pPr>
                  <a:tabLst>
                    <a:tab pos="1077913" algn="l"/>
                  </a:tabLst>
                </a:pPr>
                <a:endParaRPr lang="en-GB" dirty="0"/>
              </a:p>
              <a:p>
                <a:pPr>
                  <a:tabLst>
                    <a:tab pos="1077913" algn="l"/>
                  </a:tabLst>
                </a:pPr>
                <a:endParaRPr lang="en-GB" dirty="0" smtClean="0"/>
              </a:p>
              <a:p>
                <a:pPr>
                  <a:tabLst>
                    <a:tab pos="1077913" algn="l"/>
                  </a:tabLst>
                </a:pPr>
                <a:endParaRPr lang="en-GB" dirty="0"/>
              </a:p>
              <a:p>
                <a:pPr>
                  <a:tabLst>
                    <a:tab pos="1077913" algn="l"/>
                  </a:tabLst>
                </a:pPr>
                <a:endParaRPr lang="en-GB" dirty="0" smtClean="0"/>
              </a:p>
              <a:p>
                <a:pPr>
                  <a:tabLst>
                    <a:tab pos="1077913" algn="l"/>
                  </a:tabLst>
                </a:pPr>
                <a:endParaRPr lang="en-GB" dirty="0"/>
              </a:p>
              <a:p>
                <a:pPr>
                  <a:tabLst>
                    <a:tab pos="1077913" algn="l"/>
                  </a:tabLst>
                </a:pPr>
                <a:endParaRPr lang="en-GB" dirty="0" smtClean="0"/>
              </a:p>
              <a:p>
                <a:pPr>
                  <a:tabLst>
                    <a:tab pos="1077913" algn="l"/>
                  </a:tabLst>
                </a:pPr>
                <a:endParaRPr lang="en-GB" dirty="0"/>
              </a:p>
              <a:p>
                <a:pPr>
                  <a:tabLst>
                    <a:tab pos="1077913" algn="l"/>
                  </a:tabLst>
                </a:pPr>
                <a:endParaRPr lang="en-GB" dirty="0" smtClean="0"/>
              </a:p>
              <a:p>
                <a:pPr>
                  <a:tabLst>
                    <a:tab pos="1077913" algn="l"/>
                  </a:tabLst>
                </a:pPr>
                <a:r>
                  <a:rPr lang="en-GB" dirty="0" smtClean="0"/>
                  <a:t>We can solve this equation by assuming that m(t+1)-m(t) = </a:t>
                </a:r>
                <a:r>
                  <a:rPr lang="en-GB" dirty="0" err="1" smtClean="0"/>
                  <a:t>dm</a:t>
                </a:r>
                <a:r>
                  <a:rPr lang="en-GB" dirty="0" smtClean="0"/>
                  <a:t>/</a:t>
                </a:r>
                <a:r>
                  <a:rPr lang="en-GB" dirty="0" err="1" smtClean="0"/>
                  <a:t>dt</a:t>
                </a:r>
                <a:r>
                  <a:rPr lang="en-GB" dirty="0" smtClean="0"/>
                  <a:t>:</a:t>
                </a:r>
              </a:p>
              <a:p>
                <a:pPr>
                  <a:tabLst>
                    <a:tab pos="1077913" algn="l"/>
                  </a:tabLst>
                </a:pPr>
                <a:endParaRPr lang="en-GB" dirty="0"/>
              </a:p>
              <a:p>
                <a:pPr>
                  <a:tabLst>
                    <a:tab pos="1077913" algn="l"/>
                  </a:tabLst>
                </a:pPr>
                <a:endParaRPr lang="en-GB" dirty="0" smtClean="0"/>
              </a:p>
              <a:p>
                <a:pPr>
                  <a:tabLst>
                    <a:tab pos="1077913" algn="l"/>
                  </a:tabLst>
                </a:pPr>
                <a:endParaRPr lang="en-GB" dirty="0"/>
              </a:p>
              <a:p>
                <a:pPr>
                  <a:tabLst>
                    <a:tab pos="1077913" algn="l"/>
                  </a:tabLst>
                </a:pPr>
                <a:r>
                  <a:rPr lang="en-GB" dirty="0" smtClean="0"/>
                  <a:t>Solution of this differential equation:</a:t>
                </a:r>
              </a:p>
              <a:p>
                <a:pPr>
                  <a:tabLst>
                    <a:tab pos="1077913" algn="l"/>
                  </a:tabLst>
                </a:pPr>
                <a:endParaRPr lang="en-GB" dirty="0"/>
              </a:p>
              <a:p>
                <a:pPr>
                  <a:tabLst>
                    <a:tab pos="1077913" algn="l"/>
                  </a:tabLst>
                </a:pPr>
                <a:endParaRPr lang="en-GB" dirty="0" smtClean="0"/>
              </a:p>
              <a:p>
                <a:pPr>
                  <a:tabLst>
                    <a:tab pos="1077913" algn="l"/>
                  </a:tabLst>
                </a:pPr>
                <a:endParaRPr lang="en-GB" dirty="0"/>
              </a:p>
              <a:p>
                <a:pPr lvl="1">
                  <a:tabLst>
                    <a:tab pos="1077913" algn="l"/>
                  </a:tabLst>
                </a:pPr>
                <a:r>
                  <a:rPr lang="en-GB" dirty="0" smtClean="0"/>
                  <a:t>where m</a:t>
                </a:r>
                <a:r>
                  <a:rPr lang="en-GB" baseline="-25000" dirty="0" smtClean="0"/>
                  <a:t>0</a:t>
                </a:r>
                <a:r>
                  <a:rPr lang="en-GB" dirty="0" smtClean="0"/>
                  <a:t> = m(t=0) = 1, the initial number of copies of the best individual.</a:t>
                </a:r>
                <a:endParaRPr lang="en-GB" dirty="0"/>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blipFill rotWithShape="1">
                <a:blip r:embed="rId2"/>
                <a:stretch>
                  <a:fillRect l="-273" t="-944"/>
                </a:stretch>
              </a:blipFill>
            </p:spPr>
            <p:txBody>
              <a:bodyPr/>
              <a:lstStyle/>
              <a:p>
                <a:r>
                  <a:rPr lang="fr-CH">
                    <a:noFill/>
                  </a:rPr>
                  <a:t> </a:t>
                </a:r>
              </a:p>
            </p:txBody>
          </p:sp>
        </mc:Fallback>
      </mc:AlternateContent>
      <p:sp>
        <p:nvSpPr>
          <p:cNvPr id="3" name="Espace réservé du numéro de diapositive 2"/>
          <p:cNvSpPr>
            <a:spLocks noGrp="1"/>
          </p:cNvSpPr>
          <p:nvPr>
            <p:ph type="sldNum" sz="quarter" idx="12"/>
          </p:nvPr>
        </p:nvSpPr>
        <p:spPr/>
        <p:txBody>
          <a:bodyPr/>
          <a:lstStyle/>
          <a:p>
            <a:fld id="{9A948F23-6199-48C5-9F14-021A62431B2A}" type="slidenum">
              <a:rPr lang="fr-CH" smtClean="0"/>
              <a:t>28</a:t>
            </a:fld>
            <a:endParaRPr lang="fr-CH"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12776"/>
            <a:ext cx="53816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4077072"/>
            <a:ext cx="24574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301208"/>
            <a:ext cx="28194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55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dirty="0" smtClean="0"/>
              <a:t>At what time </a:t>
            </a:r>
            <a:r>
              <a:rPr lang="en-GB" dirty="0" smtClean="0">
                <a:latin typeface="Symbol" panose="05050102010706020507" pitchFamily="18" charset="2"/>
              </a:rPr>
              <a:t>t</a:t>
            </a:r>
            <a:r>
              <a:rPr lang="en-GB" dirty="0" smtClean="0"/>
              <a:t> do we have m(</a:t>
            </a:r>
            <a:r>
              <a:rPr lang="en-GB" dirty="0" smtClean="0">
                <a:latin typeface="Symbol" panose="05050102010706020507" pitchFamily="18" charset="2"/>
              </a:rPr>
              <a:t>t</a:t>
            </a:r>
            <a:r>
              <a:rPr lang="en-GB" dirty="0" smtClean="0"/>
              <a:t>) = n/2 (half of the pop. is made of the best </a:t>
            </a:r>
            <a:r>
              <a:rPr lang="en-GB" dirty="0" err="1" smtClean="0"/>
              <a:t>indiv</a:t>
            </a:r>
            <a:r>
              <a:rPr lang="en-GB" dirty="0" smtClean="0"/>
              <a:t>.)?</a:t>
            </a:r>
          </a:p>
          <a:p>
            <a:endParaRPr lang="en-GB" dirty="0"/>
          </a:p>
          <a:p>
            <a:endParaRPr lang="en-GB" dirty="0" smtClean="0"/>
          </a:p>
          <a:p>
            <a:endParaRPr lang="en-GB" dirty="0"/>
          </a:p>
          <a:p>
            <a:r>
              <a:rPr lang="en-GB" dirty="0" smtClean="0">
                <a:solidFill>
                  <a:schemeClr val="tx2"/>
                </a:solidFill>
                <a:latin typeface="Symbol" panose="05050102010706020507" pitchFamily="18" charset="2"/>
              </a:rPr>
              <a:t>t</a:t>
            </a:r>
            <a:r>
              <a:rPr lang="en-GB" dirty="0" smtClean="0">
                <a:solidFill>
                  <a:schemeClr val="tx2"/>
                </a:solidFill>
              </a:rPr>
              <a:t> = O(log n) </a:t>
            </a:r>
            <a:r>
              <a:rPr lang="en-GB" dirty="0" smtClean="0"/>
              <a:t>which show a </a:t>
            </a:r>
            <a:r>
              <a:rPr lang="en-GB" dirty="0" smtClean="0">
                <a:solidFill>
                  <a:schemeClr val="tx2"/>
                </a:solidFill>
              </a:rPr>
              <a:t>very fast selection mechanism</a:t>
            </a:r>
            <a:r>
              <a:rPr lang="en-GB" dirty="0" smtClean="0"/>
              <a:t>.</a:t>
            </a:r>
          </a:p>
          <a:p>
            <a:endParaRPr lang="en-GB" dirty="0"/>
          </a:p>
          <a:p>
            <a:r>
              <a:rPr lang="en-GB" dirty="0" smtClean="0"/>
              <a:t>So </a:t>
            </a:r>
            <a:r>
              <a:rPr lang="en-GB" dirty="0" smtClean="0">
                <a:solidFill>
                  <a:schemeClr val="tx2"/>
                </a:solidFill>
              </a:rPr>
              <a:t>crossover and mutation are essential to bring diversity </a:t>
            </a:r>
            <a:r>
              <a:rPr lang="en-GB" dirty="0" smtClean="0"/>
              <a:t>otherwise the diversity of the population is lost very fast.</a:t>
            </a:r>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29</a:t>
            </a:fld>
            <a:endParaRPr lang="fr-C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836712"/>
            <a:ext cx="48958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83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dirty="0" smtClean="0"/>
              <a:t>They are a family of metaheuristics based on Darwinian evolution: “survival of the fittest”.</a:t>
            </a:r>
          </a:p>
          <a:p>
            <a:r>
              <a:rPr lang="en-GB" dirty="0" smtClean="0"/>
              <a:t>This has been a powerful mechanism in Nature to have organisms adapted to more and more complex tasks.</a:t>
            </a:r>
          </a:p>
          <a:p>
            <a:endParaRPr lang="en-GB" dirty="0" smtClean="0"/>
          </a:p>
          <a:p>
            <a:r>
              <a:rPr lang="en-GB" dirty="0" smtClean="0"/>
              <a:t>Abstraction of these mechanisms in a computer model:</a:t>
            </a:r>
          </a:p>
          <a:p>
            <a:pPr lvl="1"/>
            <a:r>
              <a:rPr lang="en-GB" dirty="0" smtClean="0"/>
              <a:t>Best individuals evolve through </a:t>
            </a:r>
            <a:r>
              <a:rPr lang="en-GB" b="1" dirty="0" smtClean="0"/>
              <a:t>reproduction</a:t>
            </a:r>
            <a:r>
              <a:rPr lang="en-GB" dirty="0" smtClean="0"/>
              <a:t> and </a:t>
            </a:r>
            <a:r>
              <a:rPr lang="en-GB" b="1" dirty="0" smtClean="0"/>
              <a:t>mutations</a:t>
            </a:r>
            <a:r>
              <a:rPr lang="en-GB" dirty="0" smtClean="0"/>
              <a:t>.</a:t>
            </a:r>
          </a:p>
          <a:p>
            <a:endParaRPr lang="en-GB" dirty="0" smtClean="0"/>
          </a:p>
          <a:p>
            <a:r>
              <a:rPr lang="en-GB" dirty="0" smtClean="0"/>
              <a:t>This idea gave rise to population metaheuristics in the 1970’s.</a:t>
            </a:r>
          </a:p>
          <a:p>
            <a:pPr lvl="1"/>
            <a:r>
              <a:rPr lang="en-GB" dirty="0" smtClean="0"/>
              <a:t>Genetic algorithms (J. Holland)</a:t>
            </a:r>
          </a:p>
          <a:p>
            <a:pPr lvl="1"/>
            <a:r>
              <a:rPr lang="en-GB" dirty="0" smtClean="0"/>
              <a:t>Evolution strategy (I. </a:t>
            </a:r>
            <a:r>
              <a:rPr lang="en-GB" dirty="0" err="1" smtClean="0"/>
              <a:t>Rechenberg</a:t>
            </a:r>
            <a:r>
              <a:rPr lang="en-GB" dirty="0" smtClean="0"/>
              <a:t>)</a:t>
            </a:r>
          </a:p>
          <a:p>
            <a:pPr lvl="1"/>
            <a:r>
              <a:rPr lang="en-GB" dirty="0" smtClean="0"/>
              <a:t>Genetic Programming (L. </a:t>
            </a:r>
            <a:r>
              <a:rPr lang="en-GB" dirty="0" err="1" smtClean="0"/>
              <a:t>Fogel</a:t>
            </a:r>
            <a:r>
              <a:rPr lang="en-GB" dirty="0" smtClean="0"/>
              <a:t> &amp; J. </a:t>
            </a:r>
            <a:r>
              <a:rPr lang="en-GB" dirty="0" err="1" smtClean="0"/>
              <a:t>Koza</a:t>
            </a:r>
            <a:r>
              <a:rPr lang="en-GB" dirty="0" smtClean="0"/>
              <a:t>, 1990’s), similarities with Machine Learning</a:t>
            </a:r>
          </a:p>
          <a:p>
            <a:endParaRPr lang="en-GB" dirty="0" smtClean="0"/>
          </a:p>
          <a:p>
            <a:r>
              <a:rPr lang="en-GB" dirty="0" smtClean="0"/>
              <a:t>All those are Evolutionary Algorithms.</a:t>
            </a:r>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3</a:t>
            </a:fld>
            <a:endParaRPr lang="fr-CH" dirty="0"/>
          </a:p>
        </p:txBody>
      </p:sp>
    </p:spTree>
    <p:extLst>
      <p:ext uri="{BB962C8B-B14F-4D97-AF65-F5344CB8AC3E}">
        <p14:creationId xmlns:p14="http://schemas.microsoft.com/office/powerpoint/2010/main" val="109662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p:txBody>
              <a:bodyPr/>
              <a:lstStyle/>
              <a:p>
                <a:r>
                  <a:rPr lang="en-GB" dirty="0" smtClean="0">
                    <a:solidFill>
                      <a:schemeClr val="tx2"/>
                    </a:solidFill>
                  </a:rPr>
                  <a:t>Prove</a:t>
                </a:r>
                <a:r>
                  <a:rPr lang="en-GB" dirty="0" smtClean="0"/>
                  <a:t>: </a:t>
                </a:r>
                <a:r>
                  <a:rPr lang="en-GB" dirty="0" smtClean="0">
                    <a:solidFill>
                      <a:schemeClr val="tx2"/>
                    </a:solidFill>
                  </a:rPr>
                  <a:t>case of a tournament-selection</a:t>
                </a:r>
              </a:p>
              <a:p>
                <a:r>
                  <a:rPr lang="en-GB" dirty="0" smtClean="0"/>
                  <a:t>Let us consider a tournament with k individuals.</a:t>
                </a:r>
              </a:p>
              <a:p>
                <a:r>
                  <a:rPr lang="en-GB" dirty="0" smtClean="0"/>
                  <a:t>Then the best of these is selected. This repeated n times.</a:t>
                </a:r>
              </a:p>
              <a:p>
                <a:r>
                  <a:rPr lang="en-GB" dirty="0" smtClean="0"/>
                  <a:t>If the best individual is in the k individual chosen for the tournament, it will be selected.</a:t>
                </a:r>
              </a:p>
              <a:p>
                <a:endParaRPr lang="en-GB" dirty="0"/>
              </a:p>
              <a:p>
                <a:r>
                  <a:rPr lang="en-GB" dirty="0" smtClean="0"/>
                  <a:t>The probability of not choosing the best individual in a group of k is:</a:t>
                </a:r>
              </a:p>
              <a:p>
                <a:pPr marL="0" indent="0">
                  <a:buNone/>
                </a:pPr>
                <a14:m>
                  <m:oMathPara xmlns:m="http://schemas.openxmlformats.org/officeDocument/2006/math">
                    <m:oMathParaPr>
                      <m:jc m:val="centerGroup"/>
                    </m:oMathParaPr>
                    <m:oMath xmlns:m="http://schemas.openxmlformats.org/officeDocument/2006/math">
                      <m:sSup>
                        <m:sSupPr>
                          <m:ctrlPr>
                            <a:rPr lang="en-GB" i="1" smtClean="0">
                              <a:latin typeface="Cambria Math"/>
                            </a:rPr>
                          </m:ctrlPr>
                        </m:sSupPr>
                        <m:e>
                          <m:d>
                            <m:dPr>
                              <m:ctrlPr>
                                <a:rPr lang="en-GB" i="1" smtClean="0">
                                  <a:latin typeface="Cambria Math"/>
                                </a:rPr>
                              </m:ctrlPr>
                            </m:dPr>
                            <m:e>
                              <m:r>
                                <a:rPr lang="fr-CH" b="0" i="1" smtClean="0">
                                  <a:latin typeface="Cambria Math"/>
                                </a:rPr>
                                <m:t>1−</m:t>
                              </m:r>
                              <m:f>
                                <m:fPr>
                                  <m:ctrlPr>
                                    <a:rPr lang="fr-CH" b="0" i="1" smtClean="0">
                                      <a:latin typeface="Cambria Math"/>
                                    </a:rPr>
                                  </m:ctrlPr>
                                </m:fPr>
                                <m:num>
                                  <m:r>
                                    <a:rPr lang="fr-CH" b="0" i="1" smtClean="0">
                                      <a:latin typeface="Cambria Math"/>
                                    </a:rPr>
                                    <m:t>𝑚</m:t>
                                  </m:r>
                                </m:num>
                                <m:den>
                                  <m:r>
                                    <a:rPr lang="fr-CH" b="0" i="1" smtClean="0">
                                      <a:latin typeface="Cambria Math"/>
                                    </a:rPr>
                                    <m:t>𝑛</m:t>
                                  </m:r>
                                </m:den>
                              </m:f>
                            </m:e>
                          </m:d>
                        </m:e>
                        <m:sup>
                          <m:r>
                            <a:rPr lang="fr-CH" b="0" i="1" smtClean="0">
                              <a:latin typeface="Cambria Math"/>
                            </a:rPr>
                            <m:t>𝑘</m:t>
                          </m:r>
                        </m:sup>
                      </m:sSup>
                    </m:oMath>
                  </m:oMathPara>
                </a14:m>
                <a:endParaRPr lang="en-GB" dirty="0" smtClean="0"/>
              </a:p>
              <a:p>
                <a:pPr lvl="1"/>
                <a:r>
                  <a:rPr lang="en-GB" dirty="0" smtClean="0"/>
                  <a:t>m/n = probability to pick the best individual</a:t>
                </a:r>
              </a:p>
              <a:p>
                <a:r>
                  <a:rPr lang="en-GB" dirty="0" smtClean="0"/>
                  <a:t>So the probability to have at least one copy of the best individual in a tournament is:</a:t>
                </a:r>
              </a:p>
              <a:p>
                <a:pPr marL="0" indent="0">
                  <a:buNone/>
                </a:pPr>
                <a14:m>
                  <m:oMathPara xmlns:m="http://schemas.openxmlformats.org/officeDocument/2006/math">
                    <m:oMathParaPr>
                      <m:jc m:val="centerGroup"/>
                    </m:oMathParaPr>
                    <m:oMath xmlns:m="http://schemas.openxmlformats.org/officeDocument/2006/math">
                      <m:sSup>
                        <m:sSupPr>
                          <m:ctrlPr>
                            <a:rPr lang="en-GB" i="1">
                              <a:latin typeface="Cambria Math"/>
                            </a:rPr>
                          </m:ctrlPr>
                        </m:sSupPr>
                        <m:e>
                          <m:r>
                            <a:rPr lang="fr-CH" b="0" i="1" smtClean="0">
                              <a:latin typeface="Cambria Math"/>
                            </a:rPr>
                            <m:t>1−</m:t>
                          </m:r>
                          <m:d>
                            <m:dPr>
                              <m:ctrlPr>
                                <a:rPr lang="en-GB" i="1">
                                  <a:latin typeface="Cambria Math"/>
                                </a:rPr>
                              </m:ctrlPr>
                            </m:dPr>
                            <m:e>
                              <m:r>
                                <a:rPr lang="fr-CH" i="1">
                                  <a:latin typeface="Cambria Math"/>
                                </a:rPr>
                                <m:t>1−</m:t>
                              </m:r>
                              <m:f>
                                <m:fPr>
                                  <m:ctrlPr>
                                    <a:rPr lang="fr-CH" i="1">
                                      <a:latin typeface="Cambria Math"/>
                                    </a:rPr>
                                  </m:ctrlPr>
                                </m:fPr>
                                <m:num>
                                  <m:r>
                                    <a:rPr lang="fr-CH" i="1">
                                      <a:latin typeface="Cambria Math"/>
                                    </a:rPr>
                                    <m:t>𝑚</m:t>
                                  </m:r>
                                </m:num>
                                <m:den>
                                  <m:r>
                                    <a:rPr lang="fr-CH" i="1">
                                      <a:latin typeface="Cambria Math"/>
                                    </a:rPr>
                                    <m:t>𝑛</m:t>
                                  </m:r>
                                </m:den>
                              </m:f>
                            </m:e>
                          </m:d>
                        </m:e>
                        <m:sup>
                          <m:r>
                            <a:rPr lang="fr-CH" i="1">
                              <a:latin typeface="Cambria Math"/>
                            </a:rPr>
                            <m:t>𝑘</m:t>
                          </m:r>
                        </m:sup>
                      </m:sSup>
                    </m:oMath>
                  </m:oMathPara>
                </a14:m>
                <a:endParaRPr lang="en-GB" dirty="0" smtClean="0"/>
              </a:p>
              <a:p>
                <a:pPr>
                  <a:tabLst>
                    <a:tab pos="1077913" algn="l"/>
                  </a:tabLst>
                </a:pPr>
                <a:r>
                  <a:rPr lang="en-GB" dirty="0" smtClean="0"/>
                  <a:t>m(t+1)	</a:t>
                </a:r>
                <a:r>
                  <a:rPr lang="en-GB" dirty="0"/>
                  <a:t> </a:t>
                </a:r>
                <a14:m>
                  <m:oMath xmlns:m="http://schemas.openxmlformats.org/officeDocument/2006/math">
                    <m:r>
                      <a:rPr lang="fr-CH" b="0" i="0" smtClean="0">
                        <a:latin typeface="Cambria Math"/>
                      </a:rPr>
                      <m:t>=</m:t>
                    </m:r>
                    <m:r>
                      <m:rPr>
                        <m:sty m:val="p"/>
                      </m:rPr>
                      <a:rPr lang="fr-CH" b="0" i="0" smtClean="0">
                        <a:latin typeface="Cambria Math"/>
                      </a:rPr>
                      <m:t>n</m:t>
                    </m:r>
                    <m:r>
                      <a:rPr lang="fr-CH" b="0" i="0" smtClean="0">
                        <a:latin typeface="Cambria Math"/>
                      </a:rPr>
                      <m:t>∗</m:t>
                    </m:r>
                    <m:d>
                      <m:dPr>
                        <m:ctrlPr>
                          <a:rPr lang="fr-CH" b="0" i="1" smtClean="0">
                            <a:latin typeface="Cambria Math"/>
                          </a:rPr>
                        </m:ctrlPr>
                      </m:dPr>
                      <m:e>
                        <m:sSup>
                          <m:sSupPr>
                            <m:ctrlPr>
                              <a:rPr lang="en-GB" i="1">
                                <a:latin typeface="Cambria Math"/>
                              </a:rPr>
                            </m:ctrlPr>
                          </m:sSupPr>
                          <m:e>
                            <m:r>
                              <a:rPr lang="fr-CH" i="1">
                                <a:latin typeface="Cambria Math"/>
                              </a:rPr>
                              <m:t>1−</m:t>
                            </m:r>
                            <m:d>
                              <m:dPr>
                                <m:ctrlPr>
                                  <a:rPr lang="en-GB" i="1">
                                    <a:latin typeface="Cambria Math"/>
                                  </a:rPr>
                                </m:ctrlPr>
                              </m:dPr>
                              <m:e>
                                <m:r>
                                  <a:rPr lang="fr-CH" i="1">
                                    <a:latin typeface="Cambria Math"/>
                                  </a:rPr>
                                  <m:t>1−</m:t>
                                </m:r>
                                <m:f>
                                  <m:fPr>
                                    <m:ctrlPr>
                                      <a:rPr lang="fr-CH" i="1">
                                        <a:latin typeface="Cambria Math"/>
                                      </a:rPr>
                                    </m:ctrlPr>
                                  </m:fPr>
                                  <m:num>
                                    <m:r>
                                      <a:rPr lang="fr-CH" i="1">
                                        <a:latin typeface="Cambria Math"/>
                                      </a:rPr>
                                      <m:t>𝑚</m:t>
                                    </m:r>
                                  </m:num>
                                  <m:den>
                                    <m:r>
                                      <a:rPr lang="fr-CH" i="1">
                                        <a:latin typeface="Cambria Math"/>
                                      </a:rPr>
                                      <m:t>𝑛</m:t>
                                    </m:r>
                                  </m:den>
                                </m:f>
                              </m:e>
                            </m:d>
                          </m:e>
                          <m:sup>
                            <m:r>
                              <a:rPr lang="fr-CH" i="1">
                                <a:latin typeface="Cambria Math"/>
                              </a:rPr>
                              <m:t>𝑘</m:t>
                            </m:r>
                          </m:sup>
                        </m:sSup>
                      </m:e>
                    </m:d>
                  </m:oMath>
                </a14:m>
                <a:endParaRPr lang="fr-CH" b="0" dirty="0" smtClean="0"/>
              </a:p>
              <a:p>
                <a:pPr>
                  <a:tabLst>
                    <a:tab pos="1077913" algn="l"/>
                  </a:tabLst>
                </a:pPr>
                <a:r>
                  <a:rPr lang="en-GB" dirty="0" smtClean="0"/>
                  <a:t> 	</a:t>
                </a:r>
                <a:r>
                  <a:rPr lang="fr-CH" dirty="0"/>
                  <a:t> </a:t>
                </a:r>
                <a14:m>
                  <m:oMath xmlns:m="http://schemas.openxmlformats.org/officeDocument/2006/math">
                    <m:r>
                      <a:rPr lang="fr-CH" i="1" smtClean="0">
                        <a:latin typeface="Cambria Math"/>
                        <a:ea typeface="Cambria Math"/>
                      </a:rPr>
                      <m:t>≥</m:t>
                    </m:r>
                    <m:r>
                      <m:rPr>
                        <m:sty m:val="p"/>
                      </m:rPr>
                      <a:rPr lang="fr-CH">
                        <a:latin typeface="Cambria Math"/>
                      </a:rPr>
                      <m:t>n</m:t>
                    </m:r>
                    <m:r>
                      <a:rPr lang="fr-CH">
                        <a:latin typeface="Cambria Math"/>
                      </a:rPr>
                      <m:t>∗</m:t>
                    </m:r>
                    <m:d>
                      <m:dPr>
                        <m:ctrlPr>
                          <a:rPr lang="fr-CH" i="1">
                            <a:latin typeface="Cambria Math"/>
                          </a:rPr>
                        </m:ctrlPr>
                      </m:dPr>
                      <m:e>
                        <m:sSup>
                          <m:sSupPr>
                            <m:ctrlPr>
                              <a:rPr lang="en-GB" i="1">
                                <a:latin typeface="Cambria Math"/>
                              </a:rPr>
                            </m:ctrlPr>
                          </m:sSupPr>
                          <m:e>
                            <m:r>
                              <a:rPr lang="fr-CH" i="1">
                                <a:latin typeface="Cambria Math"/>
                              </a:rPr>
                              <m:t>1−</m:t>
                            </m:r>
                            <m:d>
                              <m:dPr>
                                <m:ctrlPr>
                                  <a:rPr lang="en-GB" i="1">
                                    <a:latin typeface="Cambria Math"/>
                                  </a:rPr>
                                </m:ctrlPr>
                              </m:dPr>
                              <m:e>
                                <m:r>
                                  <a:rPr lang="fr-CH" i="1">
                                    <a:latin typeface="Cambria Math"/>
                                  </a:rPr>
                                  <m:t>1−</m:t>
                                </m:r>
                                <m:f>
                                  <m:fPr>
                                    <m:ctrlPr>
                                      <a:rPr lang="fr-CH" i="1">
                                        <a:latin typeface="Cambria Math"/>
                                      </a:rPr>
                                    </m:ctrlPr>
                                  </m:fPr>
                                  <m:num>
                                    <m:r>
                                      <a:rPr lang="fr-CH" i="1">
                                        <a:latin typeface="Cambria Math"/>
                                      </a:rPr>
                                      <m:t>𝑚</m:t>
                                    </m:r>
                                  </m:num>
                                  <m:den>
                                    <m:r>
                                      <a:rPr lang="fr-CH" i="1">
                                        <a:latin typeface="Cambria Math"/>
                                      </a:rPr>
                                      <m:t>𝑛</m:t>
                                    </m:r>
                                  </m:den>
                                </m:f>
                              </m:e>
                            </m:d>
                          </m:e>
                          <m:sup>
                            <m:r>
                              <a:rPr lang="fr-CH" b="0" i="1" smtClean="0">
                                <a:latin typeface="Cambria Math"/>
                              </a:rPr>
                              <m:t>2</m:t>
                            </m:r>
                          </m:sup>
                        </m:sSup>
                      </m:e>
                    </m:d>
                  </m:oMath>
                </a14:m>
                <a:r>
                  <a:rPr lang="en-GB" dirty="0" smtClean="0"/>
                  <a:t>	k=2 is the slowest selection</a:t>
                </a:r>
              </a:p>
              <a:p>
                <a:pPr>
                  <a:tabLst>
                    <a:tab pos="1077913" algn="l"/>
                  </a:tabLst>
                </a:pPr>
                <a:r>
                  <a:rPr lang="en-GB" dirty="0"/>
                  <a:t> </a:t>
                </a:r>
                <a:r>
                  <a:rPr lang="en-GB" dirty="0" smtClean="0"/>
                  <a:t>	</a:t>
                </a:r>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blipFill rotWithShape="1">
                <a:blip r:embed="rId2"/>
                <a:stretch>
                  <a:fillRect l="-273" t="-472"/>
                </a:stretch>
              </a:blipFill>
            </p:spPr>
            <p:txBody>
              <a:bodyPr/>
              <a:lstStyle/>
              <a:p>
                <a:r>
                  <a:rPr lang="fr-CH">
                    <a:noFill/>
                  </a:rPr>
                  <a:t> </a:t>
                </a:r>
              </a:p>
            </p:txBody>
          </p:sp>
        </mc:Fallback>
      </mc:AlternateContent>
      <p:sp>
        <p:nvSpPr>
          <p:cNvPr id="3" name="Espace réservé du numéro de diapositive 2"/>
          <p:cNvSpPr>
            <a:spLocks noGrp="1"/>
          </p:cNvSpPr>
          <p:nvPr>
            <p:ph type="sldNum" sz="quarter" idx="12"/>
          </p:nvPr>
        </p:nvSpPr>
        <p:spPr/>
        <p:txBody>
          <a:bodyPr/>
          <a:lstStyle/>
          <a:p>
            <a:fld id="{9A948F23-6199-48C5-9F14-021A62431B2A}" type="slidenum">
              <a:rPr lang="fr-CH" smtClean="0"/>
              <a:t>30</a:t>
            </a:fld>
            <a:endParaRPr lang="fr-CH"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5851916"/>
            <a:ext cx="31432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72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p:txBody>
              <a:bodyPr/>
              <a:lstStyle/>
              <a:p>
                <a:r>
                  <a:rPr lang="en-GB" dirty="0" smtClean="0"/>
                  <a:t>This is again a logistic equation:</a:t>
                </a:r>
              </a:p>
              <a:p>
                <a:pPr marL="0" indent="0">
                  <a:buNone/>
                </a:pPr>
                <a14:m>
                  <m:oMathPara xmlns:m="http://schemas.openxmlformats.org/officeDocument/2006/math">
                    <m:oMathParaPr>
                      <m:jc m:val="centerGroup"/>
                    </m:oMathParaPr>
                    <m:oMath xmlns:m="http://schemas.openxmlformats.org/officeDocument/2006/math">
                      <m:f>
                        <m:fPr>
                          <m:ctrlPr>
                            <a:rPr lang="en-GB" i="1" smtClean="0">
                              <a:solidFill>
                                <a:schemeClr val="tx1"/>
                              </a:solidFill>
                              <a:latin typeface="Cambria Math"/>
                            </a:rPr>
                          </m:ctrlPr>
                        </m:fPr>
                        <m:num>
                          <m:r>
                            <a:rPr lang="en-GB" i="1">
                              <a:solidFill>
                                <a:schemeClr val="tx1"/>
                              </a:solidFill>
                              <a:latin typeface="Cambria Math"/>
                            </a:rPr>
                            <m:t>𝑑</m:t>
                          </m:r>
                          <m:r>
                            <a:rPr lang="fr-CH" i="1">
                              <a:solidFill>
                                <a:schemeClr val="tx1"/>
                              </a:solidFill>
                              <a:latin typeface="Cambria Math"/>
                            </a:rPr>
                            <m:t>𝑚</m:t>
                          </m:r>
                        </m:num>
                        <m:den>
                          <m:r>
                            <a:rPr lang="en-GB" i="1">
                              <a:solidFill>
                                <a:schemeClr val="tx1"/>
                              </a:solidFill>
                              <a:latin typeface="Cambria Math"/>
                            </a:rPr>
                            <m:t>𝑑</m:t>
                          </m:r>
                          <m:r>
                            <a:rPr lang="fr-CH" i="1">
                              <a:solidFill>
                                <a:schemeClr val="tx1"/>
                              </a:solidFill>
                              <a:latin typeface="Cambria Math"/>
                            </a:rPr>
                            <m:t>𝑡</m:t>
                          </m:r>
                        </m:den>
                      </m:f>
                      <m:r>
                        <a:rPr lang="fr-CH" i="1">
                          <a:solidFill>
                            <a:schemeClr val="tx1"/>
                          </a:solidFill>
                          <a:latin typeface="Cambria Math"/>
                        </a:rPr>
                        <m:t>= </m:t>
                      </m:r>
                      <m:r>
                        <a:rPr lang="fr-CH" i="1" smtClean="0">
                          <a:solidFill>
                            <a:schemeClr val="tx1"/>
                          </a:solidFill>
                          <a:latin typeface="Cambria Math"/>
                          <a:ea typeface="Cambria Math"/>
                        </a:rPr>
                        <m:t>∝</m:t>
                      </m:r>
                      <m:r>
                        <a:rPr lang="fr-CH" i="1">
                          <a:solidFill>
                            <a:schemeClr val="tx1"/>
                          </a:solidFill>
                          <a:latin typeface="Cambria Math"/>
                          <a:ea typeface="Cambria Math"/>
                        </a:rPr>
                        <m:t>𝑚</m:t>
                      </m:r>
                      <m:d>
                        <m:dPr>
                          <m:ctrlPr>
                            <a:rPr lang="fr-CH" i="1">
                              <a:solidFill>
                                <a:schemeClr val="tx1"/>
                              </a:solidFill>
                              <a:latin typeface="Cambria Math"/>
                              <a:ea typeface="Cambria Math"/>
                            </a:rPr>
                          </m:ctrlPr>
                        </m:dPr>
                        <m:e>
                          <m:r>
                            <a:rPr lang="fr-CH" i="1">
                              <a:solidFill>
                                <a:schemeClr val="tx1"/>
                              </a:solidFill>
                              <a:latin typeface="Cambria Math"/>
                              <a:ea typeface="Cambria Math"/>
                            </a:rPr>
                            <m:t>1−</m:t>
                          </m:r>
                          <m:f>
                            <m:fPr>
                              <m:ctrlPr>
                                <a:rPr lang="fr-CH" i="1">
                                  <a:solidFill>
                                    <a:schemeClr val="tx1"/>
                                  </a:solidFill>
                                  <a:latin typeface="Cambria Math"/>
                                  <a:ea typeface="Cambria Math"/>
                                </a:rPr>
                              </m:ctrlPr>
                            </m:fPr>
                            <m:num>
                              <m:r>
                                <a:rPr lang="fr-CH" i="1">
                                  <a:solidFill>
                                    <a:schemeClr val="tx1"/>
                                  </a:solidFill>
                                  <a:latin typeface="Cambria Math"/>
                                  <a:ea typeface="Cambria Math"/>
                                </a:rPr>
                                <m:t>𝑚</m:t>
                              </m:r>
                            </m:num>
                            <m:den>
                              <m:r>
                                <a:rPr lang="fr-CH" i="1">
                                  <a:solidFill>
                                    <a:schemeClr val="tx1"/>
                                  </a:solidFill>
                                  <a:latin typeface="Cambria Math"/>
                                  <a:ea typeface="Cambria Math"/>
                                </a:rPr>
                                <m:t>𝑛</m:t>
                              </m:r>
                            </m:den>
                          </m:f>
                        </m:e>
                      </m:d>
                      <m:r>
                        <a:rPr lang="fr-CH" b="0" i="1" smtClean="0">
                          <a:solidFill>
                            <a:schemeClr val="tx1"/>
                          </a:solidFill>
                          <a:latin typeface="Cambria Math"/>
                          <a:ea typeface="Cambria Math"/>
                        </a:rPr>
                        <m:t> </m:t>
                      </m:r>
                      <m:r>
                        <a:rPr lang="fr-CH" b="0" i="1" smtClean="0">
                          <a:solidFill>
                            <a:schemeClr val="tx1"/>
                          </a:solidFill>
                          <a:latin typeface="Cambria Math"/>
                          <a:ea typeface="Cambria Math"/>
                        </a:rPr>
                        <m:t>𝑤𝑖𝑡h</m:t>
                      </m:r>
                      <m:r>
                        <a:rPr lang="fr-CH" b="0" i="1" smtClean="0">
                          <a:solidFill>
                            <a:schemeClr val="tx1"/>
                          </a:solidFill>
                          <a:latin typeface="Cambria Math"/>
                          <a:ea typeface="Cambria Math"/>
                        </a:rPr>
                        <m:t> ∝=1</m:t>
                      </m:r>
                    </m:oMath>
                  </m:oMathPara>
                </a14:m>
                <a:endParaRPr lang="en-GB" dirty="0" smtClean="0"/>
              </a:p>
              <a:p>
                <a:endParaRPr lang="en-GB" dirty="0" smtClean="0"/>
              </a:p>
              <a:p>
                <a:endParaRPr lang="en-GB" dirty="0"/>
              </a:p>
              <a:p>
                <a:endParaRPr lang="en-GB" dirty="0" smtClean="0"/>
              </a:p>
              <a:p>
                <a:endParaRPr lang="en-GB" dirty="0"/>
              </a:p>
              <a:p>
                <a:r>
                  <a:rPr lang="en-GB" dirty="0" smtClean="0"/>
                  <a:t>The </a:t>
                </a:r>
                <a:r>
                  <a:rPr lang="en-GB" dirty="0" smtClean="0">
                    <a:solidFill>
                      <a:schemeClr val="tx2"/>
                    </a:solidFill>
                  </a:rPr>
                  <a:t>tournament selection is quicker than the fitness proportionate</a:t>
                </a:r>
                <a:r>
                  <a:rPr lang="en-GB" dirty="0" smtClean="0"/>
                  <a:t>, even though are both in O(log n).</a:t>
                </a:r>
                <a:endParaRPr lang="en-GB" dirty="0"/>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blipFill rotWithShape="1">
                <a:blip r:embed="rId2"/>
                <a:stretch>
                  <a:fillRect l="-273" t="-472"/>
                </a:stretch>
              </a:blipFill>
            </p:spPr>
            <p:txBody>
              <a:bodyPr/>
              <a:lstStyle/>
              <a:p>
                <a:r>
                  <a:rPr lang="fr-CH">
                    <a:noFill/>
                  </a:rPr>
                  <a:t> </a:t>
                </a:r>
              </a:p>
            </p:txBody>
          </p:sp>
        </mc:Fallback>
      </mc:AlternateContent>
      <p:sp>
        <p:nvSpPr>
          <p:cNvPr id="3" name="Espace réservé du numéro de diapositive 2"/>
          <p:cNvSpPr>
            <a:spLocks noGrp="1"/>
          </p:cNvSpPr>
          <p:nvPr>
            <p:ph type="sldNum" sz="quarter" idx="12"/>
          </p:nvPr>
        </p:nvSpPr>
        <p:spPr/>
        <p:txBody>
          <a:bodyPr/>
          <a:lstStyle/>
          <a:p>
            <a:fld id="{9A948F23-6199-48C5-9F14-021A62431B2A}" type="slidenum">
              <a:rPr lang="fr-CH" smtClean="0"/>
              <a:t>31</a:t>
            </a:fld>
            <a:endParaRPr lang="fr-CH"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602138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05" y="3356992"/>
            <a:ext cx="6294553"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694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Other crossover and mutation operators</a:t>
            </a:r>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32</a:t>
            </a:fld>
            <a:endParaRPr lang="fr-CH"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6389736"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00272"/>
            <a:ext cx="6076939" cy="36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ZoneTexte 5"/>
          <p:cNvSpPr txBox="1"/>
          <p:nvPr/>
        </p:nvSpPr>
        <p:spPr>
          <a:xfrm>
            <a:off x="6516217" y="4549160"/>
            <a:ext cx="2627784" cy="2308324"/>
          </a:xfrm>
          <a:prstGeom prst="rect">
            <a:avLst/>
          </a:prstGeom>
          <a:noFill/>
        </p:spPr>
        <p:txBody>
          <a:bodyPr wrap="square" rtlCol="0">
            <a:spAutoFit/>
          </a:bodyPr>
          <a:lstStyle/>
          <a:p>
            <a:r>
              <a:rPr lang="fr-CH" dirty="0" smtClean="0"/>
              <a:t>If k1 = k2 </a:t>
            </a:r>
            <a:r>
              <a:rPr lang="fr-CH" dirty="0" err="1" smtClean="0"/>
              <a:t>we</a:t>
            </a:r>
            <a:r>
              <a:rPr lang="fr-CH" dirty="0" smtClean="0"/>
              <a:t> come back to one-point </a:t>
            </a:r>
            <a:r>
              <a:rPr lang="fr-CH" dirty="0" err="1" smtClean="0"/>
              <a:t>crossover</a:t>
            </a:r>
            <a:r>
              <a:rPr lang="fr-CH" dirty="0" smtClean="0"/>
              <a:t>.</a:t>
            </a:r>
          </a:p>
          <a:p>
            <a:endParaRPr lang="fr-CH" dirty="0" smtClean="0"/>
          </a:p>
          <a:p>
            <a:r>
              <a:rPr lang="fr-CH" dirty="0" err="1" smtClean="0"/>
              <a:t>Similarily</a:t>
            </a:r>
            <a:r>
              <a:rPr lang="fr-CH" dirty="0" smtClean="0"/>
              <a:t> one </a:t>
            </a:r>
            <a:r>
              <a:rPr lang="fr-CH" dirty="0" err="1" smtClean="0"/>
              <a:t>can</a:t>
            </a:r>
            <a:r>
              <a:rPr lang="fr-CH" dirty="0" smtClean="0"/>
              <a:t> </a:t>
            </a:r>
            <a:r>
              <a:rPr lang="fr-CH" dirty="0" err="1" smtClean="0"/>
              <a:t>also</a:t>
            </a:r>
            <a:r>
              <a:rPr lang="fr-CH" dirty="0" smtClean="0"/>
              <a:t> have m-point </a:t>
            </a:r>
            <a:r>
              <a:rPr lang="fr-CH" dirty="0" err="1" smtClean="0"/>
              <a:t>crossover</a:t>
            </a:r>
            <a:r>
              <a:rPr lang="fr-CH" dirty="0" smtClean="0"/>
              <a:t>, </a:t>
            </a:r>
            <a:r>
              <a:rPr lang="fr-CH" dirty="0" err="1" smtClean="0"/>
              <a:t>alterning</a:t>
            </a:r>
            <a:r>
              <a:rPr lang="fr-CH" dirty="0" smtClean="0"/>
              <a:t> </a:t>
            </a:r>
            <a:r>
              <a:rPr lang="fr-CH" dirty="0" err="1" smtClean="0"/>
              <a:t>inverted</a:t>
            </a:r>
            <a:r>
              <a:rPr lang="fr-CH" dirty="0" smtClean="0"/>
              <a:t> sections in </a:t>
            </a:r>
            <a:r>
              <a:rPr lang="fr-CH" dirty="0" err="1" smtClean="0"/>
              <a:t>childrens</a:t>
            </a:r>
            <a:r>
              <a:rPr lang="fr-CH" dirty="0" smtClean="0"/>
              <a:t>.</a:t>
            </a:r>
            <a:endParaRPr lang="fr-CH" dirty="0"/>
          </a:p>
        </p:txBody>
      </p:sp>
    </p:spTree>
    <p:extLst>
      <p:ext uri="{BB962C8B-B14F-4D97-AF65-F5344CB8AC3E}">
        <p14:creationId xmlns:p14="http://schemas.microsoft.com/office/powerpoint/2010/main" val="545852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b="1" dirty="0" smtClean="0">
                <a:solidFill>
                  <a:schemeClr val="tx2"/>
                </a:solidFill>
              </a:rPr>
              <a:t>Uniform-crossover</a:t>
            </a:r>
          </a:p>
          <a:p>
            <a:r>
              <a:rPr lang="en-GB" dirty="0" smtClean="0"/>
              <a:t>This one is </a:t>
            </a:r>
            <a:r>
              <a:rPr lang="en-GB" dirty="0" smtClean="0">
                <a:solidFill>
                  <a:schemeClr val="tx2"/>
                </a:solidFill>
              </a:rPr>
              <a:t>based on each gene </a:t>
            </a:r>
            <a:r>
              <a:rPr lang="en-GB" dirty="0" smtClean="0"/>
              <a:t>of the genome</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There are however problems for which these crossovers generate invalid children.</a:t>
            </a:r>
          </a:p>
          <a:p>
            <a:pPr lvl="1"/>
            <a:r>
              <a:rPr lang="en-GB" dirty="0" smtClean="0"/>
              <a:t>parent1 and parent2 </a:t>
            </a:r>
            <a:r>
              <a:rPr lang="en-GB" dirty="0" smtClean="0">
                <a:sym typeface="Symbol"/>
              </a:rPr>
              <a:t> S </a:t>
            </a:r>
            <a:r>
              <a:rPr lang="en-GB" dirty="0" smtClean="0">
                <a:sym typeface="Wingdings" panose="05000000000000000000" pitchFamily="2" charset="2"/>
              </a:rPr>
              <a:t> child1 and child2 </a:t>
            </a:r>
            <a:r>
              <a:rPr lang="en-GB" dirty="0" smtClean="0">
                <a:sym typeface="Symbol"/>
              </a:rPr>
              <a:t> S, if not one gets invalid children</a:t>
            </a:r>
          </a:p>
          <a:p>
            <a:r>
              <a:rPr lang="en-GB" dirty="0" smtClean="0">
                <a:sym typeface="Symbol"/>
              </a:rPr>
              <a:t>This is the case if S is the space of permutation, as ion TSP:</a:t>
            </a:r>
          </a:p>
          <a:p>
            <a:pPr lvl="1"/>
            <a:r>
              <a:rPr lang="en-GB" dirty="0" smtClean="0">
                <a:sym typeface="Symbol"/>
              </a:rPr>
              <a:t>Parent 1:	1 2 4 </a:t>
            </a:r>
            <a:r>
              <a:rPr lang="en-GB" b="1" dirty="0" smtClean="0">
                <a:sym typeface="Symbol"/>
              </a:rPr>
              <a:t>|</a:t>
            </a:r>
            <a:r>
              <a:rPr lang="en-GB" dirty="0" smtClean="0">
                <a:sym typeface="Symbol"/>
              </a:rPr>
              <a:t> 3 8 5 6 7	=&gt; Child1:	1 2 4 8 2 5 7 6	Town 2 selected twice</a:t>
            </a:r>
          </a:p>
          <a:p>
            <a:pPr lvl="1"/>
            <a:r>
              <a:rPr lang="en-GB" dirty="0" smtClean="0">
                <a:sym typeface="Symbol"/>
              </a:rPr>
              <a:t>Parent 2:	1 3 4 </a:t>
            </a:r>
            <a:r>
              <a:rPr lang="en-GB" b="1" dirty="0" smtClean="0">
                <a:sym typeface="Symbol"/>
              </a:rPr>
              <a:t>|</a:t>
            </a:r>
            <a:r>
              <a:rPr lang="en-GB" dirty="0" smtClean="0">
                <a:sym typeface="Symbol"/>
              </a:rPr>
              <a:t> 8 2 5 7 6	=&gt; Child2:	1 3 4 3 8 5 6 7	Town 3 selected twice</a:t>
            </a:r>
          </a:p>
          <a:p>
            <a:pPr lvl="1"/>
            <a:endParaRPr lang="en-GB" dirty="0">
              <a:sym typeface="Symbol"/>
            </a:endParaRPr>
          </a:p>
          <a:p>
            <a:pPr lvl="1"/>
            <a:r>
              <a:rPr lang="en-GB" dirty="0" smtClean="0">
                <a:sym typeface="Symbol"/>
              </a:rPr>
              <a:t>One solution is to take the first part of parent1, then fill with elements of parent2 </a:t>
            </a:r>
            <a:r>
              <a:rPr lang="en-GB" b="1" dirty="0" smtClean="0">
                <a:sym typeface="Symbol"/>
              </a:rPr>
              <a:t>not already present, in the order they appears in parent2</a:t>
            </a:r>
            <a:r>
              <a:rPr lang="en-GB" dirty="0" smtClean="0">
                <a:sym typeface="Symbol"/>
              </a:rPr>
              <a:t>:</a:t>
            </a:r>
          </a:p>
          <a:p>
            <a:pPr lvl="1"/>
            <a:r>
              <a:rPr lang="en-GB" dirty="0">
                <a:sym typeface="Symbol"/>
              </a:rPr>
              <a:t>Parent 1:	1 2 4 </a:t>
            </a:r>
            <a:r>
              <a:rPr lang="en-GB" b="1" dirty="0">
                <a:sym typeface="Symbol"/>
              </a:rPr>
              <a:t>|</a:t>
            </a:r>
            <a:r>
              <a:rPr lang="en-GB" dirty="0">
                <a:sym typeface="Symbol"/>
              </a:rPr>
              <a:t> 3 8 5 6 7	=&gt; Child1:	1 2 4 </a:t>
            </a:r>
            <a:r>
              <a:rPr lang="en-GB" dirty="0" smtClean="0">
                <a:sym typeface="Symbol"/>
              </a:rPr>
              <a:t>3 8 5 7 6</a:t>
            </a:r>
          </a:p>
          <a:p>
            <a:pPr lvl="1"/>
            <a:r>
              <a:rPr lang="en-GB" dirty="0" smtClean="0">
                <a:sym typeface="Symbol"/>
              </a:rPr>
              <a:t>Parent </a:t>
            </a:r>
            <a:r>
              <a:rPr lang="en-GB" dirty="0">
                <a:sym typeface="Symbol"/>
              </a:rPr>
              <a:t>2:	1 3 4 </a:t>
            </a:r>
            <a:r>
              <a:rPr lang="en-GB" b="1" dirty="0">
                <a:sym typeface="Symbol"/>
              </a:rPr>
              <a:t>|</a:t>
            </a:r>
            <a:r>
              <a:rPr lang="en-GB" dirty="0">
                <a:sym typeface="Symbol"/>
              </a:rPr>
              <a:t> 8 2 5 7 6	=&gt; Child2:	1 3 4 </a:t>
            </a:r>
            <a:r>
              <a:rPr lang="en-GB" dirty="0" smtClean="0">
                <a:sym typeface="Symbol"/>
              </a:rPr>
              <a:t>2 8 5 6 7</a:t>
            </a:r>
            <a:endParaRPr lang="en-GB" dirty="0">
              <a:sym typeface="Symbol"/>
            </a:endParaRPr>
          </a:p>
          <a:p>
            <a:pPr lvl="1"/>
            <a:endParaRPr lang="en-GB" dirty="0" smtClean="0">
              <a:sym typeface="Symbol"/>
            </a:endParaRPr>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33</a:t>
            </a:fld>
            <a:endParaRPr lang="fr-CH"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585" y="1268760"/>
            <a:ext cx="6892071"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9340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b="1" dirty="0" smtClean="0">
                <a:solidFill>
                  <a:schemeClr val="tx2"/>
                </a:solidFill>
              </a:rPr>
              <a:t>Other mutation operators</a:t>
            </a:r>
          </a:p>
          <a:p>
            <a:r>
              <a:rPr lang="en-GB" dirty="0" smtClean="0"/>
              <a:t>We have also a problem with the space of permutation.</a:t>
            </a:r>
          </a:p>
          <a:p>
            <a:r>
              <a:rPr lang="en-GB" dirty="0" smtClean="0"/>
              <a:t>One cannot randomly change a city with another of selected at random.</a:t>
            </a:r>
          </a:p>
          <a:p>
            <a:r>
              <a:rPr lang="en-GB" dirty="0" smtClean="0"/>
              <a:t>Better to use as mutation the movement seen before in Simulated Annealing or Tabu search:</a:t>
            </a:r>
          </a:p>
          <a:p>
            <a:pPr lvl="1"/>
            <a:r>
              <a:rPr lang="en-GB" dirty="0" smtClean="0"/>
              <a:t>Swap of two cities</a:t>
            </a:r>
          </a:p>
          <a:p>
            <a:pPr lvl="1"/>
            <a:r>
              <a:rPr lang="en-GB" dirty="0" smtClean="0"/>
              <a:t>Moving one city along the list</a:t>
            </a:r>
          </a:p>
          <a:p>
            <a:pPr lvl="1"/>
            <a:r>
              <a:rPr lang="en-GB" dirty="0" smtClean="0"/>
              <a:t>…</a:t>
            </a:r>
          </a:p>
          <a:p>
            <a:endParaRPr lang="en-GB" dirty="0" smtClean="0"/>
          </a:p>
          <a:p>
            <a:pPr lvl="1"/>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34</a:t>
            </a:fld>
            <a:endParaRPr lang="fr-CH" dirty="0"/>
          </a:p>
        </p:txBody>
      </p:sp>
    </p:spTree>
    <p:extLst>
      <p:ext uri="{BB962C8B-B14F-4D97-AF65-F5344CB8AC3E}">
        <p14:creationId xmlns:p14="http://schemas.microsoft.com/office/powerpoint/2010/main" val="3112359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Example: Antenna coverage in a city</a:t>
            </a:r>
            <a:endParaRPr lang="en-GB" dirty="0"/>
          </a:p>
        </p:txBody>
      </p:sp>
      <p:sp>
        <p:nvSpPr>
          <p:cNvPr id="3" name="Espace réservé du contenu 2"/>
          <p:cNvSpPr>
            <a:spLocks noGrp="1"/>
          </p:cNvSpPr>
          <p:nvPr>
            <p:ph idx="1"/>
          </p:nvPr>
        </p:nvSpPr>
        <p:spPr/>
        <p:txBody>
          <a:bodyPr/>
          <a:lstStyle/>
          <a:p>
            <a:r>
              <a:rPr lang="en-GB" dirty="0" smtClean="0"/>
              <a:t>How to place antenna in a city to get the better coverage for cellular phones.</a:t>
            </a:r>
          </a:p>
          <a:p>
            <a:pPr lvl="1"/>
            <a:r>
              <a:rPr lang="en-GB" dirty="0" smtClean="0"/>
              <a:t>We use a wave propagation simulation</a:t>
            </a:r>
            <a:br>
              <a:rPr lang="en-GB" dirty="0" smtClean="0"/>
            </a:br>
            <a:r>
              <a:rPr lang="en-GB" dirty="0" smtClean="0"/>
              <a:t>to determine the coverage of a given placement</a:t>
            </a:r>
          </a:p>
          <a:p>
            <a:pPr lvl="1"/>
            <a:r>
              <a:rPr lang="en-GB" dirty="0" smtClean="0"/>
              <a:t>We need maximum coverage and some overlap</a:t>
            </a:r>
            <a:br>
              <a:rPr lang="en-GB" dirty="0" smtClean="0"/>
            </a:br>
            <a:r>
              <a:rPr lang="en-GB" dirty="0" smtClean="0"/>
              <a:t>between regions (cells)</a:t>
            </a:r>
          </a:p>
          <a:p>
            <a:pPr lvl="1"/>
            <a:r>
              <a:rPr lang="en-GB" dirty="0" smtClean="0"/>
              <a:t>Parents are parts of the zone (i.e.: left and right</a:t>
            </a:r>
            <a:br>
              <a:rPr lang="en-GB" dirty="0" smtClean="0"/>
            </a:br>
            <a:r>
              <a:rPr lang="en-GB" dirty="0" smtClean="0"/>
              <a:t>half of this plan)</a:t>
            </a:r>
          </a:p>
          <a:p>
            <a:pPr lvl="1"/>
            <a:r>
              <a:rPr lang="en-GB" dirty="0" smtClean="0"/>
              <a:t>Note: here the fitness calculation is the long part</a:t>
            </a:r>
            <a:br>
              <a:rPr lang="en-GB" dirty="0" smtClean="0"/>
            </a:br>
            <a:r>
              <a:rPr lang="en-GB" dirty="0" smtClean="0"/>
              <a:t>of the process.</a:t>
            </a:r>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35</a:t>
            </a:fld>
            <a:endParaRPr lang="fr-CH"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789" y="2041643"/>
            <a:ext cx="4363963"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846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GB" dirty="0" smtClean="0"/>
              <a:t>6.8 Usefulness of genetic operators</a:t>
            </a:r>
            <a:endParaRPr lang="en-GB" dirty="0"/>
          </a:p>
        </p:txBody>
      </p:sp>
      <p:sp>
        <p:nvSpPr>
          <p:cNvPr id="5" name="Sous-titre 4"/>
          <p:cNvSpPr>
            <a:spLocks noGrp="1"/>
          </p:cNvSpPr>
          <p:nvPr>
            <p:ph type="subTitle" idx="1"/>
          </p:nvPr>
        </p:nvSpPr>
        <p:spPr/>
        <p:txBody>
          <a:bodyPr/>
          <a:lstStyle/>
          <a:p>
            <a:r>
              <a:rPr lang="en-GB" dirty="0" smtClean="0"/>
              <a:t>Selection, Crossover, Mutation</a:t>
            </a:r>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36</a:t>
            </a:fld>
            <a:endParaRPr lang="fr-CH" dirty="0"/>
          </a:p>
        </p:txBody>
      </p:sp>
    </p:spTree>
    <p:extLst>
      <p:ext uri="{BB962C8B-B14F-4D97-AF65-F5344CB8AC3E}">
        <p14:creationId xmlns:p14="http://schemas.microsoft.com/office/powerpoint/2010/main" val="1125223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dirty="0" smtClean="0"/>
              <a:t>Examples in a NK problem</a:t>
            </a:r>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37</a:t>
            </a:fld>
            <a:endParaRPr lang="fr-CH"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908719"/>
            <a:ext cx="3629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76" y="908719"/>
            <a:ext cx="363855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75" y="4869160"/>
            <a:ext cx="46196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468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9A948F23-6199-48C5-9F14-021A62431B2A}" type="slidenum">
              <a:rPr lang="fr-CH" smtClean="0"/>
              <a:t>38</a:t>
            </a:fld>
            <a:endParaRPr lang="fr-CH"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672125"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04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9A948F23-6199-48C5-9F14-021A62431B2A}" type="slidenum">
              <a:rPr lang="fr-CH" smtClean="0"/>
              <a:t>39</a:t>
            </a:fld>
            <a:endParaRPr lang="fr-CH"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7" y="404663"/>
            <a:ext cx="7724345" cy="489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5324475"/>
            <a:ext cx="5964237"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12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GB" dirty="0" smtClean="0"/>
              <a:t>6.2 Genetic algorithms (GA)</a:t>
            </a:r>
            <a:endParaRPr lang="en-GB" dirty="0"/>
          </a:p>
        </p:txBody>
      </p:sp>
      <p:sp>
        <p:nvSpPr>
          <p:cNvPr id="5" name="Sous-titre 4"/>
          <p:cNvSpPr>
            <a:spLocks noGrp="1"/>
          </p:cNvSpPr>
          <p:nvPr>
            <p:ph type="subTitle" idx="1"/>
          </p:nvPr>
        </p:nvSpPr>
        <p:spPr/>
        <p:txBody>
          <a:bodyPr/>
          <a:lstStyle/>
          <a:p>
            <a:endParaRPr lang="fr-CH"/>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4</a:t>
            </a:fld>
            <a:endParaRPr lang="fr-CH" dirty="0"/>
          </a:p>
        </p:txBody>
      </p:sp>
    </p:spTree>
    <p:extLst>
      <p:ext uri="{BB962C8B-B14F-4D97-AF65-F5344CB8AC3E}">
        <p14:creationId xmlns:p14="http://schemas.microsoft.com/office/powerpoint/2010/main" val="2699613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Final remarks</a:t>
            </a:r>
            <a:endParaRPr lang="en-GB" dirty="0"/>
          </a:p>
        </p:txBody>
      </p:sp>
      <p:sp>
        <p:nvSpPr>
          <p:cNvPr id="5" name="Espace réservé du contenu 4"/>
          <p:cNvSpPr>
            <a:spLocks noGrp="1"/>
          </p:cNvSpPr>
          <p:nvPr>
            <p:ph idx="1"/>
          </p:nvPr>
        </p:nvSpPr>
        <p:spPr/>
        <p:txBody>
          <a:bodyPr/>
          <a:lstStyle/>
          <a:p>
            <a:r>
              <a:rPr lang="en-GB" dirty="0" smtClean="0"/>
              <a:t>1) There is no good proof of convergence of GA.</a:t>
            </a:r>
          </a:p>
          <a:p>
            <a:pPr lvl="1"/>
            <a:r>
              <a:rPr lang="en-GB" dirty="0" smtClean="0"/>
              <a:t>Usually people propose the </a:t>
            </a:r>
            <a:r>
              <a:rPr lang="en-GB" dirty="0" smtClean="0">
                <a:solidFill>
                  <a:schemeClr val="tx2"/>
                </a:solidFill>
              </a:rPr>
              <a:t>Theorem of schemas </a:t>
            </a:r>
            <a:r>
              <a:rPr lang="en-GB" dirty="0" smtClean="0"/>
              <a:t>as a proof that GA works.</a:t>
            </a:r>
          </a:p>
          <a:p>
            <a:pPr lvl="1"/>
            <a:r>
              <a:rPr lang="en-GB" dirty="0" smtClean="0"/>
              <a:t>In short, this theorem says that if there is a pattern of bits in a solution whose fitness is higher than the average, it will be amplified (the number of time it appears in the population will increase) provided this pattern (schema) is not too long.</a:t>
            </a:r>
          </a:p>
          <a:p>
            <a:pPr lvl="1"/>
            <a:r>
              <a:rPr lang="en-GB" dirty="0" smtClean="0"/>
              <a:t>This is </a:t>
            </a:r>
            <a:r>
              <a:rPr lang="en-GB" dirty="0" smtClean="0">
                <a:solidFill>
                  <a:schemeClr val="tx2"/>
                </a:solidFill>
              </a:rPr>
              <a:t>rather weak argument </a:t>
            </a:r>
            <a:r>
              <a:rPr lang="en-GB" dirty="0" smtClean="0"/>
              <a:t>to explain convergence. The </a:t>
            </a:r>
            <a:r>
              <a:rPr lang="en-GB" dirty="0" smtClean="0">
                <a:solidFill>
                  <a:schemeClr val="tx2"/>
                </a:solidFill>
              </a:rPr>
              <a:t>optimal solution </a:t>
            </a:r>
            <a:r>
              <a:rPr lang="en-GB" dirty="0" smtClean="0"/>
              <a:t>would be a </a:t>
            </a:r>
            <a:r>
              <a:rPr lang="en-GB" dirty="0" smtClean="0">
                <a:solidFill>
                  <a:schemeClr val="tx2"/>
                </a:solidFill>
              </a:rPr>
              <a:t>concatenation</a:t>
            </a:r>
            <a:r>
              <a:rPr lang="en-GB" dirty="0" smtClean="0"/>
              <a:t> of </a:t>
            </a:r>
            <a:r>
              <a:rPr lang="en-GB" dirty="0" smtClean="0">
                <a:solidFill>
                  <a:schemeClr val="tx2"/>
                </a:solidFill>
              </a:rPr>
              <a:t>small schema of good fitness</a:t>
            </a:r>
            <a:r>
              <a:rPr lang="en-GB" dirty="0" smtClean="0"/>
              <a:t>.</a:t>
            </a:r>
          </a:p>
          <a:p>
            <a:r>
              <a:rPr lang="en-GB" dirty="0" smtClean="0"/>
              <a:t>2) GA are usually good to find a good region of the search space, but they may fail to find the exact optimal solution.</a:t>
            </a:r>
          </a:p>
          <a:p>
            <a:pPr lvl="1"/>
            <a:r>
              <a:rPr lang="en-GB" dirty="0" smtClean="0"/>
              <a:t>Thus it is suggested that the good candidates proposed by the GA is used as an initial point for another optimization technique (a local search with hill climbing for instance).</a:t>
            </a:r>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40</a:t>
            </a:fld>
            <a:endParaRPr lang="fr-CH" dirty="0"/>
          </a:p>
        </p:txBody>
      </p:sp>
    </p:spTree>
    <p:extLst>
      <p:ext uri="{BB962C8B-B14F-4D97-AF65-F5344CB8AC3E}">
        <p14:creationId xmlns:p14="http://schemas.microsoft.com/office/powerpoint/2010/main" val="1853587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GB" dirty="0" smtClean="0"/>
              <a:t>6.9 Neighbouring crossover</a:t>
            </a:r>
            <a:endParaRPr lang="en-GB" dirty="0"/>
          </a:p>
        </p:txBody>
      </p:sp>
      <p:sp>
        <p:nvSpPr>
          <p:cNvPr id="6" name="Sous-titre 5"/>
          <p:cNvSpPr>
            <a:spLocks noGrp="1"/>
          </p:cNvSpPr>
          <p:nvPr>
            <p:ph type="subTitle" idx="1"/>
          </p:nvPr>
        </p:nvSpPr>
        <p:spPr/>
        <p:txBody>
          <a:bodyPr/>
          <a:lstStyle/>
          <a:p>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41</a:t>
            </a:fld>
            <a:endParaRPr lang="fr-CH" dirty="0"/>
          </a:p>
        </p:txBody>
      </p:sp>
    </p:spTree>
    <p:extLst>
      <p:ext uri="{BB962C8B-B14F-4D97-AF65-F5344CB8AC3E}">
        <p14:creationId xmlns:p14="http://schemas.microsoft.com/office/powerpoint/2010/main" val="1689858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dirty="0" smtClean="0"/>
              <a:t>So far we assumed that individuals in the population can interact together without restriction. They are all visible from each other.</a:t>
            </a:r>
          </a:p>
          <a:p>
            <a:pPr lvl="1"/>
            <a:r>
              <a:rPr lang="en-GB" dirty="0" smtClean="0"/>
              <a:t>In biology such a totally mixed population is called a panmictic population.</a:t>
            </a:r>
          </a:p>
          <a:p>
            <a:endParaRPr lang="en-GB" dirty="0" smtClean="0"/>
          </a:p>
          <a:p>
            <a:r>
              <a:rPr lang="en-GB" dirty="0" smtClean="0"/>
              <a:t>But for real population, the mixing is not perfect.</a:t>
            </a:r>
          </a:p>
          <a:p>
            <a:pPr lvl="1"/>
            <a:r>
              <a:rPr lang="en-GB" dirty="0" smtClean="0"/>
              <a:t>It’s rather local, and crossover affect neighbouring individuals.</a:t>
            </a:r>
          </a:p>
          <a:p>
            <a:pPr lvl="1"/>
            <a:r>
              <a:rPr lang="en-GB" dirty="0" smtClean="0"/>
              <a:t>This correspond to </a:t>
            </a:r>
            <a:r>
              <a:rPr lang="en-GB" dirty="0" smtClean="0">
                <a:solidFill>
                  <a:schemeClr val="tx2"/>
                </a:solidFill>
              </a:rPr>
              <a:t>sub-population that are weakly interacting</a:t>
            </a:r>
            <a:r>
              <a:rPr lang="en-GB" dirty="0" smtClean="0"/>
              <a:t>.</a:t>
            </a:r>
          </a:p>
          <a:p>
            <a:endParaRPr lang="en-GB" dirty="0" smtClean="0"/>
          </a:p>
          <a:p>
            <a:r>
              <a:rPr lang="en-GB" dirty="0" smtClean="0"/>
              <a:t>We want to use this featur</a:t>
            </a:r>
            <a:r>
              <a:rPr lang="en-GB" dirty="0"/>
              <a:t>e in a GA.</a:t>
            </a:r>
            <a:endParaRPr lang="en-GB" dirty="0" smtClean="0"/>
          </a:p>
          <a:p>
            <a:pPr lvl="1"/>
            <a:r>
              <a:rPr lang="en-GB" dirty="0" smtClean="0"/>
              <a:t>The goal is not just to copy nature. We’ll see that such a sub-population approach brings benefit in terms of </a:t>
            </a:r>
            <a:r>
              <a:rPr lang="en-GB" dirty="0" smtClean="0">
                <a:solidFill>
                  <a:schemeClr val="tx2"/>
                </a:solidFill>
              </a:rPr>
              <a:t>quality of solutions and convergence speed</a:t>
            </a:r>
            <a:r>
              <a:rPr lang="en-GB" dirty="0" smtClean="0"/>
              <a:t>.</a:t>
            </a:r>
          </a:p>
          <a:p>
            <a:pPr lvl="1"/>
            <a:r>
              <a:rPr lang="en-GB" dirty="0" smtClean="0"/>
              <a:t>This in particular will give us the </a:t>
            </a:r>
            <a:r>
              <a:rPr lang="en-GB" dirty="0" smtClean="0">
                <a:solidFill>
                  <a:schemeClr val="tx2"/>
                </a:solidFill>
              </a:rPr>
              <a:t>opportunity to parallelize </a:t>
            </a:r>
            <a:r>
              <a:rPr lang="en-GB" dirty="0" smtClean="0"/>
              <a:t>the evolution process.</a:t>
            </a:r>
          </a:p>
          <a:p>
            <a:pPr lvl="1"/>
            <a:r>
              <a:rPr lang="en-GB" dirty="0" smtClean="0"/>
              <a:t>This also </a:t>
            </a:r>
            <a:r>
              <a:rPr lang="en-GB" dirty="0" smtClean="0">
                <a:solidFill>
                  <a:schemeClr val="tx2"/>
                </a:solidFill>
              </a:rPr>
              <a:t>speeding up the finding </a:t>
            </a:r>
            <a:r>
              <a:rPr lang="en-GB" dirty="0" smtClean="0"/>
              <a:t>of the optimal solution, as more work is done faster on many processors.</a:t>
            </a:r>
          </a:p>
          <a:p>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42</a:t>
            </a:fld>
            <a:endParaRPr lang="fr-CH" dirty="0"/>
          </a:p>
        </p:txBody>
      </p:sp>
    </p:spTree>
    <p:extLst>
      <p:ext uri="{BB962C8B-B14F-4D97-AF65-F5344CB8AC3E}">
        <p14:creationId xmlns:p14="http://schemas.microsoft.com/office/powerpoint/2010/main" val="3553417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CH"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43</a:t>
            </a:fld>
            <a:endParaRPr lang="fr-CH" dirty="0"/>
          </a:p>
        </p:txBody>
      </p:sp>
      <p:sp>
        <p:nvSpPr>
          <p:cNvPr id="4" name="Rectangle 3"/>
          <p:cNvSpPr/>
          <p:nvPr/>
        </p:nvSpPr>
        <p:spPr>
          <a:xfrm>
            <a:off x="611560" y="1268760"/>
            <a:ext cx="7704856" cy="4968552"/>
          </a:xfrm>
          <a:prstGeom prst="rect">
            <a:avLst/>
          </a:prstGeom>
          <a:solidFill>
            <a:srgbClr val="FFFF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2400" dirty="0">
                <a:solidFill>
                  <a:schemeClr val="tx1"/>
                </a:solidFill>
              </a:rPr>
              <a:t>Slide à ajouter depuis la vidéo (~30min avant la fin)</a:t>
            </a:r>
          </a:p>
          <a:p>
            <a:pPr algn="ctr"/>
            <a:endParaRPr lang="fr-CH" sz="1400" dirty="0" err="1" smtClean="0">
              <a:solidFill>
                <a:schemeClr val="tx1"/>
              </a:solidFill>
            </a:endParaRPr>
          </a:p>
        </p:txBody>
      </p:sp>
    </p:spTree>
    <p:extLst>
      <p:ext uri="{BB962C8B-B14F-4D97-AF65-F5344CB8AC3E}">
        <p14:creationId xmlns:p14="http://schemas.microsoft.com/office/powerpoint/2010/main" val="2782962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07504" y="2564904"/>
            <a:ext cx="8928992" cy="4293096"/>
          </a:xfrm>
        </p:spPr>
        <p:txBody>
          <a:bodyPr>
            <a:noAutofit/>
          </a:bodyPr>
          <a:lstStyle/>
          <a:p>
            <a:r>
              <a:rPr lang="en-GB" dirty="0" smtClean="0"/>
              <a:t>the topology of interaction can de freely chosen.</a:t>
            </a:r>
          </a:p>
          <a:p>
            <a:pPr lvl="1"/>
            <a:r>
              <a:rPr lang="en-GB" dirty="0" smtClean="0"/>
              <a:t>It turns out that the topology of interaction has little effect on the performance.</a:t>
            </a:r>
          </a:p>
          <a:p>
            <a:pPr lvl="1"/>
            <a:r>
              <a:rPr lang="en-GB" dirty="0" smtClean="0"/>
              <a:t>Often it is enough to organize the population as a ring:</a:t>
            </a:r>
          </a:p>
          <a:p>
            <a:pPr lvl="1"/>
            <a:endParaRPr lang="en-GB" dirty="0"/>
          </a:p>
          <a:p>
            <a:r>
              <a:rPr lang="en-GB" dirty="0" smtClean="0"/>
              <a:t>Such a multi-population system is specified by choosing:</a:t>
            </a:r>
          </a:p>
          <a:p>
            <a:pPr lvl="1"/>
            <a:r>
              <a:rPr lang="en-GB" dirty="0" smtClean="0"/>
              <a:t>m = </a:t>
            </a:r>
            <a:r>
              <a:rPr lang="en-GB" dirty="0" smtClean="0">
                <a:solidFill>
                  <a:schemeClr val="tx2"/>
                </a:solidFill>
              </a:rPr>
              <a:t>number </a:t>
            </a:r>
            <a:r>
              <a:rPr lang="en-GB" dirty="0" smtClean="0"/>
              <a:t>of sub-populations </a:t>
            </a:r>
            <a:r>
              <a:rPr lang="en-GB" dirty="0" smtClean="0">
                <a:sym typeface="Wingdings" panose="05000000000000000000" pitchFamily="2" charset="2"/>
              </a:rPr>
              <a:t> </a:t>
            </a:r>
            <a:r>
              <a:rPr lang="en-GB" dirty="0" smtClean="0">
                <a:solidFill>
                  <a:srgbClr val="0070C0"/>
                </a:solidFill>
                <a:sym typeface="Wingdings" panose="05000000000000000000" pitchFamily="2" charset="2"/>
              </a:rPr>
              <a:t>order of tens (10, 100, 1000…)</a:t>
            </a:r>
            <a:endParaRPr lang="en-GB" dirty="0" smtClean="0">
              <a:solidFill>
                <a:srgbClr val="0070C0"/>
              </a:solidFill>
            </a:endParaRPr>
          </a:p>
          <a:p>
            <a:pPr lvl="1"/>
            <a:r>
              <a:rPr lang="en-GB" dirty="0" smtClean="0">
                <a:solidFill>
                  <a:schemeClr val="tx2"/>
                </a:solidFill>
              </a:rPr>
              <a:t>size</a:t>
            </a:r>
            <a:r>
              <a:rPr lang="en-GB" dirty="0" smtClean="0"/>
              <a:t> of sub-populations (assumed as constant) </a:t>
            </a:r>
            <a:r>
              <a:rPr lang="en-GB" dirty="0" smtClean="0">
                <a:sym typeface="Wingdings" panose="05000000000000000000" pitchFamily="2" charset="2"/>
              </a:rPr>
              <a:t> </a:t>
            </a:r>
            <a:r>
              <a:rPr lang="en-GB" dirty="0" smtClean="0">
                <a:solidFill>
                  <a:srgbClr val="0070C0"/>
                </a:solidFill>
                <a:sym typeface="Wingdings" panose="05000000000000000000" pitchFamily="2" charset="2"/>
              </a:rPr>
              <a:t>usually 50 individuals</a:t>
            </a:r>
            <a:endParaRPr lang="en-GB" dirty="0" smtClean="0">
              <a:solidFill>
                <a:srgbClr val="0070C0"/>
              </a:solidFill>
            </a:endParaRPr>
          </a:p>
          <a:p>
            <a:pPr lvl="1"/>
            <a:r>
              <a:rPr lang="en-GB" dirty="0" smtClean="0">
                <a:solidFill>
                  <a:schemeClr val="tx2"/>
                </a:solidFill>
              </a:rPr>
              <a:t>evolution</a:t>
            </a:r>
            <a:r>
              <a:rPr lang="en-GB" dirty="0" smtClean="0"/>
              <a:t> within each population (GA as seen before, but could be any population metaheuristics)</a:t>
            </a:r>
          </a:p>
          <a:p>
            <a:pPr lvl="1"/>
            <a:r>
              <a:rPr lang="en-GB" dirty="0" smtClean="0"/>
              <a:t>number and type of </a:t>
            </a:r>
            <a:r>
              <a:rPr lang="en-GB" dirty="0" smtClean="0">
                <a:solidFill>
                  <a:schemeClr val="tx2"/>
                </a:solidFill>
              </a:rPr>
              <a:t>migrants </a:t>
            </a:r>
            <a:r>
              <a:rPr lang="en-GB" dirty="0" smtClean="0">
                <a:sym typeface="Wingdings" panose="05000000000000000000" pitchFamily="2" charset="2"/>
              </a:rPr>
              <a:t> </a:t>
            </a:r>
            <a:r>
              <a:rPr lang="en-GB" dirty="0" smtClean="0">
                <a:solidFill>
                  <a:srgbClr val="0070C0"/>
                </a:solidFill>
                <a:sym typeface="Wingdings" panose="05000000000000000000" pitchFamily="2" charset="2"/>
              </a:rPr>
              <a:t>5-10% of the population, </a:t>
            </a:r>
            <a:r>
              <a:rPr lang="en-GB" b="1" dirty="0" smtClean="0">
                <a:solidFill>
                  <a:srgbClr val="0070C0"/>
                </a:solidFill>
                <a:sym typeface="Wingdings" panose="05000000000000000000" pitchFamily="2" charset="2"/>
              </a:rPr>
              <a:t>copies </a:t>
            </a:r>
            <a:r>
              <a:rPr lang="en-GB" dirty="0" smtClean="0">
                <a:solidFill>
                  <a:srgbClr val="0070C0"/>
                </a:solidFill>
                <a:sym typeface="Wingdings" panose="05000000000000000000" pitchFamily="2" charset="2"/>
              </a:rPr>
              <a:t>chosen among the best individuals</a:t>
            </a:r>
            <a:r>
              <a:rPr lang="en-GB" dirty="0" smtClean="0">
                <a:sym typeface="Wingdings" panose="05000000000000000000" pitchFamily="2" charset="2"/>
              </a:rPr>
              <a:t> that will </a:t>
            </a:r>
            <a:r>
              <a:rPr lang="en-GB" dirty="0" smtClean="0">
                <a:solidFill>
                  <a:srgbClr val="0070C0"/>
                </a:solidFill>
                <a:sym typeface="Wingdings" panose="05000000000000000000" pitchFamily="2" charset="2"/>
              </a:rPr>
              <a:t>replace the worst </a:t>
            </a:r>
            <a:r>
              <a:rPr lang="en-GB" dirty="0" smtClean="0">
                <a:sym typeface="Wingdings" panose="05000000000000000000" pitchFamily="2" charset="2"/>
              </a:rPr>
              <a:t>in the target population</a:t>
            </a:r>
          </a:p>
          <a:p>
            <a:pPr lvl="1"/>
            <a:r>
              <a:rPr lang="en-GB" dirty="0"/>
              <a:t>frequency of </a:t>
            </a:r>
            <a:r>
              <a:rPr lang="en-GB" dirty="0" smtClean="0">
                <a:solidFill>
                  <a:schemeClr val="tx2"/>
                </a:solidFill>
              </a:rPr>
              <a:t>migration</a:t>
            </a:r>
            <a:r>
              <a:rPr lang="en-GB" dirty="0">
                <a:solidFill>
                  <a:srgbClr val="0070C0"/>
                </a:solidFill>
                <a:sym typeface="Wingdings" panose="05000000000000000000" pitchFamily="2" charset="2"/>
              </a:rPr>
              <a:t> </a:t>
            </a:r>
            <a:r>
              <a:rPr lang="en-GB" dirty="0" smtClean="0">
                <a:sym typeface="Wingdings" panose="05000000000000000000" pitchFamily="2" charset="2"/>
              </a:rPr>
              <a:t> </a:t>
            </a:r>
            <a:r>
              <a:rPr lang="en-GB" dirty="0" smtClean="0">
                <a:solidFill>
                  <a:srgbClr val="0070C0"/>
                </a:solidFill>
                <a:sym typeface="Wingdings" panose="05000000000000000000" pitchFamily="2" charset="2"/>
              </a:rPr>
              <a:t>every ~10 generations</a:t>
            </a:r>
          </a:p>
          <a:p>
            <a:r>
              <a:rPr lang="en-GB" dirty="0" smtClean="0">
                <a:sym typeface="Wingdings" panose="05000000000000000000" pitchFamily="2" charset="2"/>
              </a:rPr>
              <a:t>We observe a faster convergence for a given computational effort.</a:t>
            </a:r>
          </a:p>
          <a:p>
            <a:pPr lvl="1"/>
            <a:r>
              <a:rPr lang="en-GB" dirty="0" smtClean="0">
                <a:sym typeface="Wingdings" panose="05000000000000000000" pitchFamily="2" charset="2"/>
              </a:rPr>
              <a:t>Preserving diversity across populations.</a:t>
            </a:r>
          </a:p>
          <a:p>
            <a:pPr lvl="1"/>
            <a:r>
              <a:rPr lang="en-GB" dirty="0" smtClean="0">
                <a:sym typeface="Wingdings" panose="05000000000000000000" pitchFamily="2" charset="2"/>
              </a:rPr>
              <a:t>Easy parallelization: each processor runs its own GA with the corresponding sub-population.</a:t>
            </a:r>
          </a:p>
          <a:p>
            <a:pPr lvl="1"/>
            <a:r>
              <a:rPr lang="en-GB" dirty="0" smtClean="0">
                <a:sym typeface="Wingdings" panose="05000000000000000000" pitchFamily="2" charset="2"/>
              </a:rPr>
              <a:t>Asynchronous communication are enough to implement the migration.</a:t>
            </a:r>
          </a:p>
          <a:p>
            <a:pPr lvl="1"/>
            <a:r>
              <a:rPr lang="en-GB" dirty="0" smtClean="0">
                <a:sym typeface="Wingdings" panose="05000000000000000000" pitchFamily="2" charset="2"/>
              </a:rPr>
              <a:t>There  is no load imbalance problems as each processor can be in any state at any time.</a:t>
            </a:r>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44</a:t>
            </a:fld>
            <a:endParaRPr lang="fr-CH"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76672"/>
            <a:ext cx="4680520" cy="1903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468" y="2564904"/>
            <a:ext cx="2234457"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308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dirty="0" smtClean="0"/>
              <a:t>The main issue is to correctly balance the size of the sub-populations and they numbers.</a:t>
            </a:r>
          </a:p>
          <a:p>
            <a:r>
              <a:rPr lang="en-GB" dirty="0" smtClean="0"/>
              <a:t>For instance, a total of 500 individuals can be distributed in different ways:</a:t>
            </a:r>
          </a:p>
          <a:p>
            <a:pPr lvl="1"/>
            <a:r>
              <a:rPr lang="en-GB" dirty="0" smtClean="0"/>
              <a:t>1 population of 500 individuals (panmictic case)</a:t>
            </a:r>
          </a:p>
          <a:p>
            <a:pPr lvl="1"/>
            <a:r>
              <a:rPr lang="en-GB" dirty="0" smtClean="0"/>
              <a:t>2 populations of 250 individuals</a:t>
            </a:r>
          </a:p>
          <a:p>
            <a:pPr lvl="1"/>
            <a:r>
              <a:rPr lang="en-GB" dirty="0" smtClean="0"/>
              <a:t>5 populations of 100 individuals</a:t>
            </a:r>
          </a:p>
          <a:p>
            <a:pPr lvl="1"/>
            <a:r>
              <a:rPr lang="en-GB" b="1" dirty="0" smtClean="0">
                <a:solidFill>
                  <a:schemeClr val="tx2"/>
                </a:solidFill>
              </a:rPr>
              <a:t>10 populations of 50 individuals </a:t>
            </a:r>
            <a:r>
              <a:rPr lang="en-GB" dirty="0" smtClean="0">
                <a:solidFill>
                  <a:schemeClr val="tx2"/>
                </a:solidFill>
                <a:sym typeface="Wingdings" panose="05000000000000000000" pitchFamily="2" charset="2"/>
              </a:rPr>
              <a:t></a:t>
            </a:r>
            <a:r>
              <a:rPr lang="en-GB" b="1" dirty="0" smtClean="0">
                <a:solidFill>
                  <a:schemeClr val="tx2"/>
                </a:solidFill>
                <a:sym typeface="Wingdings" panose="05000000000000000000" pitchFamily="2" charset="2"/>
              </a:rPr>
              <a:t> </a:t>
            </a:r>
            <a:r>
              <a:rPr lang="en-GB" dirty="0" smtClean="0">
                <a:solidFill>
                  <a:schemeClr val="tx2"/>
                </a:solidFill>
                <a:sym typeface="Wingdings" panose="05000000000000000000" pitchFamily="2" charset="2"/>
              </a:rPr>
              <a:t>appears to be the best compromise</a:t>
            </a:r>
            <a:endParaRPr lang="en-GB" dirty="0" smtClean="0">
              <a:solidFill>
                <a:schemeClr val="tx2"/>
              </a:solidFill>
            </a:endParaRPr>
          </a:p>
          <a:p>
            <a:pPr lvl="1"/>
            <a:r>
              <a:rPr lang="en-GB" dirty="0" smtClean="0"/>
              <a:t>50 populations of 10 individuals…</a:t>
            </a:r>
          </a:p>
          <a:p>
            <a:endParaRPr lang="en-GB" dirty="0"/>
          </a:p>
          <a:p>
            <a:r>
              <a:rPr lang="en-GB" dirty="0" smtClean="0"/>
              <a:t>To measure the benefit of the size and number of subpopulations, we plot the fitness as a function of the computational effort (defined for instance as the total number of fitness evaluations = n * </a:t>
            </a:r>
            <a:r>
              <a:rPr lang="en-GB" dirty="0" err="1" smtClean="0"/>
              <a:t>nb</a:t>
            </a:r>
            <a:r>
              <a:rPr lang="en-GB" dirty="0" smtClean="0"/>
              <a:t> of generations)</a:t>
            </a:r>
          </a:p>
          <a:p>
            <a:pPr marL="4208463" indent="0">
              <a:buNone/>
            </a:pPr>
            <a:endParaRPr lang="en-GB" dirty="0"/>
          </a:p>
          <a:p>
            <a:pPr marL="4208463" indent="0">
              <a:buNone/>
            </a:pPr>
            <a:r>
              <a:rPr lang="en-GB" sz="1600" dirty="0" smtClean="0">
                <a:solidFill>
                  <a:schemeClr val="tx2"/>
                </a:solidFill>
              </a:rPr>
              <a:t>Rate of success to find the optimal solution</a:t>
            </a:r>
            <a:endParaRPr lang="en-GB" dirty="0">
              <a:solidFill>
                <a:schemeClr val="tx2"/>
              </a:solidFill>
            </a:endParaRPr>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45</a:t>
            </a:fld>
            <a:endParaRPr lang="fr-CH"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4" y="3886118"/>
            <a:ext cx="3469407" cy="2971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necteur droit avec flèche 4"/>
          <p:cNvCxnSpPr/>
          <p:nvPr/>
        </p:nvCxnSpPr>
        <p:spPr>
          <a:xfrm>
            <a:off x="2123728" y="4437112"/>
            <a:ext cx="648072"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582101"/>
            <a:ext cx="4205797" cy="227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154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Cellular populations</a:t>
            </a:r>
            <a:endParaRPr lang="en-GB" dirty="0"/>
          </a:p>
        </p:txBody>
      </p:sp>
      <p:sp>
        <p:nvSpPr>
          <p:cNvPr id="5" name="Espace réservé du contenu 4"/>
          <p:cNvSpPr>
            <a:spLocks noGrp="1"/>
          </p:cNvSpPr>
          <p:nvPr>
            <p:ph idx="1"/>
          </p:nvPr>
        </p:nvSpPr>
        <p:spPr/>
        <p:txBody>
          <a:bodyPr/>
          <a:lstStyle/>
          <a:p>
            <a:r>
              <a:rPr lang="en-GB" dirty="0" smtClean="0"/>
              <a:t>Organize the individuals on a graph, and usually simply on a grid in 2D.</a:t>
            </a:r>
          </a:p>
          <a:p>
            <a:r>
              <a:rPr lang="en-GB" dirty="0" smtClean="0"/>
              <a:t>Then selection, crossover and mutation are done locally.</a:t>
            </a:r>
          </a:p>
          <a:p>
            <a:pPr lvl="1"/>
            <a:r>
              <a:rPr lang="en-GB" dirty="0" smtClean="0"/>
              <a:t>Selection: a tournament between an individual and its neighbours. </a:t>
            </a:r>
            <a:br>
              <a:rPr lang="en-GB" dirty="0" smtClean="0"/>
            </a:br>
            <a:r>
              <a:rPr lang="en-GB" dirty="0" smtClean="0"/>
              <a:t>The winner replaces the central individual.</a:t>
            </a:r>
          </a:p>
          <a:p>
            <a:pPr lvl="1"/>
            <a:endParaRPr lang="en-GB" dirty="0" smtClean="0"/>
          </a:p>
          <a:p>
            <a:pPr lvl="1"/>
            <a:endParaRPr lang="en-GB" dirty="0"/>
          </a:p>
          <a:p>
            <a:pPr lvl="1"/>
            <a:endParaRPr lang="en-GB" dirty="0" smtClean="0"/>
          </a:p>
          <a:p>
            <a:pPr lvl="1"/>
            <a:r>
              <a:rPr lang="en-GB" dirty="0" smtClean="0"/>
              <a:t>Local crossover: performed between an individual and one of its neighbours.</a:t>
            </a:r>
          </a:p>
          <a:p>
            <a:pPr lvl="1"/>
            <a:endParaRPr lang="en-GB" dirty="0"/>
          </a:p>
          <a:p>
            <a:pPr lvl="1"/>
            <a:r>
              <a:rPr lang="en-GB" dirty="0" smtClean="0"/>
              <a:t>Local mutation: as before, it was already local.</a:t>
            </a:r>
          </a:p>
          <a:p>
            <a:pPr lvl="1"/>
            <a:endParaRPr lang="en-GB" dirty="0"/>
          </a:p>
          <a:p>
            <a:pPr lvl="1"/>
            <a:r>
              <a:rPr lang="en-GB" dirty="0" smtClean="0"/>
              <a:t>The update is done in parallel: all individuals are updated synchronously.</a:t>
            </a:r>
          </a:p>
          <a:p>
            <a:endParaRPr lang="en-GB" dirty="0" smtClean="0"/>
          </a:p>
          <a:p>
            <a:r>
              <a:rPr lang="en-GB" dirty="0" smtClean="0"/>
              <a:t>Benefit of cellular populations:</a:t>
            </a:r>
          </a:p>
          <a:p>
            <a:pPr lvl="1"/>
            <a:r>
              <a:rPr lang="en-GB" dirty="0" smtClean="0"/>
              <a:t>The selection is slower and diversity is preserved for a longer time.</a:t>
            </a:r>
          </a:p>
          <a:p>
            <a:pPr lvl="1"/>
            <a:r>
              <a:rPr lang="en-GB" dirty="0" smtClean="0"/>
              <a:t>The best individual has to propagate across the entire system before invading the population.</a:t>
            </a:r>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46</a:t>
            </a:fld>
            <a:endParaRPr lang="fr-CH"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1916832"/>
            <a:ext cx="17526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400" y="3816070"/>
            <a:ext cx="14763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521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dirty="0" smtClean="0">
                <a:solidFill>
                  <a:schemeClr val="tx2"/>
                </a:solidFill>
              </a:rPr>
              <a:t>Takeover time</a:t>
            </a:r>
            <a:r>
              <a:rPr lang="en-GB" dirty="0" smtClean="0"/>
              <a:t>:</a:t>
            </a:r>
          </a:p>
          <a:p>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47</a:t>
            </a:fld>
            <a:endParaRPr lang="fr-CH"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30366"/>
            <a:ext cx="8498575"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1" y="4581128"/>
            <a:ext cx="6457021"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84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en-GB" dirty="0" smtClean="0"/>
              <a:t>It’s a population of </a:t>
            </a:r>
            <a:r>
              <a:rPr lang="en-GB" dirty="0" smtClean="0">
                <a:solidFill>
                  <a:schemeClr val="tx2"/>
                </a:solidFill>
              </a:rPr>
              <a:t>individuals (= solutions) </a:t>
            </a:r>
            <a:r>
              <a:rPr lang="en-GB" dirty="0" smtClean="0">
                <a:solidFill>
                  <a:schemeClr val="tx2"/>
                </a:solidFill>
                <a:sym typeface="Symbol"/>
              </a:rPr>
              <a:t> S</a:t>
            </a:r>
            <a:r>
              <a:rPr lang="en-GB" dirty="0" smtClean="0">
                <a:sym typeface="Symbol"/>
              </a:rPr>
              <a:t>.</a:t>
            </a:r>
            <a:endParaRPr lang="en-GB" dirty="0" smtClean="0">
              <a:solidFill>
                <a:schemeClr val="tx2"/>
              </a:solidFill>
              <a:sym typeface="Symbol"/>
            </a:endParaRPr>
          </a:p>
          <a:p>
            <a:endParaRPr lang="en-GB" dirty="0" smtClean="0">
              <a:sym typeface="Symbol"/>
            </a:endParaRPr>
          </a:p>
          <a:p>
            <a:r>
              <a:rPr lang="en-GB" dirty="0" smtClean="0">
                <a:sym typeface="Symbol"/>
              </a:rPr>
              <a:t>The coding or </a:t>
            </a:r>
            <a:r>
              <a:rPr lang="en-GB" dirty="0" smtClean="0">
                <a:solidFill>
                  <a:schemeClr val="tx2"/>
                </a:solidFill>
                <a:sym typeface="Symbol"/>
              </a:rPr>
              <a:t>mathematical representation of an individual </a:t>
            </a:r>
            <a:r>
              <a:rPr lang="en-GB" dirty="0" smtClean="0">
                <a:sym typeface="Symbol"/>
              </a:rPr>
              <a:t>is referred to as its </a:t>
            </a:r>
            <a:r>
              <a:rPr lang="en-GB" dirty="0" smtClean="0">
                <a:solidFill>
                  <a:schemeClr val="tx2"/>
                </a:solidFill>
                <a:sym typeface="Symbol"/>
              </a:rPr>
              <a:t>genome or chromosome</a:t>
            </a:r>
            <a:r>
              <a:rPr lang="en-GB" dirty="0" smtClean="0">
                <a:sym typeface="Symbol"/>
              </a:rPr>
              <a:t>.</a:t>
            </a:r>
          </a:p>
          <a:p>
            <a:r>
              <a:rPr lang="en-GB" dirty="0" smtClean="0">
                <a:sym typeface="Symbol"/>
              </a:rPr>
              <a:t>The </a:t>
            </a:r>
            <a:r>
              <a:rPr lang="en-GB" dirty="0" smtClean="0">
                <a:solidFill>
                  <a:schemeClr val="tx2"/>
                </a:solidFill>
                <a:sym typeface="Symbol"/>
              </a:rPr>
              <a:t>quality</a:t>
            </a:r>
            <a:r>
              <a:rPr lang="en-GB" dirty="0" smtClean="0">
                <a:sym typeface="Symbol"/>
              </a:rPr>
              <a:t> of an individual is its </a:t>
            </a:r>
            <a:r>
              <a:rPr lang="en-GB" dirty="0" smtClean="0">
                <a:solidFill>
                  <a:schemeClr val="tx2"/>
                </a:solidFill>
                <a:sym typeface="Symbol"/>
              </a:rPr>
              <a:t>Fitness</a:t>
            </a:r>
            <a:r>
              <a:rPr lang="en-GB" dirty="0" smtClean="0">
                <a:sym typeface="Symbol"/>
              </a:rPr>
              <a:t> (as always).</a:t>
            </a:r>
          </a:p>
          <a:p>
            <a:endParaRPr lang="en-GB" dirty="0">
              <a:sym typeface="Symbol"/>
            </a:endParaRPr>
          </a:p>
          <a:p>
            <a:r>
              <a:rPr lang="en-GB" dirty="0" smtClean="0">
                <a:sym typeface="Symbol"/>
              </a:rPr>
              <a:t>There we will mostly consider maximization problems, so high Fitness individuals are the most adapted.</a:t>
            </a:r>
          </a:p>
          <a:p>
            <a:endParaRPr lang="en-GB" dirty="0" smtClean="0"/>
          </a:p>
          <a:p>
            <a:r>
              <a:rPr lang="en-GB" dirty="0" smtClean="0"/>
              <a:t>This population </a:t>
            </a:r>
            <a:r>
              <a:rPr lang="en-GB" dirty="0" smtClean="0">
                <a:solidFill>
                  <a:schemeClr val="tx2"/>
                </a:solidFill>
              </a:rPr>
              <a:t>evolves</a:t>
            </a:r>
            <a:r>
              <a:rPr lang="en-GB" dirty="0" smtClean="0"/>
              <a:t> generation by generation (= </a:t>
            </a:r>
            <a:r>
              <a:rPr lang="en-GB" dirty="0" smtClean="0">
                <a:solidFill>
                  <a:schemeClr val="tx2"/>
                </a:solidFill>
              </a:rPr>
              <a:t>iterations</a:t>
            </a:r>
            <a:r>
              <a:rPr lang="en-GB" dirty="0" smtClean="0"/>
              <a:t>):</a:t>
            </a:r>
          </a:p>
          <a:p>
            <a:pPr lvl="1"/>
            <a:r>
              <a:rPr lang="en-GB" dirty="0" smtClean="0"/>
              <a:t>One </a:t>
            </a:r>
            <a:r>
              <a:rPr lang="en-GB" dirty="0" smtClean="0">
                <a:solidFill>
                  <a:schemeClr val="tx2"/>
                </a:solidFill>
              </a:rPr>
              <a:t>selects the best </a:t>
            </a:r>
            <a:r>
              <a:rPr lang="en-GB" dirty="0" smtClean="0"/>
              <a:t>individuals</a:t>
            </a:r>
          </a:p>
          <a:p>
            <a:pPr lvl="1"/>
            <a:r>
              <a:rPr lang="en-GB" dirty="0" smtClean="0"/>
              <a:t>One applies </a:t>
            </a:r>
            <a:r>
              <a:rPr lang="en-GB" dirty="0" smtClean="0">
                <a:solidFill>
                  <a:schemeClr val="tx2"/>
                </a:solidFill>
              </a:rPr>
              <a:t>crossover and mutations </a:t>
            </a:r>
            <a:r>
              <a:rPr lang="en-GB" dirty="0" smtClean="0"/>
              <a:t>to have them evolve and form the next generation</a:t>
            </a:r>
          </a:p>
          <a:p>
            <a:endParaRPr lang="en-GB" dirty="0" smtClean="0"/>
          </a:p>
          <a:p>
            <a:r>
              <a:rPr lang="en-GB" dirty="0" smtClean="0"/>
              <a:t>These operations do not guarantee that the best individual of a generation is still present at the next generation. For this reason, one usually adds another mechanism, called </a:t>
            </a:r>
            <a:r>
              <a:rPr lang="en-GB" dirty="0" smtClean="0">
                <a:solidFill>
                  <a:schemeClr val="tx2"/>
                </a:solidFill>
              </a:rPr>
              <a:t>elitism</a:t>
            </a:r>
            <a:r>
              <a:rPr lang="en-GB" dirty="0" smtClean="0"/>
              <a:t> by which the </a:t>
            </a:r>
            <a:r>
              <a:rPr lang="en-GB" dirty="0" smtClean="0">
                <a:solidFill>
                  <a:schemeClr val="tx2"/>
                </a:solidFill>
              </a:rPr>
              <a:t>best individual at generation t replaces the worst of iteration t+1</a:t>
            </a:r>
            <a:r>
              <a:rPr lang="en-GB" dirty="0" smtClean="0"/>
              <a:t>.</a:t>
            </a:r>
          </a:p>
          <a:p>
            <a:pPr lvl="1"/>
            <a:r>
              <a:rPr lang="en-GB" dirty="0" smtClean="0"/>
              <a:t>This is however skipped if the best individual at t+1 is better than the best at t.</a:t>
            </a:r>
          </a:p>
          <a:p>
            <a:endParaRPr lang="en-GB" dirty="0"/>
          </a:p>
          <a:p>
            <a:r>
              <a:rPr lang="en-GB" dirty="0" smtClean="0"/>
              <a:t>Note: for practical reason, the </a:t>
            </a:r>
            <a:r>
              <a:rPr lang="en-GB" dirty="0" smtClean="0">
                <a:solidFill>
                  <a:schemeClr val="tx2"/>
                </a:solidFill>
              </a:rPr>
              <a:t>size of the population is maintained constant</a:t>
            </a:r>
            <a:r>
              <a:rPr lang="en-GB" dirty="0"/>
              <a:t> </a:t>
            </a:r>
            <a:r>
              <a:rPr lang="en-GB" dirty="0" smtClean="0"/>
              <a:t>across all generations.</a:t>
            </a:r>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5</a:t>
            </a:fld>
            <a:endParaRPr lang="fr-CH" dirty="0"/>
          </a:p>
        </p:txBody>
      </p:sp>
    </p:spTree>
    <p:extLst>
      <p:ext uri="{BB962C8B-B14F-4D97-AF65-F5344CB8AC3E}">
        <p14:creationId xmlns:p14="http://schemas.microsoft.com/office/powerpoint/2010/main" val="389989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140969"/>
            <a:ext cx="1944216" cy="879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re 3"/>
          <p:cNvSpPr>
            <a:spLocks noGrp="1"/>
          </p:cNvSpPr>
          <p:nvPr>
            <p:ph type="title"/>
          </p:nvPr>
        </p:nvSpPr>
        <p:spPr/>
        <p:txBody>
          <a:bodyPr/>
          <a:lstStyle/>
          <a:p>
            <a:r>
              <a:rPr lang="en-GB" dirty="0" smtClean="0"/>
              <a:t>Pseudo-code</a:t>
            </a:r>
            <a:endParaRPr lang="en-GB" dirty="0"/>
          </a:p>
        </p:txBody>
      </p:sp>
      <p:sp>
        <p:nvSpPr>
          <p:cNvPr id="5" name="Espace réservé du contenu 4"/>
          <p:cNvSpPr>
            <a:spLocks noGrp="1"/>
          </p:cNvSpPr>
          <p:nvPr>
            <p:ph idx="1"/>
          </p:nvPr>
        </p:nvSpPr>
        <p:spPr/>
        <p:txBody>
          <a:bodyPr/>
          <a:lstStyle/>
          <a:p>
            <a:r>
              <a:rPr lang="en-GB" dirty="0" smtClean="0"/>
              <a:t>generation = 0</a:t>
            </a:r>
          </a:p>
          <a:p>
            <a:r>
              <a:rPr lang="en-GB" dirty="0" smtClean="0"/>
              <a:t>initialize population (at random)</a:t>
            </a:r>
          </a:p>
          <a:p>
            <a:r>
              <a:rPr lang="en-GB" dirty="0" smtClean="0"/>
              <a:t>while (not end-condition):</a:t>
            </a:r>
          </a:p>
          <a:p>
            <a:pPr lvl="1"/>
            <a:r>
              <a:rPr lang="en-GB" dirty="0" smtClean="0"/>
              <a:t>generation += 1</a:t>
            </a:r>
          </a:p>
          <a:p>
            <a:pPr lvl="1"/>
            <a:r>
              <a:rPr lang="en-GB" dirty="0" smtClean="0"/>
              <a:t>compute the fitness of all individuals</a:t>
            </a:r>
          </a:p>
          <a:p>
            <a:pPr lvl="1"/>
            <a:r>
              <a:rPr lang="en-GB" dirty="0" smtClean="0"/>
              <a:t>selection of best individuals</a:t>
            </a:r>
          </a:p>
          <a:p>
            <a:pPr lvl="1"/>
            <a:r>
              <a:rPr lang="en-GB" dirty="0" smtClean="0"/>
              <a:t>crossover</a:t>
            </a:r>
          </a:p>
          <a:p>
            <a:pPr lvl="1"/>
            <a:r>
              <a:rPr lang="en-GB" dirty="0" smtClean="0"/>
              <a:t>mutation</a:t>
            </a:r>
          </a:p>
          <a:p>
            <a:pPr lvl="1"/>
            <a:r>
              <a:rPr lang="en-GB" dirty="0" smtClean="0"/>
              <a:t>insert the best previous	</a:t>
            </a:r>
            <a:r>
              <a:rPr lang="en-GB" dirty="0" smtClean="0">
                <a:solidFill>
                  <a:schemeClr val="tx1">
                    <a:lumMod val="50000"/>
                    <a:lumOff val="50000"/>
                  </a:schemeClr>
                </a:solidFill>
              </a:rPr>
              <a:t># to keep the best so far</a:t>
            </a:r>
          </a:p>
          <a:p>
            <a:r>
              <a:rPr lang="en-GB" dirty="0" smtClean="0"/>
              <a:t>Output the best solution</a:t>
            </a:r>
          </a:p>
          <a:p>
            <a:r>
              <a:rPr lang="en-GB" dirty="0"/>
              <a:t>The </a:t>
            </a:r>
            <a:r>
              <a:rPr lang="en-GB" dirty="0">
                <a:solidFill>
                  <a:schemeClr val="tx2"/>
                </a:solidFill>
              </a:rPr>
              <a:t>end condition </a:t>
            </a:r>
            <a:r>
              <a:rPr lang="en-GB" dirty="0"/>
              <a:t>is similar to other metaheuristics seen so far :</a:t>
            </a:r>
          </a:p>
          <a:p>
            <a:pPr lvl="1"/>
            <a:r>
              <a:rPr lang="en-GB" dirty="0"/>
              <a:t>A max number of iterations or a given computational effort</a:t>
            </a:r>
          </a:p>
          <a:p>
            <a:pPr lvl="1"/>
            <a:r>
              <a:rPr lang="en-GB" dirty="0"/>
              <a:t>The fact we do not progress anymore (stagnation of the fitness)</a:t>
            </a:r>
          </a:p>
          <a:p>
            <a:pPr marL="0" indent="0">
              <a:buNone/>
            </a:pPr>
            <a:endParaRPr lang="en-GB" dirty="0" smtClean="0"/>
          </a:p>
          <a:p>
            <a:endParaRPr lang="en-GB" dirty="0"/>
          </a:p>
          <a:p>
            <a:endParaRPr lang="en-GB" dirty="0" smtClean="0"/>
          </a:p>
          <a:p>
            <a:endParaRPr lang="en-GB" dirty="0"/>
          </a:p>
          <a:p>
            <a:endParaRPr lang="en-GB" dirty="0"/>
          </a:p>
        </p:txBody>
      </p:sp>
      <p:sp>
        <p:nvSpPr>
          <p:cNvPr id="3" name="Espace réservé du numéro de diapositive 2"/>
          <p:cNvSpPr>
            <a:spLocks noGrp="1"/>
          </p:cNvSpPr>
          <p:nvPr>
            <p:ph type="sldNum" sz="quarter" idx="12"/>
          </p:nvPr>
        </p:nvSpPr>
        <p:spPr/>
        <p:txBody>
          <a:bodyPr/>
          <a:lstStyle/>
          <a:p>
            <a:fld id="{9A948F23-6199-48C5-9F14-021A62431B2A}" type="slidenum">
              <a:rPr lang="fr-CH" smtClean="0"/>
              <a:t>6</a:t>
            </a:fld>
            <a:endParaRPr lang="fr-CH"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551092"/>
            <a:ext cx="5001469" cy="96070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1" y="5358441"/>
            <a:ext cx="6120682" cy="1414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72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en-GB" dirty="0" smtClean="0"/>
              <a:t>Genetic operator: Selection</a:t>
            </a:r>
            <a:endParaRPr lang="fr-CH" dirty="0"/>
          </a:p>
        </p:txBody>
      </p:sp>
      <p:sp>
        <p:nvSpPr>
          <p:cNvPr id="5" name="Espace réservé du contenu 4"/>
          <p:cNvSpPr>
            <a:spLocks noGrp="1"/>
          </p:cNvSpPr>
          <p:nvPr>
            <p:ph idx="1"/>
          </p:nvPr>
        </p:nvSpPr>
        <p:spPr/>
        <p:txBody>
          <a:bodyPr/>
          <a:lstStyle/>
          <a:p>
            <a:r>
              <a:rPr lang="en-GB" b="1" dirty="0" smtClean="0">
                <a:solidFill>
                  <a:schemeClr val="tx2"/>
                </a:solidFill>
              </a:rPr>
              <a:t>Fitness Proportionate</a:t>
            </a:r>
          </a:p>
          <a:p>
            <a:r>
              <a:rPr lang="en-GB" dirty="0" smtClean="0"/>
              <a:t>One draw n times an individual from P(t) (n is the size of the population)</a:t>
            </a:r>
          </a:p>
          <a:p>
            <a:r>
              <a:rPr lang="en-GB" dirty="0" smtClean="0"/>
              <a:t>This operation is done </a:t>
            </a:r>
            <a:r>
              <a:rPr lang="en-GB" dirty="0" smtClean="0">
                <a:solidFill>
                  <a:schemeClr val="tx2"/>
                </a:solidFill>
              </a:rPr>
              <a:t>randomly</a:t>
            </a:r>
            <a:r>
              <a:rPr lang="en-GB" dirty="0" smtClean="0"/>
              <a:t> </a:t>
            </a:r>
            <a:r>
              <a:rPr lang="en-GB" dirty="0" smtClean="0">
                <a:solidFill>
                  <a:schemeClr val="tx2"/>
                </a:solidFill>
              </a:rPr>
              <a:t>but</a:t>
            </a:r>
            <a:r>
              <a:rPr lang="en-GB" dirty="0" smtClean="0"/>
              <a:t> </a:t>
            </a:r>
            <a:r>
              <a:rPr lang="en-GB" dirty="0" smtClean="0">
                <a:solidFill>
                  <a:schemeClr val="tx2"/>
                </a:solidFill>
              </a:rPr>
              <a:t>driven by the value of the fitness</a:t>
            </a:r>
            <a:r>
              <a:rPr lang="en-GB" dirty="0" smtClean="0"/>
              <a:t>, so as to increase the selection of good individuals.</a:t>
            </a:r>
          </a:p>
          <a:p>
            <a:endParaRPr lang="en-GB" dirty="0" smtClean="0"/>
          </a:p>
          <a:p>
            <a:r>
              <a:rPr lang="en-GB" b="1" dirty="0" smtClean="0">
                <a:solidFill>
                  <a:schemeClr val="tx2"/>
                </a:solidFill>
              </a:rPr>
              <a:t>Selection by rank</a:t>
            </a:r>
          </a:p>
          <a:p>
            <a:r>
              <a:rPr lang="en-GB" dirty="0" smtClean="0"/>
              <a:t>Select only individuals with the best fitness</a:t>
            </a:r>
          </a:p>
          <a:p>
            <a:endParaRPr lang="en-GB" dirty="0"/>
          </a:p>
          <a:p>
            <a:r>
              <a:rPr lang="en-GB" b="1" dirty="0" smtClean="0">
                <a:solidFill>
                  <a:schemeClr val="tx2"/>
                </a:solidFill>
              </a:rPr>
              <a:t>Tournament selection</a:t>
            </a:r>
          </a:p>
          <a:p>
            <a:r>
              <a:rPr lang="en-GB" dirty="0" smtClean="0"/>
              <a:t>Make such a game between some individuals to keep only the best of them</a:t>
            </a:r>
          </a:p>
          <a:p>
            <a:endParaRPr lang="en-GB" dirty="0"/>
          </a:p>
          <a:p>
            <a:r>
              <a:rPr lang="en-GB" dirty="0" smtClean="0"/>
              <a:t>By repeating this process as many times as there are individuals in P, one gets population P’.</a:t>
            </a:r>
          </a:p>
          <a:p>
            <a:pPr lvl="1"/>
            <a:r>
              <a:rPr lang="en-GB" dirty="0" smtClean="0"/>
              <a:t>In P’ there are only individuals from P (</a:t>
            </a:r>
            <a:r>
              <a:rPr lang="en-GB" dirty="0" smtClean="0">
                <a:solidFill>
                  <a:schemeClr val="tx2"/>
                </a:solidFill>
              </a:rPr>
              <a:t>no innovation</a:t>
            </a:r>
            <a:r>
              <a:rPr lang="en-GB" dirty="0" smtClean="0"/>
              <a:t>) but the </a:t>
            </a:r>
            <a:r>
              <a:rPr lang="en-GB" dirty="0" smtClean="0">
                <a:solidFill>
                  <a:schemeClr val="tx2"/>
                </a:solidFill>
              </a:rPr>
              <a:t>same individual </a:t>
            </a:r>
            <a:r>
              <a:rPr lang="en-GB" dirty="0" smtClean="0"/>
              <a:t>can be present </a:t>
            </a:r>
            <a:r>
              <a:rPr lang="en-GB" dirty="0" smtClean="0">
                <a:solidFill>
                  <a:schemeClr val="tx2"/>
                </a:solidFill>
              </a:rPr>
              <a:t>several tim</a:t>
            </a:r>
            <a:r>
              <a:rPr lang="en-GB" dirty="0" smtClean="0"/>
              <a:t>es.</a:t>
            </a:r>
          </a:p>
          <a:p>
            <a:pPr lvl="1"/>
            <a:r>
              <a:rPr lang="en-GB" dirty="0" smtClean="0"/>
              <a:t>The </a:t>
            </a:r>
            <a:r>
              <a:rPr lang="en-GB" dirty="0" smtClean="0">
                <a:solidFill>
                  <a:schemeClr val="tx2"/>
                </a:solidFill>
              </a:rPr>
              <a:t>good ones are overrepresented</a:t>
            </a:r>
            <a:r>
              <a:rPr lang="en-GB" dirty="0" smtClean="0"/>
              <a:t>, and the </a:t>
            </a:r>
            <a:r>
              <a:rPr lang="en-GB" dirty="0" smtClean="0">
                <a:solidFill>
                  <a:schemeClr val="tx2"/>
                </a:solidFill>
              </a:rPr>
              <a:t>worst are forgotten</a:t>
            </a:r>
            <a:r>
              <a:rPr lang="en-GB" dirty="0" smtClean="0"/>
              <a:t>.</a:t>
            </a:r>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7</a:t>
            </a:fld>
            <a:endParaRPr lang="fr-CH"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476672"/>
            <a:ext cx="18192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89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Genetic operator: Crossover</a:t>
            </a:r>
            <a:endParaRPr lang="en-GB" dirty="0"/>
          </a:p>
        </p:txBody>
      </p:sp>
      <p:sp>
        <p:nvSpPr>
          <p:cNvPr id="3" name="Espace réservé du contenu 2"/>
          <p:cNvSpPr>
            <a:spLocks noGrp="1"/>
          </p:cNvSpPr>
          <p:nvPr>
            <p:ph idx="1"/>
          </p:nvPr>
        </p:nvSpPr>
        <p:spPr/>
        <p:txBody>
          <a:bodyPr/>
          <a:lstStyle/>
          <a:p>
            <a:r>
              <a:rPr lang="en-GB" dirty="0" smtClean="0"/>
              <a:t>The n individuals selected in P’ are now the parents of the individuals in P’’.</a:t>
            </a:r>
          </a:p>
          <a:p>
            <a:endParaRPr lang="en-GB" dirty="0"/>
          </a:p>
          <a:p>
            <a:r>
              <a:rPr lang="en-GB" dirty="0" smtClean="0"/>
              <a:t>Crossover (“</a:t>
            </a:r>
            <a:r>
              <a:rPr lang="en-GB" dirty="0" err="1" smtClean="0"/>
              <a:t>croisement</a:t>
            </a:r>
            <a:r>
              <a:rPr lang="en-GB" dirty="0" smtClean="0"/>
              <a:t>” in French), recombination, </a:t>
            </a:r>
            <a:r>
              <a:rPr lang="en-GB" dirty="0" err="1" smtClean="0"/>
              <a:t>hybridation</a:t>
            </a:r>
            <a:r>
              <a:rPr lang="en-GB" dirty="0" smtClean="0"/>
              <a:t>…</a:t>
            </a:r>
          </a:p>
          <a:p>
            <a:r>
              <a:rPr lang="en-GB" dirty="0" smtClean="0"/>
              <a:t>…is the process of </a:t>
            </a:r>
            <a:r>
              <a:rPr lang="en-GB" dirty="0" smtClean="0">
                <a:solidFill>
                  <a:schemeClr val="tx2"/>
                </a:solidFill>
              </a:rPr>
              <a:t>mixing the genomes of two parents to produce </a:t>
            </a:r>
            <a:r>
              <a:rPr lang="en-GB" dirty="0" err="1" smtClean="0">
                <a:solidFill>
                  <a:schemeClr val="tx2"/>
                </a:solidFill>
              </a:rPr>
              <a:t>offsprings</a:t>
            </a:r>
            <a:r>
              <a:rPr lang="en-GB" dirty="0" smtClean="0"/>
              <a:t>.</a:t>
            </a:r>
          </a:p>
          <a:p>
            <a:pPr lvl="1"/>
            <a:r>
              <a:rPr lang="en-GB" dirty="0" smtClean="0"/>
              <a:t>The two parents may have a good solution for different parts of the problem.</a:t>
            </a:r>
            <a:endParaRPr lang="en-GB" dirty="0"/>
          </a:p>
          <a:p>
            <a:pPr lvl="1"/>
            <a:r>
              <a:rPr lang="en-GB" dirty="0" smtClean="0"/>
              <a:t>By combining them, one hope to get an even better solution.</a:t>
            </a:r>
          </a:p>
          <a:p>
            <a:endParaRPr lang="en-GB" dirty="0"/>
          </a:p>
          <a:p>
            <a:r>
              <a:rPr lang="en-GB" dirty="0" smtClean="0"/>
              <a:t>One select from P’ a pair of individuals in any way, for instance (S</a:t>
            </a:r>
            <a:r>
              <a:rPr lang="en-GB" baseline="-25000" dirty="0" smtClean="0"/>
              <a:t>1</a:t>
            </a:r>
            <a:r>
              <a:rPr lang="en-GB" dirty="0" smtClean="0"/>
              <a:t>, S</a:t>
            </a:r>
            <a:r>
              <a:rPr lang="en-GB" baseline="-25000" dirty="0" smtClean="0"/>
              <a:t>2</a:t>
            </a:r>
            <a:r>
              <a:rPr lang="en-GB" dirty="0" smtClean="0"/>
              <a:t>) (S</a:t>
            </a:r>
            <a:r>
              <a:rPr lang="en-GB" baseline="-25000" dirty="0" smtClean="0"/>
              <a:t>3</a:t>
            </a:r>
            <a:r>
              <a:rPr lang="en-GB" dirty="0" smtClean="0"/>
              <a:t>, S</a:t>
            </a:r>
            <a:r>
              <a:rPr lang="en-GB" baseline="-25000" dirty="0" smtClean="0"/>
              <a:t>4</a:t>
            </a:r>
            <a:r>
              <a:rPr lang="en-GB" dirty="0" smtClean="0"/>
              <a:t>)…</a:t>
            </a:r>
          </a:p>
          <a:p>
            <a:pPr lvl="1"/>
            <a:r>
              <a:rPr lang="en-GB" dirty="0" smtClean="0"/>
              <a:t>With probability P</a:t>
            </a:r>
            <a:r>
              <a:rPr lang="en-GB" baseline="-25000" dirty="0" smtClean="0"/>
              <a:t>crossover </a:t>
            </a:r>
            <a:r>
              <a:rPr lang="en-GB" dirty="0" smtClean="0"/>
              <a:t>the genome of S</a:t>
            </a:r>
            <a:r>
              <a:rPr lang="en-GB" baseline="-25000" dirty="0" smtClean="0"/>
              <a:t>i</a:t>
            </a:r>
            <a:r>
              <a:rPr lang="en-GB" dirty="0" smtClean="0"/>
              <a:t> and S</a:t>
            </a:r>
            <a:r>
              <a:rPr lang="en-GB" baseline="-25000" dirty="0" smtClean="0"/>
              <a:t>j</a:t>
            </a:r>
            <a:r>
              <a:rPr lang="en-GB" dirty="0" smtClean="0"/>
              <a:t> are mixed (see below for example), depending on the coding, and they produce two children (population size preserved)</a:t>
            </a:r>
          </a:p>
          <a:p>
            <a:pPr lvl="1"/>
            <a:r>
              <a:rPr lang="en-GB" dirty="0" smtClean="0"/>
              <a:t>With probability 1-</a:t>
            </a:r>
            <a:r>
              <a:rPr lang="en-GB" dirty="0"/>
              <a:t>P</a:t>
            </a:r>
            <a:r>
              <a:rPr lang="en-GB" baseline="-25000" dirty="0"/>
              <a:t>crossover </a:t>
            </a:r>
            <a:r>
              <a:rPr lang="en-GB" dirty="0" smtClean="0"/>
              <a:t>, the two parents are inserted in P’’ without change.</a:t>
            </a:r>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8</a:t>
            </a:fld>
            <a:endParaRPr lang="fr-CH"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476672"/>
            <a:ext cx="20955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68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Genetic operator: Mutation</a:t>
            </a:r>
            <a:endParaRPr lang="en-GB" dirty="0"/>
          </a:p>
        </p:txBody>
      </p:sp>
      <p:sp>
        <p:nvSpPr>
          <p:cNvPr id="3" name="Espace réservé du contenu 2"/>
          <p:cNvSpPr>
            <a:spLocks noGrp="1"/>
          </p:cNvSpPr>
          <p:nvPr>
            <p:ph idx="1"/>
          </p:nvPr>
        </p:nvSpPr>
        <p:spPr/>
        <p:txBody>
          <a:bodyPr/>
          <a:lstStyle/>
          <a:p>
            <a:r>
              <a:rPr lang="en-GB" dirty="0" smtClean="0"/>
              <a:t>On the n new individuals obtained by crossover, one can apply mutations, that is </a:t>
            </a:r>
            <a:r>
              <a:rPr lang="en-GB" dirty="0" smtClean="0">
                <a:solidFill>
                  <a:schemeClr val="tx2"/>
                </a:solidFill>
              </a:rPr>
              <a:t>random modification</a:t>
            </a:r>
            <a:r>
              <a:rPr lang="en-GB" dirty="0" smtClean="0"/>
              <a:t>.</a:t>
            </a:r>
          </a:p>
          <a:p>
            <a:pPr lvl="1"/>
            <a:r>
              <a:rPr lang="en-GB" b="1" dirty="0" smtClean="0"/>
              <a:t>Note:</a:t>
            </a:r>
            <a:r>
              <a:rPr lang="en-GB" dirty="0" smtClean="0"/>
              <a:t> in nature, mutations are an important element of evolution. Due to errors in genome transcription, which allows the emergence of new solutions and innovations.</a:t>
            </a:r>
          </a:p>
          <a:p>
            <a:endParaRPr lang="en-GB" b="1" dirty="0"/>
          </a:p>
          <a:p>
            <a:r>
              <a:rPr lang="en-GB" dirty="0" smtClean="0"/>
              <a:t>For a GA, the mutation will depend on the coding and the nature of the search space.</a:t>
            </a:r>
          </a:p>
          <a:p>
            <a:endParaRPr lang="en-GB" dirty="0"/>
          </a:p>
          <a:p>
            <a:r>
              <a:rPr lang="en-GB" dirty="0" smtClean="0"/>
              <a:t>Mutation is also done with some (low) probability P</a:t>
            </a:r>
            <a:r>
              <a:rPr lang="en-GB" baseline="-25000" dirty="0" smtClean="0"/>
              <a:t>mutation</a:t>
            </a:r>
            <a:r>
              <a:rPr lang="en-GB" dirty="0" smtClean="0"/>
              <a:t>.</a:t>
            </a:r>
          </a:p>
          <a:p>
            <a:endParaRPr lang="en-GB" dirty="0"/>
          </a:p>
          <a:p>
            <a:r>
              <a:rPr lang="en-GB" dirty="0" smtClean="0"/>
              <a:t>Metaheuristics use exploration and exploitation to find the optimal solution.</a:t>
            </a:r>
          </a:p>
          <a:p>
            <a:r>
              <a:rPr lang="en-GB" dirty="0" smtClean="0"/>
              <a:t>GA are similar:</a:t>
            </a:r>
          </a:p>
          <a:p>
            <a:pPr lvl="1"/>
            <a:r>
              <a:rPr lang="en-GB" b="1" dirty="0" smtClean="0">
                <a:solidFill>
                  <a:schemeClr val="tx2"/>
                </a:solidFill>
              </a:rPr>
              <a:t>Selection</a:t>
            </a:r>
            <a:r>
              <a:rPr lang="en-GB" dirty="0" smtClean="0">
                <a:solidFill>
                  <a:schemeClr val="tx2"/>
                </a:solidFill>
              </a:rPr>
              <a:t> </a:t>
            </a:r>
            <a:r>
              <a:rPr lang="en-GB" dirty="0" smtClean="0"/>
              <a:t>favours </a:t>
            </a:r>
            <a:r>
              <a:rPr lang="en-GB" dirty="0" smtClean="0">
                <a:solidFill>
                  <a:schemeClr val="tx2"/>
                </a:solidFill>
              </a:rPr>
              <a:t>exploitation</a:t>
            </a:r>
            <a:r>
              <a:rPr lang="en-GB" dirty="0" smtClean="0"/>
              <a:t> (by selecting good individuals)</a:t>
            </a:r>
          </a:p>
          <a:p>
            <a:pPr lvl="1"/>
            <a:r>
              <a:rPr lang="en-GB" b="1" dirty="0" smtClean="0">
                <a:solidFill>
                  <a:schemeClr val="tx2"/>
                </a:solidFill>
              </a:rPr>
              <a:t>Mutation</a:t>
            </a:r>
            <a:r>
              <a:rPr lang="en-GB" dirty="0" smtClean="0"/>
              <a:t> favours </a:t>
            </a:r>
            <a:r>
              <a:rPr lang="en-GB" dirty="0" smtClean="0">
                <a:solidFill>
                  <a:schemeClr val="tx2"/>
                </a:solidFill>
              </a:rPr>
              <a:t>exploration</a:t>
            </a:r>
            <a:r>
              <a:rPr lang="en-GB" dirty="0" smtClean="0"/>
              <a:t> (random modifications produces new solutions, whether good or bad)</a:t>
            </a:r>
          </a:p>
          <a:p>
            <a:pPr lvl="1"/>
            <a:r>
              <a:rPr lang="en-GB" b="1" dirty="0" smtClean="0">
                <a:solidFill>
                  <a:schemeClr val="tx2"/>
                </a:solidFill>
              </a:rPr>
              <a:t>Crossover</a:t>
            </a:r>
            <a:r>
              <a:rPr lang="en-GB" dirty="0" smtClean="0"/>
              <a:t> is usually considered as </a:t>
            </a:r>
            <a:r>
              <a:rPr lang="en-GB" dirty="0" smtClean="0">
                <a:solidFill>
                  <a:schemeClr val="tx2"/>
                </a:solidFill>
              </a:rPr>
              <a:t>favouring diversity </a:t>
            </a:r>
            <a:r>
              <a:rPr lang="en-GB" dirty="0" smtClean="0"/>
              <a:t>(creation of new solutions) although it also act as intensification of two good parents.</a:t>
            </a:r>
            <a:endParaRPr lang="en-GB" dirty="0"/>
          </a:p>
        </p:txBody>
      </p:sp>
      <p:sp>
        <p:nvSpPr>
          <p:cNvPr id="4" name="Espace réservé du numéro de diapositive 3"/>
          <p:cNvSpPr>
            <a:spLocks noGrp="1"/>
          </p:cNvSpPr>
          <p:nvPr>
            <p:ph type="sldNum" sz="quarter" idx="12"/>
          </p:nvPr>
        </p:nvSpPr>
        <p:spPr/>
        <p:txBody>
          <a:bodyPr/>
          <a:lstStyle/>
          <a:p>
            <a:fld id="{9A948F23-6199-48C5-9F14-021A62431B2A}" type="slidenum">
              <a:rPr lang="fr-CH" smtClean="0"/>
              <a:pPr/>
              <a:t>9</a:t>
            </a:fld>
            <a:endParaRPr lang="fr-C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00" y="466656"/>
            <a:ext cx="29337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431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noFill/>
        <a:ln>
          <a:solidFill>
            <a:schemeClr val="accent6"/>
          </a:solidFill>
        </a:ln>
      </a:spPr>
      <a:bodyPr rtlCol="0" anchor="ctr"/>
      <a:lstStyle>
        <a:defPP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1359</TotalTime>
  <Words>2549</Words>
  <Application>Microsoft Office PowerPoint</Application>
  <PresentationFormat>Affichage à l'écran (4:3)</PresentationFormat>
  <Paragraphs>461</Paragraphs>
  <Slides>47</Slides>
  <Notes>0</Notes>
  <HiddenSlides>0</HiddenSlides>
  <MMClips>0</MMClips>
  <ScaleCrop>false</ScaleCrop>
  <HeadingPairs>
    <vt:vector size="4" baseType="variant">
      <vt:variant>
        <vt:lpstr>Thème</vt:lpstr>
      </vt:variant>
      <vt:variant>
        <vt:i4>1</vt:i4>
      </vt:variant>
      <vt:variant>
        <vt:lpstr>Titres des diapositives</vt:lpstr>
      </vt:variant>
      <vt:variant>
        <vt:i4>47</vt:i4>
      </vt:variant>
    </vt:vector>
  </HeadingPairs>
  <TitlesOfParts>
    <vt:vector size="48" baseType="lpstr">
      <vt:lpstr>Clarté</vt:lpstr>
      <vt:lpstr>Evolutionary Algorithms</vt:lpstr>
      <vt:lpstr>6.1 Introduction</vt:lpstr>
      <vt:lpstr>Présentation PowerPoint</vt:lpstr>
      <vt:lpstr>6.2 Genetic algorithms (GA)</vt:lpstr>
      <vt:lpstr>Présentation PowerPoint</vt:lpstr>
      <vt:lpstr>Pseudo-code</vt:lpstr>
      <vt:lpstr>Genetic operator: Selection</vt:lpstr>
      <vt:lpstr>Genetic operator: Crossover</vt:lpstr>
      <vt:lpstr>Genetic operator: Mutation</vt:lpstr>
      <vt:lpstr>6.3 A simple example</vt:lpstr>
      <vt:lpstr>Présentation PowerPoint</vt:lpstr>
      <vt:lpstr>Présentation PowerPoint</vt:lpstr>
      <vt:lpstr>Présentation PowerPoint</vt:lpstr>
      <vt:lpstr>Présentation PowerPoint</vt:lpstr>
      <vt:lpstr>Présentation PowerPoint</vt:lpstr>
      <vt:lpstr>Présentation PowerPoint</vt:lpstr>
      <vt:lpstr>6.4 Case of real function</vt:lpstr>
      <vt:lpstr>Présentation PowerPoint</vt:lpstr>
      <vt:lpstr>Présentation PowerPoint</vt:lpstr>
      <vt:lpstr>Présentation PowerPoint</vt:lpstr>
      <vt:lpstr>Floating point arithmetic</vt:lpstr>
      <vt:lpstr>Présentation PowerPoint</vt:lpstr>
      <vt:lpstr>6.5 Other selection operators</vt:lpstr>
      <vt:lpstr>Présentation PowerPoint</vt:lpstr>
      <vt:lpstr>TO COMPLETE WITH 16,11 LAST HOUR</vt:lpstr>
      <vt:lpstr>6.7 TAKEOVER TIME</vt:lpstr>
      <vt:lpstr>Présentation PowerPoint</vt:lpstr>
      <vt:lpstr>Présentation PowerPoint</vt:lpstr>
      <vt:lpstr>Présentation PowerPoint</vt:lpstr>
      <vt:lpstr>Présentation PowerPoint</vt:lpstr>
      <vt:lpstr>Présentation PowerPoint</vt:lpstr>
      <vt:lpstr>Other crossover and mutation operators</vt:lpstr>
      <vt:lpstr>Présentation PowerPoint</vt:lpstr>
      <vt:lpstr>Présentation PowerPoint</vt:lpstr>
      <vt:lpstr>Example: Antenna coverage in a city</vt:lpstr>
      <vt:lpstr>6.8 Usefulness of genetic operators</vt:lpstr>
      <vt:lpstr>Présentation PowerPoint</vt:lpstr>
      <vt:lpstr>Présentation PowerPoint</vt:lpstr>
      <vt:lpstr>Présentation PowerPoint</vt:lpstr>
      <vt:lpstr>Final remarks</vt:lpstr>
      <vt:lpstr>6.9 Neighbouring crossover</vt:lpstr>
      <vt:lpstr>Présentation PowerPoint</vt:lpstr>
      <vt:lpstr>Présentation PowerPoint</vt:lpstr>
      <vt:lpstr>Présentation PowerPoint</vt:lpstr>
      <vt:lpstr>Présentation PowerPoint</vt:lpstr>
      <vt:lpstr>Cellular populations</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Métaheuristics for optimisation</dc:title>
  <dc:creator>Mininours</dc:creator>
  <cp:lastModifiedBy>Mininours</cp:lastModifiedBy>
  <cp:revision>140</cp:revision>
  <dcterms:created xsi:type="dcterms:W3CDTF">2020-09-21T07:18:40Z</dcterms:created>
  <dcterms:modified xsi:type="dcterms:W3CDTF">2020-11-23T11:04:08Z</dcterms:modified>
</cp:coreProperties>
</file>