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261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4653" autoAdjust="0"/>
  </p:normalViewPr>
  <p:slideViewPr>
    <p:cSldViewPr>
      <p:cViewPr varScale="1">
        <p:scale>
          <a:sx n="76" d="100"/>
          <a:sy n="76" d="100"/>
        </p:scale>
        <p:origin x="-84" y="-8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6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E49A8-7531-444A-A3A4-AB61367935FA}" type="datetimeFigureOut">
              <a:rPr lang="fr-CH" smtClean="0"/>
              <a:t>21.12.2020</a:t>
            </a:fld>
            <a:endParaRPr lang="fr-CH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A2E91-BA9A-41E4-9FA4-83DB71E0A116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0591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4400" cap="all" baseline="0"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33EB-F9A3-4460-B38D-01DC5E97C46E}" type="datetime1">
              <a:rPr lang="fr-CH" smtClean="0"/>
              <a:t>21.12.2020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4BA7-CF32-43D6-B681-2F57F736BFD5}" type="datetime1">
              <a:rPr lang="fr-CH" smtClean="0"/>
              <a:t>21.12.2020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4D69-2D72-43E9-B153-0C70A6DE6E7F}" type="datetime1">
              <a:rPr lang="fr-CH" smtClean="0"/>
              <a:t>21.12.2020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9DA7-AE7E-4DFA-A067-476A1AFFC272}" type="datetime1">
              <a:rPr lang="fr-CH" smtClean="0"/>
              <a:t>21.12.2020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8928992" cy="990600"/>
          </a:xfrm>
        </p:spPr>
        <p:txBody>
          <a:bodyPr/>
          <a:lstStyle/>
          <a:p>
            <a:r>
              <a:rPr lang="en-GB" noProof="0" smtClean="0"/>
              <a:t>Modifiez le style du titre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5257800"/>
          </a:xfrm>
        </p:spPr>
        <p:txBody>
          <a:bodyPr/>
          <a:lstStyle/>
          <a:p>
            <a:pPr lvl="0"/>
            <a:r>
              <a:rPr lang="en-GB" noProof="0" dirty="0" err="1" smtClean="0"/>
              <a:t>Modifiez</a:t>
            </a:r>
            <a:r>
              <a:rPr lang="en-GB" noProof="0" dirty="0" smtClean="0"/>
              <a:t> les styles du </a:t>
            </a:r>
            <a:r>
              <a:rPr lang="en-GB" noProof="0" dirty="0" err="1" smtClean="0"/>
              <a:t>texte</a:t>
            </a:r>
            <a:r>
              <a:rPr lang="en-GB" noProof="0" dirty="0" smtClean="0"/>
              <a:t> du masque</a:t>
            </a:r>
          </a:p>
          <a:p>
            <a:pPr lvl="1"/>
            <a:r>
              <a:rPr lang="en-GB" noProof="0" dirty="0" err="1" smtClean="0"/>
              <a:t>Deuxième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Troisième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Quatrième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Cinquième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2429-BB69-4677-9249-84351D55B81E}" type="datetime1">
              <a:rPr lang="fr-CH" smtClean="0"/>
              <a:t>21.12.2020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A948F23-6199-48C5-9F14-021A62431B2A}" type="slidenum">
              <a:rPr lang="fr-CH" smtClean="0"/>
              <a:pPr/>
              <a:t>‹N°›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928992" cy="6453336"/>
          </a:xfrm>
        </p:spPr>
        <p:txBody>
          <a:bodyPr/>
          <a:lstStyle/>
          <a:p>
            <a:pPr lvl="0"/>
            <a:r>
              <a:rPr lang="en-GB" noProof="0" dirty="0" err="1" smtClean="0"/>
              <a:t>Modifiez</a:t>
            </a:r>
            <a:r>
              <a:rPr lang="en-GB" noProof="0" dirty="0" smtClean="0"/>
              <a:t> les styles du </a:t>
            </a:r>
            <a:r>
              <a:rPr lang="en-GB" noProof="0" dirty="0" err="1" smtClean="0"/>
              <a:t>texte</a:t>
            </a:r>
            <a:r>
              <a:rPr lang="en-GB" noProof="0" dirty="0" smtClean="0"/>
              <a:t> du masque</a:t>
            </a:r>
          </a:p>
          <a:p>
            <a:pPr lvl="1"/>
            <a:r>
              <a:rPr lang="en-GB" noProof="0" dirty="0" err="1" smtClean="0"/>
              <a:t>Deuxième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Troisième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Quatrième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Cinquième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AD73-C0C7-4802-B587-5B22653CB2E4}" type="datetime1">
              <a:rPr lang="fr-CH" smtClean="0"/>
              <a:t>21.12.2020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4234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E956-E81C-4099-8CBE-C1F36B4BCE85}" type="datetime1">
              <a:rPr lang="fr-CH" smtClean="0"/>
              <a:t>21.12.2020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54CD-6D32-40FF-9DDB-F6685AD6F27E}" type="datetime1">
              <a:rPr lang="fr-CH" smtClean="0"/>
              <a:t>21.12.2020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50D2-BBF5-4F39-B461-43E00C89CC5A}" type="datetime1">
              <a:rPr lang="fr-CH" smtClean="0"/>
              <a:t>21.12.2020</a:t>
            </a:fld>
            <a:endParaRPr lang="fr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7792-A7FA-48C3-841A-B540CF00F5A6}" type="datetime1">
              <a:rPr lang="fr-CH" smtClean="0"/>
              <a:t>21.12.2020</a:t>
            </a:fld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17821-D4A1-42D5-BC69-B6859B15F172}" type="datetime1">
              <a:rPr lang="fr-CH" smtClean="0"/>
              <a:t>21.12.2020</a:t>
            </a:fld>
            <a:endParaRPr lang="fr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D656-0763-46DA-AFDA-013BD9149DE7}" type="datetime1">
              <a:rPr lang="fr-CH" smtClean="0"/>
              <a:t>21.12.2020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8928992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600200"/>
            <a:ext cx="8928992" cy="5141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 smtClean="0"/>
              <a:t>Modifiez</a:t>
            </a:r>
            <a:r>
              <a:rPr lang="en-GB" noProof="0" dirty="0" smtClean="0"/>
              <a:t> les styles du </a:t>
            </a:r>
            <a:r>
              <a:rPr lang="en-GB" noProof="0" dirty="0" err="1" smtClean="0"/>
              <a:t>texte</a:t>
            </a:r>
            <a:r>
              <a:rPr lang="en-GB" noProof="0" dirty="0" smtClean="0"/>
              <a:t> du masque</a:t>
            </a:r>
          </a:p>
          <a:p>
            <a:pPr lvl="1"/>
            <a:r>
              <a:rPr lang="en-GB" noProof="0" dirty="0" err="1" smtClean="0"/>
              <a:t>Deuxième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Troisième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504" y="18288"/>
            <a:ext cx="1152128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612EC90-6F88-4E08-A761-F86AA951F4E1}" type="datetime1">
              <a:rPr lang="fr-CH" smtClean="0"/>
              <a:t>21.12.2020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3648" y="18288"/>
            <a:ext cx="6552728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FFFFFF"/>
                </a:solidFill>
              </a:defRPr>
            </a:lvl1pPr>
          </a:lstStyle>
          <a:p>
            <a:fld id="{9A948F23-6199-48C5-9F14-021A62431B2A}" type="slidenum">
              <a:rPr lang="fr-CH" smtClean="0"/>
              <a:pPr/>
              <a:t>‹N°›</a:t>
            </a:fld>
            <a:endParaRPr lang="fr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Genetic Programming (GP)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</a:t>
            </a:r>
            <a:r>
              <a:rPr lang="en-GB" dirty="0"/>
              <a:t>7</a:t>
            </a:r>
            <a:endParaRPr lang="en-GB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98546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10</a:t>
            </a:fld>
            <a:endParaRPr lang="fr-CH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1"/>
            <a:ext cx="4208921" cy="216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4744"/>
            <a:ext cx="441960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23528" y="3140968"/>
            <a:ext cx="3816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Function Set and Terminal Set are defined according to the need of the problem.</a:t>
            </a:r>
            <a:endParaRPr lang="en-GB" dirty="0"/>
          </a:p>
        </p:txBody>
      </p:sp>
      <p:sp>
        <p:nvSpPr>
          <p:cNvPr id="10" name="ZoneTexte 9"/>
          <p:cNvSpPr txBox="1"/>
          <p:nvPr/>
        </p:nvSpPr>
        <p:spPr>
          <a:xfrm>
            <a:off x="323528" y="4204826"/>
            <a:ext cx="86680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Be sure that the following </a:t>
            </a:r>
            <a:r>
              <a:rPr lang="en-GB" dirty="0" smtClean="0">
                <a:solidFill>
                  <a:schemeClr val="tx2"/>
                </a:solidFill>
              </a:rPr>
              <a:t>closure property is satisfied</a:t>
            </a:r>
            <a:r>
              <a:rPr lang="en-GB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Function should </a:t>
            </a:r>
            <a:r>
              <a:rPr lang="en-GB" sz="1600" dirty="0" smtClean="0">
                <a:solidFill>
                  <a:schemeClr val="tx2"/>
                </a:solidFill>
              </a:rPr>
              <a:t>accept</a:t>
            </a:r>
            <a:r>
              <a:rPr lang="en-GB" sz="1600" dirty="0" smtClean="0"/>
              <a:t> </a:t>
            </a:r>
            <a:r>
              <a:rPr lang="en-GB" sz="1600" dirty="0" smtClean="0">
                <a:solidFill>
                  <a:schemeClr val="tx2"/>
                </a:solidFill>
              </a:rPr>
              <a:t>any results of other function in F</a:t>
            </a:r>
            <a:r>
              <a:rPr lang="en-GB" sz="1600" dirty="0" smtClean="0"/>
              <a:t>, as well as </a:t>
            </a:r>
            <a:r>
              <a:rPr lang="en-GB" sz="1600" dirty="0" smtClean="0">
                <a:solidFill>
                  <a:schemeClr val="tx2"/>
                </a:solidFill>
              </a:rPr>
              <a:t>any value from T</a:t>
            </a:r>
            <a:r>
              <a:rPr lang="en-GB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For instance, division should be extended to accept zeros as arguments: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0 / 0 or A / 0 </a:t>
            </a:r>
            <a:r>
              <a:rPr lang="en-GB" sz="1600" dirty="0" smtClean="0">
                <a:sym typeface="Wingdings" panose="05000000000000000000" pitchFamily="2" charset="2"/>
              </a:rPr>
              <a:t> </a:t>
            </a:r>
            <a:r>
              <a:rPr lang="en-GB" sz="1600" dirty="0" smtClean="0"/>
              <a:t>must be defined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Has to be defined according to the need of the problem.</a:t>
            </a:r>
          </a:p>
        </p:txBody>
      </p:sp>
    </p:spTree>
    <p:extLst>
      <p:ext uri="{BB962C8B-B14F-4D97-AF65-F5344CB8AC3E}">
        <p14:creationId xmlns:p14="http://schemas.microsoft.com/office/powerpoint/2010/main" val="4232564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Search Space S is the set of all programs that can be built from any combination of elements in F and T</a:t>
            </a:r>
          </a:p>
          <a:p>
            <a:pPr lvl="1"/>
            <a:r>
              <a:rPr lang="en-GB" dirty="0" smtClean="0"/>
              <a:t>Potentially infinite, as programs can be as deeper as one wishes.</a:t>
            </a:r>
          </a:p>
          <a:p>
            <a:pPr lvl="1"/>
            <a:r>
              <a:rPr lang="en-GB" dirty="0" smtClean="0"/>
              <a:t>Long programs take memory and are longer to execute.</a:t>
            </a:r>
          </a:p>
          <a:p>
            <a:pPr lvl="1"/>
            <a:r>
              <a:rPr lang="en-GB" dirty="0" smtClean="0"/>
              <a:t>Therefore it is common to limit their depth artificially.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11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94759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population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12</a:t>
            </a:fld>
            <a:endParaRPr lang="fr-CH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4925112" cy="4010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881" y="4895850"/>
            <a:ext cx="479107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5760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52" y="2204864"/>
            <a:ext cx="438150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Crossover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Exchange branches between the Parents Trees.</a:t>
            </a:r>
          </a:p>
          <a:p>
            <a:endParaRPr lang="en-GB" dirty="0"/>
          </a:p>
          <a:p>
            <a:r>
              <a:rPr lang="en-GB" dirty="0" smtClean="0"/>
              <a:t>As in GA, one can have a crossover probability.</a:t>
            </a:r>
          </a:p>
          <a:p>
            <a:endParaRPr lang="en-GB" dirty="0"/>
          </a:p>
          <a:p>
            <a:r>
              <a:rPr lang="en-GB" dirty="0" smtClean="0"/>
              <a:t>We need to specify the “crossover point”</a:t>
            </a:r>
          </a:p>
          <a:p>
            <a:pPr lvl="1"/>
            <a:r>
              <a:rPr lang="en-GB" dirty="0" smtClean="0"/>
              <a:t>Probability is not uniform, so as to favour internal nodes</a:t>
            </a:r>
            <a:br>
              <a:rPr lang="en-GB" dirty="0" smtClean="0"/>
            </a:br>
            <a:r>
              <a:rPr lang="en-GB" dirty="0" smtClean="0"/>
              <a:t>than around the leaves.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13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2136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Mutation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Replace a sub-tree by a new one, built at random.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With Crossover and Mutation, the </a:t>
            </a:r>
            <a:r>
              <a:rPr lang="en-GB" dirty="0" smtClean="0">
                <a:solidFill>
                  <a:schemeClr val="tx2"/>
                </a:solidFill>
              </a:rPr>
              <a:t>depth of programs tend to increase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14</a:t>
            </a:fld>
            <a:endParaRPr lang="fr-CH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988840"/>
            <a:ext cx="49911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324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7.3 Example of application</a:t>
            </a:r>
            <a:endParaRPr lang="en-GB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15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73040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692" y="3068960"/>
            <a:ext cx="6408241" cy="378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GP can be used to generate </a:t>
            </a:r>
            <a:r>
              <a:rPr lang="en-GB" dirty="0">
                <a:solidFill>
                  <a:schemeClr val="tx2"/>
                </a:solidFill>
              </a:rPr>
              <a:t>trading models </a:t>
            </a:r>
            <a:r>
              <a:rPr lang="en-GB" dirty="0"/>
              <a:t>in finance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r>
              <a:rPr lang="en-GB" dirty="0" smtClean="0"/>
              <a:t>Recommendations </a:t>
            </a:r>
            <a:r>
              <a:rPr lang="en-GB" dirty="0"/>
              <a:t>for the traders to buy, sell or no action on something (</a:t>
            </a:r>
            <a:r>
              <a:rPr lang="en-GB" dirty="0" smtClean="0"/>
              <a:t>output).</a:t>
            </a:r>
          </a:p>
          <a:p>
            <a:r>
              <a:rPr lang="en-GB" dirty="0" smtClean="0"/>
              <a:t>Based </a:t>
            </a:r>
            <a:r>
              <a:rPr lang="en-GB" dirty="0"/>
              <a:t>on the past evolution of prices (time series as input</a:t>
            </a:r>
            <a:r>
              <a:rPr lang="en-GB" dirty="0" smtClean="0"/>
              <a:t>).</a:t>
            </a:r>
          </a:p>
          <a:p>
            <a:endParaRPr lang="en-GB" dirty="0"/>
          </a:p>
          <a:p>
            <a:r>
              <a:rPr lang="en-GB" dirty="0" smtClean="0"/>
              <a:t>Fitness: profit we get if one has followed the model over a test period.</a:t>
            </a:r>
          </a:p>
          <a:p>
            <a:endParaRPr lang="en-GB" dirty="0"/>
          </a:p>
          <a:p>
            <a:r>
              <a:rPr lang="en-GB" dirty="0" smtClean="0"/>
              <a:t>But risk should be taken into account:</a:t>
            </a:r>
          </a:p>
          <a:p>
            <a:pPr lvl="1"/>
            <a:r>
              <a:rPr lang="en-GB" dirty="0" smtClean="0"/>
              <a:t>Fitness is reduced by the standard deviation of the profit.</a:t>
            </a:r>
          </a:p>
          <a:p>
            <a:pPr lvl="1"/>
            <a:r>
              <a:rPr lang="en-GB" dirty="0" smtClean="0"/>
              <a:t>Ideally, high return with low risk.</a:t>
            </a:r>
            <a:endParaRPr lang="en-GB" dirty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16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6531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7.4 </a:t>
            </a:r>
            <a:r>
              <a:rPr lang="fr-CH" dirty="0" err="1" smtClean="0"/>
              <a:t>Stack-based</a:t>
            </a:r>
            <a:r>
              <a:rPr lang="fr-CH" dirty="0" smtClean="0"/>
              <a:t> </a:t>
            </a:r>
            <a:r>
              <a:rPr lang="fr-CH" dirty="0" err="1" smtClean="0"/>
              <a:t>sequential</a:t>
            </a:r>
            <a:r>
              <a:rPr lang="fr-CH" dirty="0" smtClean="0"/>
              <a:t> programs</a:t>
            </a:r>
            <a:endParaRPr lang="fr-CH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17</a:t>
            </a:fld>
            <a:endParaRPr lang="fr-CH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3501008"/>
            <a:ext cx="6454999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259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Elements of language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18</a:t>
            </a:fld>
            <a:endParaRPr lang="fr-CH" dirty="0"/>
          </a:p>
        </p:txBody>
      </p:sp>
      <p:pic>
        <p:nvPicPr>
          <p:cNvPr id="102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6127631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87" y="4437112"/>
            <a:ext cx="6259725" cy="242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1542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Closure property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operation should work whatever the state of the stack:</a:t>
            </a:r>
          </a:p>
          <a:p>
            <a:pPr lvl="1"/>
            <a:r>
              <a:rPr lang="en-GB" dirty="0" smtClean="0"/>
              <a:t>3  ADD  </a:t>
            </a:r>
            <a:r>
              <a:rPr lang="en-GB" dirty="0" smtClean="0">
                <a:sym typeface="Wingdings" panose="05000000000000000000" pitchFamily="2" charset="2"/>
              </a:rPr>
              <a:t> missing argument for ADD  do nothing  3  ADD = 3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 smtClean="0">
                <a:sym typeface="Wingdings" panose="05000000000000000000" pitchFamily="2" charset="2"/>
              </a:rPr>
              <a:t>Functions and Terminals Sets can be defined as before to specify the search space.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 smtClean="0">
                <a:sym typeface="Wingdings" panose="05000000000000000000" pitchFamily="2" charset="2"/>
              </a:rPr>
              <a:t>The output of a GP is the state of the Stack as the end of the execution.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Or it can be the top value of the stack only (if a scalar is needed).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 smtClean="0">
                <a:sym typeface="Wingdings" panose="05000000000000000000" pitchFamily="2" charset="2"/>
              </a:rPr>
              <a:t>Note: length of these stack-based program do not change with crossover and mutation.</a:t>
            </a:r>
            <a:endParaRPr lang="en-GB" dirty="0">
              <a:sym typeface="Wingdings" panose="05000000000000000000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19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6062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7.1 Introduction</a:t>
            </a:r>
            <a:endParaRPr lang="en-GB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Developed a lot in 90’s by </a:t>
            </a:r>
            <a:r>
              <a:rPr lang="en-GB" dirty="0" err="1" smtClean="0"/>
              <a:t>Koza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28122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Crossover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As in GA: mix the </a:t>
            </a:r>
            <a:r>
              <a:rPr lang="fr-CH" dirty="0" err="1" smtClean="0"/>
              <a:t>two</a:t>
            </a:r>
            <a:r>
              <a:rPr lang="fr-CH" dirty="0" smtClean="0"/>
              <a:t> parts of the parents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20</a:t>
            </a:fld>
            <a:endParaRPr lang="fr-CH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0848"/>
            <a:ext cx="539115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013176"/>
            <a:ext cx="42862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8617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Mutation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Change each instruction with a given probability.</a:t>
            </a:r>
          </a:p>
          <a:p>
            <a:pPr lvl="1"/>
            <a:r>
              <a:rPr lang="en-GB" dirty="0" smtClean="0"/>
              <a:t>New instruction is chosen at random in T or F.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21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24599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22</a:t>
            </a:fld>
            <a:endParaRPr lang="fr-CH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405765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635380"/>
            <a:ext cx="192405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343299"/>
            <a:ext cx="196215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509120"/>
            <a:ext cx="20002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589240"/>
            <a:ext cx="4087763" cy="939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404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23</a:t>
            </a:fld>
            <a:endParaRPr lang="fr-CH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8712968" cy="586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772816"/>
            <a:ext cx="12668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8777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 structures (If, Loops)</a:t>
            </a:r>
            <a:endParaRPr lang="en-GB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Branching can also be implemented in the representation:</a:t>
            </a:r>
          </a:p>
          <a:p>
            <a:r>
              <a:rPr lang="en-GB" dirty="0" smtClean="0"/>
              <a:t>IF: can take the top of the stack and compare it to zero (or something else).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f True, instructions following the IF are executed normally.</a:t>
            </a:r>
          </a:p>
          <a:p>
            <a:pPr lvl="1"/>
            <a:r>
              <a:rPr lang="en-GB" dirty="0" smtClean="0"/>
              <a:t>Else all following instructions are ignored until an END-IF instruction.</a:t>
            </a:r>
          </a:p>
          <a:p>
            <a:pPr lvl="1"/>
            <a:r>
              <a:rPr lang="en-GB" dirty="0" smtClean="0"/>
              <a:t>This can be implemented by a flag </a:t>
            </a:r>
            <a:r>
              <a:rPr lang="en-GB" dirty="0" smtClean="0">
                <a:sym typeface="Symbol"/>
              </a:rPr>
              <a:t> {0, 1} that defines if instructions are executed or ignored.</a:t>
            </a:r>
          </a:p>
          <a:p>
            <a:pPr lvl="2"/>
            <a:r>
              <a:rPr lang="en-GB" dirty="0" smtClean="0">
                <a:sym typeface="Symbol"/>
              </a:rPr>
              <a:t>This flag can be switched by the IF and END-IF.</a:t>
            </a:r>
          </a:p>
          <a:p>
            <a:r>
              <a:rPr lang="en-GB" dirty="0" smtClean="0"/>
              <a:t>Loop: we can introduce LOOP and END-LOOP functions.</a:t>
            </a:r>
          </a:p>
          <a:p>
            <a:pPr lvl="1"/>
            <a:r>
              <a:rPr lang="en-GB" dirty="0" smtClean="0"/>
              <a:t>LOOP will take the value on top of the data stack and put it on a new stack (the Loop-stack).</a:t>
            </a:r>
          </a:p>
          <a:p>
            <a:pPr lvl="1"/>
            <a:r>
              <a:rPr lang="en-GB" dirty="0" smtClean="0"/>
              <a:t>When reaching the END-LOOP instruction, if there is a Loop-stack:</a:t>
            </a:r>
          </a:p>
          <a:p>
            <a:pPr lvl="2"/>
            <a:r>
              <a:rPr lang="en-GB" dirty="0" smtClean="0"/>
              <a:t>The top Loop-stack value is decremented by 1</a:t>
            </a:r>
          </a:p>
          <a:p>
            <a:pPr lvl="2"/>
            <a:r>
              <a:rPr lang="en-GB" dirty="0" smtClean="0"/>
              <a:t>Execution jumps back to the </a:t>
            </a:r>
            <a:r>
              <a:rPr lang="en-GB" dirty="0" err="1" smtClean="0"/>
              <a:t>i</a:t>
            </a:r>
            <a:r>
              <a:rPr lang="en-GB" baseline="-25000" dirty="0" err="1" smtClean="0"/>
              <a:t>k</a:t>
            </a:r>
            <a:r>
              <a:rPr lang="en-GB" dirty="0" smtClean="0"/>
              <a:t> position</a:t>
            </a:r>
          </a:p>
          <a:p>
            <a:pPr lvl="2"/>
            <a:r>
              <a:rPr lang="en-GB" dirty="0" smtClean="0"/>
              <a:t>If the decremented value reach zero, the Loop-stack is cleared.</a:t>
            </a:r>
          </a:p>
          <a:p>
            <a:pPr lvl="1"/>
            <a:r>
              <a:rPr lang="en-GB" dirty="0" smtClean="0"/>
              <a:t>then several loops can be nested.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24</a:t>
            </a:fld>
            <a:endParaRPr lang="fr-CH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916206"/>
            <a:ext cx="28479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380" y="4941168"/>
            <a:ext cx="123825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6074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 on python programming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25</a:t>
            </a:fld>
            <a:endParaRPr lang="fr-CH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484784"/>
            <a:ext cx="6656825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916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Can we </a:t>
            </a:r>
            <a:r>
              <a:rPr lang="en-GB" dirty="0" smtClean="0">
                <a:solidFill>
                  <a:schemeClr val="tx2"/>
                </a:solidFill>
              </a:rPr>
              <a:t>apply the concepts of evolutionary algorithms to a set of computers </a:t>
            </a:r>
            <a:r>
              <a:rPr lang="en-GB" dirty="0" smtClean="0"/>
              <a:t>programs, instead to a set of numerical values?</a:t>
            </a:r>
          </a:p>
          <a:p>
            <a:pPr lvl="1"/>
            <a:r>
              <a:rPr lang="en-GB" dirty="0" smtClean="0"/>
              <a:t>We want to evolve a computer program so that it solves a given task.</a:t>
            </a:r>
          </a:p>
          <a:p>
            <a:pPr lvl="1"/>
            <a:r>
              <a:rPr lang="en-GB" dirty="0" smtClean="0"/>
              <a:t>We’ll consider a population of programs, that we’ll select, mutate and recombine </a:t>
            </a:r>
            <a:r>
              <a:rPr lang="en-GB" dirty="0" smtClean="0">
                <a:solidFill>
                  <a:schemeClr val="tx2"/>
                </a:solidFill>
              </a:rPr>
              <a:t>until we find the desired optimal program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>
                <a:solidFill>
                  <a:schemeClr val="tx2"/>
                </a:solidFill>
              </a:rPr>
              <a:t>What do we expect from this optimal program?</a:t>
            </a:r>
          </a:p>
          <a:p>
            <a:pPr lvl="1"/>
            <a:r>
              <a:rPr lang="en-GB" dirty="0" smtClean="0"/>
              <a:t>It produces an </a:t>
            </a:r>
            <a:r>
              <a:rPr lang="en-GB" dirty="0" smtClean="0">
                <a:solidFill>
                  <a:schemeClr val="tx2"/>
                </a:solidFill>
              </a:rPr>
              <a:t>adequate output for any possible input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Now we could call that </a:t>
            </a:r>
            <a:r>
              <a:rPr lang="en-GB" b="1" dirty="0" smtClean="0">
                <a:solidFill>
                  <a:schemeClr val="tx2"/>
                </a:solidFill>
              </a:rPr>
              <a:t>Machine Learning</a:t>
            </a:r>
            <a:r>
              <a:rPr lang="en-GB" dirty="0" smtClean="0"/>
              <a:t>.</a:t>
            </a:r>
          </a:p>
          <a:p>
            <a:r>
              <a:rPr lang="en-GB" dirty="0" smtClean="0"/>
              <a:t>But it can also be seen as </a:t>
            </a:r>
            <a:r>
              <a:rPr lang="en-GB" dirty="0" smtClean="0">
                <a:solidFill>
                  <a:schemeClr val="tx2"/>
                </a:solidFill>
              </a:rPr>
              <a:t>optimization problem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Minimize the difference between the output produced by the programs, and output that are known to correspond to the problem.</a:t>
            </a:r>
          </a:p>
          <a:p>
            <a:endParaRPr lang="en-GB" dirty="0"/>
          </a:p>
          <a:p>
            <a:r>
              <a:rPr lang="en-GB" dirty="0" smtClean="0"/>
              <a:t>Therefore, one needs a </a:t>
            </a:r>
            <a:r>
              <a:rPr lang="en-GB" b="1" dirty="0" smtClean="0">
                <a:solidFill>
                  <a:schemeClr val="tx2"/>
                </a:solidFill>
              </a:rPr>
              <a:t>training set</a:t>
            </a:r>
            <a:r>
              <a:rPr lang="en-GB" dirty="0" smtClean="0"/>
              <a:t>, a set of input-output which can be used to drive the evolutionary process and evaluate the quality of the programs.</a:t>
            </a:r>
          </a:p>
          <a:p>
            <a:endParaRPr lang="en-GB" dirty="0"/>
          </a:p>
          <a:p>
            <a:r>
              <a:rPr lang="en-GB" dirty="0" smtClean="0"/>
              <a:t>But we expect a </a:t>
            </a:r>
            <a:r>
              <a:rPr lang="en-GB" dirty="0" smtClean="0">
                <a:solidFill>
                  <a:schemeClr val="tx2"/>
                </a:solidFill>
              </a:rPr>
              <a:t>generalization property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The program should also provide a </a:t>
            </a:r>
            <a:r>
              <a:rPr lang="en-GB" dirty="0" smtClean="0">
                <a:solidFill>
                  <a:schemeClr val="tx2"/>
                </a:solidFill>
              </a:rPr>
              <a:t>good output for input not in the learning set</a:t>
            </a:r>
            <a:r>
              <a:rPr lang="en-GB" dirty="0" smtClean="0"/>
              <a:t>!</a:t>
            </a:r>
          </a:p>
          <a:p>
            <a:endParaRPr lang="en-GB" dirty="0"/>
          </a:p>
          <a:p>
            <a:r>
              <a:rPr lang="en-GB" dirty="0" smtClean="0"/>
              <a:t>This contrast with the problem of overfitting (“sur-</a:t>
            </a:r>
            <a:r>
              <a:rPr lang="en-GB" dirty="0" err="1" smtClean="0"/>
              <a:t>apprentissage</a:t>
            </a:r>
            <a:r>
              <a:rPr lang="en-GB" dirty="0" smtClean="0"/>
              <a:t>”), where the training data are too well learned, at the expense of other inputs.</a:t>
            </a:r>
          </a:p>
          <a:p>
            <a:endParaRPr lang="en-GB" dirty="0"/>
          </a:p>
          <a:p>
            <a:r>
              <a:rPr lang="en-GB" b="1" dirty="0">
                <a:solidFill>
                  <a:schemeClr val="tx2"/>
                </a:solidFill>
              </a:rPr>
              <a:t>Search space</a:t>
            </a:r>
            <a:r>
              <a:rPr lang="en-GB" dirty="0"/>
              <a:t>: much less rich than what can be generated with usual programming languages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2435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7.2 Coding of a program</a:t>
            </a:r>
            <a:endParaRPr lang="en-GB" dirty="0"/>
          </a:p>
        </p:txBody>
      </p:sp>
      <p:sp>
        <p:nvSpPr>
          <p:cNvPr id="2" name="Espace réservé du contenu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What language can we use so that the genetic operator can be applied?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4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4725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need to </a:t>
            </a:r>
            <a:r>
              <a:rPr lang="en-GB" dirty="0" smtClean="0">
                <a:solidFill>
                  <a:schemeClr val="tx2"/>
                </a:solidFill>
              </a:rPr>
              <a:t>generate valid individuals</a:t>
            </a:r>
            <a:r>
              <a:rPr lang="en-GB" dirty="0" smtClean="0"/>
              <a:t>, and the </a:t>
            </a:r>
            <a:r>
              <a:rPr lang="en-GB" dirty="0" smtClean="0">
                <a:solidFill>
                  <a:schemeClr val="tx2"/>
                </a:solidFill>
              </a:rPr>
              <a:t>genetic operators should produce </a:t>
            </a:r>
            <a:r>
              <a:rPr lang="en-GB" dirty="0" smtClean="0"/>
              <a:t>syntactically </a:t>
            </a:r>
            <a:r>
              <a:rPr lang="en-GB" dirty="0" smtClean="0">
                <a:solidFill>
                  <a:schemeClr val="tx2"/>
                </a:solidFill>
              </a:rPr>
              <a:t>valid programs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We’ll discuss two types:</a:t>
            </a:r>
          </a:p>
          <a:p>
            <a:pPr lvl="1"/>
            <a:r>
              <a:rPr lang="en-GB" dirty="0" smtClean="0"/>
              <a:t>Trees: programs can be represented as trees, functional style.</a:t>
            </a:r>
          </a:p>
          <a:p>
            <a:pPr lvl="1"/>
            <a:r>
              <a:rPr lang="en-GB" dirty="0" smtClean="0"/>
              <a:t>Stack-base linear: look more like traditional instructions driven code.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The Tree programs we’ll be more used and studied in this case.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5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5495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Fitness computation</a:t>
            </a:r>
            <a:endParaRPr lang="en-GB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Let P be a program that act as: y = P(x) where y is the output and x the input.</a:t>
            </a:r>
          </a:p>
          <a:p>
            <a:pPr lvl="1"/>
            <a:r>
              <a:rPr lang="en-GB" dirty="0" smtClean="0"/>
              <a:t>x and y can be data-structure (vectors, matrices…)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Let A = {&lt;x</a:t>
            </a:r>
            <a:r>
              <a:rPr lang="en-GB" baseline="-25000" dirty="0" smtClean="0"/>
              <a:t>1</a:t>
            </a:r>
            <a:r>
              <a:rPr lang="en-GB" dirty="0" smtClean="0"/>
              <a:t>, y</a:t>
            </a:r>
            <a:r>
              <a:rPr lang="en-GB" baseline="-25000" dirty="0" smtClean="0"/>
              <a:t>1</a:t>
            </a:r>
            <a:r>
              <a:rPr lang="en-GB" dirty="0" smtClean="0"/>
              <a:t>&gt;, &lt;x</a:t>
            </a:r>
            <a:r>
              <a:rPr lang="en-GB" baseline="-25000" dirty="0" smtClean="0"/>
              <a:t>2</a:t>
            </a:r>
            <a:r>
              <a:rPr lang="en-GB" dirty="0" smtClean="0"/>
              <a:t>, y</a:t>
            </a:r>
            <a:r>
              <a:rPr lang="en-GB" baseline="-25000" dirty="0" smtClean="0"/>
              <a:t>2</a:t>
            </a:r>
            <a:r>
              <a:rPr lang="en-GB" dirty="0" smtClean="0"/>
              <a:t>&gt;, …, &lt;</a:t>
            </a:r>
            <a:r>
              <a:rPr lang="en-GB" dirty="0" err="1" smtClean="0"/>
              <a:t>x</a:t>
            </a:r>
            <a:r>
              <a:rPr lang="en-GB" baseline="-25000" dirty="0" err="1" smtClean="0"/>
              <a:t>n</a:t>
            </a:r>
            <a:r>
              <a:rPr lang="en-GB" dirty="0" smtClean="0"/>
              <a:t>, </a:t>
            </a:r>
            <a:r>
              <a:rPr lang="en-GB" dirty="0" err="1" smtClean="0"/>
              <a:t>y</a:t>
            </a:r>
            <a:r>
              <a:rPr lang="en-GB" baseline="-25000" dirty="0" err="1" smtClean="0"/>
              <a:t>n</a:t>
            </a:r>
            <a:r>
              <a:rPr lang="en-GB" dirty="0" smtClean="0"/>
              <a:t>&gt;} the Training Set</a:t>
            </a:r>
          </a:p>
          <a:p>
            <a:endParaRPr lang="en-GB" dirty="0"/>
          </a:p>
          <a:p>
            <a:r>
              <a:rPr lang="en-GB" dirty="0" smtClean="0"/>
              <a:t>Fitness of P is its capability to reproduce the output </a:t>
            </a:r>
            <a:r>
              <a:rPr lang="en-GB" dirty="0" err="1" smtClean="0"/>
              <a:t>y</a:t>
            </a:r>
            <a:r>
              <a:rPr lang="en-GB" baseline="-25000" dirty="0" err="1" smtClean="0"/>
              <a:t>i</a:t>
            </a:r>
            <a:r>
              <a:rPr lang="en-GB" dirty="0" smtClean="0"/>
              <a:t> with input x</a:t>
            </a:r>
            <a:r>
              <a:rPr lang="en-GB" baseline="-25000" dirty="0" smtClean="0"/>
              <a:t>i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lvl="1"/>
            <a:r>
              <a:rPr lang="en-GB" dirty="0" smtClean="0"/>
              <a:t>In this way, evolving a program is a minimization problem.</a:t>
            </a:r>
          </a:p>
          <a:p>
            <a:r>
              <a:rPr lang="en-GB" dirty="0" smtClean="0"/>
              <a:t>In a discrete space, we can also count how many outputs are correct.</a:t>
            </a:r>
          </a:p>
          <a:p>
            <a:pPr lvl="1"/>
            <a:r>
              <a:rPr lang="en-GB" dirty="0" smtClean="0"/>
              <a:t>It becomes a maximization problem.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6</a:t>
            </a:fld>
            <a:endParaRPr lang="fr-C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685" y="3501008"/>
            <a:ext cx="416242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457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many cases in GP, we would like to obtain an algebraic formulation of a process:</a:t>
            </a:r>
          </a:p>
          <a:p>
            <a:pPr marL="0" indent="0" algn="ctr">
              <a:buNone/>
            </a:pPr>
            <a:r>
              <a:rPr lang="en-GB" dirty="0" smtClean="0"/>
              <a:t>y = g(x)</a:t>
            </a:r>
            <a:endParaRPr lang="en-GB" dirty="0"/>
          </a:p>
          <a:p>
            <a:pPr lvl="1"/>
            <a:r>
              <a:rPr lang="en-GB" dirty="0" smtClean="0"/>
              <a:t>Where for instance g(x) = 2x</a:t>
            </a:r>
            <a:r>
              <a:rPr lang="en-GB" baseline="30000" dirty="0" smtClean="0"/>
              <a:t>2</a:t>
            </a:r>
            <a:r>
              <a:rPr lang="en-GB" dirty="0" smtClean="0"/>
              <a:t> – 3x +1</a:t>
            </a:r>
          </a:p>
          <a:p>
            <a:pPr lvl="1"/>
            <a:r>
              <a:rPr lang="en-GB" dirty="0" smtClean="0"/>
              <a:t>It can also be Boolean expression, if x and y are Boolean values.</a:t>
            </a:r>
          </a:p>
          <a:p>
            <a:endParaRPr lang="en-GB" dirty="0"/>
          </a:p>
          <a:p>
            <a:r>
              <a:rPr lang="en-GB" dirty="0" err="1" smtClean="0"/>
              <a:t>Koza</a:t>
            </a:r>
            <a:r>
              <a:rPr lang="en-GB" dirty="0" smtClean="0"/>
              <a:t> proposed to represent such program in a functional programming style, through s-expression, borrowed from the language Lisp.</a:t>
            </a:r>
          </a:p>
          <a:p>
            <a:pPr lvl="1"/>
            <a:r>
              <a:rPr lang="en-GB" dirty="0" smtClean="0"/>
              <a:t>For instance, we write: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7</a:t>
            </a:fld>
            <a:endParaRPr lang="fr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61633"/>
            <a:ext cx="42005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54" y="4532313"/>
            <a:ext cx="548640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2339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Coding as a tree</a:t>
            </a:r>
            <a:endParaRPr lang="en-GB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tree representation is equivalent to the S-expression but more readable.</a:t>
            </a:r>
          </a:p>
          <a:p>
            <a:r>
              <a:rPr lang="en-GB" dirty="0" smtClean="0"/>
              <a:t>And Crossover and Mutation are easy to define.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8</a:t>
            </a:fld>
            <a:endParaRPr lang="fr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" y="2348879"/>
            <a:ext cx="3696469" cy="2715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348880"/>
            <a:ext cx="3432436" cy="2841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62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set and terminal set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program will be defined on top of acceptable operations and using predefined variables.</a:t>
            </a:r>
          </a:p>
          <a:p>
            <a:r>
              <a:rPr lang="en-GB" dirty="0" smtClean="0"/>
              <a:t>The </a:t>
            </a:r>
            <a:r>
              <a:rPr lang="en-GB" b="1" dirty="0" smtClean="0">
                <a:solidFill>
                  <a:schemeClr val="tx2"/>
                </a:solidFill>
              </a:rPr>
              <a:t>Function Set F</a:t>
            </a:r>
            <a:r>
              <a:rPr lang="en-GB" dirty="0" smtClean="0"/>
              <a:t> will specify the </a:t>
            </a:r>
            <a:r>
              <a:rPr lang="en-GB" dirty="0" smtClean="0">
                <a:solidFill>
                  <a:schemeClr val="tx2"/>
                </a:solidFill>
              </a:rPr>
              <a:t>operations that we can use </a:t>
            </a:r>
            <a:r>
              <a:rPr lang="en-GB" dirty="0" smtClean="0"/>
              <a:t>to build a program.</a:t>
            </a:r>
          </a:p>
          <a:p>
            <a:r>
              <a:rPr lang="en-GB" dirty="0" smtClean="0"/>
              <a:t>The </a:t>
            </a:r>
            <a:r>
              <a:rPr lang="en-GB" b="1" dirty="0" smtClean="0">
                <a:solidFill>
                  <a:schemeClr val="tx2"/>
                </a:solidFill>
              </a:rPr>
              <a:t>Terminal Set T </a:t>
            </a:r>
            <a:r>
              <a:rPr lang="en-GB" dirty="0" smtClean="0"/>
              <a:t>will contain the </a:t>
            </a:r>
            <a:r>
              <a:rPr lang="en-GB" dirty="0" smtClean="0">
                <a:solidFill>
                  <a:schemeClr val="tx2"/>
                </a:solidFill>
              </a:rPr>
              <a:t>variables and constants relevant </a:t>
            </a:r>
            <a:r>
              <a:rPr lang="en-GB" dirty="0" smtClean="0"/>
              <a:t>to the problem.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9</a:t>
            </a:fld>
            <a:endParaRPr lang="fr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5" y="2924944"/>
            <a:ext cx="4971087" cy="1886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4" y="5157192"/>
            <a:ext cx="4971087" cy="104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814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>
        <a:noFill/>
        <a:ln>
          <a:solidFill>
            <a:schemeClr val="accent6"/>
          </a:solidFill>
        </a:ln>
      </a:spPr>
      <a:bodyPr rtlCol="0" anchor="ctr"/>
      <a:lstStyle>
        <a:defPPr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1689</TotalTime>
  <Words>1186</Words>
  <Application>Microsoft Office PowerPoint</Application>
  <PresentationFormat>Affichage à l'écran (4:3)</PresentationFormat>
  <Paragraphs>160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Clarté</vt:lpstr>
      <vt:lpstr>Genetic Programming (GP)</vt:lpstr>
      <vt:lpstr>7.1 Introduction</vt:lpstr>
      <vt:lpstr>Présentation PowerPoint</vt:lpstr>
      <vt:lpstr>7.2 Coding of a program</vt:lpstr>
      <vt:lpstr>Présentation PowerPoint</vt:lpstr>
      <vt:lpstr>Fitness computation</vt:lpstr>
      <vt:lpstr>Présentation PowerPoint</vt:lpstr>
      <vt:lpstr>Coding as a tree</vt:lpstr>
      <vt:lpstr>Function set and terminal set</vt:lpstr>
      <vt:lpstr>Présentation PowerPoint</vt:lpstr>
      <vt:lpstr>Présentation PowerPoint</vt:lpstr>
      <vt:lpstr>Initial population</vt:lpstr>
      <vt:lpstr>Crossover</vt:lpstr>
      <vt:lpstr>Mutation</vt:lpstr>
      <vt:lpstr>7.3 Example of application</vt:lpstr>
      <vt:lpstr>Présentation PowerPoint</vt:lpstr>
      <vt:lpstr>7.4 Stack-based sequential programs</vt:lpstr>
      <vt:lpstr>Elements of language</vt:lpstr>
      <vt:lpstr>Closure property</vt:lpstr>
      <vt:lpstr>Crossover</vt:lpstr>
      <vt:lpstr>Mutation</vt:lpstr>
      <vt:lpstr>Example</vt:lpstr>
      <vt:lpstr>Présentation PowerPoint</vt:lpstr>
      <vt:lpstr>Control structures (If, Loops)</vt:lpstr>
      <vt:lpstr>Note on python programming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Métaheuristics for optimisation</dc:title>
  <dc:creator>Mininours</dc:creator>
  <cp:lastModifiedBy>Mininours</cp:lastModifiedBy>
  <cp:revision>153</cp:revision>
  <dcterms:created xsi:type="dcterms:W3CDTF">2020-09-21T07:18:40Z</dcterms:created>
  <dcterms:modified xsi:type="dcterms:W3CDTF">2020-12-21T10:57:24Z</dcterms:modified>
</cp:coreProperties>
</file>