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5"/>
  </p:notesMasterIdLst>
  <p:sldIdLst>
    <p:sldId id="3825" r:id="rId5"/>
    <p:sldId id="3835" r:id="rId6"/>
    <p:sldId id="3832" r:id="rId7"/>
    <p:sldId id="3837" r:id="rId8"/>
    <p:sldId id="3838" r:id="rId9"/>
    <p:sldId id="3839" r:id="rId10"/>
    <p:sldId id="3840" r:id="rId11"/>
    <p:sldId id="3841" r:id="rId12"/>
    <p:sldId id="3842" r:id="rId13"/>
    <p:sldId id="3849" r:id="rId14"/>
    <p:sldId id="3850" r:id="rId15"/>
    <p:sldId id="3848" r:id="rId16"/>
    <p:sldId id="3851" r:id="rId17"/>
    <p:sldId id="3852" r:id="rId18"/>
    <p:sldId id="3855" r:id="rId19"/>
    <p:sldId id="3856" r:id="rId20"/>
    <p:sldId id="3859" r:id="rId21"/>
    <p:sldId id="3857" r:id="rId22"/>
    <p:sldId id="3858" r:id="rId23"/>
    <p:sldId id="38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2" d="100"/>
          <a:sy n="162" d="100"/>
        </p:scale>
        <p:origin x="186" y="144"/>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title"/>
          </p:nvPr>
        </p:nvSpPr>
        <p:spPr/>
        <p:txBody>
          <a:bodyPr>
            <a:normAutofit fontScale="90000"/>
          </a:bodyPr>
          <a:lstStyle/>
          <a:p>
            <a:r>
              <a:rPr lang="en-US" dirty="0">
                <a:solidFill>
                  <a:srgbClr val="FFFFFF"/>
                </a:solidFill>
              </a:rPr>
              <a:t>DSR</a:t>
            </a:r>
            <a:br>
              <a:rPr lang="en-US" dirty="0">
                <a:solidFill>
                  <a:srgbClr val="FFFFFF"/>
                </a:solidFill>
              </a:rPr>
            </a:br>
            <a:r>
              <a:rPr lang="en-US" dirty="0">
                <a:solidFill>
                  <a:srgbClr val="FFFFFF"/>
                </a:solidFill>
              </a:rPr>
              <a:t> </a:t>
            </a:r>
            <a:br>
              <a:rPr lang="en-US" dirty="0">
                <a:solidFill>
                  <a:srgbClr val="FFFFFF"/>
                </a:solidFill>
              </a:rPr>
            </a:br>
            <a:r>
              <a:rPr lang="en-US" dirty="0">
                <a:solidFill>
                  <a:srgbClr val="FFFFFF"/>
                </a:solidFill>
              </a:rPr>
              <a:t>Paper Presentation</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body" idx="1"/>
          </p:nvPr>
        </p:nvSpPr>
        <p:spPr>
          <a:xfrm>
            <a:off x="3319272" y="4395465"/>
            <a:ext cx="5559552" cy="1536192"/>
          </a:xfrm>
        </p:spPr>
        <p:txBody>
          <a:bodyPr/>
          <a:lstStyle/>
          <a:p>
            <a:r>
              <a:rPr lang="en-US" dirty="0">
                <a:solidFill>
                  <a:srgbClr val="FFFFFF"/>
                </a:solidFill>
              </a:rPr>
              <a:t>Joao Quinta</a:t>
            </a: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4A9C1A-B460-90C5-0738-BE9293D466A4}"/>
              </a:ext>
            </a:extLst>
          </p:cNvPr>
          <p:cNvSpPr>
            <a:spLocks noGrp="1"/>
          </p:cNvSpPr>
          <p:nvPr>
            <p:ph type="title"/>
          </p:nvPr>
        </p:nvSpPr>
        <p:spPr/>
        <p:txBody>
          <a:bodyPr/>
          <a:lstStyle/>
          <a:p>
            <a:r>
              <a:rPr lang="fr-CH" dirty="0"/>
              <a:t>Résultat</a:t>
            </a:r>
          </a:p>
        </p:txBody>
      </p:sp>
      <p:pic>
        <p:nvPicPr>
          <p:cNvPr id="11" name="Picture 10">
            <a:extLst>
              <a:ext uri="{FF2B5EF4-FFF2-40B4-BE49-F238E27FC236}">
                <a16:creationId xmlns:a16="http://schemas.microsoft.com/office/drawing/2014/main" id="{60799879-D9CC-D8F3-98F8-4CA769032220}"/>
              </a:ext>
            </a:extLst>
          </p:cNvPr>
          <p:cNvPicPr>
            <a:picLocks noChangeAspect="1"/>
          </p:cNvPicPr>
          <p:nvPr/>
        </p:nvPicPr>
        <p:blipFill>
          <a:blip r:embed="rId2"/>
          <a:stretch>
            <a:fillRect/>
          </a:stretch>
        </p:blipFill>
        <p:spPr>
          <a:xfrm>
            <a:off x="3186112" y="1690688"/>
            <a:ext cx="5819775" cy="4076700"/>
          </a:xfrm>
          <a:prstGeom prst="rect">
            <a:avLst/>
          </a:prstGeom>
        </p:spPr>
      </p:pic>
      <p:sp>
        <p:nvSpPr>
          <p:cNvPr id="13" name="TextBox 12">
            <a:extLst>
              <a:ext uri="{FF2B5EF4-FFF2-40B4-BE49-F238E27FC236}">
                <a16:creationId xmlns:a16="http://schemas.microsoft.com/office/drawing/2014/main" id="{07A47693-CF8E-46C3-220E-CBC5865BFB9C}"/>
              </a:ext>
            </a:extLst>
          </p:cNvPr>
          <p:cNvSpPr txBox="1"/>
          <p:nvPr/>
        </p:nvSpPr>
        <p:spPr>
          <a:xfrm>
            <a:off x="278934" y="2852149"/>
            <a:ext cx="2195818" cy="369332"/>
          </a:xfrm>
          <a:prstGeom prst="rect">
            <a:avLst/>
          </a:prstGeom>
          <a:noFill/>
        </p:spPr>
        <p:txBody>
          <a:bodyPr wrap="square">
            <a:spAutoFit/>
          </a:bodyPr>
          <a:lstStyle/>
          <a:p>
            <a:r>
              <a:rPr lang="fr-CH" dirty="0"/>
              <a:t>Numéro de paquet</a:t>
            </a:r>
          </a:p>
        </p:txBody>
      </p:sp>
      <p:cxnSp>
        <p:nvCxnSpPr>
          <p:cNvPr id="14" name="Straight Arrow Connector 13">
            <a:extLst>
              <a:ext uri="{FF2B5EF4-FFF2-40B4-BE49-F238E27FC236}">
                <a16:creationId xmlns:a16="http://schemas.microsoft.com/office/drawing/2014/main" id="{DB0816AE-2CCD-048F-945B-A14FE7DFD8A7}"/>
              </a:ext>
            </a:extLst>
          </p:cNvPr>
          <p:cNvCxnSpPr>
            <a:cxnSpLocks/>
          </p:cNvCxnSpPr>
          <p:nvPr/>
        </p:nvCxnSpPr>
        <p:spPr>
          <a:xfrm flipV="1">
            <a:off x="2474752" y="2852149"/>
            <a:ext cx="711360" cy="197357"/>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A4887F95-A156-3A7A-328A-DD51C17FCAD5}"/>
              </a:ext>
            </a:extLst>
          </p:cNvPr>
          <p:cNvCxnSpPr>
            <a:cxnSpLocks/>
            <a:stCxn id="13" idx="3"/>
          </p:cNvCxnSpPr>
          <p:nvPr/>
        </p:nvCxnSpPr>
        <p:spPr>
          <a:xfrm>
            <a:off x="2474752" y="3036815"/>
            <a:ext cx="711360" cy="392185"/>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1C55C1D4-63D3-9C34-C303-5F33B4B63CEB}"/>
              </a:ext>
            </a:extLst>
          </p:cNvPr>
          <p:cNvCxnSpPr>
            <a:cxnSpLocks/>
            <a:stCxn id="13" idx="3"/>
          </p:cNvCxnSpPr>
          <p:nvPr/>
        </p:nvCxnSpPr>
        <p:spPr>
          <a:xfrm>
            <a:off x="2474752" y="3036815"/>
            <a:ext cx="711360" cy="956345"/>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60CB87ED-6673-35F3-20CE-E4D1FEEBA856}"/>
              </a:ext>
            </a:extLst>
          </p:cNvPr>
          <p:cNvCxnSpPr>
            <a:cxnSpLocks/>
            <a:stCxn id="13" idx="3"/>
          </p:cNvCxnSpPr>
          <p:nvPr/>
        </p:nvCxnSpPr>
        <p:spPr>
          <a:xfrm>
            <a:off x="2474752" y="3036815"/>
            <a:ext cx="711360" cy="1501629"/>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56F83F3F-F0DF-70E8-EA2A-03D275C1C211}"/>
              </a:ext>
            </a:extLst>
          </p:cNvPr>
          <p:cNvCxnSpPr>
            <a:cxnSpLocks/>
            <a:stCxn id="13" idx="3"/>
          </p:cNvCxnSpPr>
          <p:nvPr/>
        </p:nvCxnSpPr>
        <p:spPr>
          <a:xfrm>
            <a:off x="2474752" y="3036815"/>
            <a:ext cx="711360" cy="2063691"/>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B948ACD8-2A21-920C-1E70-85B4F87C713C}"/>
              </a:ext>
            </a:extLst>
          </p:cNvPr>
          <p:cNvCxnSpPr>
            <a:cxnSpLocks/>
            <a:stCxn id="13" idx="3"/>
          </p:cNvCxnSpPr>
          <p:nvPr/>
        </p:nvCxnSpPr>
        <p:spPr>
          <a:xfrm>
            <a:off x="2474752" y="3036815"/>
            <a:ext cx="711360" cy="2558642"/>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9" name="Left Brace 8">
            <a:extLst>
              <a:ext uri="{FF2B5EF4-FFF2-40B4-BE49-F238E27FC236}">
                <a16:creationId xmlns:a16="http://schemas.microsoft.com/office/drawing/2014/main" id="{B2836BB2-292A-7851-2D97-8AD686900CE4}"/>
              </a:ext>
            </a:extLst>
          </p:cNvPr>
          <p:cNvSpPr/>
          <p:nvPr/>
        </p:nvSpPr>
        <p:spPr>
          <a:xfrm rot="16200000">
            <a:off x="4463143" y="5666980"/>
            <a:ext cx="317915" cy="425369"/>
          </a:xfrm>
          <a:prstGeom prst="leftBrac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fr-CH"/>
          </a:p>
        </p:txBody>
      </p:sp>
      <p:sp>
        <p:nvSpPr>
          <p:cNvPr id="15" name="TextBox 14">
            <a:extLst>
              <a:ext uri="{FF2B5EF4-FFF2-40B4-BE49-F238E27FC236}">
                <a16:creationId xmlns:a16="http://schemas.microsoft.com/office/drawing/2014/main" id="{E643E0D6-21E0-42B4-0753-18385B7310F7}"/>
              </a:ext>
            </a:extLst>
          </p:cNvPr>
          <p:cNvSpPr txBox="1"/>
          <p:nvPr/>
        </p:nvSpPr>
        <p:spPr>
          <a:xfrm>
            <a:off x="3972884" y="5986631"/>
            <a:ext cx="3519881" cy="369332"/>
          </a:xfrm>
          <a:prstGeom prst="rect">
            <a:avLst/>
          </a:prstGeom>
          <a:noFill/>
        </p:spPr>
        <p:txBody>
          <a:bodyPr wrap="square">
            <a:spAutoFit/>
          </a:bodyPr>
          <a:lstStyle/>
          <a:p>
            <a:r>
              <a:rPr lang="fr-CH" dirty="0"/>
              <a:t>Chaîne (0x25 = 37)</a:t>
            </a:r>
          </a:p>
        </p:txBody>
      </p:sp>
    </p:spTree>
    <p:extLst>
      <p:ext uri="{BB962C8B-B14F-4D97-AF65-F5344CB8AC3E}">
        <p14:creationId xmlns:p14="http://schemas.microsoft.com/office/powerpoint/2010/main" val="31438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4A9C1A-B460-90C5-0738-BE9293D466A4}"/>
              </a:ext>
            </a:extLst>
          </p:cNvPr>
          <p:cNvSpPr>
            <a:spLocks noGrp="1"/>
          </p:cNvSpPr>
          <p:nvPr>
            <p:ph type="title"/>
          </p:nvPr>
        </p:nvSpPr>
        <p:spPr/>
        <p:txBody>
          <a:bodyPr/>
          <a:lstStyle/>
          <a:p>
            <a:r>
              <a:rPr lang="fr-CH" dirty="0"/>
              <a:t>Résultat</a:t>
            </a:r>
          </a:p>
        </p:txBody>
      </p:sp>
      <p:pic>
        <p:nvPicPr>
          <p:cNvPr id="11" name="Picture 10">
            <a:extLst>
              <a:ext uri="{FF2B5EF4-FFF2-40B4-BE49-F238E27FC236}">
                <a16:creationId xmlns:a16="http://schemas.microsoft.com/office/drawing/2014/main" id="{60799879-D9CC-D8F3-98F8-4CA769032220}"/>
              </a:ext>
            </a:extLst>
          </p:cNvPr>
          <p:cNvPicPr>
            <a:picLocks noChangeAspect="1"/>
          </p:cNvPicPr>
          <p:nvPr/>
        </p:nvPicPr>
        <p:blipFill>
          <a:blip r:embed="rId2"/>
          <a:stretch>
            <a:fillRect/>
          </a:stretch>
        </p:blipFill>
        <p:spPr>
          <a:xfrm>
            <a:off x="3186112" y="1690688"/>
            <a:ext cx="5819775" cy="4076700"/>
          </a:xfrm>
          <a:prstGeom prst="rect">
            <a:avLst/>
          </a:prstGeom>
        </p:spPr>
      </p:pic>
      <p:sp>
        <p:nvSpPr>
          <p:cNvPr id="13" name="TextBox 12">
            <a:extLst>
              <a:ext uri="{FF2B5EF4-FFF2-40B4-BE49-F238E27FC236}">
                <a16:creationId xmlns:a16="http://schemas.microsoft.com/office/drawing/2014/main" id="{07A47693-CF8E-46C3-220E-CBC5865BFB9C}"/>
              </a:ext>
            </a:extLst>
          </p:cNvPr>
          <p:cNvSpPr txBox="1"/>
          <p:nvPr/>
        </p:nvSpPr>
        <p:spPr>
          <a:xfrm>
            <a:off x="278934" y="2852149"/>
            <a:ext cx="2195818" cy="369332"/>
          </a:xfrm>
          <a:prstGeom prst="rect">
            <a:avLst/>
          </a:prstGeom>
          <a:noFill/>
        </p:spPr>
        <p:txBody>
          <a:bodyPr wrap="square">
            <a:spAutoFit/>
          </a:bodyPr>
          <a:lstStyle/>
          <a:p>
            <a:r>
              <a:rPr lang="fr-CH" dirty="0"/>
              <a:t>Numéro de paquet</a:t>
            </a:r>
          </a:p>
        </p:txBody>
      </p:sp>
      <p:cxnSp>
        <p:nvCxnSpPr>
          <p:cNvPr id="14" name="Straight Arrow Connector 13">
            <a:extLst>
              <a:ext uri="{FF2B5EF4-FFF2-40B4-BE49-F238E27FC236}">
                <a16:creationId xmlns:a16="http://schemas.microsoft.com/office/drawing/2014/main" id="{DB0816AE-2CCD-048F-945B-A14FE7DFD8A7}"/>
              </a:ext>
            </a:extLst>
          </p:cNvPr>
          <p:cNvCxnSpPr>
            <a:cxnSpLocks/>
          </p:cNvCxnSpPr>
          <p:nvPr/>
        </p:nvCxnSpPr>
        <p:spPr>
          <a:xfrm flipV="1">
            <a:off x="2474752" y="2852149"/>
            <a:ext cx="711360" cy="197357"/>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A4887F95-A156-3A7A-328A-DD51C17FCAD5}"/>
              </a:ext>
            </a:extLst>
          </p:cNvPr>
          <p:cNvCxnSpPr>
            <a:cxnSpLocks/>
            <a:stCxn id="13" idx="3"/>
          </p:cNvCxnSpPr>
          <p:nvPr/>
        </p:nvCxnSpPr>
        <p:spPr>
          <a:xfrm>
            <a:off x="2474752" y="3036815"/>
            <a:ext cx="711360" cy="392185"/>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1C55C1D4-63D3-9C34-C303-5F33B4B63CEB}"/>
              </a:ext>
            </a:extLst>
          </p:cNvPr>
          <p:cNvCxnSpPr>
            <a:cxnSpLocks/>
            <a:stCxn id="13" idx="3"/>
          </p:cNvCxnSpPr>
          <p:nvPr/>
        </p:nvCxnSpPr>
        <p:spPr>
          <a:xfrm>
            <a:off x="2474752" y="3036815"/>
            <a:ext cx="711360" cy="956345"/>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60CB87ED-6673-35F3-20CE-E4D1FEEBA856}"/>
              </a:ext>
            </a:extLst>
          </p:cNvPr>
          <p:cNvCxnSpPr>
            <a:cxnSpLocks/>
            <a:stCxn id="13" idx="3"/>
          </p:cNvCxnSpPr>
          <p:nvPr/>
        </p:nvCxnSpPr>
        <p:spPr>
          <a:xfrm>
            <a:off x="2474752" y="3036815"/>
            <a:ext cx="711360" cy="1501629"/>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56F83F3F-F0DF-70E8-EA2A-03D275C1C211}"/>
              </a:ext>
            </a:extLst>
          </p:cNvPr>
          <p:cNvCxnSpPr>
            <a:cxnSpLocks/>
            <a:stCxn id="13" idx="3"/>
          </p:cNvCxnSpPr>
          <p:nvPr/>
        </p:nvCxnSpPr>
        <p:spPr>
          <a:xfrm>
            <a:off x="2474752" y="3036815"/>
            <a:ext cx="711360" cy="2063691"/>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B948ACD8-2A21-920C-1E70-85B4F87C713C}"/>
              </a:ext>
            </a:extLst>
          </p:cNvPr>
          <p:cNvCxnSpPr>
            <a:cxnSpLocks/>
            <a:stCxn id="13" idx="3"/>
          </p:cNvCxnSpPr>
          <p:nvPr/>
        </p:nvCxnSpPr>
        <p:spPr>
          <a:xfrm>
            <a:off x="2474752" y="3036815"/>
            <a:ext cx="711360" cy="2558642"/>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1F36E1C-7473-9EF2-CBF3-3DCA29428EB3}"/>
              </a:ext>
            </a:extLst>
          </p:cNvPr>
          <p:cNvSpPr txBox="1"/>
          <p:nvPr/>
        </p:nvSpPr>
        <p:spPr>
          <a:xfrm>
            <a:off x="9592270" y="3602963"/>
            <a:ext cx="3519881" cy="369332"/>
          </a:xfrm>
          <a:prstGeom prst="rect">
            <a:avLst/>
          </a:prstGeom>
          <a:noFill/>
        </p:spPr>
        <p:txBody>
          <a:bodyPr wrap="square">
            <a:spAutoFit/>
          </a:bodyPr>
          <a:lstStyle/>
          <a:p>
            <a:r>
              <a:rPr lang="fr-CH" dirty="0"/>
              <a:t>Type de </a:t>
            </a:r>
            <a:r>
              <a:rPr lang="fr-CH" dirty="0" err="1"/>
              <a:t>packet</a:t>
            </a:r>
            <a:endParaRPr lang="fr-CH" dirty="0"/>
          </a:p>
        </p:txBody>
      </p:sp>
      <p:cxnSp>
        <p:nvCxnSpPr>
          <p:cNvPr id="6" name="Straight Arrow Connector 5">
            <a:extLst>
              <a:ext uri="{FF2B5EF4-FFF2-40B4-BE49-F238E27FC236}">
                <a16:creationId xmlns:a16="http://schemas.microsoft.com/office/drawing/2014/main" id="{0EB2B55B-C757-7167-8643-DED1C97E4D9C}"/>
              </a:ext>
            </a:extLst>
          </p:cNvPr>
          <p:cNvCxnSpPr>
            <a:cxnSpLocks/>
            <a:stCxn id="4" idx="1"/>
          </p:cNvCxnSpPr>
          <p:nvPr/>
        </p:nvCxnSpPr>
        <p:spPr>
          <a:xfrm flipH="1" flipV="1">
            <a:off x="6484690" y="2852149"/>
            <a:ext cx="3107580" cy="935480"/>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8CC042B4-BD1F-DB6B-0C7D-BDD02BF49D26}"/>
              </a:ext>
            </a:extLst>
          </p:cNvPr>
          <p:cNvCxnSpPr>
            <a:cxnSpLocks/>
            <a:stCxn id="4" idx="1"/>
          </p:cNvCxnSpPr>
          <p:nvPr/>
        </p:nvCxnSpPr>
        <p:spPr>
          <a:xfrm flipH="1" flipV="1">
            <a:off x="6912528" y="3465745"/>
            <a:ext cx="2679742" cy="321884"/>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33F59A83-7CD4-6287-5E42-3CA3BF80DD18}"/>
              </a:ext>
            </a:extLst>
          </p:cNvPr>
          <p:cNvCxnSpPr>
            <a:cxnSpLocks/>
            <a:stCxn id="4" idx="1"/>
          </p:cNvCxnSpPr>
          <p:nvPr/>
        </p:nvCxnSpPr>
        <p:spPr>
          <a:xfrm flipH="1">
            <a:off x="6585358" y="3787629"/>
            <a:ext cx="3006912" cy="184666"/>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F1D7D419-0842-E8BF-3FE5-E38EF98ADBEA}"/>
              </a:ext>
            </a:extLst>
          </p:cNvPr>
          <p:cNvCxnSpPr>
            <a:cxnSpLocks/>
            <a:stCxn id="4" idx="1"/>
          </p:cNvCxnSpPr>
          <p:nvPr/>
        </p:nvCxnSpPr>
        <p:spPr>
          <a:xfrm flipH="1">
            <a:off x="6988029" y="3787629"/>
            <a:ext cx="2604241" cy="750814"/>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7DF1BA29-25E5-7D3F-E69C-01C6707B9365}"/>
              </a:ext>
            </a:extLst>
          </p:cNvPr>
          <p:cNvCxnSpPr>
            <a:cxnSpLocks/>
            <a:stCxn id="4" idx="1"/>
          </p:cNvCxnSpPr>
          <p:nvPr/>
        </p:nvCxnSpPr>
        <p:spPr>
          <a:xfrm flipH="1">
            <a:off x="6644081" y="3787629"/>
            <a:ext cx="2948189" cy="1312877"/>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2A64CC41-ED60-BBEF-8F5D-10A660E5F8FE}"/>
              </a:ext>
            </a:extLst>
          </p:cNvPr>
          <p:cNvCxnSpPr>
            <a:cxnSpLocks/>
            <a:stCxn id="4" idx="1"/>
          </p:cNvCxnSpPr>
          <p:nvPr/>
        </p:nvCxnSpPr>
        <p:spPr>
          <a:xfrm flipH="1">
            <a:off x="6988029" y="3787629"/>
            <a:ext cx="2604241" cy="1871293"/>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9" name="Left Brace 8">
            <a:extLst>
              <a:ext uri="{FF2B5EF4-FFF2-40B4-BE49-F238E27FC236}">
                <a16:creationId xmlns:a16="http://schemas.microsoft.com/office/drawing/2014/main" id="{B2836BB2-292A-7851-2D97-8AD686900CE4}"/>
              </a:ext>
            </a:extLst>
          </p:cNvPr>
          <p:cNvSpPr/>
          <p:nvPr/>
        </p:nvSpPr>
        <p:spPr>
          <a:xfrm rot="16200000">
            <a:off x="4463143" y="5666980"/>
            <a:ext cx="317915" cy="425369"/>
          </a:xfrm>
          <a:prstGeom prst="leftBrac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fr-CH"/>
          </a:p>
        </p:txBody>
      </p:sp>
      <p:sp>
        <p:nvSpPr>
          <p:cNvPr id="15" name="TextBox 14">
            <a:extLst>
              <a:ext uri="{FF2B5EF4-FFF2-40B4-BE49-F238E27FC236}">
                <a16:creationId xmlns:a16="http://schemas.microsoft.com/office/drawing/2014/main" id="{E643E0D6-21E0-42B4-0753-18385B7310F7}"/>
              </a:ext>
            </a:extLst>
          </p:cNvPr>
          <p:cNvSpPr txBox="1"/>
          <p:nvPr/>
        </p:nvSpPr>
        <p:spPr>
          <a:xfrm>
            <a:off x="3972884" y="5986631"/>
            <a:ext cx="3519881" cy="369332"/>
          </a:xfrm>
          <a:prstGeom prst="rect">
            <a:avLst/>
          </a:prstGeom>
          <a:noFill/>
        </p:spPr>
        <p:txBody>
          <a:bodyPr wrap="square">
            <a:spAutoFit/>
          </a:bodyPr>
          <a:lstStyle/>
          <a:p>
            <a:r>
              <a:rPr lang="fr-CH" dirty="0"/>
              <a:t>Chaîne (0x25 = 37)</a:t>
            </a:r>
          </a:p>
        </p:txBody>
      </p:sp>
    </p:spTree>
    <p:extLst>
      <p:ext uri="{BB962C8B-B14F-4D97-AF65-F5344CB8AC3E}">
        <p14:creationId xmlns:p14="http://schemas.microsoft.com/office/powerpoint/2010/main" val="1227587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4A9C1A-B460-90C5-0738-BE9293D466A4}"/>
              </a:ext>
            </a:extLst>
          </p:cNvPr>
          <p:cNvSpPr>
            <a:spLocks noGrp="1"/>
          </p:cNvSpPr>
          <p:nvPr>
            <p:ph type="title"/>
          </p:nvPr>
        </p:nvSpPr>
        <p:spPr/>
        <p:txBody>
          <a:bodyPr/>
          <a:lstStyle/>
          <a:p>
            <a:r>
              <a:rPr lang="fr-CH" dirty="0"/>
              <a:t>Résultat</a:t>
            </a:r>
          </a:p>
        </p:txBody>
      </p:sp>
      <p:pic>
        <p:nvPicPr>
          <p:cNvPr id="11" name="Picture 10">
            <a:extLst>
              <a:ext uri="{FF2B5EF4-FFF2-40B4-BE49-F238E27FC236}">
                <a16:creationId xmlns:a16="http://schemas.microsoft.com/office/drawing/2014/main" id="{60799879-D9CC-D8F3-98F8-4CA769032220}"/>
              </a:ext>
            </a:extLst>
          </p:cNvPr>
          <p:cNvPicPr>
            <a:picLocks noChangeAspect="1"/>
          </p:cNvPicPr>
          <p:nvPr/>
        </p:nvPicPr>
        <p:blipFill>
          <a:blip r:embed="rId2"/>
          <a:stretch>
            <a:fillRect/>
          </a:stretch>
        </p:blipFill>
        <p:spPr>
          <a:xfrm>
            <a:off x="3186112" y="1690688"/>
            <a:ext cx="5819775" cy="4076700"/>
          </a:xfrm>
          <a:prstGeom prst="rect">
            <a:avLst/>
          </a:prstGeom>
        </p:spPr>
      </p:pic>
      <p:sp>
        <p:nvSpPr>
          <p:cNvPr id="13" name="TextBox 12">
            <a:extLst>
              <a:ext uri="{FF2B5EF4-FFF2-40B4-BE49-F238E27FC236}">
                <a16:creationId xmlns:a16="http://schemas.microsoft.com/office/drawing/2014/main" id="{07A47693-CF8E-46C3-220E-CBC5865BFB9C}"/>
              </a:ext>
            </a:extLst>
          </p:cNvPr>
          <p:cNvSpPr txBox="1"/>
          <p:nvPr/>
        </p:nvSpPr>
        <p:spPr>
          <a:xfrm>
            <a:off x="278934" y="2852149"/>
            <a:ext cx="2195818" cy="369332"/>
          </a:xfrm>
          <a:prstGeom prst="rect">
            <a:avLst/>
          </a:prstGeom>
          <a:noFill/>
        </p:spPr>
        <p:txBody>
          <a:bodyPr wrap="square">
            <a:spAutoFit/>
          </a:bodyPr>
          <a:lstStyle/>
          <a:p>
            <a:r>
              <a:rPr lang="fr-CH" dirty="0"/>
              <a:t>Numéro de paquet</a:t>
            </a:r>
          </a:p>
        </p:txBody>
      </p:sp>
      <p:cxnSp>
        <p:nvCxnSpPr>
          <p:cNvPr id="14" name="Straight Arrow Connector 13">
            <a:extLst>
              <a:ext uri="{FF2B5EF4-FFF2-40B4-BE49-F238E27FC236}">
                <a16:creationId xmlns:a16="http://schemas.microsoft.com/office/drawing/2014/main" id="{DB0816AE-2CCD-048F-945B-A14FE7DFD8A7}"/>
              </a:ext>
            </a:extLst>
          </p:cNvPr>
          <p:cNvCxnSpPr>
            <a:cxnSpLocks/>
          </p:cNvCxnSpPr>
          <p:nvPr/>
        </p:nvCxnSpPr>
        <p:spPr>
          <a:xfrm flipV="1">
            <a:off x="2474752" y="2852149"/>
            <a:ext cx="711360" cy="197357"/>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A4887F95-A156-3A7A-328A-DD51C17FCAD5}"/>
              </a:ext>
            </a:extLst>
          </p:cNvPr>
          <p:cNvCxnSpPr>
            <a:cxnSpLocks/>
            <a:stCxn id="13" idx="3"/>
          </p:cNvCxnSpPr>
          <p:nvPr/>
        </p:nvCxnSpPr>
        <p:spPr>
          <a:xfrm>
            <a:off x="2474752" y="3036815"/>
            <a:ext cx="711360" cy="392185"/>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1C55C1D4-63D3-9C34-C303-5F33B4B63CEB}"/>
              </a:ext>
            </a:extLst>
          </p:cNvPr>
          <p:cNvCxnSpPr>
            <a:cxnSpLocks/>
            <a:stCxn id="13" idx="3"/>
          </p:cNvCxnSpPr>
          <p:nvPr/>
        </p:nvCxnSpPr>
        <p:spPr>
          <a:xfrm>
            <a:off x="2474752" y="3036815"/>
            <a:ext cx="711360" cy="956345"/>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60CB87ED-6673-35F3-20CE-E4D1FEEBA856}"/>
              </a:ext>
            </a:extLst>
          </p:cNvPr>
          <p:cNvCxnSpPr>
            <a:cxnSpLocks/>
            <a:stCxn id="13" idx="3"/>
          </p:cNvCxnSpPr>
          <p:nvPr/>
        </p:nvCxnSpPr>
        <p:spPr>
          <a:xfrm>
            <a:off x="2474752" y="3036815"/>
            <a:ext cx="711360" cy="1501629"/>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56F83F3F-F0DF-70E8-EA2A-03D275C1C211}"/>
              </a:ext>
            </a:extLst>
          </p:cNvPr>
          <p:cNvCxnSpPr>
            <a:cxnSpLocks/>
            <a:stCxn id="13" idx="3"/>
          </p:cNvCxnSpPr>
          <p:nvPr/>
        </p:nvCxnSpPr>
        <p:spPr>
          <a:xfrm>
            <a:off x="2474752" y="3036815"/>
            <a:ext cx="711360" cy="2063691"/>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B948ACD8-2A21-920C-1E70-85B4F87C713C}"/>
              </a:ext>
            </a:extLst>
          </p:cNvPr>
          <p:cNvCxnSpPr>
            <a:cxnSpLocks/>
            <a:stCxn id="13" idx="3"/>
          </p:cNvCxnSpPr>
          <p:nvPr/>
        </p:nvCxnSpPr>
        <p:spPr>
          <a:xfrm>
            <a:off x="2474752" y="3036815"/>
            <a:ext cx="711360" cy="2558642"/>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9BCF27C6-CBB4-D383-0F87-B0B606187BF0}"/>
              </a:ext>
            </a:extLst>
          </p:cNvPr>
          <p:cNvSpPr txBox="1"/>
          <p:nvPr/>
        </p:nvSpPr>
        <p:spPr>
          <a:xfrm>
            <a:off x="4256712" y="1184138"/>
            <a:ext cx="3519881" cy="369332"/>
          </a:xfrm>
          <a:prstGeom prst="rect">
            <a:avLst/>
          </a:prstGeom>
          <a:noFill/>
        </p:spPr>
        <p:txBody>
          <a:bodyPr wrap="square">
            <a:spAutoFit/>
          </a:bodyPr>
          <a:lstStyle/>
          <a:p>
            <a:r>
              <a:rPr lang="fr-CH" dirty="0"/>
              <a:t>Temps écoulé entre </a:t>
            </a:r>
            <a:r>
              <a:rPr lang="fr-CH" dirty="0" err="1"/>
              <a:t>packets</a:t>
            </a:r>
            <a:endParaRPr lang="fr-CH" dirty="0"/>
          </a:p>
        </p:txBody>
      </p:sp>
      <p:cxnSp>
        <p:nvCxnSpPr>
          <p:cNvPr id="3" name="Straight Arrow Connector 2">
            <a:extLst>
              <a:ext uri="{FF2B5EF4-FFF2-40B4-BE49-F238E27FC236}">
                <a16:creationId xmlns:a16="http://schemas.microsoft.com/office/drawing/2014/main" id="{D0D07D9C-D706-7C0F-1F9E-35F7C9B00B9A}"/>
              </a:ext>
            </a:extLst>
          </p:cNvPr>
          <p:cNvCxnSpPr>
            <a:cxnSpLocks/>
          </p:cNvCxnSpPr>
          <p:nvPr/>
        </p:nvCxnSpPr>
        <p:spPr>
          <a:xfrm flipH="1">
            <a:off x="4256712" y="1553470"/>
            <a:ext cx="1053519" cy="1172952"/>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86736355-17F1-8E87-A823-0935AC29F4FA}"/>
              </a:ext>
            </a:extLst>
          </p:cNvPr>
          <p:cNvCxnSpPr>
            <a:cxnSpLocks/>
          </p:cNvCxnSpPr>
          <p:nvPr/>
        </p:nvCxnSpPr>
        <p:spPr>
          <a:xfrm flipH="1">
            <a:off x="4160939" y="1553470"/>
            <a:ext cx="1144353" cy="1679437"/>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299CEA3C-FCF5-6238-CE34-A994DEBD2E2D}"/>
              </a:ext>
            </a:extLst>
          </p:cNvPr>
          <p:cNvCxnSpPr>
            <a:cxnSpLocks/>
          </p:cNvCxnSpPr>
          <p:nvPr/>
        </p:nvCxnSpPr>
        <p:spPr>
          <a:xfrm flipH="1">
            <a:off x="4256712" y="1553470"/>
            <a:ext cx="1048580" cy="2234159"/>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3B3A55C7-4DA2-758D-2D40-7B547DEDC71B}"/>
              </a:ext>
            </a:extLst>
          </p:cNvPr>
          <p:cNvCxnSpPr>
            <a:cxnSpLocks/>
          </p:cNvCxnSpPr>
          <p:nvPr/>
        </p:nvCxnSpPr>
        <p:spPr>
          <a:xfrm flipH="1">
            <a:off x="4251773" y="1553470"/>
            <a:ext cx="1053519" cy="2842361"/>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2241CF26-6A0B-6C7F-C09D-2759140AD519}"/>
              </a:ext>
            </a:extLst>
          </p:cNvPr>
          <p:cNvCxnSpPr>
            <a:cxnSpLocks/>
          </p:cNvCxnSpPr>
          <p:nvPr/>
        </p:nvCxnSpPr>
        <p:spPr>
          <a:xfrm flipH="1">
            <a:off x="4320330" y="1548456"/>
            <a:ext cx="984962" cy="3427518"/>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40B40D27-F238-8658-9939-C50AFBBD85C2}"/>
              </a:ext>
            </a:extLst>
          </p:cNvPr>
          <p:cNvCxnSpPr>
            <a:cxnSpLocks/>
          </p:cNvCxnSpPr>
          <p:nvPr/>
        </p:nvCxnSpPr>
        <p:spPr>
          <a:xfrm flipH="1">
            <a:off x="4256712" y="1558484"/>
            <a:ext cx="1048580" cy="3927916"/>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61F36E1C-7473-9EF2-CBF3-3DCA29428EB3}"/>
              </a:ext>
            </a:extLst>
          </p:cNvPr>
          <p:cNvSpPr txBox="1"/>
          <p:nvPr/>
        </p:nvSpPr>
        <p:spPr>
          <a:xfrm>
            <a:off x="9592270" y="3602963"/>
            <a:ext cx="3519881" cy="369332"/>
          </a:xfrm>
          <a:prstGeom prst="rect">
            <a:avLst/>
          </a:prstGeom>
          <a:noFill/>
        </p:spPr>
        <p:txBody>
          <a:bodyPr wrap="square">
            <a:spAutoFit/>
          </a:bodyPr>
          <a:lstStyle/>
          <a:p>
            <a:r>
              <a:rPr lang="fr-CH" dirty="0"/>
              <a:t>Type de </a:t>
            </a:r>
            <a:r>
              <a:rPr lang="fr-CH" dirty="0" err="1"/>
              <a:t>packet</a:t>
            </a:r>
            <a:endParaRPr lang="fr-CH" dirty="0"/>
          </a:p>
        </p:txBody>
      </p:sp>
      <p:cxnSp>
        <p:nvCxnSpPr>
          <p:cNvPr id="6" name="Straight Arrow Connector 5">
            <a:extLst>
              <a:ext uri="{FF2B5EF4-FFF2-40B4-BE49-F238E27FC236}">
                <a16:creationId xmlns:a16="http://schemas.microsoft.com/office/drawing/2014/main" id="{0EB2B55B-C757-7167-8643-DED1C97E4D9C}"/>
              </a:ext>
            </a:extLst>
          </p:cNvPr>
          <p:cNvCxnSpPr>
            <a:cxnSpLocks/>
            <a:stCxn id="4" idx="1"/>
          </p:cNvCxnSpPr>
          <p:nvPr/>
        </p:nvCxnSpPr>
        <p:spPr>
          <a:xfrm flipH="1" flipV="1">
            <a:off x="6484690" y="2852149"/>
            <a:ext cx="3107580" cy="935480"/>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8CC042B4-BD1F-DB6B-0C7D-BDD02BF49D26}"/>
              </a:ext>
            </a:extLst>
          </p:cNvPr>
          <p:cNvCxnSpPr>
            <a:cxnSpLocks/>
            <a:stCxn id="4" idx="1"/>
          </p:cNvCxnSpPr>
          <p:nvPr/>
        </p:nvCxnSpPr>
        <p:spPr>
          <a:xfrm flipH="1" flipV="1">
            <a:off x="6912528" y="3465745"/>
            <a:ext cx="2679742" cy="321884"/>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33F59A83-7CD4-6287-5E42-3CA3BF80DD18}"/>
              </a:ext>
            </a:extLst>
          </p:cNvPr>
          <p:cNvCxnSpPr>
            <a:cxnSpLocks/>
            <a:stCxn id="4" idx="1"/>
          </p:cNvCxnSpPr>
          <p:nvPr/>
        </p:nvCxnSpPr>
        <p:spPr>
          <a:xfrm flipH="1">
            <a:off x="6585358" y="3787629"/>
            <a:ext cx="3006912" cy="184666"/>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F1D7D419-0842-E8BF-3FE5-E38EF98ADBEA}"/>
              </a:ext>
            </a:extLst>
          </p:cNvPr>
          <p:cNvCxnSpPr>
            <a:cxnSpLocks/>
            <a:stCxn id="4" idx="1"/>
          </p:cNvCxnSpPr>
          <p:nvPr/>
        </p:nvCxnSpPr>
        <p:spPr>
          <a:xfrm flipH="1">
            <a:off x="6988029" y="3787629"/>
            <a:ext cx="2604241" cy="750814"/>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7DF1BA29-25E5-7D3F-E69C-01C6707B9365}"/>
              </a:ext>
            </a:extLst>
          </p:cNvPr>
          <p:cNvCxnSpPr>
            <a:cxnSpLocks/>
            <a:stCxn id="4" idx="1"/>
          </p:cNvCxnSpPr>
          <p:nvPr/>
        </p:nvCxnSpPr>
        <p:spPr>
          <a:xfrm flipH="1">
            <a:off x="6644081" y="3787629"/>
            <a:ext cx="2948189" cy="1312877"/>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2A64CC41-ED60-BBEF-8F5D-10A660E5F8FE}"/>
              </a:ext>
            </a:extLst>
          </p:cNvPr>
          <p:cNvCxnSpPr>
            <a:cxnSpLocks/>
            <a:stCxn id="4" idx="1"/>
          </p:cNvCxnSpPr>
          <p:nvPr/>
        </p:nvCxnSpPr>
        <p:spPr>
          <a:xfrm flipH="1">
            <a:off x="6988029" y="3787629"/>
            <a:ext cx="2604241" cy="1871293"/>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9" name="Left Brace 8">
            <a:extLst>
              <a:ext uri="{FF2B5EF4-FFF2-40B4-BE49-F238E27FC236}">
                <a16:creationId xmlns:a16="http://schemas.microsoft.com/office/drawing/2014/main" id="{B2836BB2-292A-7851-2D97-8AD686900CE4}"/>
              </a:ext>
            </a:extLst>
          </p:cNvPr>
          <p:cNvSpPr/>
          <p:nvPr/>
        </p:nvSpPr>
        <p:spPr>
          <a:xfrm rot="16200000">
            <a:off x="4463143" y="5666980"/>
            <a:ext cx="317915" cy="425369"/>
          </a:xfrm>
          <a:prstGeom prst="leftBrac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fr-CH"/>
          </a:p>
        </p:txBody>
      </p:sp>
      <p:sp>
        <p:nvSpPr>
          <p:cNvPr id="15" name="TextBox 14">
            <a:extLst>
              <a:ext uri="{FF2B5EF4-FFF2-40B4-BE49-F238E27FC236}">
                <a16:creationId xmlns:a16="http://schemas.microsoft.com/office/drawing/2014/main" id="{E643E0D6-21E0-42B4-0753-18385B7310F7}"/>
              </a:ext>
            </a:extLst>
          </p:cNvPr>
          <p:cNvSpPr txBox="1"/>
          <p:nvPr/>
        </p:nvSpPr>
        <p:spPr>
          <a:xfrm>
            <a:off x="3972884" y="5986631"/>
            <a:ext cx="3519881" cy="369332"/>
          </a:xfrm>
          <a:prstGeom prst="rect">
            <a:avLst/>
          </a:prstGeom>
          <a:noFill/>
        </p:spPr>
        <p:txBody>
          <a:bodyPr wrap="square">
            <a:spAutoFit/>
          </a:bodyPr>
          <a:lstStyle/>
          <a:p>
            <a:r>
              <a:rPr lang="fr-CH" dirty="0"/>
              <a:t>Chaîne (0x25 = 37)</a:t>
            </a:r>
          </a:p>
        </p:txBody>
      </p:sp>
    </p:spTree>
    <p:extLst>
      <p:ext uri="{BB962C8B-B14F-4D97-AF65-F5344CB8AC3E}">
        <p14:creationId xmlns:p14="http://schemas.microsoft.com/office/powerpoint/2010/main" val="1124990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a:xfrm>
            <a:off x="838200" y="122057"/>
            <a:ext cx="10515600" cy="1325563"/>
          </a:xfrm>
        </p:spPr>
        <p:txBody>
          <a:bodyPr/>
          <a:lstStyle/>
          <a:p>
            <a:r>
              <a:rPr lang="fr-CH" dirty="0"/>
              <a:t>Discussion des résultats et de notre attaque</a:t>
            </a:r>
          </a:p>
        </p:txBody>
      </p:sp>
      <p:sp>
        <p:nvSpPr>
          <p:cNvPr id="4" name="Content Placeholder 3">
            <a:extLst>
              <a:ext uri="{FF2B5EF4-FFF2-40B4-BE49-F238E27FC236}">
                <a16:creationId xmlns:a16="http://schemas.microsoft.com/office/drawing/2014/main" id="{245DDB48-166A-4E16-B9DF-C5C6570A1BAD}"/>
              </a:ext>
            </a:extLst>
          </p:cNvPr>
          <p:cNvSpPr>
            <a:spLocks noGrp="1"/>
          </p:cNvSpPr>
          <p:nvPr>
            <p:ph sz="half" idx="2"/>
          </p:nvPr>
        </p:nvSpPr>
        <p:spPr>
          <a:xfrm>
            <a:off x="838199" y="1447621"/>
            <a:ext cx="10025544" cy="4841212"/>
          </a:xfrm>
        </p:spPr>
        <p:txBody>
          <a:bodyPr>
            <a:normAutofit fontScale="85000" lnSpcReduction="20000"/>
          </a:bodyPr>
          <a:lstStyle/>
          <a:p>
            <a:r>
              <a:rPr lang="fr-CH" sz="2000" dirty="0"/>
              <a:t>L’attaque mise en place demande des très bonnes capacités dans le domaine pour la créer</a:t>
            </a:r>
          </a:p>
          <a:p>
            <a:endParaRPr lang="fr-CH" sz="2000" dirty="0"/>
          </a:p>
          <a:p>
            <a:r>
              <a:rPr lang="fr-CH" sz="2000" dirty="0"/>
              <a:t>L’attaque mise en place demande très peu de connaissances à exécuter après sa création, le matériel nécessaire n’est pas difficile à trouver</a:t>
            </a:r>
          </a:p>
          <a:p>
            <a:endParaRPr lang="fr-CH" dirty="0"/>
          </a:p>
          <a:p>
            <a:r>
              <a:rPr lang="fr-CH" sz="2000" dirty="0"/>
              <a:t>Le score de l’attaque est de 18 (moyen) en utilisant la «</a:t>
            </a:r>
            <a:r>
              <a:rPr lang="fr-CH" sz="2000" dirty="0" err="1"/>
              <a:t>common</a:t>
            </a:r>
            <a:r>
              <a:rPr lang="fr-CH" sz="2000" dirty="0"/>
              <a:t> </a:t>
            </a:r>
            <a:r>
              <a:rPr lang="fr-CH" sz="2000" dirty="0" err="1"/>
              <a:t>criteria</a:t>
            </a:r>
            <a:r>
              <a:rPr lang="fr-CH" sz="2000" dirty="0"/>
              <a:t> </a:t>
            </a:r>
            <a:r>
              <a:rPr lang="fr-CH" sz="2000" dirty="0" err="1"/>
              <a:t>attack</a:t>
            </a:r>
            <a:r>
              <a:rPr lang="fr-CH" sz="2000" dirty="0"/>
              <a:t> </a:t>
            </a:r>
            <a:r>
              <a:rPr lang="fr-CH" sz="2000" dirty="0" err="1"/>
              <a:t>evaluation</a:t>
            </a:r>
            <a:r>
              <a:rPr lang="fr-CH" sz="2000" dirty="0"/>
              <a:t> </a:t>
            </a:r>
            <a:r>
              <a:rPr lang="fr-CH" sz="2000" dirty="0" err="1"/>
              <a:t>methodology</a:t>
            </a:r>
            <a:r>
              <a:rPr lang="fr-CH" sz="2000" dirty="0"/>
              <a:t>»</a:t>
            </a:r>
          </a:p>
          <a:p>
            <a:endParaRPr lang="fr-CH" sz="2000" dirty="0"/>
          </a:p>
          <a:p>
            <a:endParaRPr lang="fr-CH" sz="2000" dirty="0"/>
          </a:p>
          <a:p>
            <a:endParaRPr lang="fr-CH" sz="2000" dirty="0"/>
          </a:p>
          <a:p>
            <a:endParaRPr lang="fr-CH" sz="2000" dirty="0"/>
          </a:p>
          <a:p>
            <a:endParaRPr lang="fr-CH" sz="2000" dirty="0"/>
          </a:p>
          <a:p>
            <a:r>
              <a:rPr lang="fr-CH" sz="2000" dirty="0"/>
              <a:t>L’attaque fait exactement ce qu’on veut, le «slave» est à la recherche d’une connexion, et n’y parvient pas</a:t>
            </a:r>
          </a:p>
          <a:p>
            <a:pPr marL="0" indent="0">
              <a:buNone/>
            </a:pPr>
            <a:endParaRPr lang="fr-CH" dirty="0"/>
          </a:p>
          <a:p>
            <a:pPr marL="0" indent="0">
              <a:buNone/>
            </a:pPr>
            <a:r>
              <a:rPr lang="fr-CH" dirty="0"/>
              <a:t>		On bloque le «slave» avec succès, il ne peut rien faire</a:t>
            </a:r>
          </a:p>
          <a:p>
            <a:pPr marL="0" indent="0">
              <a:buNone/>
            </a:pPr>
            <a:r>
              <a:rPr lang="en-US" dirty="0"/>
              <a:t>	</a:t>
            </a:r>
          </a:p>
        </p:txBody>
      </p:sp>
      <p:pic>
        <p:nvPicPr>
          <p:cNvPr id="6" name="Picture 5">
            <a:extLst>
              <a:ext uri="{FF2B5EF4-FFF2-40B4-BE49-F238E27FC236}">
                <a16:creationId xmlns:a16="http://schemas.microsoft.com/office/drawing/2014/main" id="{53EDE13D-715C-7022-58C2-BC887DBF97C5}"/>
              </a:ext>
            </a:extLst>
          </p:cNvPr>
          <p:cNvPicPr>
            <a:picLocks noChangeAspect="1"/>
          </p:cNvPicPr>
          <p:nvPr/>
        </p:nvPicPr>
        <p:blipFill>
          <a:blip r:embed="rId2"/>
          <a:stretch>
            <a:fillRect/>
          </a:stretch>
        </p:blipFill>
        <p:spPr>
          <a:xfrm>
            <a:off x="3886418" y="3429000"/>
            <a:ext cx="4419163" cy="1147480"/>
          </a:xfrm>
          <a:prstGeom prst="rect">
            <a:avLst/>
          </a:prstGeom>
        </p:spPr>
      </p:pic>
      <p:sp>
        <p:nvSpPr>
          <p:cNvPr id="7" name="Arrow: Right 6">
            <a:extLst>
              <a:ext uri="{FF2B5EF4-FFF2-40B4-BE49-F238E27FC236}">
                <a16:creationId xmlns:a16="http://schemas.microsoft.com/office/drawing/2014/main" id="{17E41D57-287E-A060-3C08-4D294304ED89}"/>
              </a:ext>
            </a:extLst>
          </p:cNvPr>
          <p:cNvSpPr/>
          <p:nvPr/>
        </p:nvSpPr>
        <p:spPr>
          <a:xfrm>
            <a:off x="2235855" y="5722374"/>
            <a:ext cx="507345" cy="159283"/>
          </a:xfrm>
          <a:prstGeom prst="right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110990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a:xfrm>
            <a:off x="838200" y="122057"/>
            <a:ext cx="10515600" cy="1325563"/>
          </a:xfrm>
        </p:spPr>
        <p:txBody>
          <a:bodyPr/>
          <a:lstStyle/>
          <a:p>
            <a:r>
              <a:rPr lang="fr-CH" dirty="0"/>
              <a:t>Travail à faire</a:t>
            </a:r>
          </a:p>
        </p:txBody>
      </p:sp>
      <p:sp>
        <p:nvSpPr>
          <p:cNvPr id="4" name="Content Placeholder 3">
            <a:extLst>
              <a:ext uri="{FF2B5EF4-FFF2-40B4-BE49-F238E27FC236}">
                <a16:creationId xmlns:a16="http://schemas.microsoft.com/office/drawing/2014/main" id="{245DDB48-166A-4E16-B9DF-C5C6570A1BAD}"/>
              </a:ext>
            </a:extLst>
          </p:cNvPr>
          <p:cNvSpPr>
            <a:spLocks noGrp="1"/>
          </p:cNvSpPr>
          <p:nvPr>
            <p:ph sz="half" idx="2"/>
          </p:nvPr>
        </p:nvSpPr>
        <p:spPr>
          <a:xfrm>
            <a:off x="838200" y="1187562"/>
            <a:ext cx="10025544" cy="5410380"/>
          </a:xfrm>
        </p:spPr>
        <p:txBody>
          <a:bodyPr>
            <a:normAutofit fontScale="92500" lnSpcReduction="20000"/>
          </a:bodyPr>
          <a:lstStyle/>
          <a:p>
            <a:r>
              <a:rPr lang="fr-CH" dirty="0"/>
              <a:t>Notre scénario n’est pas réaliste, car il n’existe pas un vrai «master»</a:t>
            </a:r>
          </a:p>
          <a:p>
            <a:endParaRPr lang="fr-CH" dirty="0"/>
          </a:p>
          <a:p>
            <a:r>
              <a:rPr lang="fr-CH" dirty="0"/>
              <a:t>Si un vrai «master» existait il sera à l’écoute sur 1 des 3 chaînes, alors qu’on peut facilement déployer 3 faux «master», 1 par chaîne de connexion</a:t>
            </a:r>
          </a:p>
          <a:p>
            <a:endParaRPr lang="fr-CH" dirty="0"/>
          </a:p>
          <a:p>
            <a:r>
              <a:rPr lang="fr-CH" dirty="0"/>
              <a:t>Dans ce scénario le «slave» a un 1 chance sur 3 de tomber sur la chaîne avec le bon master</a:t>
            </a:r>
          </a:p>
          <a:p>
            <a:endParaRPr lang="fr-CH" dirty="0"/>
          </a:p>
          <a:p>
            <a:r>
              <a:rPr lang="fr-CH" dirty="0"/>
              <a:t>Le faux master peut tout de même être capable de cloquer la connexion si on arrive a «jam» le signal</a:t>
            </a:r>
          </a:p>
          <a:p>
            <a:endParaRPr lang="fr-CH" dirty="0"/>
          </a:p>
          <a:p>
            <a:r>
              <a:rPr lang="fr-CH" dirty="0"/>
              <a:t>La possibilité de «jam», est une fonction de:</a:t>
            </a:r>
          </a:p>
          <a:p>
            <a:pPr marL="800100" lvl="1" indent="-342900">
              <a:buFont typeface="+mj-lt"/>
              <a:buAutoNum type="arabicPeriod"/>
            </a:pPr>
            <a:r>
              <a:rPr lang="fr-CH" dirty="0"/>
              <a:t>Distance entre le vrai «master» et le «slave»</a:t>
            </a:r>
          </a:p>
          <a:p>
            <a:pPr marL="800100" lvl="1" indent="-342900">
              <a:buFont typeface="+mj-lt"/>
              <a:buAutoNum type="arabicPeriod"/>
            </a:pPr>
            <a:r>
              <a:rPr lang="fr-CH" dirty="0"/>
              <a:t>Force de signal du vrai «master»</a:t>
            </a:r>
          </a:p>
          <a:p>
            <a:pPr marL="800100" lvl="1" indent="-342900">
              <a:buFont typeface="+mj-lt"/>
              <a:buAutoNum type="arabicPeriod"/>
            </a:pPr>
            <a:r>
              <a:rPr lang="fr-CH" dirty="0"/>
              <a:t>Distance entre le faux «master» et le «slave»</a:t>
            </a:r>
          </a:p>
          <a:p>
            <a:pPr marL="800100" lvl="1" indent="-342900">
              <a:buFont typeface="+mj-lt"/>
              <a:buAutoNum type="arabicPeriod"/>
            </a:pPr>
            <a:r>
              <a:rPr lang="fr-CH" dirty="0"/>
              <a:t>Force de signal du faux «master </a:t>
            </a:r>
          </a:p>
          <a:p>
            <a:endParaRPr lang="fr-CH" dirty="0"/>
          </a:p>
          <a:p>
            <a:r>
              <a:rPr lang="fr-CH" dirty="0"/>
              <a:t>La réussite de l’attaque sera donc plus compliqué</a:t>
            </a:r>
          </a:p>
          <a:p>
            <a:endParaRPr lang="fr-CH" dirty="0"/>
          </a:p>
          <a:p>
            <a:endParaRPr lang="fr-CH" dirty="0"/>
          </a:p>
          <a:p>
            <a:endParaRPr lang="fr-CH" dirty="0"/>
          </a:p>
          <a:p>
            <a:endParaRPr lang="fr-CH" dirty="0"/>
          </a:p>
          <a:p>
            <a:endParaRPr lang="fr-CH" dirty="0"/>
          </a:p>
          <a:p>
            <a:endParaRPr lang="fr-CH" i="1" dirty="0"/>
          </a:p>
          <a:p>
            <a:pPr marL="0" indent="0">
              <a:buNone/>
            </a:pPr>
            <a:endParaRPr lang="fr-CH" sz="2000" dirty="0"/>
          </a:p>
        </p:txBody>
      </p:sp>
    </p:spTree>
    <p:extLst>
      <p:ext uri="{BB962C8B-B14F-4D97-AF65-F5344CB8AC3E}">
        <p14:creationId xmlns:p14="http://schemas.microsoft.com/office/powerpoint/2010/main" val="2840779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title"/>
          </p:nvPr>
        </p:nvSpPr>
        <p:spPr/>
        <p:txBody>
          <a:bodyPr vert="horz" lIns="91440" tIns="45720" rIns="91440" bIns="45720" rtlCol="0" anchor="ctr">
            <a:normAutofit/>
          </a:bodyPr>
          <a:lstStyle/>
          <a:p>
            <a:pPr algn="l"/>
            <a:r>
              <a:rPr lang="en-US" sz="2800" kern="1200" dirty="0">
                <a:solidFill>
                  <a:schemeClr val="tx1"/>
                </a:solidFill>
                <a:latin typeface="+mj-lt"/>
                <a:ea typeface="+mj-ea"/>
                <a:cs typeface="+mj-cs"/>
              </a:rPr>
              <a:t>Denial of Service Attack on Bluetooth Low Energy</a:t>
            </a:r>
          </a:p>
        </p:txBody>
      </p:sp>
      <p:sp>
        <p:nvSpPr>
          <p:cNvPr id="3" name="Subtitle 2">
            <a:extLst>
              <a:ext uri="{FF2B5EF4-FFF2-40B4-BE49-F238E27FC236}">
                <a16:creationId xmlns:a16="http://schemas.microsoft.com/office/drawing/2014/main" id="{72CC4EC4-809C-4FD2-AA20-009F08590DA6}"/>
              </a:ext>
            </a:extLst>
          </p:cNvPr>
          <p:cNvSpPr>
            <a:spLocks noGrp="1"/>
          </p:cNvSpPr>
          <p:nvPr>
            <p:ph idx="1"/>
          </p:nvPr>
        </p:nvSpPr>
        <p:spPr/>
        <p:txBody>
          <a:bodyPr vert="horz" lIns="91440" tIns="45720" rIns="91440" bIns="45720" rtlCol="0">
            <a:normAutofit lnSpcReduction="10000"/>
          </a:bodyPr>
          <a:lstStyle/>
          <a:p>
            <a:r>
              <a:rPr lang="fr-CH" dirty="0"/>
              <a:t>Auteur:</a:t>
            </a:r>
          </a:p>
          <a:p>
            <a:r>
              <a:rPr lang="fr-CH" dirty="0"/>
              <a:t>	Peter </a:t>
            </a:r>
            <a:r>
              <a:rPr lang="fr-CH" dirty="0" err="1"/>
              <a:t>Gullberg</a:t>
            </a:r>
            <a:endParaRPr lang="fr-CH" dirty="0"/>
          </a:p>
          <a:p>
            <a:endParaRPr lang="fr-CH" dirty="0"/>
          </a:p>
          <a:p>
            <a:r>
              <a:rPr lang="fr-CH" dirty="0"/>
              <a:t>Analyse de l’article</a:t>
            </a:r>
          </a:p>
        </p:txBody>
      </p:sp>
    </p:spTree>
    <p:extLst>
      <p:ext uri="{BB962C8B-B14F-4D97-AF65-F5344CB8AC3E}">
        <p14:creationId xmlns:p14="http://schemas.microsoft.com/office/powerpoint/2010/main" val="3757716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a:xfrm>
            <a:off x="838200" y="122057"/>
            <a:ext cx="10515600" cy="1325563"/>
          </a:xfrm>
        </p:spPr>
        <p:txBody>
          <a:bodyPr/>
          <a:lstStyle/>
          <a:p>
            <a:r>
              <a:rPr lang="fr-CH" dirty="0"/>
              <a:t>Présentation de l’article</a:t>
            </a:r>
          </a:p>
        </p:txBody>
      </p:sp>
      <p:sp>
        <p:nvSpPr>
          <p:cNvPr id="4" name="Content Placeholder 3">
            <a:extLst>
              <a:ext uri="{FF2B5EF4-FFF2-40B4-BE49-F238E27FC236}">
                <a16:creationId xmlns:a16="http://schemas.microsoft.com/office/drawing/2014/main" id="{245DDB48-166A-4E16-B9DF-C5C6570A1BAD}"/>
              </a:ext>
            </a:extLst>
          </p:cNvPr>
          <p:cNvSpPr>
            <a:spLocks noGrp="1"/>
          </p:cNvSpPr>
          <p:nvPr>
            <p:ph sz="half" idx="2"/>
          </p:nvPr>
        </p:nvSpPr>
        <p:spPr>
          <a:xfrm>
            <a:off x="838200" y="1325562"/>
            <a:ext cx="10025544" cy="4244727"/>
          </a:xfrm>
        </p:spPr>
        <p:txBody>
          <a:bodyPr>
            <a:normAutofit lnSpcReduction="10000"/>
          </a:bodyPr>
          <a:lstStyle/>
          <a:p>
            <a:r>
              <a:rPr lang="fr-CH" dirty="0"/>
              <a:t>Titre: </a:t>
            </a:r>
            <a:r>
              <a:rPr lang="en-US" sz="2000" kern="1200" dirty="0">
                <a:solidFill>
                  <a:schemeClr val="tx1"/>
                </a:solidFill>
                <a:ea typeface="+mj-ea"/>
                <a:cs typeface="+mj-cs"/>
              </a:rPr>
              <a:t>Denial of Service Attack on Bluetooth Low Energy</a:t>
            </a:r>
            <a:endParaRPr lang="fr-CH" dirty="0"/>
          </a:p>
          <a:p>
            <a:endParaRPr lang="fr-CH" dirty="0"/>
          </a:p>
          <a:p>
            <a:r>
              <a:rPr lang="fr-CH" dirty="0"/>
              <a:t>Auteur: Peter </a:t>
            </a:r>
            <a:r>
              <a:rPr lang="fr-CH" dirty="0" err="1"/>
              <a:t>Gullberg</a:t>
            </a:r>
            <a:endParaRPr lang="fr-CH" dirty="0"/>
          </a:p>
          <a:p>
            <a:endParaRPr lang="fr-CH" dirty="0"/>
          </a:p>
          <a:p>
            <a:r>
              <a:rPr lang="fr-CH" dirty="0"/>
              <a:t>Date de publication: Septembre 2016</a:t>
            </a:r>
          </a:p>
          <a:p>
            <a:endParaRPr lang="fr-CH" dirty="0"/>
          </a:p>
          <a:p>
            <a:r>
              <a:rPr lang="fr-CH" dirty="0"/>
              <a:t>Type de d’article: proof of concept, identification et exploitation d’un problème </a:t>
            </a:r>
          </a:p>
          <a:p>
            <a:endParaRPr lang="fr-CH" dirty="0"/>
          </a:p>
          <a:p>
            <a:r>
              <a:rPr lang="fr-CH" dirty="0"/>
              <a:t>Publié par: researchgate.net</a:t>
            </a:r>
          </a:p>
          <a:p>
            <a:endParaRPr lang="fr-CH" dirty="0"/>
          </a:p>
          <a:p>
            <a:r>
              <a:rPr lang="fr-CH" dirty="0"/>
              <a:t>Citations: 6 fois</a:t>
            </a:r>
          </a:p>
          <a:p>
            <a:endParaRPr lang="fr-CH" dirty="0"/>
          </a:p>
          <a:p>
            <a:endParaRPr lang="fr-CH" dirty="0"/>
          </a:p>
          <a:p>
            <a:endParaRPr lang="fr-CH" dirty="0"/>
          </a:p>
          <a:p>
            <a:endParaRPr lang="fr-CH" i="1" dirty="0"/>
          </a:p>
          <a:p>
            <a:pPr marL="0" indent="0">
              <a:buNone/>
            </a:pPr>
            <a:endParaRPr lang="fr-CH" sz="2000" dirty="0"/>
          </a:p>
        </p:txBody>
      </p:sp>
    </p:spTree>
    <p:extLst>
      <p:ext uri="{BB962C8B-B14F-4D97-AF65-F5344CB8AC3E}">
        <p14:creationId xmlns:p14="http://schemas.microsoft.com/office/powerpoint/2010/main" val="2746728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a:xfrm>
            <a:off x="838200" y="-87668"/>
            <a:ext cx="10515600" cy="1325563"/>
          </a:xfrm>
        </p:spPr>
        <p:txBody>
          <a:bodyPr/>
          <a:lstStyle/>
          <a:p>
            <a:r>
              <a:rPr lang="fr-CH" dirty="0"/>
              <a:t>Abstract</a:t>
            </a:r>
          </a:p>
        </p:txBody>
      </p:sp>
      <p:sp>
        <p:nvSpPr>
          <p:cNvPr id="6" name="Content Placeholder 3">
            <a:extLst>
              <a:ext uri="{FF2B5EF4-FFF2-40B4-BE49-F238E27FC236}">
                <a16:creationId xmlns:a16="http://schemas.microsoft.com/office/drawing/2014/main" id="{81BA6717-72EF-6779-F463-5BB49457DEEB}"/>
              </a:ext>
            </a:extLst>
          </p:cNvPr>
          <p:cNvSpPr>
            <a:spLocks noGrp="1"/>
          </p:cNvSpPr>
          <p:nvPr>
            <p:ph sz="half" idx="2"/>
          </p:nvPr>
        </p:nvSpPr>
        <p:spPr>
          <a:xfrm>
            <a:off x="838200" y="1745011"/>
            <a:ext cx="10025544" cy="3976281"/>
          </a:xfrm>
        </p:spPr>
        <p:txBody>
          <a:bodyPr>
            <a:normAutofit/>
          </a:bodyPr>
          <a:lstStyle/>
          <a:p>
            <a:r>
              <a:rPr lang="en-GB" dirty="0"/>
              <a:t>182 mots</a:t>
            </a:r>
            <a:r>
              <a:rPr lang="fr-CH" dirty="0"/>
              <a:t> (informatif)</a:t>
            </a:r>
          </a:p>
          <a:p>
            <a:pPr marL="0" indent="0">
              <a:buNone/>
            </a:pPr>
            <a:endParaRPr lang="fr-CH" dirty="0"/>
          </a:p>
          <a:p>
            <a:r>
              <a:rPr lang="fr-CH" dirty="0"/>
              <a:t>Voix active</a:t>
            </a:r>
          </a:p>
          <a:p>
            <a:pPr marL="0" indent="0">
              <a:buNone/>
            </a:pPr>
            <a:endParaRPr lang="fr-CH" dirty="0"/>
          </a:p>
          <a:p>
            <a:r>
              <a:rPr lang="fr-CH" dirty="0"/>
              <a:t>Tout le processus est décrit dans l’abstract</a:t>
            </a:r>
          </a:p>
          <a:p>
            <a:r>
              <a:rPr lang="fr-CH" dirty="0"/>
              <a:t>Il explique pourquoi son article est important</a:t>
            </a:r>
          </a:p>
          <a:p>
            <a:r>
              <a:rPr lang="fr-CH" dirty="0"/>
              <a:t>La méthode de recherche est définie</a:t>
            </a:r>
          </a:p>
          <a:p>
            <a:r>
              <a:rPr lang="fr-CH" dirty="0"/>
              <a:t>Les résultats et les implications sont mentionnés</a:t>
            </a:r>
          </a:p>
          <a:p>
            <a:endParaRPr lang="fr-CH" dirty="0"/>
          </a:p>
          <a:p>
            <a:endParaRPr lang="fr-CH" i="1" dirty="0"/>
          </a:p>
          <a:p>
            <a:pPr marL="0" indent="0">
              <a:buNone/>
            </a:pPr>
            <a:endParaRPr lang="fr-CH" sz="2000" dirty="0"/>
          </a:p>
        </p:txBody>
      </p:sp>
    </p:spTree>
    <p:extLst>
      <p:ext uri="{BB962C8B-B14F-4D97-AF65-F5344CB8AC3E}">
        <p14:creationId xmlns:p14="http://schemas.microsoft.com/office/powerpoint/2010/main" val="3426008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a:xfrm>
            <a:off x="838200" y="-87668"/>
            <a:ext cx="10515600" cy="1325563"/>
          </a:xfrm>
        </p:spPr>
        <p:txBody>
          <a:bodyPr/>
          <a:lstStyle/>
          <a:p>
            <a:r>
              <a:rPr lang="fr-CH" dirty="0"/>
              <a:t>Abstract</a:t>
            </a:r>
          </a:p>
        </p:txBody>
      </p:sp>
      <p:sp>
        <p:nvSpPr>
          <p:cNvPr id="4" name="Content Placeholder 3">
            <a:extLst>
              <a:ext uri="{FF2B5EF4-FFF2-40B4-BE49-F238E27FC236}">
                <a16:creationId xmlns:a16="http://schemas.microsoft.com/office/drawing/2014/main" id="{245DDB48-166A-4E16-B9DF-C5C6570A1BAD}"/>
              </a:ext>
            </a:extLst>
          </p:cNvPr>
          <p:cNvSpPr>
            <a:spLocks noGrp="1"/>
          </p:cNvSpPr>
          <p:nvPr>
            <p:ph sz="half" idx="2"/>
          </p:nvPr>
        </p:nvSpPr>
        <p:spPr>
          <a:xfrm>
            <a:off x="838200" y="1174560"/>
            <a:ext cx="8230299" cy="4982959"/>
          </a:xfrm>
        </p:spPr>
        <p:txBody>
          <a:bodyPr>
            <a:normAutofit/>
          </a:bodyPr>
          <a:lstStyle/>
          <a:p>
            <a:pPr marL="0" indent="0">
              <a:buNone/>
            </a:pPr>
            <a:r>
              <a:rPr lang="en-GB" sz="1800" dirty="0">
                <a:highlight>
                  <a:srgbClr val="FFFF00"/>
                </a:highlight>
              </a:rPr>
              <a:t>Bluetooth Low Energy is a promising technology for wireless communication. The main benefits are that it is energy efficient and is slowly becoming ubiquitous. We can expect that the technology will be used in many demanding applications. </a:t>
            </a:r>
          </a:p>
          <a:p>
            <a:pPr marL="0" indent="0">
              <a:buNone/>
            </a:pPr>
            <a:r>
              <a:rPr lang="en-GB" sz="1800" dirty="0">
                <a:highlight>
                  <a:srgbClr val="FF0000"/>
                </a:highlight>
              </a:rPr>
              <a:t>This raises the question whether Bluetooth Low Energy is suitable for products and services that require high resilience, robustness and availability. </a:t>
            </a:r>
          </a:p>
          <a:p>
            <a:pPr marL="0" indent="0">
              <a:buNone/>
            </a:pPr>
            <a:r>
              <a:rPr lang="en-GB" sz="1800" dirty="0">
                <a:highlight>
                  <a:srgbClr val="008000"/>
                </a:highlight>
              </a:rPr>
              <a:t>In this paper we focus on the availability aspects in the connection setup of Bluetooth Low Energy. We explore an attack path that allows us to do a denial of service attack on the connection setup mechanism. We refine the attack scenario and implement an exploit using the Project </a:t>
            </a:r>
            <a:r>
              <a:rPr lang="en-GB" sz="1800" dirty="0" err="1">
                <a:highlight>
                  <a:srgbClr val="008000"/>
                </a:highlight>
              </a:rPr>
              <a:t>Ubertooth</a:t>
            </a:r>
            <a:r>
              <a:rPr lang="en-GB" sz="1800" dirty="0">
                <a:highlight>
                  <a:srgbClr val="008000"/>
                </a:highlight>
              </a:rPr>
              <a:t>, an open source platform for Bluetooth experimentation. We then characterize the attack vector using the Common Criteria attack evaluation methodology. </a:t>
            </a:r>
          </a:p>
          <a:p>
            <a:pPr marL="0" indent="0">
              <a:buNone/>
            </a:pPr>
            <a:r>
              <a:rPr lang="en-GB" sz="1800" dirty="0">
                <a:highlight>
                  <a:srgbClr val="FF00FF"/>
                </a:highlight>
              </a:rPr>
              <a:t>Our result indicates that it is possible to successfully mount a denial of service attack that blocks the connection setup on Bluetooth Low Energy using standard off-the-shelf components.</a:t>
            </a:r>
            <a:r>
              <a:rPr lang="en-GB" sz="1800" dirty="0"/>
              <a:t> </a:t>
            </a:r>
            <a:r>
              <a:rPr lang="en-GB" sz="1800" dirty="0">
                <a:highlight>
                  <a:srgbClr val="00FFFF"/>
                </a:highlight>
              </a:rPr>
              <a:t>The consequence of this exploit helps us bring awareness that Bluetooth Low Energy may not guarantee availability when an attacker has the motivation and vicinity access.</a:t>
            </a:r>
            <a:endParaRPr lang="fr-CH" sz="1800" dirty="0">
              <a:highlight>
                <a:srgbClr val="00FFFF"/>
              </a:highlight>
            </a:endParaRPr>
          </a:p>
          <a:p>
            <a:endParaRPr lang="fr-CH" dirty="0"/>
          </a:p>
          <a:p>
            <a:endParaRPr lang="fr-CH" dirty="0"/>
          </a:p>
          <a:p>
            <a:endParaRPr lang="fr-CH" i="1" dirty="0"/>
          </a:p>
          <a:p>
            <a:pPr marL="0" indent="0">
              <a:buNone/>
            </a:pPr>
            <a:endParaRPr lang="fr-CH" sz="2000" dirty="0"/>
          </a:p>
        </p:txBody>
      </p:sp>
      <p:sp>
        <p:nvSpPr>
          <p:cNvPr id="5" name="TextBox 4">
            <a:extLst>
              <a:ext uri="{FF2B5EF4-FFF2-40B4-BE49-F238E27FC236}">
                <a16:creationId xmlns:a16="http://schemas.microsoft.com/office/drawing/2014/main" id="{C029C2BB-67E0-1720-DB84-64D6A6845E6E}"/>
              </a:ext>
            </a:extLst>
          </p:cNvPr>
          <p:cNvSpPr txBox="1"/>
          <p:nvPr/>
        </p:nvSpPr>
        <p:spPr>
          <a:xfrm>
            <a:off x="9459985" y="2136338"/>
            <a:ext cx="2228675" cy="2585323"/>
          </a:xfrm>
          <a:prstGeom prst="rect">
            <a:avLst/>
          </a:prstGeom>
          <a:noFill/>
        </p:spPr>
        <p:txBody>
          <a:bodyPr wrap="square">
            <a:spAutoFit/>
          </a:bodyPr>
          <a:lstStyle/>
          <a:p>
            <a:r>
              <a:rPr lang="en-GB" dirty="0">
                <a:highlight>
                  <a:srgbClr val="FFFF00"/>
                </a:highlight>
              </a:rPr>
              <a:t>Reasons for writing</a:t>
            </a:r>
          </a:p>
          <a:p>
            <a:endParaRPr lang="en-GB" dirty="0">
              <a:highlight>
                <a:srgbClr val="FFFF00"/>
              </a:highlight>
            </a:endParaRPr>
          </a:p>
          <a:p>
            <a:r>
              <a:rPr lang="en-GB" dirty="0">
                <a:highlight>
                  <a:srgbClr val="FF0000"/>
                </a:highlight>
              </a:rPr>
              <a:t>Problem</a:t>
            </a:r>
          </a:p>
          <a:p>
            <a:endParaRPr lang="en-GB" dirty="0">
              <a:highlight>
                <a:srgbClr val="FF0000"/>
              </a:highlight>
            </a:endParaRPr>
          </a:p>
          <a:p>
            <a:r>
              <a:rPr lang="en-GB" dirty="0">
                <a:highlight>
                  <a:srgbClr val="008000"/>
                </a:highlight>
              </a:rPr>
              <a:t>Methodology</a:t>
            </a:r>
          </a:p>
          <a:p>
            <a:endParaRPr lang="en-GB" dirty="0">
              <a:highlight>
                <a:srgbClr val="008000"/>
              </a:highlight>
            </a:endParaRPr>
          </a:p>
          <a:p>
            <a:r>
              <a:rPr lang="fr-CH" dirty="0" err="1">
                <a:highlight>
                  <a:srgbClr val="FF00FF"/>
                </a:highlight>
              </a:rPr>
              <a:t>Results</a:t>
            </a:r>
            <a:endParaRPr lang="fr-CH" dirty="0">
              <a:highlight>
                <a:srgbClr val="FF00FF"/>
              </a:highlight>
            </a:endParaRPr>
          </a:p>
          <a:p>
            <a:endParaRPr lang="fr-CH" dirty="0"/>
          </a:p>
          <a:p>
            <a:r>
              <a:rPr lang="fr-CH" dirty="0">
                <a:highlight>
                  <a:srgbClr val="00FFFF"/>
                </a:highlight>
              </a:rPr>
              <a:t>Implications</a:t>
            </a:r>
          </a:p>
        </p:txBody>
      </p:sp>
    </p:spTree>
    <p:extLst>
      <p:ext uri="{BB962C8B-B14F-4D97-AF65-F5344CB8AC3E}">
        <p14:creationId xmlns:p14="http://schemas.microsoft.com/office/powerpoint/2010/main" val="4274187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a:xfrm>
            <a:off x="838200" y="122057"/>
            <a:ext cx="10515600" cy="1325563"/>
          </a:xfrm>
        </p:spPr>
        <p:txBody>
          <a:bodyPr/>
          <a:lstStyle/>
          <a:p>
            <a:r>
              <a:rPr lang="fr-CH" dirty="0"/>
              <a:t>Article</a:t>
            </a:r>
          </a:p>
        </p:txBody>
      </p:sp>
      <p:sp>
        <p:nvSpPr>
          <p:cNvPr id="4" name="Content Placeholder 3">
            <a:extLst>
              <a:ext uri="{FF2B5EF4-FFF2-40B4-BE49-F238E27FC236}">
                <a16:creationId xmlns:a16="http://schemas.microsoft.com/office/drawing/2014/main" id="{245DDB48-166A-4E16-B9DF-C5C6570A1BAD}"/>
              </a:ext>
            </a:extLst>
          </p:cNvPr>
          <p:cNvSpPr>
            <a:spLocks noGrp="1"/>
          </p:cNvSpPr>
          <p:nvPr>
            <p:ph sz="half" idx="2"/>
          </p:nvPr>
        </p:nvSpPr>
        <p:spPr>
          <a:xfrm>
            <a:off x="838200" y="1325562"/>
            <a:ext cx="10025544" cy="4982959"/>
          </a:xfrm>
        </p:spPr>
        <p:txBody>
          <a:bodyPr>
            <a:normAutofit/>
          </a:bodyPr>
          <a:lstStyle/>
          <a:p>
            <a:r>
              <a:rPr lang="fr-CH" dirty="0"/>
              <a:t>Bien structuré</a:t>
            </a:r>
          </a:p>
          <a:p>
            <a:pPr marL="914400" lvl="1" indent="-457200">
              <a:buFont typeface="+mj-lt"/>
              <a:buAutoNum type="arabicPeriod"/>
            </a:pPr>
            <a:r>
              <a:rPr lang="fr-CH" dirty="0"/>
              <a:t>Introduction</a:t>
            </a:r>
          </a:p>
          <a:p>
            <a:pPr marL="914400" lvl="1" indent="-457200">
              <a:buFont typeface="+mj-lt"/>
              <a:buAutoNum type="arabicPeriod"/>
            </a:pPr>
            <a:r>
              <a:rPr lang="fr-CH" dirty="0"/>
              <a:t>Bluetooth Low Energy Background</a:t>
            </a:r>
          </a:p>
          <a:p>
            <a:pPr marL="914400" lvl="1" indent="-457200">
              <a:buFont typeface="+mj-lt"/>
              <a:buAutoNum type="arabicPeriod"/>
            </a:pPr>
            <a:r>
              <a:rPr lang="fr-CH" dirty="0" err="1"/>
              <a:t>Related</a:t>
            </a:r>
            <a:r>
              <a:rPr lang="fr-CH" dirty="0"/>
              <a:t> </a:t>
            </a:r>
            <a:r>
              <a:rPr lang="fr-CH" dirty="0" err="1"/>
              <a:t>work</a:t>
            </a:r>
            <a:endParaRPr lang="fr-CH" dirty="0"/>
          </a:p>
          <a:p>
            <a:pPr marL="914400" lvl="1" indent="-457200">
              <a:buFont typeface="+mj-lt"/>
              <a:buAutoNum type="arabicPeriod"/>
            </a:pPr>
            <a:r>
              <a:rPr lang="fr-CH" dirty="0" err="1"/>
              <a:t>Threat</a:t>
            </a:r>
            <a:r>
              <a:rPr lang="fr-CH" dirty="0"/>
              <a:t> modeling</a:t>
            </a:r>
          </a:p>
          <a:p>
            <a:pPr marL="914400" lvl="1" indent="-457200">
              <a:buFont typeface="+mj-lt"/>
              <a:buAutoNum type="arabicPeriod"/>
            </a:pPr>
            <a:r>
              <a:rPr lang="fr-CH" dirty="0"/>
              <a:t>The exploit</a:t>
            </a:r>
          </a:p>
          <a:p>
            <a:pPr marL="914400" lvl="1" indent="-457200">
              <a:buFont typeface="+mj-lt"/>
              <a:buAutoNum type="arabicPeriod"/>
            </a:pPr>
            <a:r>
              <a:rPr lang="fr-CH" dirty="0"/>
              <a:t>Exploitation</a:t>
            </a:r>
          </a:p>
          <a:p>
            <a:pPr marL="914400" lvl="1" indent="-457200">
              <a:buFont typeface="+mj-lt"/>
              <a:buAutoNum type="arabicPeriod"/>
            </a:pPr>
            <a:r>
              <a:rPr lang="fr-CH" dirty="0" err="1"/>
              <a:t>Analysis</a:t>
            </a:r>
            <a:endParaRPr lang="fr-CH" dirty="0"/>
          </a:p>
          <a:p>
            <a:pPr marL="914400" lvl="1" indent="-457200">
              <a:buFont typeface="+mj-lt"/>
              <a:buAutoNum type="arabicPeriod"/>
            </a:pPr>
            <a:r>
              <a:rPr lang="fr-CH" dirty="0"/>
              <a:t>Discussion</a:t>
            </a:r>
          </a:p>
          <a:p>
            <a:pPr marL="914400" lvl="1" indent="-457200">
              <a:buFont typeface="+mj-lt"/>
              <a:buAutoNum type="arabicPeriod"/>
            </a:pPr>
            <a:r>
              <a:rPr lang="fr-CH" dirty="0"/>
              <a:t>Conclusions and Future </a:t>
            </a:r>
            <a:r>
              <a:rPr lang="fr-CH" dirty="0" err="1"/>
              <a:t>work</a:t>
            </a:r>
            <a:endParaRPr lang="fr-CH" dirty="0"/>
          </a:p>
          <a:p>
            <a:endParaRPr lang="fr-CH" dirty="0"/>
          </a:p>
          <a:p>
            <a:endParaRPr lang="fr-CH" i="1" dirty="0"/>
          </a:p>
          <a:p>
            <a:pPr marL="0" indent="0">
              <a:buNone/>
            </a:pPr>
            <a:endParaRPr lang="fr-CH" sz="2000" dirty="0"/>
          </a:p>
        </p:txBody>
      </p:sp>
    </p:spTree>
    <p:extLst>
      <p:ext uri="{BB962C8B-B14F-4D97-AF65-F5344CB8AC3E}">
        <p14:creationId xmlns:p14="http://schemas.microsoft.com/office/powerpoint/2010/main" val="226799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title"/>
          </p:nvPr>
        </p:nvSpPr>
        <p:spPr/>
        <p:txBody>
          <a:bodyPr vert="horz" lIns="91440" tIns="45720" rIns="91440" bIns="45720" rtlCol="0" anchor="ctr">
            <a:normAutofit/>
          </a:bodyPr>
          <a:lstStyle/>
          <a:p>
            <a:pPr algn="l"/>
            <a:r>
              <a:rPr lang="en-US" sz="2800" kern="1200" dirty="0">
                <a:solidFill>
                  <a:schemeClr val="tx1"/>
                </a:solidFill>
                <a:latin typeface="+mj-lt"/>
                <a:ea typeface="+mj-ea"/>
                <a:cs typeface="+mj-cs"/>
              </a:rPr>
              <a:t>Denial of Service Attack on Bluetooth Low Energy</a:t>
            </a:r>
          </a:p>
        </p:txBody>
      </p:sp>
      <p:sp>
        <p:nvSpPr>
          <p:cNvPr id="3" name="Subtitle 2">
            <a:extLst>
              <a:ext uri="{FF2B5EF4-FFF2-40B4-BE49-F238E27FC236}">
                <a16:creationId xmlns:a16="http://schemas.microsoft.com/office/drawing/2014/main" id="{72CC4EC4-809C-4FD2-AA20-009F08590DA6}"/>
              </a:ext>
            </a:extLst>
          </p:cNvPr>
          <p:cNvSpPr>
            <a:spLocks noGrp="1"/>
          </p:cNvSpPr>
          <p:nvPr>
            <p:ph idx="1"/>
          </p:nvPr>
        </p:nvSpPr>
        <p:spPr/>
        <p:txBody>
          <a:bodyPr vert="horz" lIns="91440" tIns="45720" rIns="91440" bIns="45720" rtlCol="0">
            <a:normAutofit lnSpcReduction="10000"/>
          </a:bodyPr>
          <a:lstStyle/>
          <a:p>
            <a:r>
              <a:rPr lang="fr-CH" dirty="0"/>
              <a:t>Auteur:</a:t>
            </a:r>
          </a:p>
          <a:p>
            <a:r>
              <a:rPr lang="fr-CH" dirty="0"/>
              <a:t>	Peter </a:t>
            </a:r>
            <a:r>
              <a:rPr lang="fr-CH" dirty="0" err="1"/>
              <a:t>Gullberg</a:t>
            </a:r>
            <a:endParaRPr lang="fr-CH" dirty="0"/>
          </a:p>
          <a:p>
            <a:endParaRPr lang="fr-CH" dirty="0"/>
          </a:p>
          <a:p>
            <a:r>
              <a:rPr lang="fr-CH" dirty="0"/>
              <a:t>Présentation de l’article</a:t>
            </a:r>
          </a:p>
        </p:txBody>
      </p:sp>
    </p:spTree>
    <p:extLst>
      <p:ext uri="{BB962C8B-B14F-4D97-AF65-F5344CB8AC3E}">
        <p14:creationId xmlns:p14="http://schemas.microsoft.com/office/powerpoint/2010/main" val="176931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a:xfrm>
            <a:off x="838200" y="122057"/>
            <a:ext cx="10515600" cy="1325563"/>
          </a:xfrm>
        </p:spPr>
        <p:txBody>
          <a:bodyPr/>
          <a:lstStyle/>
          <a:p>
            <a:r>
              <a:rPr lang="fr-CH" dirty="0"/>
              <a:t>Article</a:t>
            </a:r>
          </a:p>
        </p:txBody>
      </p:sp>
      <p:sp>
        <p:nvSpPr>
          <p:cNvPr id="4" name="Content Placeholder 3">
            <a:extLst>
              <a:ext uri="{FF2B5EF4-FFF2-40B4-BE49-F238E27FC236}">
                <a16:creationId xmlns:a16="http://schemas.microsoft.com/office/drawing/2014/main" id="{245DDB48-166A-4E16-B9DF-C5C6570A1BAD}"/>
              </a:ext>
            </a:extLst>
          </p:cNvPr>
          <p:cNvSpPr>
            <a:spLocks noGrp="1"/>
          </p:cNvSpPr>
          <p:nvPr>
            <p:ph sz="half" idx="2"/>
          </p:nvPr>
        </p:nvSpPr>
        <p:spPr>
          <a:xfrm>
            <a:off x="838200" y="1325562"/>
            <a:ext cx="10025544" cy="4219561"/>
          </a:xfrm>
        </p:spPr>
        <p:txBody>
          <a:bodyPr>
            <a:normAutofit/>
          </a:bodyPr>
          <a:lstStyle/>
          <a:p>
            <a:pPr marL="0" indent="0">
              <a:buNone/>
            </a:pPr>
            <a:endParaRPr lang="fr-CH" dirty="0"/>
          </a:p>
          <a:p>
            <a:pPr marL="0" indent="0">
              <a:buNone/>
            </a:pPr>
            <a:r>
              <a:rPr lang="fr-CH" dirty="0"/>
              <a:t>(+)</a:t>
            </a:r>
          </a:p>
          <a:p>
            <a:r>
              <a:rPr lang="fr-CH" dirty="0"/>
              <a:t>Le processus de connexion du protocole BLE est expliqué en détail: chaque </a:t>
            </a:r>
            <a:r>
              <a:rPr lang="fr-CH" dirty="0" err="1"/>
              <a:t>packet</a:t>
            </a:r>
            <a:r>
              <a:rPr lang="fr-CH" dirty="0"/>
              <a:t> de communication est décrit, jusqu’à la granularité de chaque octet</a:t>
            </a:r>
          </a:p>
          <a:p>
            <a:r>
              <a:rPr lang="fr-CH" dirty="0"/>
              <a:t>Le processus de la création de l’exploit est bien détaillé: il nous informe même quels fonctions ont du être modifiées</a:t>
            </a:r>
          </a:p>
          <a:p>
            <a:pPr marL="0" indent="0">
              <a:buNone/>
            </a:pPr>
            <a:endParaRPr lang="fr-CH" dirty="0"/>
          </a:p>
          <a:p>
            <a:pPr marL="0" indent="0">
              <a:buNone/>
            </a:pPr>
            <a:endParaRPr lang="fr-CH" dirty="0"/>
          </a:p>
          <a:p>
            <a:pPr marL="0" indent="0">
              <a:buNone/>
            </a:pPr>
            <a:r>
              <a:rPr lang="fr-CH" dirty="0"/>
              <a:t>(-)</a:t>
            </a:r>
          </a:p>
          <a:p>
            <a:r>
              <a:rPr lang="fr-CH" dirty="0"/>
              <a:t>N’explique pas si Bluetooth classique peut être exploité de la même façon ? Si non, Pourquoi</a:t>
            </a:r>
          </a:p>
          <a:p>
            <a:pPr marL="0" indent="0">
              <a:buNone/>
            </a:pPr>
            <a:endParaRPr lang="fr-CH" dirty="0"/>
          </a:p>
          <a:p>
            <a:endParaRPr lang="fr-CH" i="1" dirty="0"/>
          </a:p>
          <a:p>
            <a:pPr marL="0" indent="0">
              <a:buNone/>
            </a:pPr>
            <a:endParaRPr lang="fr-CH" sz="2000" dirty="0"/>
          </a:p>
        </p:txBody>
      </p:sp>
    </p:spTree>
    <p:extLst>
      <p:ext uri="{BB962C8B-B14F-4D97-AF65-F5344CB8AC3E}">
        <p14:creationId xmlns:p14="http://schemas.microsoft.com/office/powerpoint/2010/main" val="572773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a:xfrm>
            <a:off x="838200" y="122057"/>
            <a:ext cx="10515600" cy="1325563"/>
          </a:xfrm>
        </p:spPr>
        <p:txBody>
          <a:bodyPr/>
          <a:lstStyle/>
          <a:p>
            <a:r>
              <a:rPr lang="en-US" dirty="0"/>
              <a:t>Introduction</a:t>
            </a:r>
          </a:p>
        </p:txBody>
      </p:sp>
      <p:sp>
        <p:nvSpPr>
          <p:cNvPr id="3" name="Text Placeholder 2">
            <a:extLst>
              <a:ext uri="{FF2B5EF4-FFF2-40B4-BE49-F238E27FC236}">
                <a16:creationId xmlns:a16="http://schemas.microsoft.com/office/drawing/2014/main" id="{A4B28E79-36F1-4487-B6B6-7A33F5C3C0B2}"/>
              </a:ext>
            </a:extLst>
          </p:cNvPr>
          <p:cNvSpPr>
            <a:spLocks noGrp="1"/>
          </p:cNvSpPr>
          <p:nvPr>
            <p:ph type="body" idx="1"/>
          </p:nvPr>
        </p:nvSpPr>
        <p:spPr/>
        <p:txBody>
          <a:bodyPr/>
          <a:lstStyle/>
          <a:p>
            <a:r>
              <a:rPr lang="en-US" dirty="0"/>
              <a:t>Bluetooth Low Energy (BLE)</a:t>
            </a:r>
          </a:p>
        </p:txBody>
      </p:sp>
      <p:sp>
        <p:nvSpPr>
          <p:cNvPr id="4" name="Content Placeholder 3">
            <a:extLst>
              <a:ext uri="{FF2B5EF4-FFF2-40B4-BE49-F238E27FC236}">
                <a16:creationId xmlns:a16="http://schemas.microsoft.com/office/drawing/2014/main" id="{245DDB48-166A-4E16-B9DF-C5C6570A1BAD}"/>
              </a:ext>
            </a:extLst>
          </p:cNvPr>
          <p:cNvSpPr>
            <a:spLocks noGrp="1"/>
          </p:cNvSpPr>
          <p:nvPr>
            <p:ph sz="half" idx="2"/>
          </p:nvPr>
        </p:nvSpPr>
        <p:spPr>
          <a:xfrm>
            <a:off x="835152" y="2951236"/>
            <a:ext cx="3291840" cy="1739754"/>
          </a:xfrm>
        </p:spPr>
        <p:txBody>
          <a:bodyPr/>
          <a:lstStyle/>
          <a:p>
            <a:r>
              <a:rPr lang="fr-CH" sz="2000" dirty="0"/>
              <a:t>Indépendant de Bluetooth classique</a:t>
            </a:r>
          </a:p>
          <a:p>
            <a:r>
              <a:rPr lang="fr-CH" dirty="0"/>
              <a:t>BLE est une plus récente technologie</a:t>
            </a:r>
          </a:p>
          <a:p>
            <a:endParaRPr lang="fr-CH" dirty="0"/>
          </a:p>
          <a:p>
            <a:endParaRPr lang="fr-CH" sz="2000" dirty="0"/>
          </a:p>
          <a:p>
            <a:endParaRPr lang="en-US" dirty="0"/>
          </a:p>
        </p:txBody>
      </p:sp>
      <p:sp>
        <p:nvSpPr>
          <p:cNvPr id="5" name="Text Placeholder 4">
            <a:extLst>
              <a:ext uri="{FF2B5EF4-FFF2-40B4-BE49-F238E27FC236}">
                <a16:creationId xmlns:a16="http://schemas.microsoft.com/office/drawing/2014/main" id="{7A4C5B2A-12FB-43E3-8389-C0A5E65E6D91}"/>
              </a:ext>
            </a:extLst>
          </p:cNvPr>
          <p:cNvSpPr>
            <a:spLocks noGrp="1"/>
          </p:cNvSpPr>
          <p:nvPr>
            <p:ph type="body" sz="quarter" idx="3"/>
          </p:nvPr>
        </p:nvSpPr>
        <p:spPr>
          <a:xfrm>
            <a:off x="6690360" y="1710831"/>
            <a:ext cx="3291840" cy="823912"/>
          </a:xfrm>
        </p:spPr>
        <p:txBody>
          <a:bodyPr/>
          <a:lstStyle/>
          <a:p>
            <a:r>
              <a:rPr lang="fr-CH" dirty="0"/>
              <a:t>Avantages</a:t>
            </a:r>
          </a:p>
        </p:txBody>
      </p:sp>
      <p:sp>
        <p:nvSpPr>
          <p:cNvPr id="6" name="Content Placeholder 5">
            <a:extLst>
              <a:ext uri="{FF2B5EF4-FFF2-40B4-BE49-F238E27FC236}">
                <a16:creationId xmlns:a16="http://schemas.microsoft.com/office/drawing/2014/main" id="{53C09F06-9236-4635-AFB4-5E7D384A6BAE}"/>
              </a:ext>
            </a:extLst>
          </p:cNvPr>
          <p:cNvSpPr>
            <a:spLocks noGrp="1"/>
          </p:cNvSpPr>
          <p:nvPr>
            <p:ph sz="quarter" idx="4"/>
          </p:nvPr>
        </p:nvSpPr>
        <p:spPr>
          <a:xfrm>
            <a:off x="4447032" y="2948003"/>
            <a:ext cx="3291840" cy="3684588"/>
          </a:xfrm>
        </p:spPr>
        <p:txBody>
          <a:bodyPr/>
          <a:lstStyle/>
          <a:p>
            <a:r>
              <a:rPr lang="fr-CH" dirty="0"/>
              <a:t>Consommation d'énergie très basse</a:t>
            </a:r>
          </a:p>
          <a:p>
            <a:pPr marL="0" indent="0">
              <a:buNone/>
            </a:pPr>
            <a:endParaRPr lang="fr-CH" dirty="0"/>
          </a:p>
          <a:p>
            <a:r>
              <a:rPr lang="fr-CH" dirty="0"/>
              <a:t>Est présent sur quasiment tous les nouveaux appareils portables</a:t>
            </a:r>
          </a:p>
        </p:txBody>
      </p:sp>
      <p:sp>
        <p:nvSpPr>
          <p:cNvPr id="16" name="Content Placeholder 5">
            <a:extLst>
              <a:ext uri="{FF2B5EF4-FFF2-40B4-BE49-F238E27FC236}">
                <a16:creationId xmlns:a16="http://schemas.microsoft.com/office/drawing/2014/main" id="{504C7674-CC7D-0549-A9FF-DD12CCBFB015}"/>
              </a:ext>
            </a:extLst>
          </p:cNvPr>
          <p:cNvSpPr txBox="1">
            <a:spLocks/>
          </p:cNvSpPr>
          <p:nvPr/>
        </p:nvSpPr>
        <p:spPr>
          <a:xfrm>
            <a:off x="7864706" y="2943081"/>
            <a:ext cx="3619821"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H" dirty="0"/>
              <a:t>On peut avoir un appareil qui utilise une petite batterie pendant des années</a:t>
            </a:r>
          </a:p>
          <a:p>
            <a:pPr marL="0" indent="0">
              <a:buNone/>
            </a:pPr>
            <a:endParaRPr lang="fr-CH" dirty="0"/>
          </a:p>
          <a:p>
            <a:pPr marL="0" indent="0">
              <a:buNone/>
            </a:pPr>
            <a:r>
              <a:rPr lang="fr-CH" dirty="0"/>
              <a:t>Occupe une place physique de 2,5mm x 2,5mm</a:t>
            </a:r>
          </a:p>
        </p:txBody>
      </p:sp>
      <p:cxnSp>
        <p:nvCxnSpPr>
          <p:cNvPr id="18" name="Straight Arrow Connector 17">
            <a:extLst>
              <a:ext uri="{FF2B5EF4-FFF2-40B4-BE49-F238E27FC236}">
                <a16:creationId xmlns:a16="http://schemas.microsoft.com/office/drawing/2014/main" id="{39803D74-8445-C732-27A3-E7AE955408A0}"/>
              </a:ext>
            </a:extLst>
          </p:cNvPr>
          <p:cNvCxnSpPr/>
          <p:nvPr/>
        </p:nvCxnSpPr>
        <p:spPr>
          <a:xfrm>
            <a:off x="7172587" y="3313651"/>
            <a:ext cx="566285" cy="0"/>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3A06F1F4-7E56-6FB4-AC36-78091D109FAA}"/>
              </a:ext>
            </a:extLst>
          </p:cNvPr>
          <p:cNvCxnSpPr/>
          <p:nvPr/>
        </p:nvCxnSpPr>
        <p:spPr>
          <a:xfrm>
            <a:off x="7172586" y="4573398"/>
            <a:ext cx="566285" cy="0"/>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20" name="Content Placeholder 5">
            <a:extLst>
              <a:ext uri="{FF2B5EF4-FFF2-40B4-BE49-F238E27FC236}">
                <a16:creationId xmlns:a16="http://schemas.microsoft.com/office/drawing/2014/main" id="{A5DC1EB8-78C9-2E99-0A89-FE88F966C92B}"/>
              </a:ext>
            </a:extLst>
          </p:cNvPr>
          <p:cNvSpPr txBox="1">
            <a:spLocks/>
          </p:cNvSpPr>
          <p:nvPr/>
        </p:nvSpPr>
        <p:spPr>
          <a:xfrm>
            <a:off x="5520436" y="5541416"/>
            <a:ext cx="5060072" cy="82391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H" dirty="0"/>
              <a:t>On peut facilement intégrer de la communication sans fils dans tout appareil </a:t>
            </a:r>
          </a:p>
        </p:txBody>
      </p:sp>
      <p:sp>
        <p:nvSpPr>
          <p:cNvPr id="21" name="Left Brace 20">
            <a:extLst>
              <a:ext uri="{FF2B5EF4-FFF2-40B4-BE49-F238E27FC236}">
                <a16:creationId xmlns:a16="http://schemas.microsoft.com/office/drawing/2014/main" id="{96D8E6CB-27F3-D014-2B8E-5F73CF4067AC}"/>
              </a:ext>
            </a:extLst>
          </p:cNvPr>
          <p:cNvSpPr/>
          <p:nvPr/>
        </p:nvSpPr>
        <p:spPr>
          <a:xfrm rot="16200000">
            <a:off x="7891515" y="1746236"/>
            <a:ext cx="317915" cy="7119780"/>
          </a:xfrm>
          <a:prstGeom prst="leftBrac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fr-CH"/>
          </a:p>
        </p:txBody>
      </p:sp>
    </p:spTree>
    <p:extLst>
      <p:ext uri="{BB962C8B-B14F-4D97-AF65-F5344CB8AC3E}">
        <p14:creationId xmlns:p14="http://schemas.microsoft.com/office/powerpoint/2010/main" val="54399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a:xfrm>
            <a:off x="838200" y="122057"/>
            <a:ext cx="10515600" cy="1325563"/>
          </a:xfrm>
        </p:spPr>
        <p:txBody>
          <a:bodyPr/>
          <a:lstStyle/>
          <a:p>
            <a:r>
              <a:rPr lang="fr-CH" dirty="0"/>
              <a:t>Analyse de l’étape de connexion</a:t>
            </a:r>
          </a:p>
        </p:txBody>
      </p:sp>
      <p:sp>
        <p:nvSpPr>
          <p:cNvPr id="4" name="Content Placeholder 3">
            <a:extLst>
              <a:ext uri="{FF2B5EF4-FFF2-40B4-BE49-F238E27FC236}">
                <a16:creationId xmlns:a16="http://schemas.microsoft.com/office/drawing/2014/main" id="{245DDB48-166A-4E16-B9DF-C5C6570A1BAD}"/>
              </a:ext>
            </a:extLst>
          </p:cNvPr>
          <p:cNvSpPr>
            <a:spLocks noGrp="1"/>
          </p:cNvSpPr>
          <p:nvPr>
            <p:ph sz="half" idx="2"/>
          </p:nvPr>
        </p:nvSpPr>
        <p:spPr>
          <a:xfrm>
            <a:off x="838199" y="1447620"/>
            <a:ext cx="10025544" cy="1186523"/>
          </a:xfrm>
        </p:spPr>
        <p:txBody>
          <a:bodyPr>
            <a:normAutofit/>
          </a:bodyPr>
          <a:lstStyle/>
          <a:p>
            <a:r>
              <a:rPr lang="fr-CH" sz="2000" dirty="0"/>
              <a:t>Dans ce travail de recherche, le but est d’attaquer le processus de connexion entre deux appareils qui utilisent BLE</a:t>
            </a:r>
            <a:endParaRPr lang="fr-CH" dirty="0"/>
          </a:p>
          <a:p>
            <a:r>
              <a:rPr lang="fr-CH" dirty="0"/>
              <a:t>Pour le faire nous devons d’abord introduire le processus de connexion </a:t>
            </a:r>
          </a:p>
          <a:p>
            <a:endParaRPr lang="fr-CH" dirty="0"/>
          </a:p>
          <a:p>
            <a:endParaRPr lang="fr-CH" sz="2000" dirty="0"/>
          </a:p>
          <a:p>
            <a:endParaRPr lang="en-US" dirty="0"/>
          </a:p>
        </p:txBody>
      </p:sp>
      <p:sp>
        <p:nvSpPr>
          <p:cNvPr id="14" name="Content Placeholder 3">
            <a:extLst>
              <a:ext uri="{FF2B5EF4-FFF2-40B4-BE49-F238E27FC236}">
                <a16:creationId xmlns:a16="http://schemas.microsoft.com/office/drawing/2014/main" id="{6E942104-D8C8-20EB-CF01-33BAF9818F27}"/>
              </a:ext>
            </a:extLst>
          </p:cNvPr>
          <p:cNvSpPr txBox="1">
            <a:spLocks/>
          </p:cNvSpPr>
          <p:nvPr/>
        </p:nvSpPr>
        <p:spPr>
          <a:xfrm>
            <a:off x="4197749" y="2713941"/>
            <a:ext cx="3354899" cy="26964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H" dirty="0"/>
              <a:t>Il existe 40 chaines disponible, 37 pour transfert de données, 3 pour la connexion</a:t>
            </a:r>
          </a:p>
          <a:p>
            <a:pPr marL="0" indent="0">
              <a:buNone/>
            </a:pPr>
            <a:endParaRPr lang="fr-CH" dirty="0"/>
          </a:p>
          <a:p>
            <a:pPr marL="0" indent="0">
              <a:buNone/>
            </a:pPr>
            <a:r>
              <a:rPr lang="fr-CH" b="1" dirty="0">
                <a:solidFill>
                  <a:srgbClr val="FF0000"/>
                </a:solidFill>
              </a:rPr>
              <a:t>(1) </a:t>
            </a:r>
            <a:r>
              <a:rPr lang="fr-CH" dirty="0"/>
              <a:t>Le «slave» utilise la chaîne 37, 38 ou 39 pour envoyer «ADV_IND»</a:t>
            </a:r>
          </a:p>
          <a:p>
            <a:endParaRPr lang="en-US" dirty="0"/>
          </a:p>
        </p:txBody>
      </p:sp>
      <p:sp>
        <p:nvSpPr>
          <p:cNvPr id="15" name="Content Placeholder 3">
            <a:extLst>
              <a:ext uri="{FF2B5EF4-FFF2-40B4-BE49-F238E27FC236}">
                <a16:creationId xmlns:a16="http://schemas.microsoft.com/office/drawing/2014/main" id="{6D331960-8A6C-73C2-490B-1778F86DA0AE}"/>
              </a:ext>
            </a:extLst>
          </p:cNvPr>
          <p:cNvSpPr txBox="1">
            <a:spLocks/>
          </p:cNvSpPr>
          <p:nvPr/>
        </p:nvSpPr>
        <p:spPr>
          <a:xfrm>
            <a:off x="7742452" y="2713941"/>
            <a:ext cx="3354899" cy="2075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H" dirty="0"/>
              <a:t>Le «master» qui écoute sur 1 des 3 chaînes reçoit le message de </a:t>
            </a:r>
            <a:r>
              <a:rPr lang="fr-CH" b="1" dirty="0">
                <a:solidFill>
                  <a:srgbClr val="FF0000"/>
                </a:solidFill>
              </a:rPr>
              <a:t>(1)</a:t>
            </a:r>
          </a:p>
          <a:p>
            <a:pPr marL="0" indent="0">
              <a:buNone/>
            </a:pPr>
            <a:endParaRPr lang="fr-CH" dirty="0"/>
          </a:p>
          <a:p>
            <a:pPr marL="0" indent="0">
              <a:buNone/>
            </a:pPr>
            <a:r>
              <a:rPr lang="fr-CH" b="1" dirty="0">
                <a:solidFill>
                  <a:srgbClr val="FF0000"/>
                </a:solidFill>
              </a:rPr>
              <a:t>(2) </a:t>
            </a:r>
            <a:r>
              <a:rPr lang="fr-CH" dirty="0"/>
              <a:t>Le «master» répond avec «CONNECT_REQ» </a:t>
            </a:r>
            <a:endParaRPr lang="en-US" dirty="0"/>
          </a:p>
        </p:txBody>
      </p:sp>
      <p:sp>
        <p:nvSpPr>
          <p:cNvPr id="22" name="TextBox 21">
            <a:extLst>
              <a:ext uri="{FF2B5EF4-FFF2-40B4-BE49-F238E27FC236}">
                <a16:creationId xmlns:a16="http://schemas.microsoft.com/office/drawing/2014/main" id="{AE2B1667-8F8C-8643-38D8-D176A724F6E6}"/>
              </a:ext>
            </a:extLst>
          </p:cNvPr>
          <p:cNvSpPr txBox="1"/>
          <p:nvPr/>
        </p:nvSpPr>
        <p:spPr>
          <a:xfrm>
            <a:off x="7742452" y="5075686"/>
            <a:ext cx="3354899" cy="1754326"/>
          </a:xfrm>
          <a:prstGeom prst="rect">
            <a:avLst/>
          </a:prstGeom>
          <a:noFill/>
        </p:spPr>
        <p:txBody>
          <a:bodyPr wrap="square">
            <a:spAutoFit/>
          </a:bodyPr>
          <a:lstStyle/>
          <a:p>
            <a:pPr marL="0" indent="0">
              <a:buNone/>
            </a:pPr>
            <a:r>
              <a:rPr lang="fr-CH" dirty="0"/>
              <a:t>dans ce </a:t>
            </a:r>
            <a:r>
              <a:rPr lang="fr-CH" dirty="0" err="1"/>
              <a:t>paylod</a:t>
            </a:r>
            <a:r>
              <a:rPr lang="fr-CH" dirty="0"/>
              <a:t> on trouve les informations qui vont définir la suite de la communication</a:t>
            </a:r>
          </a:p>
          <a:p>
            <a:pPr marL="285750" indent="-285750">
              <a:buFontTx/>
              <a:buChar char="-"/>
            </a:pPr>
            <a:r>
              <a:rPr lang="fr-CH" dirty="0"/>
              <a:t>Chaîne à utiliser</a:t>
            </a:r>
          </a:p>
          <a:p>
            <a:pPr marL="285750" indent="-285750">
              <a:buFontTx/>
              <a:buChar char="-"/>
            </a:pPr>
            <a:r>
              <a:rPr lang="fr-CH" dirty="0"/>
              <a:t>Période d’attente</a:t>
            </a:r>
          </a:p>
          <a:p>
            <a:pPr marL="285750" indent="-285750">
              <a:buFontTx/>
              <a:buChar char="-"/>
            </a:pPr>
            <a:r>
              <a:rPr lang="fr-CH" dirty="0"/>
              <a:t>Adresse «master»</a:t>
            </a:r>
          </a:p>
        </p:txBody>
      </p:sp>
      <p:sp>
        <p:nvSpPr>
          <p:cNvPr id="24" name="TextBox 23">
            <a:extLst>
              <a:ext uri="{FF2B5EF4-FFF2-40B4-BE49-F238E27FC236}">
                <a16:creationId xmlns:a16="http://schemas.microsoft.com/office/drawing/2014/main" id="{7B76CEF5-D986-E18D-9FB6-8CDB89AD95A4}"/>
              </a:ext>
            </a:extLst>
          </p:cNvPr>
          <p:cNvSpPr txBox="1"/>
          <p:nvPr/>
        </p:nvSpPr>
        <p:spPr>
          <a:xfrm>
            <a:off x="4202993" y="5556340"/>
            <a:ext cx="2935448" cy="1200329"/>
          </a:xfrm>
          <a:prstGeom prst="rect">
            <a:avLst/>
          </a:prstGeom>
          <a:noFill/>
        </p:spPr>
        <p:txBody>
          <a:bodyPr wrap="square">
            <a:spAutoFit/>
          </a:bodyPr>
          <a:lstStyle/>
          <a:p>
            <a:pPr marL="0" indent="0">
              <a:buNone/>
            </a:pPr>
            <a:r>
              <a:rPr lang="fr-CH" dirty="0"/>
              <a:t>On y trouve des infos pour qu’on puisse le recontacter</a:t>
            </a:r>
          </a:p>
          <a:p>
            <a:pPr marL="0" indent="0">
              <a:buNone/>
            </a:pPr>
            <a:r>
              <a:rPr lang="fr-CH" dirty="0"/>
              <a:t>-   Adresse «slave»</a:t>
            </a:r>
          </a:p>
        </p:txBody>
      </p:sp>
      <p:cxnSp>
        <p:nvCxnSpPr>
          <p:cNvPr id="25" name="Straight Arrow Connector 24">
            <a:extLst>
              <a:ext uri="{FF2B5EF4-FFF2-40B4-BE49-F238E27FC236}">
                <a16:creationId xmlns:a16="http://schemas.microsoft.com/office/drawing/2014/main" id="{9F11CB74-5701-B0F7-2228-BE03134D679D}"/>
              </a:ext>
            </a:extLst>
          </p:cNvPr>
          <p:cNvCxnSpPr>
            <a:cxnSpLocks/>
          </p:cNvCxnSpPr>
          <p:nvPr/>
        </p:nvCxnSpPr>
        <p:spPr>
          <a:xfrm>
            <a:off x="5305796" y="5284545"/>
            <a:ext cx="0" cy="343949"/>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5C54F62B-DC46-A90E-C3BB-ECCAF47D40EA}"/>
              </a:ext>
            </a:extLst>
          </p:cNvPr>
          <p:cNvCxnSpPr>
            <a:cxnSpLocks/>
          </p:cNvCxnSpPr>
          <p:nvPr/>
        </p:nvCxnSpPr>
        <p:spPr>
          <a:xfrm>
            <a:off x="9258064" y="4731737"/>
            <a:ext cx="0" cy="343949"/>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pic>
        <p:nvPicPr>
          <p:cNvPr id="42" name="Picture 41">
            <a:extLst>
              <a:ext uri="{FF2B5EF4-FFF2-40B4-BE49-F238E27FC236}">
                <a16:creationId xmlns:a16="http://schemas.microsoft.com/office/drawing/2014/main" id="{83ADA39E-FE68-7407-ED06-B7844CF3F28A}"/>
              </a:ext>
            </a:extLst>
          </p:cNvPr>
          <p:cNvPicPr>
            <a:picLocks noChangeAspect="1"/>
          </p:cNvPicPr>
          <p:nvPr/>
        </p:nvPicPr>
        <p:blipFill>
          <a:blip r:embed="rId2"/>
          <a:stretch>
            <a:fillRect/>
          </a:stretch>
        </p:blipFill>
        <p:spPr>
          <a:xfrm>
            <a:off x="1073833" y="3175336"/>
            <a:ext cx="2364709" cy="2604607"/>
          </a:xfrm>
          <a:prstGeom prst="rect">
            <a:avLst/>
          </a:prstGeom>
        </p:spPr>
      </p:pic>
      <p:sp>
        <p:nvSpPr>
          <p:cNvPr id="43" name="TextBox 42">
            <a:extLst>
              <a:ext uri="{FF2B5EF4-FFF2-40B4-BE49-F238E27FC236}">
                <a16:creationId xmlns:a16="http://schemas.microsoft.com/office/drawing/2014/main" id="{361F5F70-70F5-CA9F-143C-F19F2F4D716F}"/>
              </a:ext>
            </a:extLst>
          </p:cNvPr>
          <p:cNvSpPr txBox="1"/>
          <p:nvPr/>
        </p:nvSpPr>
        <p:spPr>
          <a:xfrm>
            <a:off x="3022382" y="3756340"/>
            <a:ext cx="492853" cy="369332"/>
          </a:xfrm>
          <a:prstGeom prst="rect">
            <a:avLst/>
          </a:prstGeom>
          <a:noFill/>
        </p:spPr>
        <p:txBody>
          <a:bodyPr wrap="square">
            <a:spAutoFit/>
          </a:bodyPr>
          <a:lstStyle/>
          <a:p>
            <a:pPr marL="0" indent="0">
              <a:buNone/>
            </a:pPr>
            <a:r>
              <a:rPr lang="fr-CH" b="1" dirty="0">
                <a:solidFill>
                  <a:srgbClr val="FF0000"/>
                </a:solidFill>
              </a:rPr>
              <a:t>(1)</a:t>
            </a:r>
          </a:p>
        </p:txBody>
      </p:sp>
      <p:sp>
        <p:nvSpPr>
          <p:cNvPr id="44" name="TextBox 43">
            <a:extLst>
              <a:ext uri="{FF2B5EF4-FFF2-40B4-BE49-F238E27FC236}">
                <a16:creationId xmlns:a16="http://schemas.microsoft.com/office/drawing/2014/main" id="{13447174-33FF-3A84-348D-E82B255BCD63}"/>
              </a:ext>
            </a:extLst>
          </p:cNvPr>
          <p:cNvSpPr txBox="1"/>
          <p:nvPr/>
        </p:nvSpPr>
        <p:spPr>
          <a:xfrm>
            <a:off x="3022383" y="4095917"/>
            <a:ext cx="526409" cy="369332"/>
          </a:xfrm>
          <a:prstGeom prst="rect">
            <a:avLst/>
          </a:prstGeom>
          <a:noFill/>
        </p:spPr>
        <p:txBody>
          <a:bodyPr wrap="square">
            <a:spAutoFit/>
          </a:bodyPr>
          <a:lstStyle/>
          <a:p>
            <a:r>
              <a:rPr lang="fr-CH" b="1" dirty="0">
                <a:solidFill>
                  <a:srgbClr val="FF0000"/>
                </a:solidFill>
              </a:rPr>
              <a:t>(2) </a:t>
            </a:r>
            <a:endParaRPr lang="fr-CH" dirty="0"/>
          </a:p>
        </p:txBody>
      </p:sp>
      <p:sp>
        <p:nvSpPr>
          <p:cNvPr id="45" name="TextBox 44">
            <a:extLst>
              <a:ext uri="{FF2B5EF4-FFF2-40B4-BE49-F238E27FC236}">
                <a16:creationId xmlns:a16="http://schemas.microsoft.com/office/drawing/2014/main" id="{DFEC7BA1-1228-6C8F-BCD4-80F69D009AF7}"/>
              </a:ext>
            </a:extLst>
          </p:cNvPr>
          <p:cNvSpPr txBox="1"/>
          <p:nvPr/>
        </p:nvSpPr>
        <p:spPr>
          <a:xfrm>
            <a:off x="3022382" y="4515775"/>
            <a:ext cx="526409" cy="369332"/>
          </a:xfrm>
          <a:prstGeom prst="rect">
            <a:avLst/>
          </a:prstGeom>
          <a:noFill/>
        </p:spPr>
        <p:txBody>
          <a:bodyPr wrap="square">
            <a:spAutoFit/>
          </a:bodyPr>
          <a:lstStyle/>
          <a:p>
            <a:r>
              <a:rPr lang="fr-CH" b="1" dirty="0">
                <a:solidFill>
                  <a:srgbClr val="FF0000"/>
                </a:solidFill>
              </a:rPr>
              <a:t>(3) </a:t>
            </a:r>
            <a:endParaRPr lang="fr-CH" dirty="0"/>
          </a:p>
        </p:txBody>
      </p:sp>
      <p:sp>
        <p:nvSpPr>
          <p:cNvPr id="46" name="TextBox 45">
            <a:extLst>
              <a:ext uri="{FF2B5EF4-FFF2-40B4-BE49-F238E27FC236}">
                <a16:creationId xmlns:a16="http://schemas.microsoft.com/office/drawing/2014/main" id="{C420828D-8A3C-963B-0FFA-7577F13C129C}"/>
              </a:ext>
            </a:extLst>
          </p:cNvPr>
          <p:cNvSpPr txBox="1"/>
          <p:nvPr/>
        </p:nvSpPr>
        <p:spPr>
          <a:xfrm>
            <a:off x="3034265" y="4899163"/>
            <a:ext cx="526409" cy="369332"/>
          </a:xfrm>
          <a:prstGeom prst="rect">
            <a:avLst/>
          </a:prstGeom>
          <a:noFill/>
        </p:spPr>
        <p:txBody>
          <a:bodyPr wrap="square">
            <a:spAutoFit/>
          </a:bodyPr>
          <a:lstStyle/>
          <a:p>
            <a:r>
              <a:rPr lang="fr-CH" b="1" dirty="0">
                <a:solidFill>
                  <a:srgbClr val="FF0000"/>
                </a:solidFill>
              </a:rPr>
              <a:t>(4) </a:t>
            </a:r>
            <a:endParaRPr lang="fr-CH" dirty="0"/>
          </a:p>
        </p:txBody>
      </p:sp>
    </p:spTree>
    <p:extLst>
      <p:ext uri="{BB962C8B-B14F-4D97-AF65-F5344CB8AC3E}">
        <p14:creationId xmlns:p14="http://schemas.microsoft.com/office/powerpoint/2010/main" val="737100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73D63DE0-5BC3-C818-4EA0-EF457F1962C2}"/>
              </a:ext>
            </a:extLst>
          </p:cNvPr>
          <p:cNvPicPr>
            <a:picLocks noChangeAspect="1"/>
          </p:cNvPicPr>
          <p:nvPr/>
        </p:nvPicPr>
        <p:blipFill>
          <a:blip r:embed="rId2"/>
          <a:stretch>
            <a:fillRect/>
          </a:stretch>
        </p:blipFill>
        <p:spPr>
          <a:xfrm>
            <a:off x="838200" y="1585418"/>
            <a:ext cx="4082281" cy="3343188"/>
          </a:xfrm>
          <a:prstGeom prst="rect">
            <a:avLst/>
          </a:prstGeom>
        </p:spPr>
      </p:pic>
      <p:sp>
        <p:nvSpPr>
          <p:cNvPr id="24" name="TextBox 23">
            <a:extLst>
              <a:ext uri="{FF2B5EF4-FFF2-40B4-BE49-F238E27FC236}">
                <a16:creationId xmlns:a16="http://schemas.microsoft.com/office/drawing/2014/main" id="{5DF113E7-47D6-CB2B-8BA9-B8BD68715EE6}"/>
              </a:ext>
            </a:extLst>
          </p:cNvPr>
          <p:cNvSpPr txBox="1"/>
          <p:nvPr/>
        </p:nvSpPr>
        <p:spPr>
          <a:xfrm>
            <a:off x="2229167" y="1828309"/>
            <a:ext cx="492853" cy="369332"/>
          </a:xfrm>
          <a:prstGeom prst="rect">
            <a:avLst/>
          </a:prstGeom>
          <a:noFill/>
        </p:spPr>
        <p:txBody>
          <a:bodyPr wrap="square">
            <a:spAutoFit/>
          </a:bodyPr>
          <a:lstStyle/>
          <a:p>
            <a:pPr marL="0" indent="0">
              <a:buNone/>
            </a:pPr>
            <a:r>
              <a:rPr lang="fr-CH" b="1" dirty="0">
                <a:solidFill>
                  <a:srgbClr val="FF0000"/>
                </a:solidFill>
              </a:rPr>
              <a:t>(1)</a:t>
            </a:r>
          </a:p>
        </p:txBody>
      </p:sp>
      <p:sp>
        <p:nvSpPr>
          <p:cNvPr id="25" name="TextBox 24">
            <a:extLst>
              <a:ext uri="{FF2B5EF4-FFF2-40B4-BE49-F238E27FC236}">
                <a16:creationId xmlns:a16="http://schemas.microsoft.com/office/drawing/2014/main" id="{6DD6A061-1929-1D1D-E9B7-B0B201D70E96}"/>
              </a:ext>
            </a:extLst>
          </p:cNvPr>
          <p:cNvSpPr txBox="1"/>
          <p:nvPr/>
        </p:nvSpPr>
        <p:spPr>
          <a:xfrm>
            <a:off x="2212388" y="2346703"/>
            <a:ext cx="526409" cy="369332"/>
          </a:xfrm>
          <a:prstGeom prst="rect">
            <a:avLst/>
          </a:prstGeom>
          <a:noFill/>
        </p:spPr>
        <p:txBody>
          <a:bodyPr wrap="square">
            <a:spAutoFit/>
          </a:bodyPr>
          <a:lstStyle/>
          <a:p>
            <a:r>
              <a:rPr lang="fr-CH" b="1" dirty="0">
                <a:solidFill>
                  <a:srgbClr val="FF0000"/>
                </a:solidFill>
              </a:rPr>
              <a:t>(2) </a:t>
            </a:r>
            <a:endParaRPr lang="fr-CH" dirty="0"/>
          </a:p>
        </p:txBody>
      </p:sp>
      <p:sp>
        <p:nvSpPr>
          <p:cNvPr id="26" name="TextBox 25">
            <a:extLst>
              <a:ext uri="{FF2B5EF4-FFF2-40B4-BE49-F238E27FC236}">
                <a16:creationId xmlns:a16="http://schemas.microsoft.com/office/drawing/2014/main" id="{BF446AE7-E238-CB75-6129-20C717341291}"/>
              </a:ext>
            </a:extLst>
          </p:cNvPr>
          <p:cNvSpPr txBox="1"/>
          <p:nvPr/>
        </p:nvSpPr>
        <p:spPr>
          <a:xfrm>
            <a:off x="2091656" y="2728425"/>
            <a:ext cx="526409" cy="369332"/>
          </a:xfrm>
          <a:prstGeom prst="rect">
            <a:avLst/>
          </a:prstGeom>
          <a:noFill/>
        </p:spPr>
        <p:txBody>
          <a:bodyPr wrap="square">
            <a:spAutoFit/>
          </a:bodyPr>
          <a:lstStyle/>
          <a:p>
            <a:r>
              <a:rPr lang="fr-CH" b="1" dirty="0">
                <a:solidFill>
                  <a:srgbClr val="FF0000"/>
                </a:solidFill>
              </a:rPr>
              <a:t>(3) </a:t>
            </a:r>
            <a:endParaRPr lang="fr-CH" dirty="0"/>
          </a:p>
        </p:txBody>
      </p:sp>
      <p:sp>
        <p:nvSpPr>
          <p:cNvPr id="27" name="TextBox 26">
            <a:extLst>
              <a:ext uri="{FF2B5EF4-FFF2-40B4-BE49-F238E27FC236}">
                <a16:creationId xmlns:a16="http://schemas.microsoft.com/office/drawing/2014/main" id="{503FAD74-5BBE-A313-C729-D3412E83BDF7}"/>
              </a:ext>
            </a:extLst>
          </p:cNvPr>
          <p:cNvSpPr txBox="1"/>
          <p:nvPr/>
        </p:nvSpPr>
        <p:spPr>
          <a:xfrm>
            <a:off x="2091655" y="3110147"/>
            <a:ext cx="526409" cy="369332"/>
          </a:xfrm>
          <a:prstGeom prst="rect">
            <a:avLst/>
          </a:prstGeom>
          <a:noFill/>
        </p:spPr>
        <p:txBody>
          <a:bodyPr wrap="square">
            <a:spAutoFit/>
          </a:bodyPr>
          <a:lstStyle/>
          <a:p>
            <a:r>
              <a:rPr lang="fr-CH" b="1" dirty="0">
                <a:solidFill>
                  <a:srgbClr val="FF0000"/>
                </a:solidFill>
              </a:rPr>
              <a:t>(4) </a:t>
            </a:r>
            <a:endParaRPr lang="fr-CH" dirty="0"/>
          </a:p>
        </p:txBody>
      </p:sp>
      <p:sp>
        <p:nvSpPr>
          <p:cNvPr id="28" name="Content Placeholder 3">
            <a:extLst>
              <a:ext uri="{FF2B5EF4-FFF2-40B4-BE49-F238E27FC236}">
                <a16:creationId xmlns:a16="http://schemas.microsoft.com/office/drawing/2014/main" id="{DA0D0287-E69C-0781-6AF6-99D6B9D97C01}"/>
              </a:ext>
            </a:extLst>
          </p:cNvPr>
          <p:cNvSpPr>
            <a:spLocks noGrp="1"/>
          </p:cNvSpPr>
          <p:nvPr>
            <p:ph sz="half" idx="2"/>
          </p:nvPr>
        </p:nvSpPr>
        <p:spPr>
          <a:xfrm>
            <a:off x="5804481" y="1870968"/>
            <a:ext cx="5730381" cy="3976158"/>
          </a:xfrm>
        </p:spPr>
        <p:txBody>
          <a:bodyPr>
            <a:normAutofit/>
          </a:bodyPr>
          <a:lstStyle/>
          <a:p>
            <a:r>
              <a:rPr lang="fr-CH" sz="2000" dirty="0"/>
              <a:t>Les étapes </a:t>
            </a:r>
            <a:r>
              <a:rPr lang="fr-CH" sz="2000" b="1" dirty="0">
                <a:solidFill>
                  <a:srgbClr val="FF0000"/>
                </a:solidFill>
              </a:rPr>
              <a:t>(3) </a:t>
            </a:r>
            <a:r>
              <a:rPr lang="fr-CH" sz="2000" dirty="0"/>
              <a:t>et </a:t>
            </a:r>
            <a:r>
              <a:rPr lang="fr-CH" sz="2000" b="1" dirty="0">
                <a:solidFill>
                  <a:srgbClr val="FF0000"/>
                </a:solidFill>
              </a:rPr>
              <a:t>(4) </a:t>
            </a:r>
            <a:r>
              <a:rPr lang="fr-CH" sz="2000" dirty="0"/>
              <a:t>sont les étapes d’authentification</a:t>
            </a:r>
          </a:p>
          <a:p>
            <a:endParaRPr lang="fr-CH" dirty="0"/>
          </a:p>
          <a:p>
            <a:r>
              <a:rPr lang="fr-CH" dirty="0"/>
              <a:t>Dans l’étape</a:t>
            </a:r>
            <a:r>
              <a:rPr lang="fr-CH" b="1" dirty="0">
                <a:solidFill>
                  <a:srgbClr val="FF0000"/>
                </a:solidFill>
              </a:rPr>
              <a:t> (2) </a:t>
            </a:r>
            <a:r>
              <a:rPr lang="fr-CH" dirty="0"/>
              <a:t>le «slave» peut vérifier la «white </a:t>
            </a:r>
            <a:r>
              <a:rPr lang="fr-CH" dirty="0" err="1"/>
              <a:t>list</a:t>
            </a:r>
            <a:r>
              <a:rPr lang="fr-CH" dirty="0"/>
              <a:t>» pour authentifier le «master», sauf si le master figure d’une adresse privé</a:t>
            </a:r>
          </a:p>
          <a:p>
            <a:endParaRPr lang="fr-CH" dirty="0"/>
          </a:p>
          <a:p>
            <a:pPr marL="0" indent="0">
              <a:buNone/>
            </a:pPr>
            <a:r>
              <a:rPr lang="fr-CH" dirty="0"/>
              <a:t>Les chips BLE n’ont pas la capacité de lire cette adresse privé en «real time» donc ils vont en étape </a:t>
            </a:r>
            <a:r>
              <a:rPr lang="fr-CH" b="1" dirty="0">
                <a:solidFill>
                  <a:srgbClr val="FF0000"/>
                </a:solidFill>
              </a:rPr>
              <a:t>(3)</a:t>
            </a:r>
            <a:r>
              <a:rPr lang="fr-CH" dirty="0"/>
              <a:t> même sans connaître l’adresse du «master»</a:t>
            </a:r>
          </a:p>
          <a:p>
            <a:endParaRPr lang="fr-CH" dirty="0"/>
          </a:p>
          <a:p>
            <a:endParaRPr lang="fr-CH" dirty="0"/>
          </a:p>
          <a:p>
            <a:endParaRPr lang="fr-CH" sz="2000" dirty="0"/>
          </a:p>
          <a:p>
            <a:endParaRPr lang="en-US" dirty="0"/>
          </a:p>
        </p:txBody>
      </p:sp>
      <p:cxnSp>
        <p:nvCxnSpPr>
          <p:cNvPr id="29" name="Straight Arrow Connector 28">
            <a:extLst>
              <a:ext uri="{FF2B5EF4-FFF2-40B4-BE49-F238E27FC236}">
                <a16:creationId xmlns:a16="http://schemas.microsoft.com/office/drawing/2014/main" id="{1A3A4A0F-D63A-AB75-AFC1-66E25BAB37A0}"/>
              </a:ext>
            </a:extLst>
          </p:cNvPr>
          <p:cNvCxnSpPr>
            <a:cxnSpLocks/>
          </p:cNvCxnSpPr>
          <p:nvPr/>
        </p:nvCxnSpPr>
        <p:spPr>
          <a:xfrm>
            <a:off x="8276552" y="3921927"/>
            <a:ext cx="0" cy="343949"/>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30" name="Title 1">
            <a:extLst>
              <a:ext uri="{FF2B5EF4-FFF2-40B4-BE49-F238E27FC236}">
                <a16:creationId xmlns:a16="http://schemas.microsoft.com/office/drawing/2014/main" id="{47C31EF8-E8CB-0382-690F-D6FBF8B99450}"/>
              </a:ext>
            </a:extLst>
          </p:cNvPr>
          <p:cNvSpPr>
            <a:spLocks noGrp="1"/>
          </p:cNvSpPr>
          <p:nvPr>
            <p:ph type="title"/>
          </p:nvPr>
        </p:nvSpPr>
        <p:spPr>
          <a:xfrm>
            <a:off x="838200" y="122057"/>
            <a:ext cx="10515600" cy="1325563"/>
          </a:xfrm>
        </p:spPr>
        <p:txBody>
          <a:bodyPr/>
          <a:lstStyle/>
          <a:p>
            <a:r>
              <a:rPr lang="fr-CH" dirty="0"/>
              <a:t>Analyse de l’étape de connexion</a:t>
            </a:r>
          </a:p>
        </p:txBody>
      </p:sp>
    </p:spTree>
    <p:extLst>
      <p:ext uri="{BB962C8B-B14F-4D97-AF65-F5344CB8AC3E}">
        <p14:creationId xmlns:p14="http://schemas.microsoft.com/office/powerpoint/2010/main" val="34985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a:xfrm>
            <a:off x="838200" y="122057"/>
            <a:ext cx="10515600" cy="1325563"/>
          </a:xfrm>
        </p:spPr>
        <p:txBody>
          <a:bodyPr/>
          <a:lstStyle/>
          <a:p>
            <a:r>
              <a:rPr lang="fr-CH" dirty="0"/>
              <a:t>Idée d’attaque</a:t>
            </a:r>
          </a:p>
        </p:txBody>
      </p:sp>
      <p:sp>
        <p:nvSpPr>
          <p:cNvPr id="4" name="Content Placeholder 3">
            <a:extLst>
              <a:ext uri="{FF2B5EF4-FFF2-40B4-BE49-F238E27FC236}">
                <a16:creationId xmlns:a16="http://schemas.microsoft.com/office/drawing/2014/main" id="{245DDB48-166A-4E16-B9DF-C5C6570A1BAD}"/>
              </a:ext>
            </a:extLst>
          </p:cNvPr>
          <p:cNvSpPr>
            <a:spLocks noGrp="1"/>
          </p:cNvSpPr>
          <p:nvPr>
            <p:ph sz="half" idx="2"/>
          </p:nvPr>
        </p:nvSpPr>
        <p:spPr>
          <a:xfrm>
            <a:off x="838199" y="1447620"/>
            <a:ext cx="10025544" cy="3292160"/>
          </a:xfrm>
        </p:spPr>
        <p:txBody>
          <a:bodyPr>
            <a:normAutofit fontScale="92500" lnSpcReduction="10000"/>
          </a:bodyPr>
          <a:lstStyle/>
          <a:p>
            <a:r>
              <a:rPr lang="fr-CH" sz="2000" dirty="0"/>
              <a:t>Créer un faux «master» qui est à l’écoute de «slave»</a:t>
            </a:r>
          </a:p>
          <a:p>
            <a:r>
              <a:rPr lang="fr-CH" dirty="0"/>
              <a:t>Quand il en détecte grâce au message </a:t>
            </a:r>
            <a:r>
              <a:rPr lang="fr-CH" b="1" dirty="0">
                <a:solidFill>
                  <a:srgbClr val="FF0000"/>
                </a:solidFill>
              </a:rPr>
              <a:t>(1)</a:t>
            </a:r>
            <a:r>
              <a:rPr lang="fr-CH" dirty="0"/>
              <a:t> «ADV_IND»</a:t>
            </a:r>
          </a:p>
          <a:p>
            <a:r>
              <a:rPr lang="fr-CH" dirty="0"/>
              <a:t>On envoie un message </a:t>
            </a:r>
            <a:r>
              <a:rPr lang="fr-CH" b="1" dirty="0">
                <a:solidFill>
                  <a:srgbClr val="FF0000"/>
                </a:solidFill>
              </a:rPr>
              <a:t>(2)</a:t>
            </a:r>
            <a:r>
              <a:rPr lang="fr-CH" dirty="0"/>
              <a:t> «CONNECT_REQ», avec une adresse privé</a:t>
            </a:r>
          </a:p>
          <a:p>
            <a:pPr marL="0" indent="0">
              <a:buNone/>
            </a:pPr>
            <a:endParaRPr lang="fr-CH" dirty="0"/>
          </a:p>
          <a:p>
            <a:r>
              <a:rPr lang="fr-CH" dirty="0"/>
              <a:t>Résultat attendu:</a:t>
            </a:r>
          </a:p>
          <a:p>
            <a:pPr marL="457200" lvl="1" indent="0">
              <a:buNone/>
            </a:pPr>
            <a:r>
              <a:rPr lang="fr-CH" dirty="0"/>
              <a:t>Le «slave» change de chaîne et attend la suite de la communication </a:t>
            </a:r>
            <a:r>
              <a:rPr lang="fr-CH" b="1" dirty="0">
                <a:solidFill>
                  <a:srgbClr val="FF0000"/>
                </a:solidFill>
              </a:rPr>
              <a:t>(3)</a:t>
            </a:r>
            <a:r>
              <a:rPr lang="fr-CH" dirty="0"/>
              <a:t>, qui n’aura jamais lieu</a:t>
            </a:r>
          </a:p>
          <a:p>
            <a:endParaRPr lang="fr-CH" i="1" dirty="0"/>
          </a:p>
          <a:p>
            <a:endParaRPr lang="fr-CH" sz="2000" dirty="0"/>
          </a:p>
          <a:p>
            <a:pPr marL="0" indent="0">
              <a:buNone/>
            </a:pPr>
            <a:r>
              <a:rPr lang="en-US" dirty="0"/>
              <a:t>	</a:t>
            </a:r>
          </a:p>
        </p:txBody>
      </p:sp>
      <p:sp>
        <p:nvSpPr>
          <p:cNvPr id="3" name="Content Placeholder 3">
            <a:extLst>
              <a:ext uri="{FF2B5EF4-FFF2-40B4-BE49-F238E27FC236}">
                <a16:creationId xmlns:a16="http://schemas.microsoft.com/office/drawing/2014/main" id="{65348690-33AE-CFA3-F0FF-2EC8D89E9264}"/>
              </a:ext>
            </a:extLst>
          </p:cNvPr>
          <p:cNvSpPr txBox="1">
            <a:spLocks/>
          </p:cNvSpPr>
          <p:nvPr/>
        </p:nvSpPr>
        <p:spPr>
          <a:xfrm>
            <a:off x="838199" y="4531891"/>
            <a:ext cx="10310770" cy="2204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Quelques détails supplémentaires:</a:t>
            </a:r>
          </a:p>
          <a:p>
            <a:pPr marL="457200" lvl="1" indent="0">
              <a:buNone/>
            </a:pPr>
            <a:r>
              <a:rPr lang="fr-CH" dirty="0"/>
              <a:t>Le «slave» reste en étape </a:t>
            </a:r>
            <a:r>
              <a:rPr lang="fr-CH" b="1" dirty="0">
                <a:solidFill>
                  <a:srgbClr val="FF0000"/>
                </a:solidFill>
              </a:rPr>
              <a:t>(3) </a:t>
            </a:r>
            <a:r>
              <a:rPr lang="fr-CH" dirty="0"/>
              <a:t>pendant un temps défini en étape </a:t>
            </a:r>
            <a:r>
              <a:rPr lang="fr-CH" b="1" dirty="0">
                <a:solidFill>
                  <a:srgbClr val="FF0000"/>
                </a:solidFill>
              </a:rPr>
              <a:t>(2) </a:t>
            </a:r>
            <a:r>
              <a:rPr lang="fr-CH" dirty="0"/>
              <a:t>* 6</a:t>
            </a:r>
          </a:p>
          <a:p>
            <a:pPr marL="457200" lvl="1" indent="0">
              <a:buNone/>
            </a:pPr>
            <a:r>
              <a:rPr lang="fr-CH" dirty="0"/>
              <a:t>Le «slave» initialise la connexion </a:t>
            </a:r>
            <a:r>
              <a:rPr lang="fr-CH" b="1" dirty="0">
                <a:solidFill>
                  <a:srgbClr val="FF0000"/>
                </a:solidFill>
              </a:rPr>
              <a:t>(1) </a:t>
            </a:r>
            <a:r>
              <a:rPr lang="fr-CH" dirty="0"/>
              <a:t>dans 1 des 3 chaînes disponibles à la fois, comme ça il est sur d’éventuellement trouver un «master»</a:t>
            </a:r>
          </a:p>
          <a:p>
            <a:pPr marL="457200" lvl="1" indent="0">
              <a:buNone/>
            </a:pPr>
            <a:endParaRPr lang="fr-CH" dirty="0"/>
          </a:p>
          <a:p>
            <a:pPr marL="0" indent="0">
              <a:buNone/>
            </a:pPr>
            <a:r>
              <a:rPr lang="fr-CH" dirty="0"/>
              <a:t>	</a:t>
            </a:r>
          </a:p>
          <a:p>
            <a:endParaRPr lang="fr-CH" i="1" dirty="0"/>
          </a:p>
          <a:p>
            <a:endParaRPr lang="fr-CH" dirty="0"/>
          </a:p>
          <a:p>
            <a:endParaRPr lang="en-US" dirty="0"/>
          </a:p>
        </p:txBody>
      </p:sp>
    </p:spTree>
    <p:extLst>
      <p:ext uri="{BB962C8B-B14F-4D97-AF65-F5344CB8AC3E}">
        <p14:creationId xmlns:p14="http://schemas.microsoft.com/office/powerpoint/2010/main" val="9327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a:xfrm>
            <a:off x="838200" y="122057"/>
            <a:ext cx="10515600" cy="1325563"/>
          </a:xfrm>
        </p:spPr>
        <p:txBody>
          <a:bodyPr/>
          <a:lstStyle/>
          <a:p>
            <a:r>
              <a:rPr lang="fr-CH" dirty="0"/>
              <a:t>Création de l’attaque</a:t>
            </a:r>
          </a:p>
        </p:txBody>
      </p:sp>
      <p:sp>
        <p:nvSpPr>
          <p:cNvPr id="4" name="Content Placeholder 3">
            <a:extLst>
              <a:ext uri="{FF2B5EF4-FFF2-40B4-BE49-F238E27FC236}">
                <a16:creationId xmlns:a16="http://schemas.microsoft.com/office/drawing/2014/main" id="{245DDB48-166A-4E16-B9DF-C5C6570A1BAD}"/>
              </a:ext>
            </a:extLst>
          </p:cNvPr>
          <p:cNvSpPr>
            <a:spLocks noGrp="1"/>
          </p:cNvSpPr>
          <p:nvPr>
            <p:ph sz="half" idx="2"/>
          </p:nvPr>
        </p:nvSpPr>
        <p:spPr>
          <a:xfrm>
            <a:off x="838199" y="1447619"/>
            <a:ext cx="10025544" cy="5095794"/>
          </a:xfrm>
        </p:spPr>
        <p:txBody>
          <a:bodyPr>
            <a:normAutofit lnSpcReduction="10000"/>
          </a:bodyPr>
          <a:lstStyle/>
          <a:p>
            <a:r>
              <a:rPr lang="fr-CH" dirty="0"/>
              <a:t>D’abord il faut avoir un appareil physique qui sera notre «master» malicieux</a:t>
            </a:r>
          </a:p>
          <a:p>
            <a:pPr lvl="1"/>
            <a:r>
              <a:rPr lang="fr-CH" dirty="0"/>
              <a:t>On achète «The </a:t>
            </a:r>
            <a:r>
              <a:rPr lang="fr-CH" dirty="0" err="1"/>
              <a:t>Ubertooth</a:t>
            </a:r>
            <a:r>
              <a:rPr lang="fr-CH" dirty="0"/>
              <a:t> One Hardware»</a:t>
            </a:r>
          </a:p>
          <a:p>
            <a:endParaRPr lang="fr-CH" i="1" dirty="0"/>
          </a:p>
          <a:p>
            <a:pPr marL="0" indent="0">
              <a:buNone/>
            </a:pPr>
            <a:endParaRPr lang="fr-CH" i="1" dirty="0"/>
          </a:p>
          <a:p>
            <a:pPr marL="0" indent="0">
              <a:buNone/>
            </a:pPr>
            <a:endParaRPr lang="fr-CH" i="1" dirty="0"/>
          </a:p>
          <a:p>
            <a:r>
              <a:rPr lang="fr-CH" dirty="0"/>
              <a:t>Ensuite il faut créer «l’</a:t>
            </a:r>
            <a:r>
              <a:rPr lang="fr-CH" dirty="0" err="1"/>
              <a:t>expoit</a:t>
            </a:r>
            <a:r>
              <a:rPr lang="fr-CH" dirty="0"/>
              <a:t>», ici se trouve l’étape plus technique, il faut modifier quelques fonctions du code qui est open source</a:t>
            </a:r>
          </a:p>
          <a:p>
            <a:endParaRPr lang="fr-CH" dirty="0"/>
          </a:p>
          <a:p>
            <a:r>
              <a:rPr lang="fr-CH" dirty="0"/>
              <a:t>Le «slave» est un appareil tout à fait normal, capable de se connecter via BLE</a:t>
            </a:r>
          </a:p>
          <a:p>
            <a:endParaRPr lang="fr-CH" dirty="0"/>
          </a:p>
          <a:p>
            <a:r>
              <a:rPr lang="fr-CH" dirty="0"/>
              <a:t>Pour surveiller l’attaque, on a un outils supplémentaire, un simple «sniffer» qui est tout simplement à l’écoute</a:t>
            </a:r>
          </a:p>
          <a:p>
            <a:endParaRPr lang="fr-CH" sz="2000" dirty="0"/>
          </a:p>
          <a:p>
            <a:pPr marL="0" indent="0">
              <a:buNone/>
            </a:pPr>
            <a:r>
              <a:rPr lang="en-US" dirty="0"/>
              <a:t>	</a:t>
            </a:r>
          </a:p>
        </p:txBody>
      </p:sp>
      <p:pic>
        <p:nvPicPr>
          <p:cNvPr id="6" name="Picture 5">
            <a:extLst>
              <a:ext uri="{FF2B5EF4-FFF2-40B4-BE49-F238E27FC236}">
                <a16:creationId xmlns:a16="http://schemas.microsoft.com/office/drawing/2014/main" id="{E155A254-F134-4255-0F55-E36F14D542B7}"/>
              </a:ext>
            </a:extLst>
          </p:cNvPr>
          <p:cNvPicPr>
            <a:picLocks noChangeAspect="1"/>
          </p:cNvPicPr>
          <p:nvPr/>
        </p:nvPicPr>
        <p:blipFill>
          <a:blip r:embed="rId2"/>
          <a:stretch>
            <a:fillRect/>
          </a:stretch>
        </p:blipFill>
        <p:spPr>
          <a:xfrm>
            <a:off x="6935658" y="1817865"/>
            <a:ext cx="3799723" cy="955318"/>
          </a:xfrm>
          <a:prstGeom prst="rect">
            <a:avLst/>
          </a:prstGeom>
        </p:spPr>
      </p:pic>
    </p:spTree>
    <p:extLst>
      <p:ext uri="{BB962C8B-B14F-4D97-AF65-F5344CB8AC3E}">
        <p14:creationId xmlns:p14="http://schemas.microsoft.com/office/powerpoint/2010/main" val="4228507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a:xfrm>
            <a:off x="838200" y="122057"/>
            <a:ext cx="10515600" cy="1325563"/>
          </a:xfrm>
        </p:spPr>
        <p:txBody>
          <a:bodyPr/>
          <a:lstStyle/>
          <a:p>
            <a:r>
              <a:rPr lang="fr-CH" dirty="0"/>
              <a:t>Mise en pratique</a:t>
            </a:r>
          </a:p>
        </p:txBody>
      </p:sp>
      <p:sp>
        <p:nvSpPr>
          <p:cNvPr id="4" name="Content Placeholder 3">
            <a:extLst>
              <a:ext uri="{FF2B5EF4-FFF2-40B4-BE49-F238E27FC236}">
                <a16:creationId xmlns:a16="http://schemas.microsoft.com/office/drawing/2014/main" id="{245DDB48-166A-4E16-B9DF-C5C6570A1BAD}"/>
              </a:ext>
            </a:extLst>
          </p:cNvPr>
          <p:cNvSpPr>
            <a:spLocks noGrp="1"/>
          </p:cNvSpPr>
          <p:nvPr>
            <p:ph sz="half" idx="2"/>
          </p:nvPr>
        </p:nvSpPr>
        <p:spPr>
          <a:xfrm>
            <a:off x="838200" y="1300295"/>
            <a:ext cx="7919906" cy="6006516"/>
          </a:xfrm>
        </p:spPr>
        <p:txBody>
          <a:bodyPr>
            <a:normAutofit lnSpcReduction="10000"/>
          </a:bodyPr>
          <a:lstStyle/>
          <a:p>
            <a:r>
              <a:rPr lang="fr-CH" dirty="0"/>
              <a:t>L’attaque est lancée pendant 1 minute</a:t>
            </a:r>
          </a:p>
          <a:p>
            <a:pPr marL="0" indent="0">
              <a:buNone/>
            </a:pPr>
            <a:endParaRPr lang="fr-CH" dirty="0"/>
          </a:p>
          <a:p>
            <a:r>
              <a:rPr lang="fr-CH" dirty="0"/>
              <a:t>Le «slave» enverra le message de connexion toutes les 100 ms</a:t>
            </a:r>
          </a:p>
          <a:p>
            <a:endParaRPr lang="fr-CH" dirty="0"/>
          </a:p>
          <a:p>
            <a:r>
              <a:rPr lang="fr-CH" dirty="0"/>
              <a:t>Le faux «master répond au «slave» </a:t>
            </a:r>
            <a:r>
              <a:rPr lang="fr-CH" b="1" dirty="0">
                <a:solidFill>
                  <a:srgbClr val="FF0000"/>
                </a:solidFill>
              </a:rPr>
              <a:t>(2)</a:t>
            </a:r>
            <a:r>
              <a:rPr lang="fr-CH" dirty="0"/>
              <a:t> après 400ms, dans le but de le faire attendre le plus possible</a:t>
            </a:r>
          </a:p>
          <a:p>
            <a:endParaRPr lang="fr-CH" dirty="0"/>
          </a:p>
          <a:p>
            <a:r>
              <a:rPr lang="fr-CH" dirty="0"/>
              <a:t>Le faux «master» indiquera au «slave» que le temps d’attente en étape </a:t>
            </a:r>
            <a:r>
              <a:rPr lang="fr-CH" b="1" dirty="0">
                <a:solidFill>
                  <a:srgbClr val="FF0000"/>
                </a:solidFill>
              </a:rPr>
              <a:t>(3)</a:t>
            </a:r>
            <a:r>
              <a:rPr lang="fr-CH" dirty="0"/>
              <a:t> est de 400ms </a:t>
            </a:r>
          </a:p>
          <a:p>
            <a:endParaRPr lang="fr-CH" dirty="0"/>
          </a:p>
          <a:p>
            <a:r>
              <a:rPr lang="fr-CH" dirty="0"/>
              <a:t>Le «slave» attend 6*400ms, pour l’étape </a:t>
            </a:r>
            <a:r>
              <a:rPr lang="fr-CH" b="1" dirty="0">
                <a:solidFill>
                  <a:srgbClr val="FF0000"/>
                </a:solidFill>
              </a:rPr>
              <a:t>(3)</a:t>
            </a:r>
            <a:r>
              <a:rPr lang="fr-CH" dirty="0"/>
              <a:t>, pour un total de 2400ms ou 2,4s</a:t>
            </a:r>
          </a:p>
          <a:p>
            <a:endParaRPr lang="fr-CH" dirty="0"/>
          </a:p>
          <a:p>
            <a:r>
              <a:rPr lang="fr-CH" dirty="0"/>
              <a:t>Notre sniffer qui est à l’écoute enregistre les donnés suivantes</a:t>
            </a:r>
          </a:p>
          <a:p>
            <a:endParaRPr lang="fr-CH" dirty="0"/>
          </a:p>
          <a:p>
            <a:endParaRPr lang="fr-CH" sz="2000" dirty="0"/>
          </a:p>
          <a:p>
            <a:pPr marL="0" indent="0">
              <a:buNone/>
            </a:pPr>
            <a:r>
              <a:rPr lang="en-US" dirty="0"/>
              <a:t>	</a:t>
            </a:r>
          </a:p>
        </p:txBody>
      </p:sp>
      <p:pic>
        <p:nvPicPr>
          <p:cNvPr id="5" name="Picture 4">
            <a:extLst>
              <a:ext uri="{FF2B5EF4-FFF2-40B4-BE49-F238E27FC236}">
                <a16:creationId xmlns:a16="http://schemas.microsoft.com/office/drawing/2014/main" id="{4BFFF23B-24C9-4E79-CF2E-211A4E491D11}"/>
              </a:ext>
            </a:extLst>
          </p:cNvPr>
          <p:cNvPicPr>
            <a:picLocks noChangeAspect="1"/>
          </p:cNvPicPr>
          <p:nvPr/>
        </p:nvPicPr>
        <p:blipFill>
          <a:blip r:embed="rId2"/>
          <a:stretch>
            <a:fillRect/>
          </a:stretch>
        </p:blipFill>
        <p:spPr>
          <a:xfrm>
            <a:off x="9344025" y="1795462"/>
            <a:ext cx="2009775" cy="3267075"/>
          </a:xfrm>
          <a:prstGeom prst="rect">
            <a:avLst/>
          </a:prstGeom>
        </p:spPr>
      </p:pic>
    </p:spTree>
    <p:extLst>
      <p:ext uri="{BB962C8B-B14F-4D97-AF65-F5344CB8AC3E}">
        <p14:creationId xmlns:p14="http://schemas.microsoft.com/office/powerpoint/2010/main" val="269404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4A9C1A-B460-90C5-0738-BE9293D466A4}"/>
              </a:ext>
            </a:extLst>
          </p:cNvPr>
          <p:cNvSpPr>
            <a:spLocks noGrp="1"/>
          </p:cNvSpPr>
          <p:nvPr>
            <p:ph type="title"/>
          </p:nvPr>
        </p:nvSpPr>
        <p:spPr/>
        <p:txBody>
          <a:bodyPr/>
          <a:lstStyle/>
          <a:p>
            <a:r>
              <a:rPr lang="fr-CH" dirty="0"/>
              <a:t>Résultat</a:t>
            </a:r>
          </a:p>
        </p:txBody>
      </p:sp>
      <p:pic>
        <p:nvPicPr>
          <p:cNvPr id="11" name="Picture 10">
            <a:extLst>
              <a:ext uri="{FF2B5EF4-FFF2-40B4-BE49-F238E27FC236}">
                <a16:creationId xmlns:a16="http://schemas.microsoft.com/office/drawing/2014/main" id="{60799879-D9CC-D8F3-98F8-4CA769032220}"/>
              </a:ext>
            </a:extLst>
          </p:cNvPr>
          <p:cNvPicPr>
            <a:picLocks noChangeAspect="1"/>
          </p:cNvPicPr>
          <p:nvPr/>
        </p:nvPicPr>
        <p:blipFill>
          <a:blip r:embed="rId2"/>
          <a:stretch>
            <a:fillRect/>
          </a:stretch>
        </p:blipFill>
        <p:spPr>
          <a:xfrm>
            <a:off x="3186112" y="1690688"/>
            <a:ext cx="5819775" cy="4076700"/>
          </a:xfrm>
          <a:prstGeom prst="rect">
            <a:avLst/>
          </a:prstGeom>
        </p:spPr>
      </p:pic>
      <p:sp>
        <p:nvSpPr>
          <p:cNvPr id="13" name="TextBox 12">
            <a:extLst>
              <a:ext uri="{FF2B5EF4-FFF2-40B4-BE49-F238E27FC236}">
                <a16:creationId xmlns:a16="http://schemas.microsoft.com/office/drawing/2014/main" id="{07A47693-CF8E-46C3-220E-CBC5865BFB9C}"/>
              </a:ext>
            </a:extLst>
          </p:cNvPr>
          <p:cNvSpPr txBox="1"/>
          <p:nvPr/>
        </p:nvSpPr>
        <p:spPr>
          <a:xfrm>
            <a:off x="278934" y="2852149"/>
            <a:ext cx="2195818" cy="369332"/>
          </a:xfrm>
          <a:prstGeom prst="rect">
            <a:avLst/>
          </a:prstGeom>
          <a:noFill/>
        </p:spPr>
        <p:txBody>
          <a:bodyPr wrap="square">
            <a:spAutoFit/>
          </a:bodyPr>
          <a:lstStyle/>
          <a:p>
            <a:r>
              <a:rPr lang="fr-CH" dirty="0"/>
              <a:t>Numéro de paquet</a:t>
            </a:r>
          </a:p>
        </p:txBody>
      </p:sp>
      <p:cxnSp>
        <p:nvCxnSpPr>
          <p:cNvPr id="14" name="Straight Arrow Connector 13">
            <a:extLst>
              <a:ext uri="{FF2B5EF4-FFF2-40B4-BE49-F238E27FC236}">
                <a16:creationId xmlns:a16="http://schemas.microsoft.com/office/drawing/2014/main" id="{DB0816AE-2CCD-048F-945B-A14FE7DFD8A7}"/>
              </a:ext>
            </a:extLst>
          </p:cNvPr>
          <p:cNvCxnSpPr>
            <a:cxnSpLocks/>
          </p:cNvCxnSpPr>
          <p:nvPr/>
        </p:nvCxnSpPr>
        <p:spPr>
          <a:xfrm flipV="1">
            <a:off x="2474752" y="2852149"/>
            <a:ext cx="711360" cy="197357"/>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A4887F95-A156-3A7A-328A-DD51C17FCAD5}"/>
              </a:ext>
            </a:extLst>
          </p:cNvPr>
          <p:cNvCxnSpPr>
            <a:cxnSpLocks/>
            <a:stCxn id="13" idx="3"/>
          </p:cNvCxnSpPr>
          <p:nvPr/>
        </p:nvCxnSpPr>
        <p:spPr>
          <a:xfrm>
            <a:off x="2474752" y="3036815"/>
            <a:ext cx="711360" cy="392185"/>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1C55C1D4-63D3-9C34-C303-5F33B4B63CEB}"/>
              </a:ext>
            </a:extLst>
          </p:cNvPr>
          <p:cNvCxnSpPr>
            <a:cxnSpLocks/>
            <a:stCxn id="13" idx="3"/>
          </p:cNvCxnSpPr>
          <p:nvPr/>
        </p:nvCxnSpPr>
        <p:spPr>
          <a:xfrm>
            <a:off x="2474752" y="3036815"/>
            <a:ext cx="711360" cy="956345"/>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60CB87ED-6673-35F3-20CE-E4D1FEEBA856}"/>
              </a:ext>
            </a:extLst>
          </p:cNvPr>
          <p:cNvCxnSpPr>
            <a:cxnSpLocks/>
            <a:stCxn id="13" idx="3"/>
          </p:cNvCxnSpPr>
          <p:nvPr/>
        </p:nvCxnSpPr>
        <p:spPr>
          <a:xfrm>
            <a:off x="2474752" y="3036815"/>
            <a:ext cx="711360" cy="1501629"/>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56F83F3F-F0DF-70E8-EA2A-03D275C1C211}"/>
              </a:ext>
            </a:extLst>
          </p:cNvPr>
          <p:cNvCxnSpPr>
            <a:cxnSpLocks/>
            <a:stCxn id="13" idx="3"/>
          </p:cNvCxnSpPr>
          <p:nvPr/>
        </p:nvCxnSpPr>
        <p:spPr>
          <a:xfrm>
            <a:off x="2474752" y="3036815"/>
            <a:ext cx="711360" cy="2063691"/>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B948ACD8-2A21-920C-1E70-85B4F87C713C}"/>
              </a:ext>
            </a:extLst>
          </p:cNvPr>
          <p:cNvCxnSpPr>
            <a:cxnSpLocks/>
            <a:stCxn id="13" idx="3"/>
          </p:cNvCxnSpPr>
          <p:nvPr/>
        </p:nvCxnSpPr>
        <p:spPr>
          <a:xfrm>
            <a:off x="2474752" y="3036815"/>
            <a:ext cx="711360" cy="2558642"/>
          </a:xfrm>
          <a:prstGeom prst="straightConnector1">
            <a:avLst/>
          </a:prstGeom>
          <a:ln>
            <a:solidFill>
              <a:schemeClr val="accent1">
                <a:lumMod val="7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5413013"/>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www.w3.org/XML/1998/namespace"/>
    <ds:schemaRef ds:uri="16c05727-aa75-4e4a-9b5f-8a80a1165891"/>
    <ds:schemaRef ds:uri="http://schemas.microsoft.com/office/2006/documentManagement/types"/>
    <ds:schemaRef ds:uri="http://purl.org/dc/dcmitype/"/>
    <ds:schemaRef ds:uri="http://purl.org/dc/terms/"/>
    <ds:schemaRef ds:uri="71af3243-3dd4-4a8d-8c0d-dd76da1f02a5"/>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{12B34F3F-AB3C-45CE-9332-4E341A96CFC1}tf78504181_win32</Template>
  <TotalTime>299</TotalTime>
  <Words>1342</Words>
  <Application>Microsoft Office PowerPoint</Application>
  <PresentationFormat>Widescreen</PresentationFormat>
  <Paragraphs>214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Avenir Next LT Pro</vt:lpstr>
      <vt:lpstr>Calibri</vt:lpstr>
      <vt:lpstr>Tw Cen MT</vt:lpstr>
      <vt:lpstr>ShapesVTI</vt:lpstr>
      <vt:lpstr>DSR   Paper Presentation</vt:lpstr>
      <vt:lpstr>Denial of Service Attack on Bluetooth Low Energy</vt:lpstr>
      <vt:lpstr>Introduction</vt:lpstr>
      <vt:lpstr>Analyse de l’étape de connexion</vt:lpstr>
      <vt:lpstr>Analyse de l’étape de connexion</vt:lpstr>
      <vt:lpstr>Idée d’attaque</vt:lpstr>
      <vt:lpstr>Création de l’attaque</vt:lpstr>
      <vt:lpstr>Mise en pratique</vt:lpstr>
      <vt:lpstr>Résultat</vt:lpstr>
      <vt:lpstr>Résultat</vt:lpstr>
      <vt:lpstr>Résultat</vt:lpstr>
      <vt:lpstr>Résultat</vt:lpstr>
      <vt:lpstr>Discussion des résultats et de notre attaque</vt:lpstr>
      <vt:lpstr>Travail à faire</vt:lpstr>
      <vt:lpstr>Denial of Service Attack on Bluetooth Low Energy</vt:lpstr>
      <vt:lpstr>Présentation de l’article</vt:lpstr>
      <vt:lpstr>Abstract</vt:lpstr>
      <vt:lpstr>Abstract</vt:lpstr>
      <vt:lpstr>Article</vt:lpstr>
      <vt:lpstr>Article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DSR   Paper Presentation</dc:title>
  <dc:creator>Joao Quinta</dc:creator>
  <cp:lastModifiedBy>Joao Quinta</cp:lastModifiedBy>
  <cp:revision>1</cp:revision>
  <dcterms:created xsi:type="dcterms:W3CDTF">2023-01-13T08:49:26Z</dcterms:created>
  <dcterms:modified xsi:type="dcterms:W3CDTF">2023-01-13T13:49:09Z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