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5" r:id="rId4"/>
    <p:sldId id="281" r:id="rId5"/>
    <p:sldId id="266" r:id="rId6"/>
    <p:sldId id="261" r:id="rId7"/>
    <p:sldId id="290" r:id="rId8"/>
    <p:sldId id="291" r:id="rId9"/>
    <p:sldId id="292" r:id="rId10"/>
    <p:sldId id="268" r:id="rId1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6348F-3116-43C2-8D13-C55C888A14FF}">
  <a:tblStyle styleId="{8026348F-3116-43C2-8D13-C55C888A1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26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05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4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90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7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7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60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80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9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45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4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Banco</a:t>
            </a:r>
            <a:r>
              <a:rPr lang="en-GB" dirty="0" smtClean="0"/>
              <a:t> de Dados</a:t>
            </a:r>
            <a:br>
              <a:rPr lang="en-GB" dirty="0" smtClean="0"/>
            </a:br>
            <a:r>
              <a:rPr lang="en-GB" dirty="0" err="1" smtClean="0"/>
              <a:t>Distribuidos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André Pieper, </a:t>
            </a:r>
            <a:r>
              <a:rPr lang="en-GB" dirty="0" err="1" smtClean="0"/>
              <a:t>João</a:t>
            </a:r>
            <a:r>
              <a:rPr lang="en-GB" dirty="0" smtClean="0"/>
              <a:t> </a:t>
            </a:r>
            <a:r>
              <a:rPr lang="en-GB" dirty="0" err="1" smtClean="0"/>
              <a:t>Alves</a:t>
            </a:r>
            <a:r>
              <a:rPr lang="en-GB" dirty="0" smtClean="0"/>
              <a:t>,  Casas Bahia e </a:t>
            </a:r>
            <a:r>
              <a:rPr lang="en-GB" dirty="0" err="1" smtClean="0"/>
              <a:t>Eziel</a:t>
            </a:r>
            <a:r>
              <a:rPr lang="en-GB" dirty="0" smtClean="0"/>
              <a:t> Pereira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Conclusão</a:t>
            </a:r>
            <a:endParaRPr dirty="0"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514775" y="1239421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326;p23"/>
          <p:cNvSpPr/>
          <p:nvPr/>
        </p:nvSpPr>
        <p:spPr>
          <a:xfrm>
            <a:off x="4016197" y="1130893"/>
            <a:ext cx="4457693" cy="339609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7;p23"/>
          <p:cNvSpPr/>
          <p:nvPr/>
        </p:nvSpPr>
        <p:spPr>
          <a:xfrm>
            <a:off x="4016197" y="1130893"/>
            <a:ext cx="4457693" cy="339609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1351;p23"/>
          <p:cNvGrpSpPr/>
          <p:nvPr/>
        </p:nvGrpSpPr>
        <p:grpSpPr>
          <a:xfrm>
            <a:off x="4311283" y="1345353"/>
            <a:ext cx="4083682" cy="988406"/>
            <a:chOff x="632588" y="1279670"/>
            <a:chExt cx="1872412" cy="941187"/>
          </a:xfrm>
        </p:grpSpPr>
        <p:sp>
          <p:nvSpPr>
            <p:cNvPr id="45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4168787" y="1409273"/>
            <a:ext cx="41522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     Os </a:t>
            </a:r>
            <a:r>
              <a:rPr lang="pt-BR" sz="1600" dirty="0"/>
              <a:t>Bancos de Dados Distribuídos representam uma abordagem fundamental para atender às crescentes demandas de armazenamento e processamento de dados na era digital. Eles oferecem escalabilidade horizontal, alta disponibilidade e tolerância a falhas, permitindo que empresas e organizações gerenciem volumes massivos de informações de forma eficiente.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GB" dirty="0" err="1"/>
              <a:t>Características</a:t>
            </a:r>
            <a:r>
              <a:rPr lang="en-GB" dirty="0"/>
              <a:t> </a:t>
            </a:r>
            <a:r>
              <a:rPr lang="en-GB" dirty="0" err="1"/>
              <a:t>Principais</a:t>
            </a:r>
            <a:endParaRPr dirty="0"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69772" y="1462650"/>
            <a:ext cx="1882716" cy="889991"/>
            <a:chOff x="469772" y="1462650"/>
            <a:chExt cx="1882716" cy="889991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69772" y="17430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Cada nó é gerenciado </a:t>
              </a:r>
              <a:r>
                <a:rPr lang="pt-BR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independentemente</a:t>
              </a: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Autonomia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Melhora disponibilidade e confiabilidade.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Redundância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133383" y="3065919"/>
            <a:ext cx="2292794" cy="944181"/>
            <a:chOff x="133383" y="3065919"/>
            <a:chExt cx="2292794" cy="944181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133383" y="3065919"/>
              <a:ext cx="2292794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Transparência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de Dados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Distribuição da carga de trabalho entre servidores.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Desempenho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Google Shape;286;p17"/>
          <p:cNvSpPr txBox="1"/>
          <p:nvPr/>
        </p:nvSpPr>
        <p:spPr>
          <a:xfrm>
            <a:off x="386212" y="3382332"/>
            <a:ext cx="1872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Acesso aos dados como se fosse um único banco de dados.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 smtClean="0"/>
              <a:t>Arquitetura</a:t>
            </a:r>
            <a:endParaRPr dirty="0"/>
          </a:p>
        </p:txBody>
      </p:sp>
      <p:pic>
        <p:nvPicPr>
          <p:cNvPr id="1028" name="Picture 4" descr="bdd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4" y="1158180"/>
            <a:ext cx="6761475" cy="36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1326;p23"/>
          <p:cNvSpPr/>
          <p:nvPr/>
        </p:nvSpPr>
        <p:spPr>
          <a:xfrm>
            <a:off x="789709" y="930850"/>
            <a:ext cx="7514706" cy="3907158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27;p23"/>
          <p:cNvSpPr/>
          <p:nvPr/>
        </p:nvSpPr>
        <p:spPr>
          <a:xfrm>
            <a:off x="789709" y="930850"/>
            <a:ext cx="7514706" cy="390715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351;p23"/>
          <p:cNvGrpSpPr/>
          <p:nvPr/>
        </p:nvGrpSpPr>
        <p:grpSpPr>
          <a:xfrm>
            <a:off x="850862" y="1030287"/>
            <a:ext cx="6884204" cy="1137148"/>
            <a:chOff x="632588" y="1279670"/>
            <a:chExt cx="1872412" cy="941188"/>
          </a:xfrm>
        </p:grpSpPr>
        <p:sp>
          <p:nvSpPr>
            <p:cNvPr id="56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392892" y="1309275"/>
            <a:ext cx="6313903" cy="3113400"/>
            <a:chOff x="1392867" y="1233075"/>
            <a:chExt cx="6313903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rot="10800000" flipV="1">
              <a:off x="1392867" y="3238980"/>
              <a:ext cx="2395268" cy="245619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rot="10800000" flipV="1">
              <a:off x="1392867" y="3238980"/>
              <a:ext cx="2395268" cy="245619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6" y="3238981"/>
              <a:ext cx="2374054" cy="43196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6" y="3238981"/>
              <a:ext cx="2374054" cy="43196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Vantagens</a:t>
            </a:r>
            <a:endParaRPr dirty="0"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212710" y="1286938"/>
            <a:ext cx="2685768" cy="968962"/>
            <a:chOff x="212684" y="1210738"/>
            <a:chExt cx="2685768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Redundância de dados para evitar falhas.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212684" y="1210738"/>
              <a:ext cx="2685768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Disponibilidade Aprimorada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Adição de novos nós para suportar crescimento.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Escalabilidade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-21572" y="3560800"/>
            <a:ext cx="2828927" cy="983604"/>
            <a:chOff x="-327234" y="3414921"/>
            <a:chExt cx="2828927" cy="98360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83261" y="374332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Acesso facilitado a dados mesmo em locais distintos.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-327234" y="3414921"/>
              <a:ext cx="2828927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Compartilhamento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Eficiente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342918" y="3747141"/>
            <a:ext cx="2727754" cy="753052"/>
            <a:chOff x="6342892" y="3670941"/>
            <a:chExt cx="2727754" cy="753052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580514" y="3768793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Distribuição da carga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342892" y="3670941"/>
              <a:ext cx="2727754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pt-BR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Melhor Desempenho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Desafios</a:t>
            </a:r>
            <a:endParaRPr dirty="0"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781192" y="1236514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5"/>
          <p:cNvGrpSpPr/>
          <p:nvPr/>
        </p:nvGrpSpPr>
        <p:grpSpPr>
          <a:xfrm>
            <a:off x="197919" y="1917993"/>
            <a:ext cx="3186363" cy="767741"/>
            <a:chOff x="-143838" y="1837402"/>
            <a:chExt cx="3186363" cy="767741"/>
          </a:xfrm>
        </p:grpSpPr>
        <p:sp>
          <p:nvSpPr>
            <p:cNvPr id="1580" name="Google Shape;1580;p25"/>
            <p:cNvSpPr txBox="1"/>
            <p:nvPr/>
          </p:nvSpPr>
          <p:spPr>
            <a:xfrm>
              <a:off x="-143838" y="1837402"/>
              <a:ext cx="3186363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Complexidade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de </a:t>
              </a: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Gerenciamento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1" name="Google Shape;1581;p25"/>
            <p:cNvSpPr txBox="1"/>
            <p:nvPr/>
          </p:nvSpPr>
          <p:spPr>
            <a:xfrm>
              <a:off x="0" y="2170743"/>
              <a:ext cx="3042525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Diferentes locais, diferentes sistemas.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4" name="Google Shape;1584;p25"/>
          <p:cNvGrpSpPr/>
          <p:nvPr/>
        </p:nvGrpSpPr>
        <p:grpSpPr>
          <a:xfrm>
            <a:off x="6107026" y="1867599"/>
            <a:ext cx="2555400" cy="767703"/>
            <a:chOff x="6107026" y="1837399"/>
            <a:chExt cx="2555400" cy="767703"/>
          </a:xfrm>
        </p:grpSpPr>
        <p:sp>
          <p:nvSpPr>
            <p:cNvPr id="1585" name="Google Shape;1585;p25"/>
            <p:cNvSpPr txBox="1"/>
            <p:nvPr/>
          </p:nvSpPr>
          <p:spPr>
            <a:xfrm>
              <a:off x="6107026" y="1837399"/>
              <a:ext cx="2555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pt-BR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Integridade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6" name="Google Shape;1586;p25"/>
            <p:cNvSpPr txBox="1"/>
            <p:nvPr/>
          </p:nvSpPr>
          <p:spPr>
            <a:xfrm>
              <a:off x="6107026" y="2170702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Manter a precisão dos dados ao longo da distribuição.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9" name="Google Shape;1589;p25"/>
          <p:cNvGrpSpPr/>
          <p:nvPr/>
        </p:nvGrpSpPr>
        <p:grpSpPr>
          <a:xfrm>
            <a:off x="341757" y="3371703"/>
            <a:ext cx="2700393" cy="767824"/>
            <a:chOff x="341757" y="3341503"/>
            <a:chExt cx="2700393" cy="767824"/>
          </a:xfrm>
        </p:grpSpPr>
        <p:sp>
          <p:nvSpPr>
            <p:cNvPr id="1590" name="Google Shape;1590;p25"/>
            <p:cNvSpPr txBox="1"/>
            <p:nvPr/>
          </p:nvSpPr>
          <p:spPr>
            <a:xfrm>
              <a:off x="486725" y="3341503"/>
              <a:ext cx="2555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Consistência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dos Dados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1" name="Google Shape;1591;p25"/>
            <p:cNvSpPr txBox="1"/>
            <p:nvPr/>
          </p:nvSpPr>
          <p:spPr>
            <a:xfrm>
              <a:off x="341757" y="3674927"/>
              <a:ext cx="2700393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Garantir que os dados permaneçam coerentes.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4" name="Google Shape;1594;p25"/>
          <p:cNvGrpSpPr/>
          <p:nvPr/>
        </p:nvGrpSpPr>
        <p:grpSpPr>
          <a:xfrm>
            <a:off x="6107021" y="3371699"/>
            <a:ext cx="2555405" cy="767827"/>
            <a:chOff x="6107021" y="3341499"/>
            <a:chExt cx="2555405" cy="767827"/>
          </a:xfrm>
        </p:grpSpPr>
        <p:sp>
          <p:nvSpPr>
            <p:cNvPr id="1595" name="Google Shape;1595;p25"/>
            <p:cNvSpPr txBox="1"/>
            <p:nvPr/>
          </p:nvSpPr>
          <p:spPr>
            <a:xfrm>
              <a:off x="6107021" y="3341499"/>
              <a:ext cx="2555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pt-BR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Segurança e Privacidade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6" name="Google Shape;1596;p25"/>
            <p:cNvSpPr txBox="1"/>
            <p:nvPr/>
          </p:nvSpPr>
          <p:spPr>
            <a:xfrm>
              <a:off x="6107026" y="3674927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Gerenciar </a:t>
              </a:r>
              <a:r>
                <a:rPr lang="pt-BR" sz="1200" dirty="0" smtClean="0">
                  <a:latin typeface="Roboto"/>
                  <a:ea typeface="Roboto"/>
                  <a:cs typeface="Roboto"/>
                  <a:sym typeface="Roboto"/>
                </a:rPr>
                <a:t>questões de segurança </a:t>
              </a: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em uma rede distribuída.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 smtClean="0"/>
              <a:t>Exemplos</a:t>
            </a:r>
            <a:r>
              <a:rPr lang="en-GB" dirty="0" smtClean="0"/>
              <a:t> e </a:t>
            </a:r>
            <a:r>
              <a:rPr lang="en-GB" dirty="0" err="1" smtClean="0"/>
              <a:t>Aplicações</a:t>
            </a:r>
            <a:endParaRPr dirty="0"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E-commerce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Informações de pedidos, estoques e clientes em diferentes locais.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Redes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Sociais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Perfis e dados de usuários em diferentes servidores.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49166" y="1970043"/>
            <a:ext cx="1733983" cy="1015731"/>
            <a:chOff x="6349166" y="1970043"/>
            <a:chExt cx="1733983" cy="1015731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49166" y="1970043"/>
              <a:ext cx="1733983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Empresas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Globais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Filiais em diferentes regiões compartilhando dados.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88300" y="1422935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740203" y="4159794"/>
            <a:ext cx="186093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Banco</a:t>
            </a:r>
            <a:r>
              <a:rPr lang="en-GB" sz="1800" dirty="0" smtClean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de Dados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Distribuidos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5" name="Google Shape;1315;p23"/>
          <p:cNvCxnSpPr/>
          <p:nvPr/>
        </p:nvCxnSpPr>
        <p:spPr>
          <a:xfrm flipH="1" flipV="1">
            <a:off x="7584574" y="4438845"/>
            <a:ext cx="51" cy="270928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flipH="1" flipV="1">
            <a:off x="1568750" y="4428162"/>
            <a:ext cx="13" cy="28161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6" name="Google Shape;1326;p23"/>
          <p:cNvSpPr/>
          <p:nvPr/>
        </p:nvSpPr>
        <p:spPr>
          <a:xfrm>
            <a:off x="540025" y="1180232"/>
            <a:ext cx="2043900" cy="323385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323385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err="1" smtClean="0"/>
              <a:t>DynamoDB</a:t>
            </a:r>
            <a:endParaRPr dirty="0"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699770" y="1351483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8"/>
            <a:chOff x="632588" y="1279670"/>
            <a:chExt cx="1872412" cy="941188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flipV="1">
            <a:off x="1568750" y="4428162"/>
            <a:ext cx="0" cy="28259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flipH="1" flipV="1">
            <a:off x="7584599" y="4438845"/>
            <a:ext cx="14" cy="271913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3"/>
          <p:cNvCxnSpPr/>
          <p:nvPr/>
        </p:nvCxnSpPr>
        <p:spPr>
          <a:xfrm flipH="1">
            <a:off x="4578325" y="5743254"/>
            <a:ext cx="3219760" cy="195975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87" y="2698218"/>
            <a:ext cx="2545595" cy="1329899"/>
          </a:xfrm>
          <a:prstGeom prst="rect">
            <a:avLst/>
          </a:prstGeom>
        </p:spPr>
      </p:pic>
      <p:sp>
        <p:nvSpPr>
          <p:cNvPr id="60" name="Google Shape;1326;p23"/>
          <p:cNvSpPr/>
          <p:nvPr/>
        </p:nvSpPr>
        <p:spPr>
          <a:xfrm>
            <a:off x="6412503" y="1187202"/>
            <a:ext cx="2043900" cy="323385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27;p23"/>
          <p:cNvSpPr/>
          <p:nvPr/>
        </p:nvSpPr>
        <p:spPr>
          <a:xfrm>
            <a:off x="6412503" y="1187203"/>
            <a:ext cx="2043900" cy="323385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1351;p23"/>
          <p:cNvGrpSpPr/>
          <p:nvPr/>
        </p:nvGrpSpPr>
        <p:grpSpPr>
          <a:xfrm>
            <a:off x="6505066" y="1286640"/>
            <a:ext cx="1872412" cy="941187"/>
            <a:chOff x="632588" y="1279670"/>
            <a:chExt cx="1872412" cy="941187"/>
          </a:xfrm>
        </p:grpSpPr>
        <p:sp>
          <p:nvSpPr>
            <p:cNvPr id="63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68" name="Google Shape;1363;p23"/>
          <p:cNvCxnSpPr/>
          <p:nvPr/>
        </p:nvCxnSpPr>
        <p:spPr>
          <a:xfrm flipH="1" flipV="1">
            <a:off x="1568738" y="4696608"/>
            <a:ext cx="6015824" cy="7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tângulo 1"/>
          <p:cNvSpPr/>
          <p:nvPr/>
        </p:nvSpPr>
        <p:spPr>
          <a:xfrm>
            <a:off x="581468" y="1482191"/>
            <a:ext cx="20131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</a:t>
            </a:r>
            <a:r>
              <a:rPr lang="pt-BR" dirty="0" err="1"/>
              <a:t>Amazon</a:t>
            </a:r>
            <a:r>
              <a:rPr lang="pt-BR" dirty="0"/>
              <a:t> é uma das maiores empresas de comércio eletrônico do mundo e depende fortemente de um sistema de gerenciamento de bancos de dados distribuídos para operar eficientemente em escala global.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499199" y="1288435"/>
            <a:ext cx="19013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Para fornecer uma experiência de compra perfeita aos seus clientes, é crucial que esses dados sejam acessíveis e atualizados em tempo real, independentemente da localização geográfica do usuário ou do servidor que hospeda os dados.</a:t>
            </a:r>
          </a:p>
        </p:txBody>
      </p:sp>
    </p:spTree>
    <p:extLst>
      <p:ext uri="{BB962C8B-B14F-4D97-AF65-F5344CB8AC3E}">
        <p14:creationId xmlns:p14="http://schemas.microsoft.com/office/powerpoint/2010/main" val="15727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5" name="Google Shape;1315;p23"/>
          <p:cNvCxnSpPr/>
          <p:nvPr/>
        </p:nvCxnSpPr>
        <p:spPr>
          <a:xfrm flipH="1" flipV="1">
            <a:off x="7584574" y="4438845"/>
            <a:ext cx="51" cy="270928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flipH="1" flipV="1">
            <a:off x="1568750" y="4428162"/>
            <a:ext cx="13" cy="28161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6" name="Google Shape;1326;p23"/>
          <p:cNvSpPr/>
          <p:nvPr/>
        </p:nvSpPr>
        <p:spPr>
          <a:xfrm>
            <a:off x="540025" y="1180232"/>
            <a:ext cx="2043900" cy="323385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323385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 dirty="0" smtClean="0"/>
              <a:t>Apache Cassandra</a:t>
            </a:r>
            <a:endParaRPr u="sng" dirty="0"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585204" y="1222307"/>
            <a:ext cx="1872412" cy="941188"/>
            <a:chOff x="632588" y="1279670"/>
            <a:chExt cx="1872412" cy="941188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flipV="1">
            <a:off x="1568750" y="4428162"/>
            <a:ext cx="0" cy="28259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flipH="1" flipV="1">
            <a:off x="7584599" y="4438845"/>
            <a:ext cx="14" cy="271913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3"/>
          <p:cNvCxnSpPr/>
          <p:nvPr/>
        </p:nvCxnSpPr>
        <p:spPr>
          <a:xfrm flipH="1">
            <a:off x="4578325" y="5743254"/>
            <a:ext cx="3219760" cy="195975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326;p23"/>
          <p:cNvSpPr/>
          <p:nvPr/>
        </p:nvSpPr>
        <p:spPr>
          <a:xfrm>
            <a:off x="6412503" y="1187202"/>
            <a:ext cx="2043900" cy="323385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27;p23"/>
          <p:cNvSpPr/>
          <p:nvPr/>
        </p:nvSpPr>
        <p:spPr>
          <a:xfrm>
            <a:off x="6412503" y="1187203"/>
            <a:ext cx="2043900" cy="323385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1351;p23"/>
          <p:cNvGrpSpPr/>
          <p:nvPr/>
        </p:nvGrpSpPr>
        <p:grpSpPr>
          <a:xfrm>
            <a:off x="6488107" y="1286640"/>
            <a:ext cx="1889259" cy="1748390"/>
            <a:chOff x="615629" y="1279670"/>
            <a:chExt cx="1889259" cy="1635997"/>
          </a:xfrm>
        </p:grpSpPr>
        <p:sp>
          <p:nvSpPr>
            <p:cNvPr id="63" name="Google Shape;1352;p23"/>
            <p:cNvSpPr txBox="1"/>
            <p:nvPr/>
          </p:nvSpPr>
          <p:spPr>
            <a:xfrm>
              <a:off x="615629" y="230606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68" name="Google Shape;1363;p23"/>
          <p:cNvCxnSpPr/>
          <p:nvPr/>
        </p:nvCxnSpPr>
        <p:spPr>
          <a:xfrm flipH="1" flipV="1">
            <a:off x="1568738" y="4696608"/>
            <a:ext cx="6015824" cy="7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Download Apache Cassandra Logo in SVG Vector or PNG File Format - Logo.w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31" y="2648960"/>
            <a:ext cx="2188167" cy="14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26907" y="1245915"/>
            <a:ext cx="1864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Cassandra é um sistema de banco de dados baseado na abordagem </a:t>
            </a:r>
            <a:r>
              <a:rPr lang="pt-BR" dirty="0" err="1"/>
              <a:t>NoSQL</a:t>
            </a:r>
            <a:r>
              <a:rPr lang="pt-BR" dirty="0"/>
              <a:t>. Existem alguns tipos diferentes de </a:t>
            </a:r>
            <a:r>
              <a:rPr lang="pt-BR" dirty="0" err="1"/>
              <a:t>NoSQL</a:t>
            </a:r>
            <a:r>
              <a:rPr lang="pt-BR" dirty="0"/>
              <a:t>, sendo que o Cassandra é baseado no tipo chave/valor. Nesse tipo de banco de dados, os dados são identificados através de uma chave.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465507" y="1459891"/>
            <a:ext cx="199960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Avinash</a:t>
            </a:r>
            <a:r>
              <a:rPr lang="pt-BR" dirty="0"/>
              <a:t> </a:t>
            </a:r>
            <a:r>
              <a:rPr lang="pt-BR" dirty="0" err="1"/>
              <a:t>Lakshman</a:t>
            </a:r>
            <a:r>
              <a:rPr lang="pt-BR" dirty="0"/>
              <a:t>, um dos autores do </a:t>
            </a:r>
            <a:r>
              <a:rPr lang="pt-BR" dirty="0" err="1"/>
              <a:t>DynamoDB</a:t>
            </a:r>
            <a:r>
              <a:rPr lang="pt-BR" dirty="0"/>
              <a:t> da </a:t>
            </a:r>
            <a:r>
              <a:rPr lang="pt-BR" dirty="0" err="1"/>
              <a:t>Amazon</a:t>
            </a:r>
            <a:r>
              <a:rPr lang="pt-BR" dirty="0"/>
              <a:t>, e </a:t>
            </a:r>
            <a:r>
              <a:rPr lang="pt-BR" dirty="0" err="1"/>
              <a:t>Prashant</a:t>
            </a:r>
            <a:r>
              <a:rPr lang="pt-BR" dirty="0"/>
              <a:t> </a:t>
            </a:r>
            <a:r>
              <a:rPr lang="pt-BR" dirty="0" err="1"/>
              <a:t>Malik</a:t>
            </a:r>
            <a:r>
              <a:rPr lang="pt-BR" dirty="0"/>
              <a:t> desenvolveram inicialmente o Cassandra no </a:t>
            </a:r>
            <a:r>
              <a:rPr lang="pt-BR" dirty="0" err="1"/>
              <a:t>Facebook</a:t>
            </a:r>
            <a:r>
              <a:rPr lang="pt-BR" dirty="0"/>
              <a:t> para gerenciar o recurso de pesquisa da caixa de entrada do </a:t>
            </a:r>
            <a:r>
              <a:rPr lang="pt-BR" dirty="0" err="1"/>
              <a:t>Facebook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31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Apache Cassandra</a:t>
            </a:r>
            <a:endParaRPr dirty="0"/>
          </a:p>
        </p:txBody>
      </p:sp>
      <p:cxnSp>
        <p:nvCxnSpPr>
          <p:cNvPr id="1362" name="Google Shape;1362;p23"/>
          <p:cNvCxnSpPr/>
          <p:nvPr/>
        </p:nvCxnSpPr>
        <p:spPr>
          <a:xfrm flipH="1">
            <a:off x="4578325" y="5743254"/>
            <a:ext cx="3219760" cy="195975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326;p23"/>
          <p:cNvSpPr/>
          <p:nvPr/>
        </p:nvSpPr>
        <p:spPr>
          <a:xfrm>
            <a:off x="271347" y="893858"/>
            <a:ext cx="8601254" cy="3993783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27;p23"/>
          <p:cNvSpPr/>
          <p:nvPr/>
        </p:nvSpPr>
        <p:spPr>
          <a:xfrm>
            <a:off x="277816" y="885141"/>
            <a:ext cx="8601018" cy="400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1351;p23"/>
          <p:cNvGrpSpPr/>
          <p:nvPr/>
        </p:nvGrpSpPr>
        <p:grpSpPr>
          <a:xfrm>
            <a:off x="6488107" y="1286640"/>
            <a:ext cx="1889259" cy="1748390"/>
            <a:chOff x="615629" y="1279670"/>
            <a:chExt cx="1889259" cy="1635997"/>
          </a:xfrm>
        </p:grpSpPr>
        <p:sp>
          <p:nvSpPr>
            <p:cNvPr id="63" name="Google Shape;1352;p23"/>
            <p:cNvSpPr txBox="1"/>
            <p:nvPr/>
          </p:nvSpPr>
          <p:spPr>
            <a:xfrm>
              <a:off x="615629" y="230606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5" y="971764"/>
            <a:ext cx="7727819" cy="38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382</Words>
  <Application>Microsoft Office PowerPoint</Application>
  <PresentationFormat>Apresentação na tela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Fira Sans Extra Condensed SemiBold</vt:lpstr>
      <vt:lpstr>Arial</vt:lpstr>
      <vt:lpstr>Roboto</vt:lpstr>
      <vt:lpstr>Data Migration Process Infographics by Slidesgo</vt:lpstr>
      <vt:lpstr>Banco de Dados Distribuidos</vt:lpstr>
      <vt:lpstr>Características Principais</vt:lpstr>
      <vt:lpstr>Arquitetura</vt:lpstr>
      <vt:lpstr>Vantagens</vt:lpstr>
      <vt:lpstr>Desafios</vt:lpstr>
      <vt:lpstr>Exemplos e Aplicações</vt:lpstr>
      <vt:lpstr>Amazon DynamoDB</vt:lpstr>
      <vt:lpstr>Apache Cassandra</vt:lpstr>
      <vt:lpstr>Apache Cassandra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Distribuidos</dc:title>
  <dc:creator>Brst</dc:creator>
  <cp:lastModifiedBy>andreluispieper@gmail.com</cp:lastModifiedBy>
  <cp:revision>16</cp:revision>
  <dcterms:modified xsi:type="dcterms:W3CDTF">2023-08-30T19:31:16Z</dcterms:modified>
</cp:coreProperties>
</file>