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58" r:id="rId8"/>
    <p:sldId id="269" r:id="rId9"/>
    <p:sldId id="270" r:id="rId10"/>
    <p:sldId id="272" r:id="rId11"/>
    <p:sldId id="273" r:id="rId12"/>
    <p:sldId id="26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06/06/2023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04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7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8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509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7" name="Triângulo Reto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8" name="Triângulo Reto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9" name="Triângulo Reto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9" name="Forma livre: Forma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4" name="Forma livre: Forma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</p:grp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o Número do Slide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Sistemas Táticos 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 smtClean="0">
                <a:solidFill>
                  <a:schemeClr val="accent2"/>
                </a:solidFill>
              </a:rPr>
              <a:t>Alunos: André </a:t>
            </a:r>
            <a:r>
              <a:rPr lang="pt-BR" dirty="0" err="1" smtClean="0">
                <a:solidFill>
                  <a:schemeClr val="accent2"/>
                </a:solidFill>
              </a:rPr>
              <a:t>Pieper</a:t>
            </a:r>
            <a:r>
              <a:rPr lang="pt-BR" dirty="0" smtClean="0">
                <a:solidFill>
                  <a:schemeClr val="accent2"/>
                </a:solidFill>
              </a:rPr>
              <a:t>, João Alves, José Henrique e Ghost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454"/>
            <a:ext cx="4998795" cy="859055"/>
          </a:xfrm>
        </p:spPr>
        <p:txBody>
          <a:bodyPr rtlCol="0"/>
          <a:lstStyle/>
          <a:p>
            <a:pPr rtl="0"/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76226"/>
            <a:ext cx="6246682" cy="2893808"/>
          </a:xfrm>
        </p:spPr>
        <p:txBody>
          <a:bodyPr rtlCol="0">
            <a:noAutofit/>
          </a:bodyPr>
          <a:lstStyle/>
          <a:p>
            <a:pPr algn="just"/>
            <a:r>
              <a:rPr lang="pt-BR" sz="2000" dirty="0" smtClean="0"/>
              <a:t>	</a:t>
            </a:r>
            <a:r>
              <a:rPr lang="pt-BR" sz="2400" dirty="0" smtClean="0">
                <a:solidFill>
                  <a:schemeClr val="accent2"/>
                </a:solidFill>
              </a:rPr>
              <a:t>Com </a:t>
            </a:r>
            <a:r>
              <a:rPr lang="pt-BR" sz="2400" dirty="0">
                <a:solidFill>
                  <a:schemeClr val="accent2"/>
                </a:solidFill>
              </a:rPr>
              <a:t>os avanços contínuos em tecnologia, como computação em nuvem, inteligência artificial, análise de dados e mobilidade, os sistemas táticos de informações estão se tornando ainda mais sofisticados e poderosos.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5" y="1056939"/>
            <a:ext cx="7781544" cy="859055"/>
          </a:xfrm>
        </p:spPr>
        <p:txBody>
          <a:bodyPr rtlCol="0"/>
          <a:lstStyle/>
          <a:p>
            <a:pPr rtl="0"/>
            <a:r>
              <a:rPr lang="pt-BR" dirty="0" smtClean="0"/>
              <a:t>Criadores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255" y="2012813"/>
            <a:ext cx="5557937" cy="3322980"/>
          </a:xfrm>
        </p:spPr>
        <p:txBody>
          <a:bodyPr rtlCol="0">
            <a:noAutofit/>
          </a:bodyPr>
          <a:lstStyle/>
          <a:p>
            <a:pPr algn="just"/>
            <a:r>
              <a:rPr lang="pt-BR" sz="2400" dirty="0" smtClean="0">
                <a:solidFill>
                  <a:schemeClr val="accent2"/>
                </a:solidFill>
              </a:rPr>
              <a:t>	Não </a:t>
            </a:r>
            <a:r>
              <a:rPr lang="pt-BR" sz="2400" dirty="0">
                <a:solidFill>
                  <a:schemeClr val="accent2"/>
                </a:solidFill>
              </a:rPr>
              <a:t>há um único pioneiro, criador ou inventor dos sistemas táticos de informações. </a:t>
            </a:r>
            <a:endParaRPr lang="pt-BR" sz="2400" dirty="0" smtClean="0">
              <a:solidFill>
                <a:schemeClr val="accent2"/>
              </a:solidFill>
            </a:endParaRPr>
          </a:p>
          <a:p>
            <a:pPr algn="just"/>
            <a:r>
              <a:rPr lang="pt-BR" sz="2400" dirty="0" smtClean="0">
                <a:solidFill>
                  <a:schemeClr val="accent2"/>
                </a:solidFill>
              </a:rPr>
              <a:t>	Os </a:t>
            </a:r>
            <a:r>
              <a:rPr lang="pt-BR" sz="2400" dirty="0">
                <a:solidFill>
                  <a:schemeClr val="accent2"/>
                </a:solidFill>
              </a:rPr>
              <a:t>sistemas táticos de informações são uma evolução dos sistemas de informações em geral, que têm uma história longa e complexa</a:t>
            </a:r>
            <a:r>
              <a:rPr lang="pt-BR" sz="2400" dirty="0" smtClean="0">
                <a:solidFill>
                  <a:schemeClr val="accent2"/>
                </a:solidFill>
              </a:rPr>
              <a:t>.</a:t>
            </a:r>
          </a:p>
          <a:p>
            <a:pPr algn="just"/>
            <a:r>
              <a:rPr lang="pt-BR" sz="2400" dirty="0" smtClean="0">
                <a:solidFill>
                  <a:schemeClr val="accent2"/>
                </a:solidFill>
              </a:rPr>
              <a:t>	Claude </a:t>
            </a:r>
            <a:r>
              <a:rPr lang="pt-BR" sz="2400" dirty="0">
                <a:solidFill>
                  <a:schemeClr val="accent2"/>
                </a:solidFill>
              </a:rPr>
              <a:t>Shannon: Considerado o "pai da teoria da </a:t>
            </a:r>
            <a:r>
              <a:rPr lang="pt-BR" sz="2400" dirty="0" smtClean="0">
                <a:solidFill>
                  <a:schemeClr val="accent2"/>
                </a:solidFill>
              </a:rPr>
              <a:t>informação</a:t>
            </a:r>
            <a:endParaRPr lang="pt-B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9" y="891751"/>
            <a:ext cx="6718300" cy="840230"/>
          </a:xfrm>
        </p:spPr>
        <p:txBody>
          <a:bodyPr rtlCol="0"/>
          <a:lstStyle/>
          <a:p>
            <a:pPr rtl="0"/>
            <a:r>
              <a:rPr lang="pt-BR" sz="5400" dirty="0" smtClean="0"/>
              <a:t>Aplicações </a:t>
            </a:r>
            <a:endParaRPr lang="pt-BR" sz="540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319" y="2097741"/>
            <a:ext cx="6718300" cy="2409713"/>
          </a:xfrm>
        </p:spPr>
        <p:txBody>
          <a:bodyPr rtlCol="0"/>
          <a:lstStyle/>
          <a:p>
            <a:pPr rtl="0"/>
            <a:r>
              <a:rPr lang="pt-BR" sz="2400" dirty="0" smtClean="0">
                <a:solidFill>
                  <a:schemeClr val="accent2"/>
                </a:solidFill>
              </a:rPr>
              <a:t>Militar</a:t>
            </a:r>
          </a:p>
          <a:p>
            <a:pPr rtl="0"/>
            <a:r>
              <a:rPr lang="pt-BR" sz="2400" dirty="0" smtClean="0">
                <a:solidFill>
                  <a:schemeClr val="accent2"/>
                </a:solidFill>
              </a:rPr>
              <a:t>Segurança</a:t>
            </a:r>
          </a:p>
          <a:p>
            <a:pPr rtl="0"/>
            <a:r>
              <a:rPr lang="pt-BR" sz="2400" dirty="0" smtClean="0">
                <a:solidFill>
                  <a:schemeClr val="accent2"/>
                </a:solidFill>
              </a:rPr>
              <a:t>Logística</a:t>
            </a:r>
          </a:p>
          <a:p>
            <a:pPr rtl="0"/>
            <a:r>
              <a:rPr lang="pt-BR" sz="2400" dirty="0" smtClean="0">
                <a:solidFill>
                  <a:schemeClr val="accent2"/>
                </a:solidFill>
              </a:rPr>
              <a:t>Planejamento urbano</a:t>
            </a:r>
          </a:p>
          <a:p>
            <a:pPr rtl="0"/>
            <a:r>
              <a:rPr lang="pt-BR" sz="2400" dirty="0" smtClean="0">
                <a:solidFill>
                  <a:schemeClr val="accent2"/>
                </a:solidFill>
              </a:rPr>
              <a:t>Gestão estratégica</a:t>
            </a:r>
          </a:p>
          <a:p>
            <a:pPr rtl="0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967" y="1974261"/>
            <a:ext cx="5702888" cy="47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454"/>
            <a:ext cx="7781544" cy="859055"/>
          </a:xfrm>
        </p:spPr>
        <p:txBody>
          <a:bodyPr rtlCol="0"/>
          <a:lstStyle/>
          <a:p>
            <a:pPr rtl="0"/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119481"/>
            <a:ext cx="7366000" cy="3732213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Tomada de decisões </a:t>
            </a:r>
            <a:r>
              <a:rPr lang="pt-BR" sz="2400" dirty="0" smtClean="0">
                <a:solidFill>
                  <a:schemeClr val="accent2"/>
                </a:solidFill>
              </a:rPr>
              <a:t>informadas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Coordenação e </a:t>
            </a:r>
            <a:r>
              <a:rPr lang="pt-BR" sz="2400" dirty="0" smtClean="0">
                <a:solidFill>
                  <a:schemeClr val="accent2"/>
                </a:solidFill>
              </a:rPr>
              <a:t>colaboração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Visão situacional </a:t>
            </a:r>
            <a:r>
              <a:rPr lang="pt-BR" sz="2400" dirty="0" smtClean="0">
                <a:solidFill>
                  <a:schemeClr val="accent2"/>
                </a:solidFill>
              </a:rPr>
              <a:t>abrangente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Eficiência </a:t>
            </a:r>
            <a:r>
              <a:rPr lang="pt-BR" sz="2400" dirty="0" smtClean="0">
                <a:solidFill>
                  <a:schemeClr val="accent2"/>
                </a:solidFill>
              </a:rPr>
              <a:t>operacional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Resposta rápida a </a:t>
            </a:r>
            <a:r>
              <a:rPr lang="pt-BR" sz="2400" dirty="0" smtClean="0">
                <a:solidFill>
                  <a:schemeClr val="accent2"/>
                </a:solidFill>
              </a:rPr>
              <a:t>mudanças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Monitoramento e </a:t>
            </a:r>
            <a:r>
              <a:rPr lang="pt-BR" sz="2400" dirty="0" smtClean="0">
                <a:solidFill>
                  <a:schemeClr val="accent2"/>
                </a:solidFill>
              </a:rPr>
              <a:t>controle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Planejamento estratégico</a:t>
            </a:r>
          </a:p>
        </p:txBody>
      </p:sp>
    </p:spTree>
    <p:extLst>
      <p:ext uri="{BB962C8B-B14F-4D97-AF65-F5344CB8AC3E}">
        <p14:creationId xmlns:p14="http://schemas.microsoft.com/office/powerpoint/2010/main" val="3321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5" y="1056939"/>
            <a:ext cx="7781544" cy="859055"/>
          </a:xfrm>
        </p:spPr>
        <p:txBody>
          <a:bodyPr rtlCol="0"/>
          <a:lstStyle/>
          <a:p>
            <a:pPr rtl="0"/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255" y="2227966"/>
            <a:ext cx="6942731" cy="3204646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Dependência de </a:t>
            </a:r>
            <a:r>
              <a:rPr lang="pt-BR" sz="2400" dirty="0" smtClean="0">
                <a:solidFill>
                  <a:schemeClr val="accent2"/>
                </a:solidFill>
              </a:rPr>
              <a:t>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2"/>
                </a:solidFill>
              </a:rPr>
              <a:t>Complexidade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2"/>
                </a:solidFill>
              </a:rPr>
              <a:t>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Riscos de </a:t>
            </a:r>
            <a:r>
              <a:rPr lang="pt-BR" sz="2400" dirty="0" smtClean="0">
                <a:solidFill>
                  <a:schemeClr val="accent2"/>
                </a:solidFill>
              </a:rPr>
              <a:t>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Dependência de dados precisos </a:t>
            </a:r>
            <a:endParaRPr lang="pt-BR" sz="2400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2"/>
                </a:solidFill>
              </a:rPr>
              <a:t>Atualizações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Resistência à mudança</a:t>
            </a:r>
          </a:p>
        </p:txBody>
      </p:sp>
    </p:spTree>
    <p:extLst>
      <p:ext uri="{BB962C8B-B14F-4D97-AF65-F5344CB8AC3E}">
        <p14:creationId xmlns:p14="http://schemas.microsoft.com/office/powerpoint/2010/main" val="19348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454"/>
            <a:ext cx="7781544" cy="859055"/>
          </a:xfrm>
        </p:spPr>
        <p:txBody>
          <a:bodyPr rtlCol="0"/>
          <a:lstStyle/>
          <a:p>
            <a:pPr rtl="0"/>
            <a:r>
              <a:rPr lang="pt-BR" dirty="0" smtClean="0"/>
              <a:t>Conclusão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43953"/>
            <a:ext cx="7354719" cy="3313356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pt-BR" sz="2800" dirty="0" smtClean="0">
                <a:solidFill>
                  <a:schemeClr val="accent2"/>
                </a:solidFill>
              </a:rPr>
              <a:t>	O </a:t>
            </a:r>
            <a:r>
              <a:rPr lang="pt-BR" sz="2800" dirty="0">
                <a:solidFill>
                  <a:schemeClr val="accent2"/>
                </a:solidFill>
              </a:rPr>
              <a:t>sistema tático de informações fornece suporte para a tomada de decisões em tempo real, fornecendo informações relevantes, atualizadas e contextualizadas aos tomadores de decisão em níveis táticos. Isso inclui dados sobre o estado atual das operações, </a:t>
            </a:r>
            <a:r>
              <a:rPr lang="pt-BR" sz="2400" dirty="0">
                <a:solidFill>
                  <a:schemeClr val="accent2"/>
                </a:solidFill>
              </a:rPr>
              <a:t>recursos</a:t>
            </a:r>
            <a:r>
              <a:rPr lang="pt-BR" sz="2800" dirty="0">
                <a:solidFill>
                  <a:schemeClr val="accent2"/>
                </a:solidFill>
              </a:rPr>
              <a:t> disponíveis, informações de logística, inteligência situacional, análises de desempenho e outras informações apropriadas.</a:t>
            </a:r>
            <a:r>
              <a:rPr lang="pt-BR" sz="2400" dirty="0" smtClean="0">
                <a:solidFill>
                  <a:schemeClr val="accent2"/>
                </a:solidFill>
              </a:rPr>
              <a:t>	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3716" y="6933640"/>
            <a:ext cx="4064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7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55" y="1056939"/>
            <a:ext cx="7781544" cy="859055"/>
          </a:xfrm>
        </p:spPr>
        <p:txBody>
          <a:bodyPr rtlCol="0"/>
          <a:lstStyle/>
          <a:p>
            <a:pPr rtl="0"/>
            <a:r>
              <a:rPr lang="pt-BR" dirty="0" smtClean="0"/>
              <a:t>Referencias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255" y="1915994"/>
            <a:ext cx="6942731" cy="4291168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https://rockcontent.com/br/blog/sistema-de-informacao</a:t>
            </a:r>
            <a:r>
              <a:rPr lang="pt-BR" sz="2400" dirty="0" smtClean="0">
                <a:solidFill>
                  <a:schemeClr val="accent2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https://</a:t>
            </a:r>
            <a:r>
              <a:rPr lang="pt-BR" sz="2400" dirty="0" smtClean="0">
                <a:solidFill>
                  <a:schemeClr val="accent2"/>
                </a:solidFill>
              </a:rPr>
              <a:t>stoque.com.br/abaris/gestao-estrategica-informacao/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2"/>
                </a:solidFill>
              </a:rPr>
              <a:t>https://vocerh.abril.com.br/lideranca/planejamento-tatico-o-que-e#:~:</a:t>
            </a:r>
            <a:r>
              <a:rPr lang="pt-BR" sz="2400" dirty="0" smtClean="0">
                <a:solidFill>
                  <a:schemeClr val="accent2"/>
                </a:solidFill>
              </a:rPr>
              <a:t>text=O%20nível%20tático%20é%20o,foi%20planejado%20no%20nível%20estratégico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2"/>
                </a:solidFill>
              </a:rPr>
              <a:t>Chat GPT =)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322" y="7014322"/>
            <a:ext cx="406400" cy="365125"/>
          </a:xfrm>
        </p:spPr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3672" y="4192793"/>
            <a:ext cx="7885354" cy="1243584"/>
          </a:xfrm>
        </p:spPr>
        <p:txBody>
          <a:bodyPr rtlCol="0"/>
          <a:lstStyle/>
          <a:p>
            <a:pPr rtl="0"/>
            <a:r>
              <a:rPr lang="pt-BR" sz="4800" dirty="0" smtClean="0">
                <a:solidFill>
                  <a:schemeClr val="accent2"/>
                </a:solidFill>
              </a:rPr>
              <a:t>Obrigado</a:t>
            </a:r>
            <a:r>
              <a:rPr lang="pt-BR" sz="4800" dirty="0" smtClean="0"/>
              <a:t> </a:t>
            </a:r>
            <a:r>
              <a:rPr lang="pt-BR" sz="4800" dirty="0" smtClean="0">
                <a:solidFill>
                  <a:schemeClr val="accent2"/>
                </a:solidFill>
              </a:rPr>
              <a:t>pela</a:t>
            </a:r>
            <a:r>
              <a:rPr lang="pt-BR" sz="4800" dirty="0" smtClean="0"/>
              <a:t> </a:t>
            </a:r>
            <a:r>
              <a:rPr lang="pt-BR" sz="4800" dirty="0" smtClean="0">
                <a:solidFill>
                  <a:schemeClr val="accent2"/>
                </a:solidFill>
              </a:rPr>
              <a:t>Atenção!</a:t>
            </a:r>
            <a:endParaRPr lang="pt-BR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372_TF66687569.potx  -  Recuperado" id="{1392B681-13AB-44F3-A748-E185430A569F}" vid="{5F4E28AB-31AB-45D2-B7CE-4ED41B42B5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www.w3.org/XML/1998/namespace"/>
    <ds:schemaRef ds:uri="http://purl.org/dc/elements/1.1/"/>
    <ds:schemaRef ds:uri="http://purl.org/dc/terms/"/>
    <ds:schemaRef ds:uri="fb0879af-3eba-417a-a55a-ffe6dcd6ca77"/>
    <ds:schemaRef ds:uri="6dc4bcd6-49db-4c07-9060-8acfc67cef9f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azul moderna</Template>
  <TotalTime>0</TotalTime>
  <Words>94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Tema do Office</vt:lpstr>
      <vt:lpstr>Sistemas Táticos </vt:lpstr>
      <vt:lpstr>Histórico</vt:lpstr>
      <vt:lpstr>Criadores</vt:lpstr>
      <vt:lpstr>Aplicações </vt:lpstr>
      <vt:lpstr>Vantagens</vt:lpstr>
      <vt:lpstr>Desvantagens</vt:lpstr>
      <vt:lpstr>Conclusão </vt:lpstr>
      <vt:lpstr>Referencias </vt:lpstr>
      <vt:lpstr>Obrigado pela Atenção!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2023-05-29T13:06:57Z</dcterms:created>
  <dcterms:modified xsi:type="dcterms:W3CDTF">2023-06-06T18:03:49Z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