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9445b65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9445b65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9445b6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9445b6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4a1f50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e4a1f50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9445b65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9445b65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445b65b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445b65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9445b65b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9445b65b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9445b65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9445b65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9445b65b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9445b65b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9445b65b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9445b65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9445b65b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9445b65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37fa9c7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37fa9c7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9445b65b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9445b65b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9445b65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9445b65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9445b65b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9445b65b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9445b65b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9445b65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967681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967681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9676814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9676814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9676814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9676814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9676814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9676814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9676814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9676814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9676814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9676814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9417328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9417328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9676814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9676814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9676814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9676814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9676814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9676814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9676814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9676814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9676814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9676814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96768142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96768142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9676814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9676814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c51356a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c51356a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837fa9c7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837fa9c7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837fa9c7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837fa9c7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837fa9c7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837fa9c7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9445b65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9445b65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9445b65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9445b65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445b65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9445b65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9445b65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9445b65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JoaoAccLiberato/TrabalhoTopicos/tree/main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vmedia.com.br/trabalhando-com-dom-em-javascript/29039#:~:text=O%20Document%20Object%20Model%20ou,se%20tamb%C3%A9m%20a%20p%C3%A1gina%20Web" TargetMode="External"/><Relationship Id="rId10" Type="http://schemas.openxmlformats.org/officeDocument/2006/relationships/hyperlink" Target="https://developer.mozilla.org/pt-BR/docs/Web/JavaScript/Guide/Grammar_and_types" TargetMode="External"/><Relationship Id="rId13" Type="http://schemas.openxmlformats.org/officeDocument/2006/relationships/hyperlink" Target="https://pt.wikipedia.org/wiki/Interpretador_de_JavaScript" TargetMode="External"/><Relationship Id="rId12" Type="http://schemas.openxmlformats.org/officeDocument/2006/relationships/hyperlink" Target="https://aws.amazon.com/pt/what-is/javascript/#:~:text=O%20JavaScript%20surgiu%20como%20uma,layout%20do%20conte%C3%BAdo%20na%20p%C3%A1gin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mozilla.org/pt-BR/docs/Web/JavaScript" TargetMode="External"/><Relationship Id="rId4" Type="http://schemas.openxmlformats.org/officeDocument/2006/relationships/hyperlink" Target="https://hcode.com.br/blog/o-que-e-ecmascript-e-o-mesmo-que-javascript#:~:text=Assim%2C%20em%20poucas%20palavras%2C%20podemos,%C3%A9%20a%20implementa%C3%A7%C3%A3o%20desses%20padr%C3%B5es" TargetMode="External"/><Relationship Id="rId9" Type="http://schemas.openxmlformats.org/officeDocument/2006/relationships/hyperlink" Target="https://en.wikipedia.org/wiki/Chakra_%28JScript_engine%29" TargetMode="External"/><Relationship Id="rId14" Type="http://schemas.openxmlformats.org/officeDocument/2006/relationships/hyperlink" Target="https://medium.com/pequenos-passos-de-m%C3%A3os-dadas-comigo/voc%C3%AA-j%C3%A1-se-perguntou-como-o-javascript-funciona-por-dentro-dos-motores-v8-a-menina-dos-olhos-e78de46c7a50" TargetMode="External"/><Relationship Id="rId5" Type="http://schemas.openxmlformats.org/officeDocument/2006/relationships/hyperlink" Target="https://developer.mozilla.org/pt-BR/docs/Glossary/JavaScript" TargetMode="External"/><Relationship Id="rId6" Type="http://schemas.openxmlformats.org/officeDocument/2006/relationships/hyperlink" Target="https://www.alura.com.br/apostila-html-css-javascript/38CA-eventos-com-javascript?utm_term=&amp;utm_campaign=%5BSearch%5D+%5BPerformance%5D+-+Dynamic+Search+Ads&amp;utm_source=adwords&amp;utm_medium=ppc&amp;hsa_acc=7964138385&amp;hsa_cam=1560195067&amp;hsa_grp=63243218150&amp;hsa_ad=473952452360&amp;hsa_src=g&amp;hsa_tgt=aud-409949667324:dsa-393987629901&amp;hsa_kw=&amp;hsa_mt=&amp;hsa_net=adwords&amp;hsa_ver=3&amp;gclid=EAIaIQobChMIpNqqjLbOgQMV3kFIAB00SAPtEAAYASAAEgI2c_D_BwE" TargetMode="External"/><Relationship Id="rId7" Type="http://schemas.openxmlformats.org/officeDocument/2006/relationships/hyperlink" Target="https://en.wikipedia.org/wiki/SpiderMonkey#IonMonkey" TargetMode="External"/><Relationship Id="rId8" Type="http://schemas.openxmlformats.org/officeDocument/2006/relationships/hyperlink" Target="https://trac.webkit.org/wiki/JavaScriptCo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rUTKomc2gG8?t=18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Pedro S.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Chakra (JavaScript)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 JavaScript criado pela Microsoft em 2008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Navegadores: Microsoft Edge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V8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pela Google em C++ em 2008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Navegadores: Chrome, Opera, Vivaldi, entre outros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00" y="118125"/>
            <a:ext cx="3190499" cy="31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43125" y="247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Sintaxes Básicas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Case-sensitive (</a:t>
            </a:r>
            <a:r>
              <a:rPr lang="pt-BR"/>
              <a:t>Casa != casa)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// comentário de uma linha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/* isto é um comentário longo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de múltiplas linhas.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	*/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nome das variáveis (identificadores) devem obedecer algumas regras, tais como: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devem começar com letras de (a - z) minúsculas ou maiúsculas, underline (_) ou cifrão ($). Os caracteres subsequentes podem ser números (0-9).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Três formas de declarar variáveis: var, let e const: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1 - var - Declara uma variável, opcionalmente, inicializando-a com um valor.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var y = 23</a:t>
            </a:r>
            <a:r>
              <a:rPr lang="pt-BR"/>
              <a:t>. Esta sintaxe pode ser usada para declarar tanto variáveis locais como variáveis globais.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</a:t>
            </a:r>
            <a:r>
              <a:rPr lang="pt-BR"/>
              <a:t>let - Declara uma variável local de escopo do bloco, opcionalmente, inicializando-a com um valor.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let x = 14</a:t>
            </a:r>
            <a:r>
              <a:rPr lang="pt-BR"/>
              <a:t>. Essa sintaxe pode ser usada para declarar uma variável local de escopo de bloco.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3 - const - Declara uma constante de escopo de bloco, apenas de leitura. Usada para valores que não se alteram, como </a:t>
            </a:r>
            <a:r>
              <a:rPr lang="pt-BR">
                <a:solidFill>
                  <a:srgbClr val="FF0000"/>
                </a:solidFill>
              </a:rPr>
              <a:t>const pi = 3.14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obs.: pode-se criar variáveis por simples atribuição </a:t>
            </a:r>
            <a:r>
              <a:rPr lang="pt-BR">
                <a:solidFill>
                  <a:srgbClr val="FF0000"/>
                </a:solidFill>
              </a:rPr>
              <a:t>x = ‘casa’</a:t>
            </a:r>
            <a:r>
              <a:rPr lang="pt-BR"/>
              <a:t>, contudo, essa declaração gerará um aviso de advertência no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-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tentativa de acessar uma variável não declarada resultará no lançamento de uma exceção ReferenceError.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88" y="1959288"/>
            <a:ext cx="77247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-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pode usar undefined para determinar se uma variável tem um valor. No código a seguir, não é atribuído um valor de entrada na variável e a declaração if será avaliada como verdadeira (true).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						Podemos dizer que se o campo ‘</a:t>
            </a:r>
            <a:r>
              <a:rPr lang="pt-BR">
                <a:solidFill>
                  <a:srgbClr val="FF0000"/>
                </a:solidFill>
              </a:rPr>
              <a:t>input</a:t>
            </a:r>
            <a:r>
              <a:rPr lang="pt-BR"/>
              <a:t>’</a:t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for preenchido, mostre um alerta </a:t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falando que o cliente não pode</a:t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prosseguir no cadastro…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50" y="2490975"/>
            <a:ext cx="3524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-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Quando você avalia uma variável nula, o valor nulo se comporta como 0 em contextos numéricos e como falso em contextos booleanos.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5" y="2226950"/>
            <a:ext cx="54864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de Variáveis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você declara uma variável fora de qualquer função, ela é chamada de variável global, porque está disponível para qualquer outro código no documento atual. Quando você declara uma variável dentro de uma função, é chamada de variável local, pois ela está disponível somente dentro dessa função.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JavaScript antes do ECMAScript 6 não possuía escopo de declaração de bloco; pelo contrário, uma variável declarada dentro de um bloco de uma função é uma variável local (ou contexto global) do bloco que está inserido a função. Por exemplo o código a seguir exibirá 5, porque o escopo de x está na função (ou contexto global) no qual x é declarado, não o bloco, que neste caso é a declaração if.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50" y="3735700"/>
            <a:ext cx="3028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Linguagem interpretada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Orientada a objetos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Muito usada para Web (98% - Blog Local Web)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Fora da web: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Node.js (execução de JS fora do ambiente Web)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Apache CouchDB (banco de dados)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Adobe Acrobat (leitor/conversor para .pdf)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de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comportamento é alterado, quando usado a declaração let introduzida pelo ECMAScript 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13" y="1962150"/>
            <a:ext cx="5457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 e Tipos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mais recente padrão ECMAScript define sete tipos de dados: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1 - Boolean: true e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2 - null: Uma palavra-chave que indica valor nulo. Devido JavaScript ser case-sensitive, null não é o mesmo que Null, NULL, ou ainda outra variação.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3 - undefined: Uma propriedade superior cujo valor é indefinido.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4 - Number: 42 ou 3.14159.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5 - String:  "Howdy"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6 - Symbol (novo em ECMAScript 6):  Um tipo de dado cuja as instâncias são únicas e imutáveis.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7 -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converter números armazenados como string em numbers utilizando </a:t>
            </a:r>
            <a:r>
              <a:rPr lang="pt-BR">
                <a:solidFill>
                  <a:srgbClr val="FF0000"/>
                </a:solidFill>
              </a:rPr>
              <a:t>parseInt (string, base)</a:t>
            </a:r>
            <a:r>
              <a:rPr lang="pt-BR"/>
              <a:t> ou </a:t>
            </a:r>
            <a:r>
              <a:rPr lang="pt-BR">
                <a:solidFill>
                  <a:srgbClr val="FF0000"/>
                </a:solidFill>
              </a:rPr>
              <a:t>parseFloat (string, base)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seguintes exemplos retornam 15: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50" y="1868350"/>
            <a:ext cx="2480275" cy="31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Literais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Usa-se Literais para representar  valores fixados, não variáveis, que são inseridos no código. Os principais tipos de literais são: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Array Literal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Literais 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Literais de Ponto Flutuante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 Literal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String Literal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uma lista de zero ou mais expressões, onde cada uma representa um elemento do array. Quando se cria uma array usando array literal,  ele é inicializado com os valores especificados como seus elementos, e seu comprimento é definido com o número de elementos especificados. Ele não varia de tamanho, sempre vai possuir somente os elementos inicializados nele.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3" y="3042300"/>
            <a:ext cx="31718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Literais 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tipo Boolean, tem apenas dois valores literais possíveis: true ou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diferença entre tipos primitivos Boolean e literais Boolean é que: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 o valor é omitido ou é</a:t>
            </a:r>
            <a:r>
              <a:rPr lang="pt-BR"/>
              <a:t> 0, -0, null, NaN, undefined ou é uma string vazia("")</a:t>
            </a:r>
            <a:r>
              <a:rPr lang="pt-BR"/>
              <a:t>, o objeto terá um valor inicial de false. Esses são os valores primitivos.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Literais Boolean: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3219450"/>
            <a:ext cx="32670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238" y="3195625"/>
            <a:ext cx="3581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Literais Inteiros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os números inteiros propriamente ditos.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Números inteiros base 2, 8, 10 e 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2688"/>
            <a:ext cx="59055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Literais Ponto Flutuante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literal de ponto flutuante pode ter as seguintes partes: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inteiro decimal que pode ter sinal (precedido por "+" ou "-");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ponto decimal (".");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fração (outro número decimal);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expoente.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Sintaxe:											Exemplos: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38" y="3930688"/>
            <a:ext cx="46386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950" y="3930700"/>
            <a:ext cx="2286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uma lista de partes colocadas entre chaves {}. Não deve-se usar um objeto literal no início de uma declaração. Isso levará a um erro ou não se comportará conforme o esperado, porque o { será interpretado como início de um bloco.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20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Objeto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86" y="711587"/>
            <a:ext cx="5779364" cy="4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compilada vs interpretada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152475"/>
            <a:ext cx="60735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50" y="1980574"/>
            <a:ext cx="2776325" cy="17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503" y="198875"/>
            <a:ext cx="3129248" cy="1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- String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string literal são zero ou mais caracteres dispostos em aspas duplas (") ou aspas simples ('). Uma sequência de caracteres deve ser delimitada por aspas do mesmo tipo; ou seja, as duas aspas simples ou ambas aspas duplas. 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2282850"/>
            <a:ext cx="2131712" cy="13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88" y="3883363"/>
            <a:ext cx="77819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Literal - Caracteres Especiais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00" y="1388750"/>
            <a:ext cx="28575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675" y="598475"/>
            <a:ext cx="4342149" cy="45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Objeto de Documento - DOM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principal função do JavaScript, na Web, é tornar os sites mais dinâmicos.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DOM é utilizado pelo navegador para representar a página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Pode-se alterar esse document utilizando o JavaScript e, assim, alterar a página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document concede ao JavaScript todo o acesso à árvore DOM.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Mais fácil que utilizar HTML e CSS.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DOM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951" y="1337300"/>
            <a:ext cx="46631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responsável por acessar o DOM das páginas Web é o objeto document..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DOM é bastante utilizado pelo Ajax; ou para construir uma interface de usuário mais avançada; ou para mover itens dentro da página Web; ou para criar efeitos com CSS; entre outros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 Document</a:t>
            </a:r>
            <a:endParaRPr/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Através do objeto document pode-se ter acesso a um grande número de propriedades no HTML.</a:t>
            </a:r>
            <a:endParaRPr/>
          </a:p>
        </p:txBody>
      </p:sp>
      <p:pic>
        <p:nvPicPr>
          <p:cNvPr id="286" name="Google Shape;2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5" y="2124096"/>
            <a:ext cx="9144000" cy="2183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de projeto em JavaScript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https://github.com/JoaoAccLiberato/TrabalhoTopicos/tree/main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Conclui</a:t>
            </a:r>
            <a:r>
              <a:rPr lang="pt-BR"/>
              <a:t>-se, portanto, que o JavaScript é uma ferramenta excepcional, versátil, </a:t>
            </a:r>
            <a:r>
              <a:rPr lang="pt-BR">
                <a:solidFill>
                  <a:srgbClr val="FF0000"/>
                </a:solidFill>
              </a:rPr>
              <a:t>padronizada</a:t>
            </a:r>
            <a:r>
              <a:rPr lang="pt-BR"/>
              <a:t> e, obrigatoriamente, deve ser dominada por quem deseja trabalhar em Front-end do </a:t>
            </a:r>
            <a:r>
              <a:rPr lang="pt-BR"/>
              <a:t>desenvolvimento Web, assim como HTML e CSS.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311700" y="11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304" name="Google Shape;304;p50"/>
          <p:cNvSpPr txBox="1"/>
          <p:nvPr>
            <p:ph idx="1" type="body"/>
          </p:nvPr>
        </p:nvSpPr>
        <p:spPr>
          <a:xfrm>
            <a:off x="357425" y="638125"/>
            <a:ext cx="8520600" cy="4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3"/>
              </a:rPr>
              <a:t>https://developer.mozilla.org/pt-BR/docs/Web/JavaScript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4"/>
              </a:rPr>
              <a:t>https://hcode.com.br/blog/o-que-e-ecmascript-e-o-mesmo-que-javascript#:~:text=Assim%2C%20em%20poucas%20palavras%2C%20podemos,%C3%A9%20a%20implementa%C3%A7%C3%A3o%20desses%20padr%C3%B5es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5"/>
              </a:rPr>
              <a:t>https://developer.mozilla.org/pt-BR/docs/Glossary/JavaScript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6"/>
              </a:rPr>
              <a:t>https://www.alura.com.br/apostila-html-css-javascript/38CA-eventos-com-javascript?utm_term=&amp;utm_campaign=%5BSearch%5D+%5BPerformance%5D+-+Dynamic+Search+Ads&amp;utm_source=adwords&amp;utm_medium=ppc&amp;hsa_acc=7964138385&amp;hsa_cam=1560195067&amp;hsa_grp=63243218150&amp;hsa_ad=473952452360&amp;hsa_src=g&amp;hsa_tgt=aud-409949667324:dsa-393987629901&amp;hsa_kw=&amp;hsa_mt=&amp;hsa_net=adwords&amp;hsa_ver=3&amp;gclid=EAIaIQobChMIpNqqjLbOgQMV3kFIAB00SAPtEAAYASAAEgI2c_D_BwE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7"/>
              </a:rPr>
              <a:t>https://en.wikipedia.org/wiki/SpiderMonkey#IonMonkey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8"/>
              </a:rPr>
              <a:t>https://trac.webkit.org/wiki/JavaScriptCore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9"/>
              </a:rPr>
              <a:t>https://en.wikipedia.org/wiki/Chakra_%28JScript_engine%29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0"/>
              </a:rPr>
              <a:t>https://developer.mozilla.org/pt-BR/docs/Web/JavaScript/Guide/Grammar_and_types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1"/>
              </a:rPr>
              <a:t>https://www.devmedia.com.br/trabalhando-com-dom-em-javascript/29039#:~:text=O%20Document%20Object%20Model%20ou,se%20tamb%C3%A9m%20a%20p%C3%A1gina%20Web</a:t>
            </a:r>
            <a:r>
              <a:rPr lang="pt-BR" sz="4089"/>
              <a:t>.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2"/>
              </a:rPr>
              <a:t>https://aws.amazon.com/pt/what-is/javascript/#:~:text=O%20JavaScript%20surgiu%20como%20uma,layout%20do%20conte%C3%BAdo%20na%20p%C3%A1gina</a:t>
            </a:r>
            <a:r>
              <a:rPr lang="pt-BR" sz="4089"/>
              <a:t>.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3"/>
              </a:rPr>
              <a:t>https://pt.wikipedia.org/wiki/Interpretador_de_JavaScript</a:t>
            </a:r>
            <a:endParaRPr sz="408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89" u="sng">
                <a:solidFill>
                  <a:schemeClr val="hlink"/>
                </a:solidFill>
                <a:hlinkClick r:id="rId14"/>
              </a:rPr>
              <a:t>https://medium.com/pequenos-passos-de-m%C3%A3os-dadas-comigo/voc%C3%AA-j%C3%A1-se-perguntou-como-o-javascript-funciona-por-dentro-dos-motores-v8-a-menina-dos-olhos-e78de46c7a50</a:t>
            </a:r>
            <a:endParaRPr sz="408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Pouco da história do JavaScript: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https://youtu.be/rUTKomc2gG8?t=182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ECMAScript é a padronização para a linguagem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JavaScript é a implementação desses padrões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Suporte total ao ECMAScript a partir de 2012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Java e o JavaScript pertencem a Oracle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Java =! JavaScript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motor JavaScript é um software especializado em executar/interpretar JavaScript ou ECMAScript.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Dentre eles nós temos: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 do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SpiderMonkey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o primeiro motor que foi utilizado no Netscape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Motor JavaScript desenvolvido pela Mozilla </a:t>
            </a:r>
            <a:r>
              <a:rPr lang="pt-BR"/>
              <a:t>Foundation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1996 </a:t>
            </a:r>
            <a:r>
              <a:rPr lang="pt-BR"/>
              <a:t>em C, C++ e 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Navegadores: Netscape, Firefox, Thunderbird, SeaMonkey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25" y="125725"/>
            <a:ext cx="2599175" cy="25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536200"/>
            <a:ext cx="84459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 JavaScript desenvolvido pela Mozilla </a:t>
            </a:r>
            <a:r>
              <a:rPr lang="pt-BR"/>
              <a:t>Foundation para Netscape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1997 </a:t>
            </a:r>
            <a:r>
              <a:rPr lang="pt-BR"/>
              <a:t>em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 compatíveis: Netscape, Firefox, Firefox </a:t>
            </a:r>
            <a:r>
              <a:rPr lang="pt-BR"/>
              <a:t>Mobile</a:t>
            </a:r>
            <a:r>
              <a:rPr lang="pt-BR"/>
              <a:t>, Firefox Focus, Tor, SeaMonkey, Minimo e Camino</a:t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Rhino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300" y="445025"/>
            <a:ext cx="3962875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JavaScriptCore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 JavaScript Desenvolvido pela Apple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C++ em 2013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Navegadores: Safari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50" y="11432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475" y="114325"/>
            <a:ext cx="1038150" cy="10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Chakra (JScript)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Desenvolvido pela Microsoft em 1996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Desenvolvido em 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Utilizado no Internet Explorer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50" y="275082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