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4"/>
  </p:notesMasterIdLst>
  <p:handoutMasterIdLst>
    <p:handoutMasterId r:id="rId65"/>
  </p:handoutMasterIdLst>
  <p:sldIdLst>
    <p:sldId id="262" r:id="rId5"/>
    <p:sldId id="408" r:id="rId6"/>
    <p:sldId id="409" r:id="rId7"/>
    <p:sldId id="372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413" r:id="rId17"/>
    <p:sldId id="301" r:id="rId18"/>
    <p:sldId id="380" r:id="rId19"/>
    <p:sldId id="302" r:id="rId20"/>
    <p:sldId id="381" r:id="rId21"/>
    <p:sldId id="412" r:id="rId22"/>
    <p:sldId id="382" r:id="rId23"/>
    <p:sldId id="384" r:id="rId24"/>
    <p:sldId id="385" r:id="rId25"/>
    <p:sldId id="386" r:id="rId26"/>
    <p:sldId id="389" r:id="rId27"/>
    <p:sldId id="387" r:id="rId28"/>
    <p:sldId id="388" r:id="rId29"/>
    <p:sldId id="390" r:id="rId30"/>
    <p:sldId id="391" r:id="rId31"/>
    <p:sldId id="392" r:id="rId32"/>
    <p:sldId id="394" r:id="rId33"/>
    <p:sldId id="393" r:id="rId34"/>
    <p:sldId id="411" r:id="rId35"/>
    <p:sldId id="397" r:id="rId36"/>
    <p:sldId id="398" r:id="rId37"/>
    <p:sldId id="410" r:id="rId38"/>
    <p:sldId id="399" r:id="rId39"/>
    <p:sldId id="400" r:id="rId40"/>
    <p:sldId id="402" r:id="rId41"/>
    <p:sldId id="414" r:id="rId42"/>
    <p:sldId id="415" r:id="rId43"/>
    <p:sldId id="405" r:id="rId44"/>
    <p:sldId id="287" r:id="rId45"/>
    <p:sldId id="288" r:id="rId46"/>
    <p:sldId id="290" r:id="rId47"/>
    <p:sldId id="291" r:id="rId48"/>
    <p:sldId id="279" r:id="rId49"/>
    <p:sldId id="280" r:id="rId50"/>
    <p:sldId id="282" r:id="rId51"/>
    <p:sldId id="281" r:id="rId52"/>
    <p:sldId id="283" r:id="rId53"/>
    <p:sldId id="284" r:id="rId54"/>
    <p:sldId id="285" r:id="rId55"/>
    <p:sldId id="416" r:id="rId56"/>
    <p:sldId id="289" r:id="rId57"/>
    <p:sldId id="419" r:id="rId58"/>
    <p:sldId id="420" r:id="rId59"/>
    <p:sldId id="421" r:id="rId60"/>
    <p:sldId id="422" r:id="rId61"/>
    <p:sldId id="406" r:id="rId62"/>
    <p:sldId id="407" r:id="rId63"/>
  </p:sldIdLst>
  <p:sldSz cx="12961938" cy="9721850"/>
  <p:notesSz cx="6858000" cy="9144000"/>
  <p:defaultTextStyle>
    <a:defPPr>
      <a:defRPr lang="pt-BR"/>
    </a:defPPr>
    <a:lvl1pPr marL="0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ssunto inicial" id="{15202A74-163D-4B71-BBA8-E2FCD164262F}">
          <p14:sldIdLst>
            <p14:sldId id="262"/>
            <p14:sldId id="408"/>
            <p14:sldId id="409"/>
            <p14:sldId id="372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413"/>
            <p14:sldId id="301"/>
            <p14:sldId id="380"/>
            <p14:sldId id="302"/>
            <p14:sldId id="381"/>
            <p14:sldId id="412"/>
            <p14:sldId id="382"/>
            <p14:sldId id="384"/>
            <p14:sldId id="385"/>
            <p14:sldId id="386"/>
            <p14:sldId id="389"/>
            <p14:sldId id="387"/>
            <p14:sldId id="388"/>
            <p14:sldId id="390"/>
            <p14:sldId id="391"/>
            <p14:sldId id="392"/>
            <p14:sldId id="394"/>
            <p14:sldId id="393"/>
            <p14:sldId id="411"/>
            <p14:sldId id="397"/>
            <p14:sldId id="398"/>
            <p14:sldId id="410"/>
            <p14:sldId id="399"/>
            <p14:sldId id="400"/>
            <p14:sldId id="402"/>
            <p14:sldId id="414"/>
            <p14:sldId id="415"/>
            <p14:sldId id="405"/>
            <p14:sldId id="287"/>
            <p14:sldId id="288"/>
            <p14:sldId id="290"/>
            <p14:sldId id="291"/>
            <p14:sldId id="279"/>
            <p14:sldId id="280"/>
            <p14:sldId id="282"/>
            <p14:sldId id="281"/>
            <p14:sldId id="283"/>
            <p14:sldId id="284"/>
            <p14:sldId id="285"/>
            <p14:sldId id="416"/>
            <p14:sldId id="289"/>
            <p14:sldId id="419"/>
            <p14:sldId id="420"/>
            <p14:sldId id="421"/>
            <p14:sldId id="422"/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2">
          <p15:clr>
            <a:srgbClr val="A4A3A4"/>
          </p15:clr>
        </p15:guide>
        <p15:guide id="2" pos="40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3" autoAdjust="0"/>
    <p:restoredTop sz="86352" autoAdjust="0"/>
  </p:normalViewPr>
  <p:slideViewPr>
    <p:cSldViewPr snapToGrid="0">
      <p:cViewPr varScale="1">
        <p:scale>
          <a:sx n="53" d="100"/>
          <a:sy n="53" d="100"/>
        </p:scale>
        <p:origin x="1470" y="72"/>
      </p:cViewPr>
      <p:guideLst>
        <p:guide orient="horz" pos="3062"/>
        <p:guide pos="40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89" d="100"/>
          <a:sy n="89" d="100"/>
        </p:scale>
        <p:origin x="203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7559D-14F7-434C-B942-368EBDCC2D01}" type="datetimeFigureOut">
              <a:rPr lang="pt-BR" smtClean="0"/>
              <a:pPr/>
              <a:t>06/07/2021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5F626-149F-4EB9-BBE2-21654E8BA5D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230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3775AAE-0936-40B9-ACF9-A981EEF95D23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observ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B37B1F30-39B2-4CE2-8EF3-91F3179569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https://www.w3schools.com/css/tryit.asp?filename=trycss_syntax_id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B1F30-39B2-4CE2-8EF3-91F3179569A5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34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classe é definida pelo programador, para fazer referência ao elemento, tanto em </a:t>
            </a:r>
            <a:r>
              <a:rPr lang="pt-BR" dirty="0" err="1"/>
              <a:t>css</a:t>
            </a:r>
            <a:r>
              <a:rPr lang="pt-BR" dirty="0"/>
              <a:t> como no JS</a:t>
            </a:r>
          </a:p>
          <a:p>
            <a:endParaRPr lang="pt-BR" dirty="0"/>
          </a:p>
          <a:p>
            <a:r>
              <a:rPr lang="pt-BR" dirty="0"/>
              <a:t>Não começar o nome da classe com número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B1F30-39B2-4CE2-8EF3-91F3179569A5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67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Invertendo a ordem: https://www.w3schools.com/css/tryit.asp?filename=trycss_howto_multiple2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B1F30-39B2-4CE2-8EF3-91F3179569A5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43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B1F30-39B2-4CE2-8EF3-91F3179569A5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263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4634"/>
            <a:ext cx="9534428" cy="391173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131" y="6016043"/>
            <a:ext cx="3271431" cy="3925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" y="3671676"/>
            <a:ext cx="9534429" cy="2353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9687130" y="3671676"/>
            <a:ext cx="3271432" cy="2353674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3285" y="3875286"/>
            <a:ext cx="8658445" cy="1946454"/>
          </a:xfrm>
        </p:spPr>
        <p:txBody>
          <a:bodyPr anchor="b">
            <a:noAutofit/>
          </a:bodyPr>
          <a:lstStyle>
            <a:lvl1pPr algn="r" latinLnBrk="0">
              <a:defRPr lang="pt-BR" sz="6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3285" y="6228958"/>
            <a:ext cx="8658445" cy="1584425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pt-BR" sz="2400"/>
            </a:lvl1pPr>
            <a:lvl2pPr marL="544388" indent="0" algn="ctr" latinLnBrk="0">
              <a:buNone/>
              <a:defRPr lang="pt-BR" sz="2400"/>
            </a:lvl2pPr>
            <a:lvl3pPr marL="1088776" indent="0" algn="ctr" latinLnBrk="0">
              <a:buNone/>
              <a:defRPr lang="pt-BR" sz="2100"/>
            </a:lvl3pPr>
            <a:lvl4pPr marL="1633164" indent="0" algn="ctr" latinLnBrk="0">
              <a:buNone/>
              <a:defRPr lang="pt-BR" sz="1900"/>
            </a:lvl4pPr>
            <a:lvl5pPr marL="2177552" indent="0" algn="ctr" latinLnBrk="0">
              <a:buNone/>
              <a:defRPr lang="pt-BR" sz="1900"/>
            </a:lvl5pPr>
            <a:lvl6pPr marL="2721940" indent="0" algn="ctr" latinLnBrk="0">
              <a:buNone/>
              <a:defRPr lang="pt-BR" sz="1900"/>
            </a:lvl6pPr>
            <a:lvl7pPr marL="3266328" indent="0" algn="ctr" latinLnBrk="0">
              <a:buNone/>
              <a:defRPr lang="pt-BR" sz="1900"/>
            </a:lvl7pPr>
            <a:lvl8pPr marL="3810716" indent="0" algn="ctr" latinLnBrk="0">
              <a:buNone/>
              <a:defRPr lang="pt-BR" sz="1900"/>
            </a:lvl8pPr>
            <a:lvl9pPr marL="4355104" indent="0" algn="ctr" latinLnBrk="0">
              <a:buNone/>
              <a:defRPr lang="pt-BR" sz="19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721" y="4258885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0" y="3184339"/>
            <a:ext cx="12961938" cy="62921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2"/>
          <p:cNvSpPr>
            <a:spLocks noGrp="1"/>
          </p:cNvSpPr>
          <p:nvPr>
            <p:ph idx="1"/>
          </p:nvPr>
        </p:nvSpPr>
        <p:spPr>
          <a:xfrm>
            <a:off x="839659" y="3462359"/>
            <a:ext cx="11147293" cy="54821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3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3" name="Espaço reservad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4981761" y="3312735"/>
            <a:ext cx="7237947" cy="5102359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23285" y="3312733"/>
            <a:ext cx="4029426" cy="5102365"/>
          </a:xfrm>
        </p:spPr>
        <p:txBody>
          <a:bodyPr anchor="ctr"/>
          <a:lstStyle>
            <a:lvl1pPr marL="0" indent="0" latinLnBrk="0">
              <a:buNone/>
              <a:defRPr lang="pt-BR" sz="1900"/>
            </a:lvl1pPr>
            <a:lvl2pPr marL="544388" indent="0" latinLnBrk="0">
              <a:buNone/>
              <a:defRPr lang="pt-BR" sz="1700"/>
            </a:lvl2pPr>
            <a:lvl3pPr marL="1088776" indent="0" latinLnBrk="0">
              <a:buNone/>
              <a:defRPr lang="pt-BR" sz="1400"/>
            </a:lvl3pPr>
            <a:lvl4pPr marL="1633164" indent="0" latinLnBrk="0">
              <a:buNone/>
              <a:defRPr lang="pt-BR" sz="1200"/>
            </a:lvl4pPr>
            <a:lvl5pPr marL="2177552" indent="0" latinLnBrk="0">
              <a:buNone/>
              <a:defRPr lang="pt-BR" sz="1200"/>
            </a:lvl5pPr>
            <a:lvl6pPr marL="2721940" indent="0" latinLnBrk="0">
              <a:buNone/>
              <a:defRPr lang="pt-BR" sz="1200"/>
            </a:lvl6pPr>
            <a:lvl7pPr marL="3266328" indent="0" latinLnBrk="0">
              <a:buNone/>
              <a:defRPr lang="pt-BR" sz="1200"/>
            </a:lvl7pPr>
            <a:lvl8pPr marL="3810716" indent="0" latinLnBrk="0">
              <a:buNone/>
              <a:defRPr lang="pt-BR" sz="1200"/>
            </a:lvl8pPr>
            <a:lvl9pPr marL="4355104" indent="0" latinLnBrk="0">
              <a:buNone/>
              <a:defRPr lang="pt-BR" sz="12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imagem 2"/>
          <p:cNvSpPr>
            <a:spLocks noGrp="1" noChangeAspect="1"/>
          </p:cNvSpPr>
          <p:nvPr>
            <p:ph type="pic" idx="1"/>
          </p:nvPr>
        </p:nvSpPr>
        <p:spPr>
          <a:xfrm>
            <a:off x="5175774" y="3312735"/>
            <a:ext cx="7010684" cy="5102358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pt-BR" sz="3800"/>
            </a:lvl1pPr>
            <a:lvl2pPr marL="544388" indent="0" latinLnBrk="0">
              <a:buNone/>
              <a:defRPr lang="pt-BR" sz="3300"/>
            </a:lvl2pPr>
            <a:lvl3pPr marL="1088776" indent="0" latinLnBrk="0">
              <a:buNone/>
              <a:defRPr lang="pt-BR" sz="2900"/>
            </a:lvl3pPr>
            <a:lvl4pPr marL="1633164" indent="0" latinLnBrk="0">
              <a:buNone/>
              <a:defRPr lang="pt-BR" sz="2400"/>
            </a:lvl4pPr>
            <a:lvl5pPr marL="2177552" indent="0" latinLnBrk="0">
              <a:buNone/>
              <a:defRPr lang="pt-BR" sz="2400"/>
            </a:lvl5pPr>
            <a:lvl6pPr marL="2721940" indent="0" latinLnBrk="0">
              <a:buNone/>
              <a:defRPr lang="pt-BR" sz="2400"/>
            </a:lvl6pPr>
            <a:lvl7pPr marL="3266328" indent="0" latinLnBrk="0">
              <a:buNone/>
              <a:defRPr lang="pt-BR" sz="2400"/>
            </a:lvl7pPr>
            <a:lvl8pPr marL="3810716" indent="0" latinLnBrk="0">
              <a:buNone/>
              <a:defRPr lang="pt-BR" sz="2400"/>
            </a:lvl8pPr>
            <a:lvl9pPr marL="4355104" indent="0" latinLnBrk="0">
              <a:buNone/>
              <a:defRPr lang="pt-BR" sz="24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23286" y="3312735"/>
            <a:ext cx="4121046" cy="5102362"/>
          </a:xfrm>
        </p:spPr>
        <p:txBody>
          <a:bodyPr anchor="ctr"/>
          <a:lstStyle>
            <a:lvl1pPr marL="0" indent="0" latinLnBrk="0">
              <a:buNone/>
              <a:defRPr lang="pt-BR" sz="1900"/>
            </a:lvl1pPr>
            <a:lvl2pPr marL="544388" indent="0" latinLnBrk="0">
              <a:buNone/>
              <a:defRPr lang="pt-BR" sz="1700"/>
            </a:lvl2pPr>
            <a:lvl3pPr marL="1088776" indent="0" latinLnBrk="0">
              <a:buNone/>
              <a:defRPr lang="pt-BR" sz="1400"/>
            </a:lvl3pPr>
            <a:lvl4pPr marL="1633164" indent="0" latinLnBrk="0">
              <a:buNone/>
              <a:defRPr lang="pt-BR" sz="1200"/>
            </a:lvl4pPr>
            <a:lvl5pPr marL="2177552" indent="0" latinLnBrk="0">
              <a:buNone/>
              <a:defRPr lang="pt-BR" sz="1200"/>
            </a:lvl5pPr>
            <a:lvl6pPr marL="2721940" indent="0" latinLnBrk="0">
              <a:buNone/>
              <a:defRPr lang="pt-BR" sz="1200"/>
            </a:lvl6pPr>
            <a:lvl7pPr marL="3266328" indent="0" latinLnBrk="0">
              <a:buNone/>
              <a:defRPr lang="pt-BR" sz="1200"/>
            </a:lvl7pPr>
            <a:lvl8pPr marL="3810716" indent="0" latinLnBrk="0">
              <a:buNone/>
              <a:defRPr lang="pt-BR" sz="1200"/>
            </a:lvl8pPr>
            <a:lvl9pPr marL="4355104" indent="0" latinLnBrk="0">
              <a:buNone/>
              <a:defRPr lang="pt-BR" sz="12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imagem 2"/>
          <p:cNvSpPr>
            <a:spLocks noGrp="1" noChangeAspect="1"/>
          </p:cNvSpPr>
          <p:nvPr>
            <p:ph type="pic" idx="1"/>
          </p:nvPr>
        </p:nvSpPr>
        <p:spPr>
          <a:xfrm>
            <a:off x="723285" y="864161"/>
            <a:ext cx="11446548" cy="508855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pt-BR" sz="3800"/>
            </a:lvl1pPr>
            <a:lvl2pPr marL="544388" indent="0" latinLnBrk="0">
              <a:buNone/>
              <a:defRPr lang="pt-BR" sz="3300"/>
            </a:lvl2pPr>
            <a:lvl3pPr marL="1088776" indent="0" latinLnBrk="0">
              <a:buNone/>
              <a:defRPr lang="pt-BR" sz="2900"/>
            </a:lvl3pPr>
            <a:lvl4pPr marL="1633164" indent="0" latinLnBrk="0">
              <a:buNone/>
              <a:defRPr lang="pt-BR" sz="2400"/>
            </a:lvl4pPr>
            <a:lvl5pPr marL="2177552" indent="0" latinLnBrk="0">
              <a:buNone/>
              <a:defRPr lang="pt-BR" sz="2400"/>
            </a:lvl5pPr>
            <a:lvl6pPr marL="2721940" indent="0" latinLnBrk="0">
              <a:buNone/>
              <a:defRPr lang="pt-BR" sz="2400"/>
            </a:lvl6pPr>
            <a:lvl7pPr marL="3266328" indent="0" latinLnBrk="0">
              <a:buNone/>
              <a:defRPr lang="pt-BR" sz="2400"/>
            </a:lvl7pPr>
            <a:lvl8pPr marL="3810716" indent="0" latinLnBrk="0">
              <a:buNone/>
              <a:defRPr lang="pt-BR" sz="2400"/>
            </a:lvl8pPr>
            <a:lvl9pPr marL="4355104" indent="0" latinLnBrk="0">
              <a:buNone/>
              <a:defRPr lang="pt-BR" sz="24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79247"/>
            <a:ext cx="9509758" cy="455280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8280657"/>
            <a:ext cx="3249296" cy="389932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35041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9709265" y="635041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723284" y="655402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676251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4" y="864160"/>
            <a:ext cx="11396671" cy="5093056"/>
          </a:xfrm>
        </p:spPr>
        <p:txBody>
          <a:bodyPr anchor="ctr"/>
          <a:lstStyle>
            <a:lvl1pPr latinLnBrk="0">
              <a:defRPr lang="pt-BR" sz="38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79247"/>
            <a:ext cx="9509758" cy="455280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8280657"/>
            <a:ext cx="3249296" cy="389932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35041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9709265" y="635041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3" name="Título 1"/>
          <p:cNvSpPr txBox="1">
            <a:spLocks/>
          </p:cNvSpPr>
          <p:nvPr userDrawn="1"/>
        </p:nvSpPr>
        <p:spPr>
          <a:xfrm>
            <a:off x="723284" y="6554020"/>
            <a:ext cx="8520469" cy="1532330"/>
          </a:xfrm>
          <a:prstGeom prst="rect">
            <a:avLst/>
          </a:prstGeom>
        </p:spPr>
        <p:txBody>
          <a:bodyPr vert="horz" lIns="108878" tIns="54439" rIns="108878" bIns="54439" rtlCol="0" anchor="ctr">
            <a:normAutofit/>
          </a:bodyPr>
          <a:lstStyle>
            <a:lvl1pPr algn="l" defTabSz="10887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676251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081" y="864162"/>
            <a:ext cx="10887623" cy="4303898"/>
          </a:xfrm>
        </p:spPr>
        <p:txBody>
          <a:bodyPr anchor="ctr"/>
          <a:lstStyle>
            <a:lvl1pPr latinLnBrk="0">
              <a:defRPr lang="pt-BR" sz="38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490844" y="5179003"/>
            <a:ext cx="10279978" cy="7782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700"/>
            </a:lvl2pPr>
            <a:lvl3pPr marL="1088776" indent="0" latinLnBrk="0">
              <a:buNone/>
              <a:defRPr lang="pt-BR" sz="1400"/>
            </a:lvl3pPr>
            <a:lvl4pPr marL="1633164" indent="0" latinLnBrk="0">
              <a:buNone/>
              <a:defRPr lang="pt-BR" sz="1200"/>
            </a:lvl4pPr>
            <a:lvl5pPr marL="2177552" indent="0" latinLnBrk="0">
              <a:buNone/>
              <a:defRPr lang="pt-BR" sz="1200"/>
            </a:lvl5pPr>
            <a:lvl6pPr marL="2721940" indent="0" latinLnBrk="0">
              <a:buNone/>
              <a:defRPr lang="pt-BR" sz="1200"/>
            </a:lvl6pPr>
            <a:lvl7pPr marL="3266328" indent="0" latinLnBrk="0">
              <a:buNone/>
              <a:defRPr lang="pt-BR" sz="1200"/>
            </a:lvl7pPr>
            <a:lvl8pPr marL="3810716" indent="0" latinLnBrk="0">
              <a:buNone/>
              <a:defRPr lang="pt-BR" sz="1200"/>
            </a:lvl8pPr>
            <a:lvl9pPr marL="4355104" indent="0" latinLnBrk="0">
              <a:buNone/>
              <a:defRPr lang="pt-BR" sz="12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6" name="Caixa de texto 15"/>
          <p:cNvSpPr txBox="1"/>
          <p:nvPr/>
        </p:nvSpPr>
        <p:spPr>
          <a:xfrm>
            <a:off x="620425" y="1060524"/>
            <a:ext cx="648097" cy="828974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pt-B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pt-BR">
                <a:solidFill>
                  <a:schemeClr val="tx2"/>
                </a:solidFill>
              </a:defRPr>
            </a:lvl2pPr>
            <a:lvl3pPr latinLnBrk="0">
              <a:defRPr lang="pt-BR">
                <a:solidFill>
                  <a:schemeClr val="tx2"/>
                </a:solidFill>
              </a:defRPr>
            </a:lvl3pPr>
            <a:lvl4pPr latinLnBrk="0">
              <a:defRPr lang="pt-BR">
                <a:solidFill>
                  <a:schemeClr val="tx2"/>
                </a:solidFill>
              </a:defRPr>
            </a:lvl4pPr>
            <a:lvl5pPr latinLnBrk="0">
              <a:defRPr lang="pt-BR">
                <a:solidFill>
                  <a:schemeClr val="tx2"/>
                </a:solidFill>
              </a:defRPr>
            </a:lvl5pPr>
            <a:lvl6pPr latinLnBrk="0">
              <a:defRPr lang="pt-BR">
                <a:solidFill>
                  <a:schemeClr val="tx2"/>
                </a:solidFill>
              </a:defRPr>
            </a:lvl6pPr>
            <a:lvl7pPr latinLnBrk="0">
              <a:defRPr lang="pt-BR">
                <a:solidFill>
                  <a:schemeClr val="tx2"/>
                </a:solidFill>
              </a:defRPr>
            </a:lvl7pPr>
            <a:lvl8pPr latinLnBrk="0">
              <a:defRPr lang="pt-BR">
                <a:solidFill>
                  <a:schemeClr val="tx2"/>
                </a:solidFill>
              </a:defRPr>
            </a:lvl8pPr>
            <a:lvl9pPr latinLnBrk="0">
              <a:defRPr lang="pt-BR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z="8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11918901" y="4715926"/>
            <a:ext cx="648097" cy="828974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pt-B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pt-BR">
                <a:solidFill>
                  <a:schemeClr val="tx2"/>
                </a:solidFill>
              </a:defRPr>
            </a:lvl2pPr>
            <a:lvl3pPr latinLnBrk="0">
              <a:defRPr lang="pt-BR">
                <a:solidFill>
                  <a:schemeClr val="tx2"/>
                </a:solidFill>
              </a:defRPr>
            </a:lvl3pPr>
            <a:lvl4pPr latinLnBrk="0">
              <a:defRPr lang="pt-BR">
                <a:solidFill>
                  <a:schemeClr val="tx2"/>
                </a:solidFill>
              </a:defRPr>
            </a:lvl4pPr>
            <a:lvl5pPr latinLnBrk="0">
              <a:defRPr lang="pt-BR">
                <a:solidFill>
                  <a:schemeClr val="tx2"/>
                </a:solidFill>
              </a:defRPr>
            </a:lvl5pPr>
            <a:lvl6pPr latinLnBrk="0">
              <a:defRPr lang="pt-BR">
                <a:solidFill>
                  <a:schemeClr val="tx2"/>
                </a:solidFill>
              </a:defRPr>
            </a:lvl6pPr>
            <a:lvl7pPr latinLnBrk="0">
              <a:defRPr lang="pt-BR">
                <a:solidFill>
                  <a:schemeClr val="tx2"/>
                </a:solidFill>
              </a:defRPr>
            </a:lvl7pPr>
            <a:lvl8pPr latinLnBrk="0">
              <a:defRPr lang="pt-BR">
                <a:solidFill>
                  <a:schemeClr val="tx2"/>
                </a:solidFill>
              </a:defRPr>
            </a:lvl8pPr>
            <a:lvl9pPr latinLnBrk="0">
              <a:defRPr lang="pt-BR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pt-BR" sz="8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79247"/>
            <a:ext cx="9509758" cy="455280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8280657"/>
            <a:ext cx="3249296" cy="389932"/>
          </a:xfrm>
          <a:prstGeom prst="rect">
            <a:avLst/>
          </a:prstGeom>
        </p:spPr>
      </p:pic>
      <p:sp>
        <p:nvSpPr>
          <p:cNvPr id="13" name="Retângulo 12"/>
          <p:cNvSpPr/>
          <p:nvPr userDrawn="1"/>
        </p:nvSpPr>
        <p:spPr>
          <a:xfrm>
            <a:off x="0" y="635041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9709265" y="635041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Título 1"/>
          <p:cNvSpPr txBox="1">
            <a:spLocks/>
          </p:cNvSpPr>
          <p:nvPr userDrawn="1"/>
        </p:nvSpPr>
        <p:spPr>
          <a:xfrm>
            <a:off x="723284" y="6554020"/>
            <a:ext cx="8520469" cy="1532330"/>
          </a:xfrm>
          <a:prstGeom prst="rect">
            <a:avLst/>
          </a:prstGeom>
        </p:spPr>
        <p:txBody>
          <a:bodyPr vert="horz" lIns="108878" tIns="54439" rIns="108878" bIns="54439" rtlCol="0" anchor="ctr">
            <a:normAutofit/>
          </a:bodyPr>
          <a:lstStyle>
            <a:lvl1pPr algn="l" defTabSz="10887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676251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tão de identific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79247"/>
            <a:ext cx="9509758" cy="455280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8280657"/>
            <a:ext cx="3249296" cy="389932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35041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9709265" y="635041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23284" y="655402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676251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2685" y="3312734"/>
            <a:ext cx="3263910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723285" y="4284920"/>
            <a:ext cx="3242294" cy="4130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37602" y="3312734"/>
            <a:ext cx="3256687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826381" y="4284920"/>
            <a:ext cx="3256687" cy="4130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8893995" y="3312734"/>
            <a:ext cx="3263900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8893995" y="4284920"/>
            <a:ext cx="3263900" cy="4130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8" name="Imagem 1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9" name="Imagem 1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20" name="Retângulo 19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1" name="Retângulo 20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3281" y="6092108"/>
            <a:ext cx="3242297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0" name="Espaço reservado de imagem 2"/>
          <p:cNvSpPr>
            <a:spLocks noGrp="1" noChangeAspect="1"/>
          </p:cNvSpPr>
          <p:nvPr>
            <p:ph type="pic" idx="15"/>
          </p:nvPr>
        </p:nvSpPr>
        <p:spPr>
          <a:xfrm>
            <a:off x="723281" y="3312734"/>
            <a:ext cx="3242297" cy="21604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900"/>
            </a:lvl1pPr>
            <a:lvl2pPr marL="544388" indent="0" latinLnBrk="0">
              <a:buNone/>
              <a:defRPr lang="pt-BR" sz="1900"/>
            </a:lvl2pPr>
            <a:lvl3pPr marL="1088776" indent="0" latinLnBrk="0">
              <a:buNone/>
              <a:defRPr lang="pt-BR" sz="1900"/>
            </a:lvl3pPr>
            <a:lvl4pPr marL="1633164" indent="0" latinLnBrk="0">
              <a:buNone/>
              <a:defRPr lang="pt-BR" sz="1900"/>
            </a:lvl4pPr>
            <a:lvl5pPr marL="2177552" indent="0" latinLnBrk="0">
              <a:buNone/>
              <a:defRPr lang="pt-BR" sz="1900"/>
            </a:lvl5pPr>
            <a:lvl6pPr marL="2721940" indent="0" latinLnBrk="0">
              <a:buNone/>
              <a:defRPr lang="pt-BR" sz="1900"/>
            </a:lvl6pPr>
            <a:lvl7pPr marL="3266328" indent="0" latinLnBrk="0">
              <a:buNone/>
              <a:defRPr lang="pt-BR" sz="1900"/>
            </a:lvl7pPr>
            <a:lvl8pPr marL="3810716" indent="0" latinLnBrk="0">
              <a:buNone/>
              <a:defRPr lang="pt-BR" sz="1900"/>
            </a:lvl8pPr>
            <a:lvl9pPr marL="4355104" indent="0" latinLnBrk="0">
              <a:buNone/>
              <a:defRPr lang="pt-BR" sz="19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723281" y="6909013"/>
            <a:ext cx="3242297" cy="150608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93132" y="6092108"/>
            <a:ext cx="3256687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3" name="Espaço reservado de imagem 2"/>
          <p:cNvSpPr>
            <a:spLocks noGrp="1" noChangeAspect="1"/>
          </p:cNvSpPr>
          <p:nvPr>
            <p:ph type="pic" idx="21"/>
          </p:nvPr>
        </p:nvSpPr>
        <p:spPr>
          <a:xfrm>
            <a:off x="4793131" y="3312734"/>
            <a:ext cx="3256687" cy="21604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900"/>
            </a:lvl1pPr>
            <a:lvl2pPr marL="544388" indent="0" latinLnBrk="0">
              <a:buNone/>
              <a:defRPr lang="pt-BR" sz="1900"/>
            </a:lvl2pPr>
            <a:lvl3pPr marL="1088776" indent="0" latinLnBrk="0">
              <a:buNone/>
              <a:defRPr lang="pt-BR" sz="1900"/>
            </a:lvl3pPr>
            <a:lvl4pPr marL="1633164" indent="0" latinLnBrk="0">
              <a:buNone/>
              <a:defRPr lang="pt-BR" sz="1900"/>
            </a:lvl4pPr>
            <a:lvl5pPr marL="2177552" indent="0" latinLnBrk="0">
              <a:buNone/>
              <a:defRPr lang="pt-BR" sz="1900"/>
            </a:lvl5pPr>
            <a:lvl6pPr marL="2721940" indent="0" latinLnBrk="0">
              <a:buNone/>
              <a:defRPr lang="pt-BR" sz="1900"/>
            </a:lvl6pPr>
            <a:lvl7pPr marL="3266328" indent="0" latinLnBrk="0">
              <a:buNone/>
              <a:defRPr lang="pt-BR" sz="1900"/>
            </a:lvl7pPr>
            <a:lvl8pPr marL="3810716" indent="0" latinLnBrk="0">
              <a:buNone/>
              <a:defRPr lang="pt-BR" sz="1900"/>
            </a:lvl8pPr>
            <a:lvl9pPr marL="4355104" indent="0" latinLnBrk="0">
              <a:buNone/>
              <a:defRPr lang="pt-BR" sz="19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791693" y="6909012"/>
            <a:ext cx="3261000" cy="150608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8884304" y="6092108"/>
            <a:ext cx="3256969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6" name="Espaço reservado de imagem 2"/>
          <p:cNvSpPr>
            <a:spLocks noGrp="1" noChangeAspect="1"/>
          </p:cNvSpPr>
          <p:nvPr>
            <p:ph type="pic" idx="22"/>
          </p:nvPr>
        </p:nvSpPr>
        <p:spPr>
          <a:xfrm>
            <a:off x="8884302" y="3312734"/>
            <a:ext cx="3256969" cy="21604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900"/>
            </a:lvl1pPr>
            <a:lvl2pPr marL="544388" indent="0" latinLnBrk="0">
              <a:buNone/>
              <a:defRPr lang="pt-BR" sz="1900"/>
            </a:lvl2pPr>
            <a:lvl3pPr marL="1088776" indent="0" latinLnBrk="0">
              <a:buNone/>
              <a:defRPr lang="pt-BR" sz="1900"/>
            </a:lvl3pPr>
            <a:lvl4pPr marL="1633164" indent="0" latinLnBrk="0">
              <a:buNone/>
              <a:defRPr lang="pt-BR" sz="1900"/>
            </a:lvl4pPr>
            <a:lvl5pPr marL="2177552" indent="0" latinLnBrk="0">
              <a:buNone/>
              <a:defRPr lang="pt-BR" sz="1900"/>
            </a:lvl5pPr>
            <a:lvl6pPr marL="2721940" indent="0" latinLnBrk="0">
              <a:buNone/>
              <a:defRPr lang="pt-BR" sz="1900"/>
            </a:lvl6pPr>
            <a:lvl7pPr marL="3266328" indent="0" latinLnBrk="0">
              <a:buNone/>
              <a:defRPr lang="pt-BR" sz="1900"/>
            </a:lvl7pPr>
            <a:lvl8pPr marL="3810716" indent="0" latinLnBrk="0">
              <a:buNone/>
              <a:defRPr lang="pt-BR" sz="1900"/>
            </a:lvl8pPr>
            <a:lvl9pPr marL="4355104" indent="0" latinLnBrk="0">
              <a:buNone/>
              <a:defRPr lang="pt-BR" sz="19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8884171" y="6909009"/>
            <a:ext cx="3261283" cy="150608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8" name="Imagem 2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29" name="Imagem 2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31" name="Retângulo 30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33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Imagem 10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2" name="Imagem 11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3" name="Retângulo 12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 rot="5400000">
            <a:off x="8192980" y="2423224"/>
            <a:ext cx="6301046" cy="14546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9716229" y="7367276"/>
            <a:ext cx="3254549" cy="145460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768903" y="864160"/>
            <a:ext cx="1141614" cy="5137629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>
          <a:xfrm>
            <a:off x="723285" y="864161"/>
            <a:ext cx="9430154" cy="7550933"/>
          </a:xfrm>
        </p:spPr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>
          <a:xfrm>
            <a:off x="7237003" y="8415096"/>
            <a:ext cx="2916436" cy="517598"/>
          </a:xfrm>
        </p:spPr>
        <p:txBody>
          <a:bodyPr/>
          <a:lstStyle/>
          <a:p>
            <a:fld id="{6178E61D-D431-422C-9764-11DAFE33AB63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>
          <a:xfrm>
            <a:off x="723285" y="8415097"/>
            <a:ext cx="6513719" cy="51759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978123" y="7593218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de cantos arredondados 5"/>
          <p:cNvSpPr/>
          <p:nvPr userDrawn="1"/>
        </p:nvSpPr>
        <p:spPr>
          <a:xfrm>
            <a:off x="748145" y="3020638"/>
            <a:ext cx="11637819" cy="643924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1097279" y="3408221"/>
            <a:ext cx="10956175" cy="57856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41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/>
          <p:cNvSpPr/>
          <p:nvPr userDrawn="1"/>
        </p:nvSpPr>
        <p:spPr>
          <a:xfrm>
            <a:off x="0" y="3020637"/>
            <a:ext cx="12961938" cy="640599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723285" y="3329358"/>
            <a:ext cx="11479800" cy="59808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85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93569"/>
            <a:ext cx="11096971" cy="455280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331" y="5794978"/>
            <a:ext cx="1704228" cy="20451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" y="3864736"/>
            <a:ext cx="9626140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9759142" y="3864736"/>
            <a:ext cx="3199418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5" y="4068342"/>
            <a:ext cx="8520468" cy="1546293"/>
          </a:xfrm>
        </p:spPr>
        <p:txBody>
          <a:bodyPr anchor="ctr">
            <a:normAutofit/>
          </a:bodyPr>
          <a:lstStyle>
            <a:lvl1pPr algn="r" latinLnBrk="0">
              <a:defRPr lang="pt-BR" sz="43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3285" y="5999495"/>
            <a:ext cx="8620220" cy="2415602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pt-BR" sz="2400">
                <a:solidFill>
                  <a:schemeClr val="tx1">
                    <a:tint val="75000"/>
                  </a:schemeClr>
                </a:solidFill>
              </a:defRPr>
            </a:lvl1pPr>
            <a:lvl2pPr marL="544388" indent="0" latinLnBrk="0">
              <a:buNone/>
              <a:defRPr lang="pt-BR" sz="2400"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latinLnBrk="0">
              <a:buNone/>
              <a:defRPr lang="pt-BR" sz="2100"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346" y="4258885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2"/>
          <p:cNvSpPr>
            <a:spLocks noGrp="1"/>
          </p:cNvSpPr>
          <p:nvPr>
            <p:ph sz="half" idx="1"/>
          </p:nvPr>
        </p:nvSpPr>
        <p:spPr>
          <a:xfrm>
            <a:off x="723283" y="3312734"/>
            <a:ext cx="4995064" cy="5102364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7177648" y="3312734"/>
            <a:ext cx="4996872" cy="5102364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588" y="3312735"/>
            <a:ext cx="4754759" cy="982583"/>
          </a:xfrm>
        </p:spPr>
        <p:txBody>
          <a:bodyPr anchor="b"/>
          <a:lstStyle>
            <a:lvl1pPr marL="0" indent="0" latinLnBrk="0">
              <a:buNone/>
              <a:defRPr lang="pt-BR" sz="2900" b="1"/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723286" y="4295318"/>
            <a:ext cx="4995061" cy="4119778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417953" y="3312734"/>
            <a:ext cx="4756568" cy="981082"/>
          </a:xfrm>
        </p:spPr>
        <p:txBody>
          <a:bodyPr anchor="b"/>
          <a:lstStyle>
            <a:lvl1pPr marL="0" indent="0" latinLnBrk="0">
              <a:buNone/>
              <a:defRPr lang="pt-BR" sz="2900" b="1"/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6" name="Espaço reservado 5"/>
          <p:cNvSpPr>
            <a:spLocks noGrp="1"/>
          </p:cNvSpPr>
          <p:nvPr>
            <p:ph sz="quarter" idx="4"/>
          </p:nvPr>
        </p:nvSpPr>
        <p:spPr>
          <a:xfrm>
            <a:off x="7177648" y="4295318"/>
            <a:ext cx="4996873" cy="4119778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8" name="Espaço reservad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4" name="Imagem 13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5" name="Imagem 14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2" name="Retângulo de cantos arredondados 1"/>
          <p:cNvSpPr/>
          <p:nvPr userDrawn="1"/>
        </p:nvSpPr>
        <p:spPr>
          <a:xfrm>
            <a:off x="598516" y="2989373"/>
            <a:ext cx="11704320" cy="6553638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2"/>
          <p:cNvSpPr>
            <a:spLocks noGrp="1"/>
          </p:cNvSpPr>
          <p:nvPr>
            <p:ph idx="1"/>
          </p:nvPr>
        </p:nvSpPr>
        <p:spPr>
          <a:xfrm>
            <a:off x="839659" y="3462359"/>
            <a:ext cx="11147293" cy="54821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0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100">
              <a:schemeClr val="bg2">
                <a:lumMod val="50000"/>
              </a:schemeClr>
            </a:gs>
            <a:gs pos="25000">
              <a:srgbClr val="2799FF"/>
            </a:gs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lumMod val="5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ashOverlay-FullResolve.png"/>
          <p:cNvPicPr>
            <a:picLocks noChangeAspect="1"/>
          </p:cNvPicPr>
          <p:nvPr/>
        </p:nvPicPr>
        <p:blipFill>
          <a:blip r:embed="rId2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61938" cy="9721850"/>
          </a:xfrm>
          <a:prstGeom prst="rect">
            <a:avLst/>
          </a:prstGeom>
        </p:spPr>
      </p:pic>
      <p:sp>
        <p:nvSpPr>
          <p:cNvPr id="2" name="Espaço reservado do 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10220987" cy="1532330"/>
          </a:xfrm>
          <a:prstGeom prst="rect">
            <a:avLst/>
          </a:prstGeom>
        </p:spPr>
        <p:txBody>
          <a:bodyPr vert="horz" lIns="108878" tIns="54439" rIns="108878" bIns="54439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3284" y="3312734"/>
            <a:ext cx="11446549" cy="5102364"/>
          </a:xfrm>
          <a:prstGeom prst="rect">
            <a:avLst/>
          </a:prstGeom>
        </p:spPr>
        <p:txBody>
          <a:bodyPr vert="horz" lIns="108878" tIns="54439" rIns="108878" bIns="54439" rtlCol="0">
            <a:normAutofit/>
          </a:bodyPr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2"/>
          </p:nvPr>
        </p:nvSpPr>
        <p:spPr>
          <a:xfrm>
            <a:off x="8027833" y="8415096"/>
            <a:ext cx="4141999" cy="517598"/>
          </a:xfrm>
          <a:prstGeom prst="rect">
            <a:avLst/>
          </a:prstGeom>
        </p:spPr>
        <p:txBody>
          <a:bodyPr vert="horz" lIns="108878" tIns="54439" rIns="108878" bIns="54439" rtlCol="0" anchor="ctr"/>
          <a:lstStyle>
            <a:lvl1pPr algn="r" latinLnBrk="0">
              <a:defRPr lang="pt-BR"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3"/>
          </p:nvPr>
        </p:nvSpPr>
        <p:spPr>
          <a:xfrm>
            <a:off x="723284" y="8415097"/>
            <a:ext cx="7304550" cy="517598"/>
          </a:xfrm>
          <a:prstGeom prst="rect">
            <a:avLst/>
          </a:prstGeom>
        </p:spPr>
        <p:txBody>
          <a:bodyPr vert="horz" lIns="108878" tIns="54439" rIns="108878" bIns="54439" rtlCol="0" anchor="ctr"/>
          <a:lstStyle>
            <a:lvl1pPr algn="l" latinLnBrk="0">
              <a:defRPr lang="pt-BR"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4"/>
          </p:nvPr>
        </p:nvSpPr>
        <p:spPr>
          <a:xfrm>
            <a:off x="11407032" y="1067770"/>
            <a:ext cx="1227037" cy="1546294"/>
          </a:xfrm>
          <a:prstGeom prst="rect">
            <a:avLst/>
          </a:prstGeom>
        </p:spPr>
        <p:txBody>
          <a:bodyPr vert="horz" lIns="108878" tIns="54439" rIns="108878" bIns="54439" rtlCol="0" anchor="ctr"/>
          <a:lstStyle>
            <a:lvl1pPr algn="l" latinLnBrk="0">
              <a:defRPr lang="pt-BR"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2" r:id="rId4"/>
    <p:sldLayoutId id="2147483651" r:id="rId5"/>
    <p:sldLayoutId id="2147483652" r:id="rId6"/>
    <p:sldLayoutId id="2147483653" r:id="rId7"/>
    <p:sldLayoutId id="2147483654" r:id="rId8"/>
    <p:sldLayoutId id="2147483669" r:id="rId9"/>
    <p:sldLayoutId id="2147483670" r:id="rId10"/>
    <p:sldLayoutId id="2147483655" r:id="rId11"/>
    <p:sldLayoutId id="2147483656" r:id="rId12"/>
    <p:sldLayoutId id="2147483657" r:id="rId13"/>
    <p:sldLayoutId id="2147483660" r:id="rId14"/>
    <p:sldLayoutId id="2147483661" r:id="rId15"/>
    <p:sldLayoutId id="2147483666" r:id="rId16"/>
    <p:sldLayoutId id="2147483663" r:id="rId17"/>
    <p:sldLayoutId id="2147483667" r:id="rId18"/>
    <p:sldLayoutId id="2147483668" r:id="rId19"/>
    <p:sldLayoutId id="2147483658" r:id="rId20"/>
    <p:sldLayoutId id="2147483659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088776" rtl="0" eaLnBrk="1" latinLnBrk="0" hangingPunct="1">
        <a:lnSpc>
          <a:spcPct val="90000"/>
        </a:lnSpc>
        <a:spcBef>
          <a:spcPct val="0"/>
        </a:spcBef>
        <a:buNone/>
        <a:defRPr lang="pt-BR"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194" indent="-272194" algn="l" defTabSz="1088776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82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970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358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746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994134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522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910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298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88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776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164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552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940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328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716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104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_syntax_element_class2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_syntax_universa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howto_multi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_howto_cascad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tmlcolorcodes.com/color-picker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padding_intro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JoaoAlmeida/Workshop---Desenvolvimento-Web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_link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website_layout_footer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hyperlink" Target="https://getbootstrap.com/docs/5.0/getting-started/download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ref_all_classes.asp" TargetMode="External"/><Relationship Id="rId2" Type="http://schemas.openxmlformats.org/officeDocument/2006/relationships/hyperlink" Target="https://getbootstrap.com/docs/5.0/components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container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grid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syntax_cla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CSS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João Paulo Dias de Almeida</a:t>
            </a:r>
          </a:p>
          <a:p>
            <a:pPr algn="ctr"/>
            <a:r>
              <a:rPr lang="pt-BR" dirty="0"/>
              <a:t>160101181@prof.uninassau.edu.br</a:t>
            </a:r>
          </a:p>
          <a:p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028" y="3771678"/>
            <a:ext cx="3291910" cy="2215465"/>
          </a:xfrm>
          <a:prstGeom prst="rect">
            <a:avLst/>
          </a:prstGeom>
        </p:spPr>
      </p:pic>
      <p:pic>
        <p:nvPicPr>
          <p:cNvPr id="5" name="Imagem 4" descr="Logotipo&#10;&#10;Descrição gerada automaticamente com confiança baixa">
            <a:extLst>
              <a:ext uri="{FF2B5EF4-FFF2-40B4-BE49-F238E27FC236}">
                <a16:creationId xmlns:a16="http://schemas.microsoft.com/office/drawing/2014/main" id="{71B618FB-D666-44E5-82E7-675E32FD0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4559" y="3458975"/>
            <a:ext cx="1420435" cy="14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56823-37BE-4D34-B67C-2F413F64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com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49E6E-D916-47AA-9D20-33A17EB2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84" y="5048431"/>
            <a:ext cx="11479800" cy="105976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="center large"&gt;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paragraph refers to two classes.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E96A20-A10E-4C7F-AD8D-3B5DE3E1EC8E}"/>
              </a:ext>
            </a:extLst>
          </p:cNvPr>
          <p:cNvSpPr txBox="1"/>
          <p:nvPr/>
        </p:nvSpPr>
        <p:spPr>
          <a:xfrm>
            <a:off x="132588" y="8398411"/>
            <a:ext cx="126967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2"/>
              </a:rPr>
              <a:t>https://www.w3schools.com/css/tryit.asp?filename=trycss_syntax_element_class2</a:t>
            </a:r>
            <a:endParaRPr lang="pt-BR" sz="28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95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36B60-077E-4177-8C1E-850EB2EF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universal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9BA2B-58B7-466A-B56C-B9445439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118" y="4507510"/>
            <a:ext cx="5494635" cy="261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AAA5F3-434F-45C7-8276-B6487BCEBB91}"/>
              </a:ext>
            </a:extLst>
          </p:cNvPr>
          <p:cNvSpPr txBox="1"/>
          <p:nvPr/>
        </p:nvSpPr>
        <p:spPr>
          <a:xfrm>
            <a:off x="137160" y="8847820"/>
            <a:ext cx="12824778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2"/>
              </a:rPr>
              <a:t>https://www.w3schools.com/css/tryit.asp?filename=trycss_syntax_universal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93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2416B-E882-43E3-BF56-46149EF0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em grupo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CD15F-CEBC-4E54-9411-0D085D64A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286" y="4397781"/>
            <a:ext cx="5293467" cy="272397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h1, h2, p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6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EAEA132-B2DE-4BD6-B18A-BF3D8DF0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com seletores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93361A-78C7-42C7-9881-96638B602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9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96A4FB1-369D-4375-9B21-9531E6B0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Incorporando CSS à pagina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EBB8B9-EAA9-4A7C-8925-07421A30D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8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E53691-5EC9-4558-9D2C-C4695CBD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3CB659-67F7-4172-8BDB-886B90C9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63" y="3364992"/>
            <a:ext cx="12324412" cy="57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0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A52A069-4FB4-44FC-A182-877B04FE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Incorporação do CSS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F9B3B21-5430-4CBB-A50A-7D6934E9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Existem três formas de incorporar o CSS à página</a:t>
            </a:r>
          </a:p>
          <a:p>
            <a:pPr marL="0" indent="0">
              <a:buNone/>
            </a:pPr>
            <a:endParaRPr lang="pt-BR" sz="500" dirty="0"/>
          </a:p>
          <a:p>
            <a:pPr lvl="1"/>
            <a:r>
              <a:rPr lang="pt-BR" b="1" dirty="0"/>
              <a:t>Externa: </a:t>
            </a:r>
            <a:r>
              <a:rPr lang="pt-BR" dirty="0"/>
              <a:t>utiliza um único arquivo .</a:t>
            </a:r>
            <a:r>
              <a:rPr lang="pt-BR" dirty="0" err="1"/>
              <a:t>css</a:t>
            </a:r>
            <a:r>
              <a:rPr lang="pt-BR" dirty="0"/>
              <a:t> externo para definir a aparência de todas as páginas que o referenciam</a:t>
            </a:r>
          </a:p>
          <a:p>
            <a:pPr marL="544388" lvl="1" indent="0">
              <a:buNone/>
            </a:pPr>
            <a:endParaRPr lang="pt-BR" sz="500" dirty="0"/>
          </a:p>
          <a:p>
            <a:pPr marL="2414588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="mystyle.css"&gt;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2414588" lvl="1" indent="0">
              <a:buNone/>
            </a:pPr>
            <a:endParaRPr lang="pt-BR" sz="500" dirty="0"/>
          </a:p>
          <a:p>
            <a:pPr lvl="1"/>
            <a:r>
              <a:rPr lang="pt-BR" b="1" dirty="0"/>
              <a:t>Interna: </a:t>
            </a:r>
            <a:r>
              <a:rPr lang="pt-BR" dirty="0"/>
              <a:t>definido na própria página HTML, usando o elemento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  <a:p>
            <a:pPr marL="2341563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341563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2341563" lvl="1" indent="0">
              <a:buNone/>
            </a:pPr>
            <a:endParaRPr lang="pt-BR" sz="200" dirty="0"/>
          </a:p>
          <a:p>
            <a:pPr lvl="1"/>
            <a:r>
              <a:rPr lang="pt-BR" b="1" dirty="0" err="1"/>
              <a:t>Inline</a:t>
            </a:r>
            <a:r>
              <a:rPr lang="pt-BR" b="1" dirty="0"/>
              <a:t>: </a:t>
            </a:r>
            <a:r>
              <a:rPr lang="pt-BR" dirty="0"/>
              <a:t>é aplicado no próprio elemento</a:t>
            </a:r>
          </a:p>
          <a:p>
            <a:pPr marL="1884363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color:blue;text-align:center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07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E9CE5-8853-429D-B648-73258477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 múltiplos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F3A9A-D8CE-4D4C-8C7A-3F3FD46F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vários seletores selecionem o mesmo elemento, o último será executado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="mystyle.css"&gt;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orange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85464A-F348-4AC7-AC7B-B8CDCD7C3E01}"/>
              </a:ext>
            </a:extLst>
          </p:cNvPr>
          <p:cNvSpPr txBox="1"/>
          <p:nvPr/>
        </p:nvSpPr>
        <p:spPr>
          <a:xfrm>
            <a:off x="295557" y="8875464"/>
            <a:ext cx="12335256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3"/>
              </a:rPr>
              <a:t>https://www.w3schools.com/css/tryit.asp?filename=trycss_howto_multiple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41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3DD3ED-D53C-46B7-ACF4-193BDDFA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com seletores múltiplos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8D83AE-EFC1-4914-A98C-F63EB05A5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5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2F1B4-6C74-475D-A3E8-D44BE8D6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Prioridades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2A33C-C144-4BA8-A314-3D098F46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seguinte ordem de precedência é seguida na execução dos estilos:</a:t>
            </a:r>
          </a:p>
          <a:p>
            <a:pPr marL="0" indent="0" algn="just">
              <a:buNone/>
            </a:pPr>
            <a:endParaRPr lang="pt-BR" sz="1000" dirty="0"/>
          </a:p>
          <a:p>
            <a:pPr marL="1058738" lvl="1" indent="-514350" algn="just">
              <a:buFont typeface="+mj-lt"/>
              <a:buAutoNum type="arabicPeriod"/>
            </a:pPr>
            <a:r>
              <a:rPr lang="pt-BR" dirty="0" err="1"/>
              <a:t>Inline</a:t>
            </a:r>
            <a:endParaRPr lang="pt-BR" dirty="0"/>
          </a:p>
          <a:p>
            <a:pPr marL="1058738" lvl="1" indent="-514350" algn="just">
              <a:buFont typeface="+mj-lt"/>
              <a:buAutoNum type="arabicPeriod"/>
            </a:pPr>
            <a:r>
              <a:rPr lang="pt-BR" dirty="0"/>
              <a:t>Externo e Interno (com referência no </a:t>
            </a:r>
            <a:r>
              <a:rPr lang="pt-BR" dirty="0" err="1"/>
              <a:t>head</a:t>
            </a:r>
            <a:r>
              <a:rPr lang="pt-BR" dirty="0"/>
              <a:t>)</a:t>
            </a:r>
          </a:p>
          <a:p>
            <a:pPr marL="1058738" lvl="1" indent="-514350" algn="just">
              <a:buFont typeface="+mj-lt"/>
              <a:buAutoNum type="arabicPeriod"/>
            </a:pPr>
            <a:r>
              <a:rPr lang="pt-BR" dirty="0"/>
              <a:t>Padrão do navegador</a:t>
            </a:r>
          </a:p>
          <a:p>
            <a:pPr marL="1058738" lvl="1" indent="-514350" algn="just">
              <a:buFont typeface="+mj-lt"/>
              <a:buAutoNum type="arabicPeriod"/>
            </a:pPr>
            <a:endParaRPr lang="pt-BR" dirty="0"/>
          </a:p>
          <a:p>
            <a:pPr marL="1058738" lvl="1" indent="-514350" algn="just">
              <a:buFont typeface="+mj-lt"/>
              <a:buAutoNum type="arabicPeriod"/>
            </a:pPr>
            <a:endParaRPr lang="pt-BR" dirty="0"/>
          </a:p>
          <a:p>
            <a:pPr marL="1058738" lvl="1" indent="-514350" algn="just">
              <a:buFont typeface="+mj-lt"/>
              <a:buAutoNum type="arabicPeriod"/>
            </a:pPr>
            <a:endParaRPr lang="pt-BR" dirty="0"/>
          </a:p>
          <a:p>
            <a:pPr marL="1058738" lvl="1" indent="-514350" algn="just">
              <a:buFont typeface="+mj-lt"/>
              <a:buAutoNum type="arabicPeriod"/>
            </a:pPr>
            <a:endParaRPr lang="pt-BR" dirty="0"/>
          </a:p>
          <a:p>
            <a:pPr marL="1058738" lvl="1" indent="-514350" algn="just">
              <a:buFont typeface="+mj-lt"/>
              <a:buAutoNum type="arabicPeriod"/>
            </a:pPr>
            <a:endParaRPr lang="pt-BR" dirty="0"/>
          </a:p>
          <a:p>
            <a:pPr marL="544388" lvl="1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>
                <a:hlinkClick r:id="rId2"/>
              </a:rPr>
              <a:t>https://www.w3schools.com/css/tryit.asp?filename=trycss_howto_cascade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6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366D5-5ADB-49FB-B5D7-4F823ECF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aprender hoje?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7F4ED-F674-4BD5-9950-A0EEE17F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Descrever o que é CSS</a:t>
            </a:r>
          </a:p>
          <a:p>
            <a:pPr>
              <a:lnSpc>
                <a:spcPct val="150000"/>
              </a:lnSpc>
            </a:pPr>
            <a:r>
              <a:rPr lang="pt-BR" dirty="0"/>
              <a:t>Utilizar seletores de elementos </a:t>
            </a:r>
          </a:p>
          <a:p>
            <a:pPr>
              <a:lnSpc>
                <a:spcPct val="150000"/>
              </a:lnSpc>
            </a:pPr>
            <a:r>
              <a:rPr lang="pt-BR" dirty="0"/>
              <a:t>Criar um arquivo descrevendo a aparência dos elementos de uma página Web</a:t>
            </a:r>
          </a:p>
          <a:p>
            <a:pPr>
              <a:lnSpc>
                <a:spcPct val="150000"/>
              </a:lnSpc>
            </a:pPr>
            <a:r>
              <a:rPr lang="pt-BR" dirty="0"/>
              <a:t>Criar um </a:t>
            </a:r>
            <a:r>
              <a:rPr lang="pt-BR" dirty="0" err="1"/>
              <a:t>template</a:t>
            </a:r>
            <a:r>
              <a:rPr lang="pt-BR" dirty="0"/>
              <a:t> usando CSS</a:t>
            </a:r>
          </a:p>
          <a:p>
            <a:pPr>
              <a:lnSpc>
                <a:spcPct val="150000"/>
              </a:lnSpc>
            </a:pPr>
            <a:r>
              <a:rPr lang="pt-BR" dirty="0"/>
              <a:t>Utilizar o </a:t>
            </a:r>
            <a:r>
              <a:rPr lang="pt-BR" dirty="0" err="1"/>
              <a:t>Bootstrap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6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AF176-EEB1-4006-9A45-62B00CC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C783C-3F24-476D-BF1B-698FC78D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definir uma cor, você pode:</a:t>
            </a:r>
          </a:p>
          <a:p>
            <a:pPr lvl="1"/>
            <a:r>
              <a:rPr lang="pt-BR" dirty="0"/>
              <a:t>Utilizar um dos nomes pré-definidos</a:t>
            </a:r>
          </a:p>
          <a:p>
            <a:pPr lvl="1"/>
            <a:r>
              <a:rPr lang="pt-BR" dirty="0"/>
              <a:t>Utilizar RGB, HEX, HSL, RGBA, HSLA</a:t>
            </a:r>
          </a:p>
          <a:p>
            <a:pPr marL="544388" lvl="1" indent="0">
              <a:buNone/>
            </a:pPr>
            <a:endParaRPr lang="pt-BR" sz="1000" dirty="0"/>
          </a:p>
          <a:p>
            <a:r>
              <a:rPr lang="pt-BR" dirty="0" err="1"/>
              <a:t>rgb</a:t>
            </a:r>
            <a:r>
              <a:rPr lang="pt-BR" dirty="0"/>
              <a:t>(</a:t>
            </a:r>
            <a:r>
              <a:rPr lang="pt-BR" dirty="0" err="1"/>
              <a:t>red</a:t>
            </a:r>
            <a:r>
              <a:rPr lang="pt-BR" dirty="0"/>
              <a:t>, </a:t>
            </a:r>
            <a:r>
              <a:rPr lang="pt-BR" dirty="0" err="1"/>
              <a:t>green</a:t>
            </a:r>
            <a:r>
              <a:rPr lang="pt-BR" dirty="0"/>
              <a:t>, blue)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HEX: 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rrggbb</a:t>
            </a:r>
          </a:p>
          <a:p>
            <a:pPr marL="0" indent="0">
              <a:buNone/>
            </a:pPr>
            <a:endParaRPr lang="pt-BR" b="1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1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dirty="0" err="1"/>
              <a:t>Hue</a:t>
            </a:r>
            <a:r>
              <a:rPr lang="pt-BR" dirty="0"/>
              <a:t>, </a:t>
            </a:r>
            <a:r>
              <a:rPr lang="pt-BR" dirty="0" err="1"/>
              <a:t>Saturation</a:t>
            </a:r>
            <a:r>
              <a:rPr lang="pt-BR" dirty="0"/>
              <a:t>, </a:t>
            </a:r>
            <a:r>
              <a:rPr lang="pt-BR" dirty="0" err="1"/>
              <a:t>Lightness</a:t>
            </a:r>
            <a:r>
              <a:rPr lang="pt-BR" dirty="0"/>
              <a:t> (HSL): </a:t>
            </a:r>
            <a:r>
              <a:rPr lang="pt-BR" i="1" dirty="0" err="1"/>
              <a:t>hsl</a:t>
            </a:r>
            <a:r>
              <a:rPr lang="pt-BR" i="1" dirty="0"/>
              <a:t>(</a:t>
            </a:r>
            <a:r>
              <a:rPr lang="pt-BR" i="1" dirty="0" err="1"/>
              <a:t>hue</a:t>
            </a:r>
            <a:r>
              <a:rPr lang="pt-BR" i="1" dirty="0"/>
              <a:t>, </a:t>
            </a:r>
            <a:r>
              <a:rPr lang="pt-BR" i="1" dirty="0" err="1"/>
              <a:t>saturation</a:t>
            </a:r>
            <a:r>
              <a:rPr lang="pt-BR" i="1" dirty="0"/>
              <a:t>, </a:t>
            </a:r>
            <a:r>
              <a:rPr lang="pt-BR" i="1" dirty="0" err="1"/>
              <a:t>lightness</a:t>
            </a:r>
            <a:r>
              <a:rPr lang="pt-BR" i="1" dirty="0"/>
              <a:t>)</a:t>
            </a:r>
          </a:p>
          <a:p>
            <a:pPr marL="0" indent="0">
              <a:buNone/>
            </a:pPr>
            <a:endParaRPr lang="pt-BR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1709FE-1D75-4E31-B347-E9FAFD7E5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338" y="8392172"/>
            <a:ext cx="3541179" cy="9180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6C713F-AC64-42BE-B558-F6C532069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52" y="6605894"/>
            <a:ext cx="1994895" cy="7806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EDB1472-5055-412B-8CAF-71B8434A1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644" y="5442218"/>
            <a:ext cx="2652650" cy="71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6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AF176-EEB1-4006-9A45-62B00CC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157292-6AEC-4BC2-8277-74095B21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5344"/>
            <a:ext cx="1296193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AF176-EEB1-4006-9A45-62B00CC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FC7438-DC24-4D46-88A3-47F8D993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56" y="5037507"/>
            <a:ext cx="12988794" cy="25326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E674748-88B2-486E-A354-21C00B351EF8}"/>
              </a:ext>
            </a:extLst>
          </p:cNvPr>
          <p:cNvSpPr txBox="1"/>
          <p:nvPr/>
        </p:nvSpPr>
        <p:spPr>
          <a:xfrm>
            <a:off x="4059936" y="3712464"/>
            <a:ext cx="4399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Cor: “</a:t>
            </a:r>
            <a:r>
              <a:rPr lang="pt-BR" sz="4800" b="1" dirty="0" err="1">
                <a:solidFill>
                  <a:srgbClr val="FF6347"/>
                </a:solidFill>
              </a:rPr>
              <a:t>Tomato</a:t>
            </a:r>
            <a:r>
              <a:rPr lang="pt-BR" sz="4800" b="1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0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AF176-EEB1-4006-9A45-62B00CC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Transparência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674748-88B2-486E-A354-21C00B351EF8}"/>
              </a:ext>
            </a:extLst>
          </p:cNvPr>
          <p:cNvSpPr txBox="1"/>
          <p:nvPr/>
        </p:nvSpPr>
        <p:spPr>
          <a:xfrm>
            <a:off x="4059936" y="3712464"/>
            <a:ext cx="4399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Cor: “</a:t>
            </a:r>
            <a:r>
              <a:rPr lang="pt-BR" sz="4800" b="1" dirty="0" err="1">
                <a:solidFill>
                  <a:srgbClr val="FF6347"/>
                </a:solidFill>
              </a:rPr>
              <a:t>Tomato</a:t>
            </a:r>
            <a:r>
              <a:rPr lang="pt-BR" sz="4800" b="1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ADC083-3486-4945-8AC3-1F9A556E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2975"/>
            <a:ext cx="12961938" cy="175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1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E31B4-4E8F-43F3-840B-8DE5127B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da cor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252A0F-171C-438F-B8F4-4A254D8F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42" y="3114947"/>
            <a:ext cx="8099845" cy="61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6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E31B4-4E8F-43F3-840B-8DE5127B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da cor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C2B997-E333-4A94-A86A-B7756EF31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24" y="3136586"/>
            <a:ext cx="10582624" cy="5673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F8244DE-DA2F-40B9-8515-4563D70753E4}"/>
              </a:ext>
            </a:extLst>
          </p:cNvPr>
          <p:cNvSpPr txBox="1"/>
          <p:nvPr/>
        </p:nvSpPr>
        <p:spPr>
          <a:xfrm>
            <a:off x="3052935" y="8922168"/>
            <a:ext cx="71833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hlinkClick r:id="rId4"/>
              </a:rPr>
              <a:t>https://htmlcolorcodes.com/color-picker/</a:t>
            </a:r>
            <a:endParaRPr lang="pt-BR" sz="2800" b="1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89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1F8C8-C4C8-4476-8670-278B94D0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A291B-06C7-4737-9F9F-7265EBBD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Pode ser utilizado preenchimento para criar espaço em branco ao redor de um elemento</a:t>
            </a:r>
          </a:p>
          <a:p>
            <a:pPr marL="0" indent="0" algn="just">
              <a:buNone/>
            </a:pPr>
            <a:endParaRPr lang="pt-BR" sz="1100" dirty="0"/>
          </a:p>
          <a:p>
            <a:pPr algn="just"/>
            <a:r>
              <a:rPr lang="pt-BR" dirty="0"/>
              <a:t>Diferentes tamanhos de preenchimento podem ser definidos para cada lado do elemento</a:t>
            </a:r>
          </a:p>
          <a:p>
            <a:pPr lvl="1" algn="just"/>
            <a:r>
              <a:rPr lang="pt-BR" dirty="0"/>
              <a:t>Comprimento: </a:t>
            </a:r>
            <a:r>
              <a:rPr lang="pt-BR" dirty="0" err="1"/>
              <a:t>px,pt</a:t>
            </a:r>
            <a:r>
              <a:rPr lang="pt-BR" dirty="0"/>
              <a:t>, cm</a:t>
            </a:r>
          </a:p>
          <a:p>
            <a:pPr lvl="1" algn="just"/>
            <a:r>
              <a:rPr lang="pt-BR" dirty="0"/>
              <a:t>% da área que contém o elemento</a:t>
            </a:r>
          </a:p>
          <a:p>
            <a:pPr lvl="1" algn="just"/>
            <a:r>
              <a:rPr lang="pt-BR" dirty="0"/>
              <a:t>Herdado do elemento superior</a:t>
            </a:r>
          </a:p>
          <a:p>
            <a:endParaRPr lang="pt-BR" dirty="0"/>
          </a:p>
          <a:p>
            <a:pPr marL="3402013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padding-top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padding-right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padding-bottom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padding-left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38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5E1B9-6D40-40BC-A11F-8921B6AA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Padding</a:t>
            </a:r>
            <a:r>
              <a:rPr lang="pt-BR" dirty="0"/>
              <a:t>: 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394746-87DF-431F-AF4B-5D06C8C0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3" y="4023360"/>
            <a:ext cx="12425092" cy="407822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9AA978-52D1-408C-85C4-A8B71DF27032}"/>
              </a:ext>
            </a:extLst>
          </p:cNvPr>
          <p:cNvSpPr txBox="1"/>
          <p:nvPr/>
        </p:nvSpPr>
        <p:spPr>
          <a:xfrm>
            <a:off x="453222" y="8654080"/>
            <a:ext cx="1250899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hlinkClick r:id="rId3"/>
              </a:rPr>
              <a:t>https://www.w3schools.com/css/tryit.asp?filename=trycss_padding_intro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77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BAAE8-DC10-4479-B23F-1CD5C9AE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A580A-A2BA-48DF-9BCC-EE4E4DE91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aplicar efeitos nos links como cor, fonte, e background</a:t>
            </a:r>
          </a:p>
          <a:p>
            <a:pPr marL="0" indent="0">
              <a:buNone/>
            </a:pPr>
            <a:endParaRPr lang="pt-BR" dirty="0"/>
          </a:p>
          <a:p>
            <a:pPr marL="4133850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13385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31838" indent="-457200"/>
            <a:r>
              <a:rPr lang="pt-BR" dirty="0"/>
              <a:t>Links possuem 4 estados:</a:t>
            </a:r>
          </a:p>
          <a:p>
            <a:pPr marL="1276226" lvl="1" indent="-457200"/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a:link </a:t>
            </a:r>
            <a:r>
              <a:rPr lang="en-US" dirty="0"/>
              <a:t>– link </a:t>
            </a:r>
            <a:r>
              <a:rPr lang="en-US" dirty="0" err="1"/>
              <a:t>comum</a:t>
            </a:r>
            <a:endParaRPr lang="en-US" dirty="0"/>
          </a:p>
          <a:p>
            <a:pPr marL="1276226" lvl="1" indent="-457200"/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a:visited </a:t>
            </a:r>
            <a:r>
              <a:rPr lang="en-US" dirty="0"/>
              <a:t>– link </a:t>
            </a:r>
            <a:r>
              <a:rPr lang="en-US" dirty="0" err="1"/>
              <a:t>visitado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endParaRPr lang="en-US" dirty="0"/>
          </a:p>
          <a:p>
            <a:pPr marL="1276226" lvl="1" indent="-457200"/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a:hover </a:t>
            </a:r>
            <a:r>
              <a:rPr lang="en-US" dirty="0"/>
              <a:t>– link </a:t>
            </a:r>
            <a:r>
              <a:rPr lang="en-US" dirty="0" err="1"/>
              <a:t>quando</a:t>
            </a:r>
            <a:r>
              <a:rPr lang="en-US" dirty="0"/>
              <a:t> o mouse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ele</a:t>
            </a:r>
            <a:endParaRPr lang="en-US" dirty="0"/>
          </a:p>
          <a:p>
            <a:pPr marL="1276226" lvl="1" indent="-457200"/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a:active </a:t>
            </a:r>
            <a:r>
              <a:rPr lang="en-US" dirty="0"/>
              <a:t>– link no </a:t>
            </a:r>
            <a:r>
              <a:rPr lang="en-US" dirty="0" err="1"/>
              <a:t>momento</a:t>
            </a:r>
            <a:r>
              <a:rPr lang="en-US" dirty="0"/>
              <a:t> do click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19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68851-C38C-4332-A5C6-100F0F0B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Links: 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51F31-6587-4F8A-B6D8-4597A365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Quando definir o estilo para determinado estado do link, é necessário seguir estas regras</a:t>
            </a:r>
          </a:p>
          <a:p>
            <a:endParaRPr lang="pt-BR" sz="1000" dirty="0"/>
          </a:p>
          <a:p>
            <a:pPr lvl="1"/>
            <a:r>
              <a:rPr lang="en-US" sz="2800" dirty="0">
                <a:solidFill>
                  <a:srgbClr val="DC143C"/>
                </a:solidFill>
                <a:latin typeface="Consolas" panose="020B0609020204030204" pitchFamily="49" charset="0"/>
              </a:rPr>
              <a:t>a:hover </a:t>
            </a:r>
            <a:r>
              <a:rPr lang="en-US" sz="2800" b="1" dirty="0" err="1"/>
              <a:t>precisa</a:t>
            </a:r>
            <a:r>
              <a:rPr lang="en-US" sz="2800" dirty="0"/>
              <a:t> </a:t>
            </a:r>
            <a:r>
              <a:rPr lang="en-US" sz="2800" dirty="0" err="1"/>
              <a:t>vir</a:t>
            </a:r>
            <a:r>
              <a:rPr lang="en-US" sz="2800" dirty="0"/>
              <a:t> </a:t>
            </a:r>
            <a:r>
              <a:rPr lang="en-US" sz="2800" dirty="0" err="1"/>
              <a:t>depois</a:t>
            </a:r>
            <a:r>
              <a:rPr lang="en-US" sz="2800" dirty="0"/>
              <a:t> de </a:t>
            </a:r>
            <a:r>
              <a:rPr lang="en-US" sz="2800" dirty="0">
                <a:solidFill>
                  <a:srgbClr val="DC143C"/>
                </a:solidFill>
                <a:latin typeface="Consolas" panose="020B0609020204030204" pitchFamily="49" charset="0"/>
              </a:rPr>
              <a:t>a:link </a:t>
            </a:r>
            <a:r>
              <a:rPr lang="en-US" sz="2800" dirty="0"/>
              <a:t>e </a:t>
            </a:r>
            <a:r>
              <a:rPr lang="en-US" sz="2800" dirty="0">
                <a:solidFill>
                  <a:srgbClr val="DC143C"/>
                </a:solidFill>
                <a:latin typeface="Consolas" panose="020B0609020204030204" pitchFamily="49" charset="0"/>
              </a:rPr>
              <a:t>a:visited</a:t>
            </a:r>
          </a:p>
          <a:p>
            <a:pPr lvl="1"/>
            <a:r>
              <a:rPr lang="en-US" sz="2800" dirty="0">
                <a:solidFill>
                  <a:srgbClr val="DC143C"/>
                </a:solidFill>
                <a:latin typeface="Consolas" panose="020B0609020204030204" pitchFamily="49" charset="0"/>
              </a:rPr>
              <a:t>a:active </a:t>
            </a:r>
            <a:r>
              <a:rPr lang="en-US" sz="2800" b="1" dirty="0" err="1"/>
              <a:t>precisa</a:t>
            </a:r>
            <a:r>
              <a:rPr lang="en-US" sz="2800" dirty="0"/>
              <a:t> </a:t>
            </a:r>
            <a:r>
              <a:rPr lang="en-US" sz="2800" dirty="0" err="1"/>
              <a:t>vir</a:t>
            </a:r>
            <a:r>
              <a:rPr lang="en-US" sz="2800" dirty="0"/>
              <a:t> antes de </a:t>
            </a:r>
            <a:r>
              <a:rPr lang="en-US" sz="2800" dirty="0">
                <a:solidFill>
                  <a:srgbClr val="DC143C"/>
                </a:solidFill>
                <a:latin typeface="Consolas" panose="020B0609020204030204" pitchFamily="49" charset="0"/>
              </a:rPr>
              <a:t>a:hover</a:t>
            </a:r>
            <a:endParaRPr lang="pt-BR" sz="2800" dirty="0">
              <a:solidFill>
                <a:srgbClr val="DC143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A882D-E742-4207-A030-3E6FFA74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D25CD-4935-4D13-9110-661582C96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94" y="8365334"/>
            <a:ext cx="11446549" cy="78212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3600" dirty="0">
                <a:hlinkClick r:id="rId2"/>
              </a:rPr>
              <a:t>https://github.com/JoaoAlmeida/Workshop---Desenvolvimento-Web</a:t>
            </a:r>
            <a:r>
              <a:rPr lang="pt-BR" sz="3600" dirty="0"/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5866ADC-1A1A-4319-BF8F-1A9140EF7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55" y="3281680"/>
            <a:ext cx="4894826" cy="48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1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92939-8289-4E37-9557-F93707CB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Links: 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7B6BE-F322-4F32-8C7E-74B5574F6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unvisited link */</a:t>
            </a:r>
            <a:br>
              <a:rPr lang="en-US"/>
            </a:br>
            <a:r>
              <a:rPr lang="en-US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a:link 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/>
            </a:br>
            <a:br>
              <a:rPr lang="en-US"/>
            </a:br>
            <a:r>
              <a:rPr lang="en-US" b="0" i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visited link */</a:t>
            </a:r>
            <a:br>
              <a:rPr lang="en-US"/>
            </a:br>
            <a:r>
              <a:rPr lang="en-US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a:visited 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green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/>
            </a:br>
            <a:br>
              <a:rPr lang="en-US"/>
            </a:b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718872-758B-4864-B930-C95D780658C4}"/>
              </a:ext>
            </a:extLst>
          </p:cNvPr>
          <p:cNvSpPr txBox="1"/>
          <p:nvPr/>
        </p:nvSpPr>
        <p:spPr>
          <a:xfrm>
            <a:off x="6480969" y="3329358"/>
            <a:ext cx="5110468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mouse over link */</a:t>
            </a:r>
            <a:br>
              <a:rPr lang="en-US" sz="2900" dirty="0"/>
            </a:br>
            <a:r>
              <a:rPr lang="en-US" sz="2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a:hover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9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900" dirty="0"/>
            </a:br>
            <a:br>
              <a:rPr lang="en-US" sz="2900" dirty="0"/>
            </a:br>
            <a:r>
              <a:rPr lang="en-US" sz="29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selected link */</a:t>
            </a:r>
            <a:br>
              <a:rPr lang="en-US" sz="2900" dirty="0"/>
            </a:br>
            <a:r>
              <a:rPr lang="en-US" sz="2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a:active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14973F-4432-42BF-A6B9-9F9E184A13B3}"/>
              </a:ext>
            </a:extLst>
          </p:cNvPr>
          <p:cNvSpPr txBox="1"/>
          <p:nvPr/>
        </p:nvSpPr>
        <p:spPr>
          <a:xfrm>
            <a:off x="137160" y="8654080"/>
            <a:ext cx="1282477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hlinkClick r:id="rId2"/>
              </a:rPr>
              <a:t>https://www.w3schools.com/css/tryit.asp?filename=trycss_link</a:t>
            </a:r>
            <a:endParaRPr lang="pt-BR" sz="3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58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104074-0309-4468-B289-C7F539C6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links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39EE2C-A9A7-4AB4-A609-F6EE5B4C2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92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537AF-E233-460A-B32B-1752B0A5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Opacidade e Transparência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AD828-03DF-4AD6-99A2-344E4F72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aplicar opacidade e transparência em elementos HTML através da propriedade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opacity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0104E5-1F11-44D3-9B3C-8D9A15D3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84" y="4670458"/>
            <a:ext cx="11917512" cy="32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4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537AF-E233-460A-B32B-1752B0A5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Opacidade e Transparência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AD828-03DF-4AD6-99A2-344E4F72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possível aplicar opacidade e transparência em elementos HTML através da propriedade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opacity</a:t>
            </a:r>
          </a:p>
          <a:p>
            <a:pPr marL="4206875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15E3EF-0F13-4A8C-926B-A623EB05CC4B}"/>
              </a:ext>
            </a:extLst>
          </p:cNvPr>
          <p:cNvSpPr txBox="1"/>
          <p:nvPr/>
        </p:nvSpPr>
        <p:spPr>
          <a:xfrm>
            <a:off x="7407390" y="4732909"/>
            <a:ext cx="3262432" cy="35394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9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opacity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0.5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900" dirty="0"/>
            </a:br>
            <a:br>
              <a:rPr lang="en-US" sz="2900" dirty="0"/>
            </a:br>
            <a:r>
              <a:rPr lang="en-US" sz="29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img:hover</a:t>
            </a:r>
            <a:r>
              <a:rPr lang="en-US" sz="2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opacity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1.0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2900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AA22E7-A67C-4BC1-B601-2FBB2203B9A2}"/>
              </a:ext>
            </a:extLst>
          </p:cNvPr>
          <p:cNvSpPr txBox="1"/>
          <p:nvPr/>
        </p:nvSpPr>
        <p:spPr>
          <a:xfrm>
            <a:off x="2088769" y="5281060"/>
            <a:ext cx="475488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pPr marL="622300">
              <a:buNone/>
            </a:pPr>
            <a:r>
              <a:rPr lang="en-US" sz="29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opacity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0.5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7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57ABCA5-529B-40AB-8351-978DA673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Opacidade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0274421-E987-4E42-8249-A13F272F0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18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F2DDF-149B-436B-AC40-8B1138CC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Layout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6AD29D-8291-42E8-8C88-56BC97204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1" y="3339876"/>
            <a:ext cx="12632695" cy="59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2E0A3-4816-45EF-B07F-DA8158DC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Header/cabeçalho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07E94-EBAC-4F9B-A50F-B7B97C81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0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.header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#F1F1F1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A0C0F8-DBA1-4A65-A5BB-BC16B12E8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65" y="6473888"/>
            <a:ext cx="10058400" cy="1419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949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2F917-7DE2-4E21-B8F0-5158F206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8DE65E-210A-428E-880D-78ED8B5B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76" y="4654950"/>
            <a:ext cx="11971585" cy="308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DFE8F88-7F46-4E51-B338-7D407F6A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-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0E16FB-BF62-4795-A835-D38CA7B7B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7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9A03B-9C9D-45CD-AE46-2258BF26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Tamanhos diferentes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90C045-9C0A-433A-918A-89463F2AB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25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CC6A4-2D14-4392-9F57-9E233CEB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Relembrando: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CC84C-B64D-4D8E-BBF5-84D11886C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Na prática o CSS pode ser considerado um complemento para o HTML, pois organiza melhor as linhas e adiciona novas possibilidades ao código 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dirty="0"/>
              <a:t>Com essa linguagem você pode mudar praticamente todo o visual de um site, por isso é fundamental conhecê-la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281C420-CB37-4E91-B07E-7E27042D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966" y="6820963"/>
            <a:ext cx="2049119" cy="20491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62D5154-BC62-427F-9263-D1541E871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2633"/>
            <a:ext cx="4553712" cy="328921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3059C73-E883-44DB-9B30-1B3982D7C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424" y="6459349"/>
            <a:ext cx="4878796" cy="32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3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68AE5-F99C-4D1B-A0A2-A80B5189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Footer</a:t>
            </a:r>
            <a:r>
              <a:rPr lang="pt-BR" dirty="0"/>
              <a:t>/rodapé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68F76-50B9-49AC-9FB3-385061F33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69" y="3329357"/>
            <a:ext cx="11479800" cy="5980897"/>
          </a:xfrm>
        </p:spPr>
        <p:txBody>
          <a:bodyPr/>
          <a:lstStyle/>
          <a:p>
            <a:pPr marL="3859213" indent="0">
              <a:buNone/>
              <a:tabLst>
                <a:tab pos="3859213" algn="l"/>
              </a:tabLst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.footer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#F1F1F1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0AAE43-DAA5-495C-8052-D79A004C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29" y="6319806"/>
            <a:ext cx="11085912" cy="742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D6BCCB-AC8E-4694-AA3E-FCD3FD15E40E}"/>
              </a:ext>
            </a:extLst>
          </p:cNvPr>
          <p:cNvSpPr txBox="1"/>
          <p:nvPr/>
        </p:nvSpPr>
        <p:spPr>
          <a:xfrm>
            <a:off x="391569" y="8485551"/>
            <a:ext cx="1214323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3"/>
              </a:rPr>
              <a:t>https://www.w3schools.com/css/tryit.asp?filename=trycss_website_layout_footer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3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4DBFD27-3608-4AE4-9EC2-5F03A13A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78480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52B8897-B385-412D-9F7C-44BBDBAB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Layout: elementos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02FB6C3-F399-4E14-B7F8-0419C36B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08" y="3818881"/>
            <a:ext cx="4301522" cy="49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0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52B8897-B385-412D-9F7C-44BBDBAB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Layout: elementos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ED25D34-FDC8-4F0B-B859-BD0933597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04" y="3329358"/>
            <a:ext cx="11785708" cy="598089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&lt;header&gt; </a:t>
            </a:r>
            <a:r>
              <a:rPr lang="pt-BR" dirty="0"/>
              <a:t>- Define um cabeçalho para um documento ou seção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DC143C"/>
                </a:solidFill>
                <a:latin typeface="Consolas" panose="020B0609020204030204" pitchFamily="49" charset="0"/>
              </a:rPr>
              <a:t>nav</a:t>
            </a: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&gt; </a:t>
            </a:r>
            <a:r>
              <a:rPr lang="pt-BR" dirty="0"/>
              <a:t>- Define um conjunto de links de navegação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DC143C"/>
                </a:solidFill>
                <a:latin typeface="Consolas" panose="020B0609020204030204" pitchFamily="49" charset="0"/>
              </a:rPr>
              <a:t>section</a:t>
            </a: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&gt; </a:t>
            </a:r>
            <a:r>
              <a:rPr lang="pt-BR" dirty="0"/>
              <a:t>- Define uma seção em um documento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DC143C"/>
                </a:solidFill>
                <a:latin typeface="Consolas" panose="020B0609020204030204" pitchFamily="49" charset="0"/>
              </a:rPr>
              <a:t>article</a:t>
            </a: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&gt; </a:t>
            </a:r>
            <a:r>
              <a:rPr lang="pt-BR" dirty="0"/>
              <a:t>- Define um conteúdo independente e autocontido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DC143C"/>
                </a:solidFill>
                <a:latin typeface="Consolas" panose="020B0609020204030204" pitchFamily="49" charset="0"/>
              </a:rPr>
              <a:t>aside</a:t>
            </a: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&gt; </a:t>
            </a:r>
            <a:r>
              <a:rPr lang="pt-BR" dirty="0"/>
              <a:t>- Define o conteúdo além do conteúdo (como uma barra lateral)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DC143C"/>
                </a:solidFill>
                <a:latin typeface="Consolas" panose="020B0609020204030204" pitchFamily="49" charset="0"/>
              </a:rPr>
              <a:t>footer</a:t>
            </a: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&gt; </a:t>
            </a:r>
            <a:r>
              <a:rPr lang="pt-BR" dirty="0"/>
              <a:t>- Define um rodapé para um documento ou seção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DC143C"/>
                </a:solidFill>
                <a:latin typeface="Consolas" panose="020B0609020204030204" pitchFamily="49" charset="0"/>
              </a:rPr>
              <a:t>details</a:t>
            </a: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&gt; </a:t>
            </a:r>
            <a:r>
              <a:rPr lang="pt-BR" dirty="0"/>
              <a:t>- Define detalhes adicionais que o usuário pode abrir e fechar sob demanda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DC143C"/>
                </a:solidFill>
                <a:latin typeface="Consolas" panose="020B0609020204030204" pitchFamily="49" charset="0"/>
              </a:rPr>
              <a:t>summary</a:t>
            </a:r>
            <a:r>
              <a:rPr lang="pt-BR" dirty="0"/>
              <a:t>&gt;- Define um título para o &lt;</a:t>
            </a:r>
            <a:r>
              <a:rPr lang="pt-BR" dirty="0" err="1"/>
              <a:t>details</a:t>
            </a:r>
            <a:r>
              <a:rPr lang="pt-BR" dirty="0"/>
              <a:t>&gt; elemento</a:t>
            </a:r>
          </a:p>
        </p:txBody>
      </p:sp>
    </p:spTree>
    <p:extLst>
      <p:ext uri="{BB962C8B-B14F-4D97-AF65-F5344CB8AC3E}">
        <p14:creationId xmlns:p14="http://schemas.microsoft.com/office/powerpoint/2010/main" val="32055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6592A-4BE0-4423-B887-1E4D716F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8339B-7FED-4E36-B38A-C5B9A789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76" y="4202022"/>
            <a:ext cx="3372771" cy="4452058"/>
          </a:xfrm>
          <a:prstGeom prst="rect">
            <a:avLst/>
          </a:prstGeom>
        </p:spPr>
      </p:pic>
      <p:pic>
        <p:nvPicPr>
          <p:cNvPr id="2054" name="Picture 6" descr="Bootstrap Logo Png Transparent Images Free – Free PNG Images Vector, PSD,  Clipart, Templates">
            <a:extLst>
              <a:ext uri="{FF2B5EF4-FFF2-40B4-BE49-F238E27FC236}">
                <a16:creationId xmlns:a16="http://schemas.microsoft.com/office/drawing/2014/main" id="{7F9B297A-A0E2-4E1E-9D45-4FD0AAF0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62" y="3784229"/>
            <a:ext cx="5082222" cy="508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4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Bootstrap</a:t>
            </a:r>
            <a:r>
              <a:rPr lang="pt-BR" dirty="0"/>
              <a:t>: Download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AA1473-0536-4D1D-A91B-1B3729E5B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84" y="3329358"/>
            <a:ext cx="12056539" cy="5980897"/>
          </a:xfrm>
        </p:spPr>
        <p:txBody>
          <a:bodyPr/>
          <a:lstStyle/>
          <a:p>
            <a:r>
              <a:rPr lang="pt-BR" dirty="0"/>
              <a:t>É possível baixar o código fonte completo em: 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https://getbootstrap.com/docs/5.0/getting-started/download/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Utilizar um link para acessar uma versão do </a:t>
            </a:r>
            <a:r>
              <a:rPr lang="pt-BR" dirty="0" err="1"/>
              <a:t>Bootstrap</a:t>
            </a:r>
            <a:r>
              <a:rPr lang="pt-BR" dirty="0"/>
              <a:t> online via CDN (</a:t>
            </a:r>
            <a:r>
              <a:rPr lang="pt-BR" dirty="0" err="1"/>
              <a:t>Content</a:t>
            </a:r>
            <a:r>
              <a:rPr lang="pt-BR" dirty="0"/>
              <a:t> Delivery Network)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rcRect t="16128" r="36915" b="14385"/>
          <a:stretch>
            <a:fillRect/>
          </a:stretch>
        </p:blipFill>
        <p:spPr>
          <a:xfrm>
            <a:off x="9899072" y="870857"/>
            <a:ext cx="2880752" cy="1763141"/>
          </a:xfrm>
          <a:prstGeom prst="rect">
            <a:avLst/>
          </a:prstGeom>
        </p:spPr>
      </p:pic>
      <p:pic>
        <p:nvPicPr>
          <p:cNvPr id="8" name="Imagem 7" descr="Logotipo&#10;&#10;Descrição gerada automaticamente com confiança baixa">
            <a:extLst>
              <a:ext uri="{FF2B5EF4-FFF2-40B4-BE49-F238E27FC236}">
                <a16:creationId xmlns:a16="http://schemas.microsoft.com/office/drawing/2014/main" id="{CC5A4A61-DD35-4386-BF85-C0D8B55ED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988" y="593669"/>
            <a:ext cx="1240266" cy="1240266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E4F2227F-114A-40AE-BC93-5BCDBA4AE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579" y="6749259"/>
            <a:ext cx="1141994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var(--bs-font-monospace)"/>
              </a:rPr>
              <a:t>link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var(--bs-font-monospace)"/>
              </a:rPr>
              <a:t>href</a:t>
            </a:r>
            <a:r>
              <a:rPr lang="en-US" altLang="en-US" sz="2800" dirty="0">
                <a:solidFill>
                  <a:srgbClr val="006EE0"/>
                </a:solidFill>
                <a:latin typeface="var(--bs-font-monospace)"/>
              </a:rPr>
              <a:t>="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https://cdn.jsdelivr.net/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npm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/bootstrap@5.0.0-beta3/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dist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css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/bootstrap.min.css"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var(--bs-font-monospace)"/>
              </a:rPr>
              <a:t>rel</a:t>
            </a:r>
            <a:r>
              <a:rPr lang="en-US" altLang="en-US" sz="2800" dirty="0">
                <a:solidFill>
                  <a:srgbClr val="2F6F9F"/>
                </a:solidFill>
                <a:latin typeface="var(--bs-font-monospace)"/>
              </a:rPr>
              <a:t>="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stylesheet"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EE0"/>
                </a:solidFill>
                <a:effectLst/>
                <a:latin typeface="var(--bs-font-monospace)"/>
              </a:rPr>
              <a:t>integrity</a:t>
            </a:r>
            <a:r>
              <a:rPr lang="en-US" altLang="en-US" sz="2800" dirty="0">
                <a:solidFill>
                  <a:srgbClr val="2F6F9F"/>
                </a:solidFill>
                <a:latin typeface="var(--bs-font-monospace)"/>
              </a:rPr>
              <a:t>="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sha384-eOJMYsd53ii+scO/bJGFsiCZc+5NDVN2yr8+0RDqr0Ql0h+rP48ckxlpbzKgwra6"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var(--bs-font-monospace)"/>
              </a:rPr>
              <a:t>crossorigin</a:t>
            </a:r>
            <a:r>
              <a:rPr lang="en-US" altLang="en-US" sz="2800" dirty="0">
                <a:solidFill>
                  <a:srgbClr val="2F6F9F"/>
                </a:solidFill>
                <a:latin typeface="var(--bs-font-monospace)"/>
              </a:rPr>
              <a:t>="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anonymous"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0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DA1AA-62EF-4671-A4AC-C3968C5E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E5EC6-BD0B-4EDB-BF5B-C7A96149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basta utilizar as classes definidas no </a:t>
            </a:r>
            <a:r>
              <a:rPr lang="pt-BR" dirty="0" err="1"/>
              <a:t>Bootstrap</a:t>
            </a:r>
            <a:endParaRPr lang="pt-BR" dirty="0"/>
          </a:p>
          <a:p>
            <a:r>
              <a:rPr lang="pt-BR" dirty="0"/>
              <a:t>Consulte a documentação em: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https://getbootstrap.com/docs/5.0/components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https://www.w3schools.com/bootstrap4/bootstrap_ref_all_classes.asp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104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75B5B42-0663-421E-BAA0-68BE3509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000" dirty="0"/>
              <a:t>Classes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251406-B62A-474B-97BE-BF1B41165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7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CC96-4BDB-4FF9-9CD8-E7BB6361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71559-5A5F-4EB4-BF53-1B7934B0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Containers são os elementos de layout mais básicos</a:t>
            </a:r>
          </a:p>
          <a:p>
            <a:pPr lvl="1"/>
            <a:r>
              <a:rPr lang="pt-BR" dirty="0"/>
              <a:t>Contém os demais componentes da página</a:t>
            </a:r>
          </a:p>
          <a:p>
            <a:pPr lvl="1"/>
            <a:r>
              <a:rPr lang="pt-BR" dirty="0"/>
              <a:t>São obrigatórios para usar o sistema de grid</a:t>
            </a:r>
          </a:p>
          <a:p>
            <a:pPr marL="544388" lvl="1" indent="0">
              <a:buNone/>
            </a:pPr>
            <a:endParaRPr lang="pt-BR" dirty="0"/>
          </a:p>
          <a:p>
            <a:r>
              <a:rPr lang="pt-BR" dirty="0"/>
              <a:t>Existem três tipos de containers</a:t>
            </a:r>
          </a:p>
          <a:p>
            <a:pPr lvl="1" algn="just"/>
            <a:r>
              <a:rPr lang="pt-BR" dirty="0"/>
              <a:t>Padrão (</a:t>
            </a:r>
            <a:r>
              <a:rPr lang="en-US" b="0" i="0" dirty="0">
                <a:solidFill>
                  <a:srgbClr val="D63384"/>
                </a:solidFill>
                <a:effectLst/>
                <a:latin typeface="SFMono-Regular"/>
              </a:rPr>
              <a:t>.container</a:t>
            </a:r>
            <a:r>
              <a:rPr lang="pt-BR" dirty="0"/>
              <a:t>) – comprimento máximo fixo que muda de acordo com o tamanho da tela do dispositivo</a:t>
            </a:r>
          </a:p>
          <a:p>
            <a:pPr lvl="1" algn="just"/>
            <a:r>
              <a:rPr lang="pt-BR" dirty="0"/>
              <a:t>Responsivo (</a:t>
            </a:r>
            <a:r>
              <a:rPr lang="en-US" b="0" i="0" dirty="0">
                <a:solidFill>
                  <a:srgbClr val="D63384"/>
                </a:solidFill>
                <a:effectLst/>
                <a:latin typeface="SFMono-Regular"/>
              </a:rPr>
              <a:t>container-&lt;size&gt;</a:t>
            </a:r>
            <a:r>
              <a:rPr lang="pt-BR" dirty="0"/>
              <a:t>) – acompanha o tamanho da tela até determinado ponto pré-definido</a:t>
            </a:r>
          </a:p>
          <a:p>
            <a:pPr lvl="1" algn="just"/>
            <a:r>
              <a:rPr lang="pt-BR" dirty="0" err="1"/>
              <a:t>Fluid</a:t>
            </a:r>
            <a:r>
              <a:rPr lang="pt-BR" dirty="0"/>
              <a:t> (</a:t>
            </a:r>
            <a:r>
              <a:rPr lang="en-US" b="0" i="0" dirty="0">
                <a:solidFill>
                  <a:srgbClr val="D63384"/>
                </a:solidFill>
                <a:effectLst/>
                <a:latin typeface="SFMono-Regular"/>
              </a:rPr>
              <a:t>.container-fluid</a:t>
            </a:r>
            <a:r>
              <a:rPr lang="en-US" dirty="0"/>
              <a:t>)</a:t>
            </a:r>
            <a:r>
              <a:rPr lang="pt-BR" dirty="0"/>
              <a:t> – acompanha o tamanho da tela sempre</a:t>
            </a:r>
          </a:p>
        </p:txBody>
      </p:sp>
    </p:spTree>
    <p:extLst>
      <p:ext uri="{BB962C8B-B14F-4D97-AF65-F5344CB8AC3E}">
        <p14:creationId xmlns:p14="http://schemas.microsoft.com/office/powerpoint/2010/main" val="16961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CC96-4BDB-4FF9-9CD8-E7BB6361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 breakpoint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B8D5DB-4E9E-4171-A79C-2A5B25DD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" y="3566160"/>
            <a:ext cx="12995631" cy="530737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E08CC6-B10E-4FE0-B469-8D3504B42DBF}"/>
              </a:ext>
            </a:extLst>
          </p:cNvPr>
          <p:cNvSpPr txBox="1"/>
          <p:nvPr/>
        </p:nvSpPr>
        <p:spPr>
          <a:xfrm>
            <a:off x="0" y="9030700"/>
            <a:ext cx="854506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Fonte: </a:t>
            </a:r>
            <a:r>
              <a:rPr lang="pt-BR" dirty="0">
                <a:hlinkClick r:id="rId3"/>
              </a:rPr>
              <a:t>https://getbootstrap.com/docs/5.0/layout/containers/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0DFDB-41BE-4DBB-A749-2760448F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CD4A18-2085-4E1D-8243-E888C1A9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HTML foi desenvolvida para descrever os elementos de uma página</a:t>
            </a:r>
          </a:p>
          <a:p>
            <a:pPr marL="0" indent="0" algn="just">
              <a:buNone/>
            </a:pPr>
            <a:endParaRPr lang="pt-BR" sz="500" dirty="0"/>
          </a:p>
          <a:p>
            <a:pPr lvl="1" algn="just"/>
            <a:r>
              <a:rPr lang="pt-BR" dirty="0"/>
              <a:t>Posteriormente foram inseridos atributos de formatação aos elementos</a:t>
            </a:r>
          </a:p>
          <a:p>
            <a:pPr lvl="1" algn="just"/>
            <a:r>
              <a:rPr lang="pt-BR" dirty="0"/>
              <a:t>Custoso editar página por página</a:t>
            </a:r>
          </a:p>
          <a:p>
            <a:pPr lvl="1" algn="just"/>
            <a:r>
              <a:rPr lang="pt-BR" dirty="0"/>
              <a:t>CSS permite especificar um arquivo com as informações do layout e reutilizá-lo em todas as páginas</a:t>
            </a:r>
          </a:p>
          <a:p>
            <a:pPr lvl="1" algn="just"/>
            <a:r>
              <a:rPr lang="pt-BR" dirty="0"/>
              <a:t>Referência ao arquivo CSS em feita no elemento </a:t>
            </a:r>
            <a:r>
              <a:rPr lang="pt-BR" sz="2900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pt-BR" sz="2900" dirty="0" err="1">
                <a:solidFill>
                  <a:srgbClr val="DC143C"/>
                </a:solidFill>
                <a:latin typeface="Consolas" panose="020B0609020204030204" pitchFamily="49" charset="0"/>
              </a:rPr>
              <a:t>head</a:t>
            </a:r>
            <a:r>
              <a:rPr lang="pt-BR" sz="2900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841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7EC7A-93B4-4C1C-AC72-E347D92E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85916-E558-45A4-9369-978A8637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 o </a:t>
            </a:r>
            <a:r>
              <a:rPr lang="pt-BR" dirty="0" err="1"/>
              <a:t>flexbox</a:t>
            </a:r>
            <a:r>
              <a:rPr lang="pt-BR" dirty="0"/>
              <a:t> para construir layouts com flexibilidade</a:t>
            </a:r>
          </a:p>
          <a:p>
            <a:pPr lvl="1"/>
            <a:r>
              <a:rPr lang="pt-BR" dirty="0"/>
              <a:t>Sistema suporta até 12 colunas</a:t>
            </a:r>
          </a:p>
          <a:p>
            <a:pPr lvl="1"/>
            <a:r>
              <a:rPr lang="pt-BR" dirty="0"/>
              <a:t>Seis </a:t>
            </a:r>
            <a:r>
              <a:rPr lang="pt-BR" dirty="0" err="1"/>
              <a:t>tiers</a:t>
            </a:r>
            <a:r>
              <a:rPr lang="pt-BR" dirty="0"/>
              <a:t> padrões de responsividade</a:t>
            </a:r>
          </a:p>
          <a:p>
            <a:r>
              <a:rPr lang="pt-BR" dirty="0"/>
              <a:t>Containers centralizam e ajustam o seu conteúdo</a:t>
            </a:r>
          </a:p>
          <a:p>
            <a:r>
              <a:rPr lang="pt-BR" dirty="0"/>
              <a:t>Linhas são usadas para conter colunas</a:t>
            </a:r>
          </a:p>
          <a:p>
            <a:pPr lvl="1"/>
            <a:r>
              <a:rPr lang="pt-BR" dirty="0"/>
              <a:t>Colunas possuem apenas ajustes horizontais</a:t>
            </a:r>
          </a:p>
          <a:p>
            <a:r>
              <a:rPr lang="pt-BR" dirty="0"/>
              <a:t>Colunas são bastante flexíveis</a:t>
            </a:r>
          </a:p>
          <a:p>
            <a:pPr lvl="1"/>
            <a:r>
              <a:rPr lang="pt-BR" dirty="0"/>
              <a:t>12 colunas de </a:t>
            </a:r>
            <a:r>
              <a:rPr lang="pt-BR" dirty="0" err="1"/>
              <a:t>template</a:t>
            </a:r>
            <a:r>
              <a:rPr lang="pt-BR" dirty="0"/>
              <a:t> por linha</a:t>
            </a:r>
          </a:p>
          <a:p>
            <a:pPr lvl="1"/>
            <a:r>
              <a:rPr lang="pt-BR" dirty="0"/>
              <a:t>O número na classe da coluna indica a quantidade de colunas do </a:t>
            </a:r>
            <a:r>
              <a:rPr lang="pt-BR" dirty="0" err="1"/>
              <a:t>template</a:t>
            </a:r>
            <a:r>
              <a:rPr lang="pt-BR" dirty="0"/>
              <a:t> que será utilizada (</a:t>
            </a:r>
            <a:r>
              <a:rPr lang="pt-BR" dirty="0" err="1"/>
              <a:t>ex</a:t>
            </a:r>
            <a:r>
              <a:rPr lang="pt-BR" dirty="0"/>
              <a:t>: col-4)</a:t>
            </a:r>
          </a:p>
          <a:p>
            <a:pPr lvl="1"/>
            <a:r>
              <a:rPr lang="pt-BR" dirty="0"/>
              <a:t>Caso não seja especificado o número, a coluna será organizada automaticamente</a:t>
            </a:r>
          </a:p>
          <a:p>
            <a:r>
              <a:rPr lang="pt-BR" dirty="0"/>
              <a:t>É possível personalizar todos os breakpoints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Sass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75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7EC7A-93B4-4C1C-AC72-E347D92E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 breakpoints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786FFD-91CF-4F30-8585-C1F15A79A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" y="3493008"/>
            <a:ext cx="12934880" cy="537984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68D3A58-D142-40E2-B264-27403B84FFDB}"/>
              </a:ext>
            </a:extLst>
          </p:cNvPr>
          <p:cNvSpPr txBox="1"/>
          <p:nvPr/>
        </p:nvSpPr>
        <p:spPr>
          <a:xfrm>
            <a:off x="0" y="9030700"/>
            <a:ext cx="854506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Fonte: </a:t>
            </a:r>
            <a:r>
              <a:rPr lang="pt-BR" dirty="0">
                <a:hlinkClick r:id="rId3"/>
              </a:rPr>
              <a:t>https://getbootstrap.com/docs/5.0/layout/grid/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3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E92455C-AFA7-453A-81AA-FE9DB8B3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Grid</a:t>
            </a:r>
          </a:p>
        </p:txBody>
      </p:sp>
    </p:spTree>
    <p:extLst>
      <p:ext uri="{BB962C8B-B14F-4D97-AF65-F5344CB8AC3E}">
        <p14:creationId xmlns:p14="http://schemas.microsoft.com/office/powerpoint/2010/main" val="393400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E92455C-AFA7-453A-81AA-FE9DB8B3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Grid Default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A5700F86-19B3-4F04-AF8C-FAB84C32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285" y="5999495"/>
            <a:ext cx="8620220" cy="2415602"/>
          </a:xfrm>
        </p:spPr>
        <p:txBody>
          <a:bodyPr/>
          <a:lstStyle/>
          <a:p>
            <a:pPr algn="ctr"/>
            <a:r>
              <a:rPr lang="pt-BR" dirty="0"/>
              <a:t>Caso o tamanho do layout seja o mesmo, independente do dispositivo, use </a:t>
            </a:r>
            <a:r>
              <a:rPr lang="en-US" b="0" i="0" dirty="0">
                <a:solidFill>
                  <a:srgbClr val="D63384"/>
                </a:solidFill>
                <a:effectLst/>
                <a:latin typeface="SFMono-Regular"/>
              </a:rPr>
              <a:t>.col </a:t>
            </a:r>
            <a:r>
              <a:rPr lang="en-US" dirty="0" err="1"/>
              <a:t>ou</a:t>
            </a:r>
            <a:r>
              <a:rPr lang="en-US" b="0" i="0" dirty="0">
                <a:solidFill>
                  <a:srgbClr val="D63384"/>
                </a:solidFill>
                <a:effectLst/>
                <a:latin typeface="SFMono-Regular"/>
              </a:rPr>
              <a:t> .col-*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00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56DAA-0B74-44C4-9709-8FBC3A2D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Configuração rápida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4490CB-DCEF-4EEE-A7DF-DA3FDE93A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Exemplo gridRow.html</a:t>
            </a:r>
          </a:p>
        </p:txBody>
      </p:sp>
    </p:spTree>
    <p:extLst>
      <p:ext uri="{BB962C8B-B14F-4D97-AF65-F5344CB8AC3E}">
        <p14:creationId xmlns:p14="http://schemas.microsoft.com/office/powerpoint/2010/main" val="13032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77733-652F-4A21-8F19-7CC3399A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Colunas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87D382A-5966-4551-87AE-9C69CD73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</a:t>
            </a:r>
            <a:r>
              <a:rPr lang="pt-BR" dirty="0" err="1"/>
              <a:t>flexbox</a:t>
            </a:r>
            <a:r>
              <a:rPr lang="pt-BR" dirty="0"/>
              <a:t> permite modificar colunas individuais ou grupo de colunas utilizando o &lt;</a:t>
            </a:r>
            <a:r>
              <a:rPr lang="pt-BR" dirty="0" err="1"/>
              <a:t>row</a:t>
            </a:r>
            <a:r>
              <a:rPr lang="pt-BR" dirty="0"/>
              <a:t>&gt;</a:t>
            </a:r>
          </a:p>
          <a:p>
            <a:pPr lvl="1" algn="just"/>
            <a:r>
              <a:rPr lang="pt-BR" dirty="0"/>
              <a:t>Você escolhe como as colunas crescem ou encolhem</a:t>
            </a:r>
          </a:p>
          <a:p>
            <a:pPr marL="544388" lvl="1" indent="0" algn="just">
              <a:buNone/>
            </a:pPr>
            <a:endParaRPr lang="pt-BR" sz="1000" dirty="0"/>
          </a:p>
          <a:p>
            <a:pPr algn="just"/>
            <a:r>
              <a:rPr lang="pt-BR" dirty="0"/>
              <a:t>Todo o conteúdo deve ir dentro da coluna</a:t>
            </a:r>
          </a:p>
          <a:p>
            <a:pPr lvl="1" algn="just"/>
            <a:r>
              <a:rPr lang="pt-BR" dirty="0"/>
              <a:t>A hierarquia do </a:t>
            </a:r>
            <a:r>
              <a:rPr lang="pt-BR" dirty="0" err="1"/>
              <a:t>Bootstrap</a:t>
            </a:r>
            <a:r>
              <a:rPr lang="pt-BR" dirty="0"/>
              <a:t> é container &gt; linha &gt; coluna. Não seguir esta hierarquia pode gerar resultados inesperados</a:t>
            </a:r>
          </a:p>
          <a:p>
            <a:pPr marL="544388" lvl="1" indent="0" algn="just">
              <a:buNone/>
            </a:pPr>
            <a:endParaRPr lang="pt-BR" sz="1000" dirty="0"/>
          </a:p>
          <a:p>
            <a:pPr algn="just"/>
            <a:r>
              <a:rPr lang="pt-BR" dirty="0"/>
              <a:t>Como já vimos, </a:t>
            </a:r>
            <a:r>
              <a:rPr lang="pt-BR" dirty="0" err="1"/>
              <a:t>Bootstrap</a:t>
            </a:r>
            <a:r>
              <a:rPr lang="pt-BR" dirty="0"/>
              <a:t> oferece classes pré-definidas para que o layout possa ser configurado rapidamente e de forma responsiva</a:t>
            </a:r>
          </a:p>
        </p:txBody>
      </p:sp>
    </p:spTree>
    <p:extLst>
      <p:ext uri="{BB962C8B-B14F-4D97-AF65-F5344CB8AC3E}">
        <p14:creationId xmlns:p14="http://schemas.microsoft.com/office/powerpoint/2010/main" val="53568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2799021-C438-49DB-B485-3D442E82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Coluna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AD2C32-A4C3-423A-8263-70B7010FA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Se uma coluna com mais de 12 “colunas </a:t>
            </a:r>
            <a:r>
              <a:rPr lang="pt-BR" dirty="0" err="1"/>
              <a:t>template</a:t>
            </a:r>
            <a:r>
              <a:rPr lang="pt-BR" dirty="0"/>
              <a:t>” de comprimento for criada, as demais colunas serão adicionadas em uma linha subsequente</a:t>
            </a:r>
          </a:p>
        </p:txBody>
      </p:sp>
    </p:spTree>
    <p:extLst>
      <p:ext uri="{BB962C8B-B14F-4D97-AF65-F5344CB8AC3E}">
        <p14:creationId xmlns:p14="http://schemas.microsoft.com/office/powerpoint/2010/main" val="29676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290A9-4BA0-4E5D-8F87-1DD9FE17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5453E-7EEC-45E7-BE2C-73F3FCB37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62" y="3662821"/>
            <a:ext cx="3515780" cy="2366130"/>
          </a:xfrm>
          <a:prstGeom prst="rect">
            <a:avLst/>
          </a:prstGeom>
        </p:spPr>
      </p:pic>
      <p:pic>
        <p:nvPicPr>
          <p:cNvPr id="6" name="Imagem 5" descr="Logotipo&#10;&#10;Descrição gerada automaticamente com confiança baixa">
            <a:extLst>
              <a:ext uri="{FF2B5EF4-FFF2-40B4-BE49-F238E27FC236}">
                <a16:creationId xmlns:a16="http://schemas.microsoft.com/office/drawing/2014/main" id="{891B7B03-DCFD-4A3D-B7DB-C9A9EA628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8520" y="3620659"/>
            <a:ext cx="1240266" cy="12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723284" y="3312733"/>
            <a:ext cx="11446549" cy="581544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Usa-se CSS para modificar a aparência dos elementos da página</a:t>
            </a:r>
          </a:p>
          <a:p>
            <a:pPr marL="0" indent="0" algn="just">
              <a:buNone/>
            </a:pPr>
            <a:endParaRPr lang="pt-BR" sz="500" dirty="0"/>
          </a:p>
          <a:p>
            <a:pPr lvl="1" algn="just"/>
            <a:r>
              <a:rPr lang="pt-BR" dirty="0"/>
              <a:t>Podemos selecionar os elementos através do:</a:t>
            </a:r>
          </a:p>
          <a:p>
            <a:pPr marL="544388" lvl="1" indent="0" algn="just">
              <a:buNone/>
            </a:pPr>
            <a:endParaRPr lang="pt-BR" sz="500" dirty="0"/>
          </a:p>
          <a:p>
            <a:pPr lvl="2" algn="just"/>
            <a:r>
              <a:rPr lang="pt-BR" dirty="0"/>
              <a:t>id</a:t>
            </a:r>
          </a:p>
          <a:p>
            <a:pPr lvl="2" algn="just"/>
            <a:r>
              <a:rPr lang="pt-BR" dirty="0"/>
              <a:t>classe </a:t>
            </a:r>
          </a:p>
          <a:p>
            <a:pPr lvl="2" algn="just"/>
            <a:r>
              <a:rPr lang="pt-BR" dirty="0"/>
              <a:t>ou pelo próprio nome</a:t>
            </a:r>
          </a:p>
          <a:p>
            <a:pPr marL="544388" lvl="1" indent="0" algn="just">
              <a:buNone/>
            </a:pPr>
            <a:endParaRPr lang="pt-BR" sz="500" dirty="0"/>
          </a:p>
          <a:p>
            <a:pPr algn="just"/>
            <a:r>
              <a:rPr lang="pt-BR" dirty="0"/>
              <a:t>Cores podem ser definidas utilizando RGB, HEX, ou HSL</a:t>
            </a:r>
          </a:p>
          <a:p>
            <a:pPr marL="0" indent="0" algn="just">
              <a:buNone/>
            </a:pPr>
            <a:endParaRPr lang="pt-BR" sz="500" dirty="0"/>
          </a:p>
          <a:p>
            <a:pPr algn="just"/>
            <a:r>
              <a:rPr lang="pt-BR" dirty="0"/>
              <a:t>É possível definir um preenchimento ao redor do elemento HTML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rcRect t="16128" r="36915" b="14385"/>
          <a:stretch>
            <a:fillRect/>
          </a:stretch>
        </p:blipFill>
        <p:spPr>
          <a:xfrm>
            <a:off x="9899072" y="870857"/>
            <a:ext cx="2880752" cy="1763141"/>
          </a:xfrm>
          <a:prstGeom prst="rect">
            <a:avLst/>
          </a:prstGeom>
        </p:spPr>
      </p:pic>
      <p:pic>
        <p:nvPicPr>
          <p:cNvPr id="7" name="Imagem 6" descr="Logotipo&#10;&#10;Descrição gerada automaticamente com confiança baixa">
            <a:extLst>
              <a:ext uri="{FF2B5EF4-FFF2-40B4-BE49-F238E27FC236}">
                <a16:creationId xmlns:a16="http://schemas.microsoft.com/office/drawing/2014/main" id="{AA3442C4-58F8-49A8-AB96-361933924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988" y="593669"/>
            <a:ext cx="1240266" cy="12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0687C-4B2E-421A-985E-56EFD9B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CSS: Sintaxe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D76049-5B3E-4AF4-8344-037E7A5E6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95" y="3379597"/>
            <a:ext cx="10984148" cy="22972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B08B606-ED6F-453E-B19C-44EB1AC8F5DC}"/>
              </a:ext>
            </a:extLst>
          </p:cNvPr>
          <p:cNvSpPr txBox="1"/>
          <p:nvPr/>
        </p:nvSpPr>
        <p:spPr>
          <a:xfrm>
            <a:off x="4352544" y="6543017"/>
            <a:ext cx="93543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334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392EE-6C12-4EDE-9BB0-0775EF9F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B6790-6921-49CF-AB0A-D115AE7E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Para selecionar elementos HTML, podemos utilizar alguns seletores simples:</a:t>
            </a:r>
          </a:p>
          <a:p>
            <a:pPr marL="0" indent="0" algn="just">
              <a:buNone/>
            </a:pPr>
            <a:endParaRPr lang="pt-BR" sz="500" dirty="0"/>
          </a:p>
          <a:p>
            <a:pPr lvl="1" algn="just"/>
            <a:r>
              <a:rPr lang="pt-BR" dirty="0"/>
              <a:t>Nome</a:t>
            </a:r>
          </a:p>
          <a:p>
            <a:pPr lvl="1" algn="just"/>
            <a:r>
              <a:rPr lang="pt-BR" dirty="0"/>
              <a:t>Id (#)</a:t>
            </a:r>
          </a:p>
          <a:p>
            <a:pPr lvl="1" algn="just"/>
            <a:r>
              <a:rPr lang="pt-BR" dirty="0"/>
              <a:t>Classe (.)</a:t>
            </a:r>
          </a:p>
        </p:txBody>
      </p:sp>
    </p:spTree>
    <p:extLst>
      <p:ext uri="{BB962C8B-B14F-4D97-AF65-F5344CB8AC3E}">
        <p14:creationId xmlns:p14="http://schemas.microsoft.com/office/powerpoint/2010/main" val="198244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049EC-9F12-4D6B-B1CA-95A03ED7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com 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4C261A-95CE-4A7B-B0C0-C648713A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85" y="3183055"/>
            <a:ext cx="11479800" cy="5924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A52A2A"/>
                </a:solidFill>
                <a:latin typeface="Consolas" panose="020B0609020204030204" pitchFamily="49" charset="0"/>
              </a:rPr>
              <a:t>#para1 </a:t>
            </a:r>
            <a:r>
              <a:rPr lang="es-E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E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:</a:t>
            </a: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center</a:t>
            </a: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ES" sz="24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: red</a:t>
            </a: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sz="1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s-ES" sz="2400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="para1"&gt;</a:t>
            </a:r>
            <a:r>
              <a:rPr lang="es-ES" sz="2400" dirty="0" err="1">
                <a:latin typeface="Consolas" panose="020B0609020204030204" pitchFamily="49" charset="0"/>
              </a:rPr>
              <a:t>Hello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World</a:t>
            </a:r>
            <a:r>
              <a:rPr lang="es-ES" sz="2400" dirty="0">
                <a:latin typeface="Consolas" panose="020B0609020204030204" pitchFamily="49" charset="0"/>
              </a:rPr>
              <a:t>!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s-ES" sz="2400" dirty="0" err="1">
                <a:latin typeface="Consolas" panose="020B0609020204030204" pitchFamily="49" charset="0"/>
              </a:rPr>
              <a:t>This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paragraph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is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not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affected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by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the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style</a:t>
            </a:r>
            <a:r>
              <a:rPr lang="es-ES" sz="2400" dirty="0">
                <a:latin typeface="Consolas" panose="020B0609020204030204" pitchFamily="49" charset="0"/>
              </a:rPr>
              <a:t>.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s-ES" sz="2400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9467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B44C3-68F6-4315-83E8-31214F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com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C2A11-7749-4030-AEED-3703CFD4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712788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.center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                      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https://www.w3schools.com/css/tryit.asp?filename=trycss_syntax_class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C0791C-A3A8-44FE-AF06-AF26806935E2}"/>
              </a:ext>
            </a:extLst>
          </p:cNvPr>
          <p:cNvSpPr txBox="1"/>
          <p:nvPr/>
        </p:nvSpPr>
        <p:spPr>
          <a:xfrm>
            <a:off x="6986016" y="4297680"/>
            <a:ext cx="55229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p.center</a:t>
            </a:r>
            <a:r>
              <a:rPr lang="en-US" sz="2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222473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m">
  <a:themeElements>
    <a:clrScheme name="Personalizada 5">
      <a:dk1>
        <a:sysClr val="windowText" lastClr="000000"/>
      </a:dk1>
      <a:lt1>
        <a:sysClr val="window" lastClr="FFFFFF"/>
      </a:lt1>
      <a:dk2>
        <a:srgbClr val="0070C0"/>
      </a:dk2>
      <a:lt2>
        <a:srgbClr val="E7E6E6"/>
      </a:lt2>
      <a:accent1>
        <a:srgbClr val="003760"/>
      </a:accent1>
      <a:accent2>
        <a:srgbClr val="003760"/>
      </a:accent2>
      <a:accent3>
        <a:srgbClr val="003760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EF69EF-478E-4A34-9077-AD5B790C84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490D93-7B1B-411A-837B-D91624B8B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42A2DC-E608-45A4-8DCA-71E71A9E667F}">
  <ds:schemaRefs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1933</Words>
  <Application>Microsoft Office PowerPoint</Application>
  <PresentationFormat>Personalizar</PresentationFormat>
  <Paragraphs>268</Paragraphs>
  <Slides>59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Consolas</vt:lpstr>
      <vt:lpstr>SFMono-Regular</vt:lpstr>
      <vt:lpstr>Trebuchet MS</vt:lpstr>
      <vt:lpstr>var(--bs-font-monospace)</vt:lpstr>
      <vt:lpstr>Berlim</vt:lpstr>
      <vt:lpstr>CSS</vt:lpstr>
      <vt:lpstr>O que vamos aprender hoje?</vt:lpstr>
      <vt:lpstr>Github</vt:lpstr>
      <vt:lpstr>Relembrando: CSS</vt:lpstr>
      <vt:lpstr>CSS</vt:lpstr>
      <vt:lpstr>CSS: Sintaxe</vt:lpstr>
      <vt:lpstr>Seletores</vt:lpstr>
      <vt:lpstr>Selecionando com id</vt:lpstr>
      <vt:lpstr>Selecionando com classe</vt:lpstr>
      <vt:lpstr>Selecionando com classe</vt:lpstr>
      <vt:lpstr>Seletor universal</vt:lpstr>
      <vt:lpstr>Seletor em grupo</vt:lpstr>
      <vt:lpstr>Exemplo com seletores</vt:lpstr>
      <vt:lpstr>Incorporando CSS à pagina</vt:lpstr>
      <vt:lpstr>Relembrando</vt:lpstr>
      <vt:lpstr>Incorporação do CSS</vt:lpstr>
      <vt:lpstr>Seletores múltiplos</vt:lpstr>
      <vt:lpstr>Exemplo com seletores múltiplos</vt:lpstr>
      <vt:lpstr>Prioridades </vt:lpstr>
      <vt:lpstr>Cores</vt:lpstr>
      <vt:lpstr>Cores</vt:lpstr>
      <vt:lpstr>Cores</vt:lpstr>
      <vt:lpstr>Transparência</vt:lpstr>
      <vt:lpstr>Seleção da cor</vt:lpstr>
      <vt:lpstr>Seleção da cor</vt:lpstr>
      <vt:lpstr>Padding</vt:lpstr>
      <vt:lpstr>Padding: exemplo</vt:lpstr>
      <vt:lpstr>Links</vt:lpstr>
      <vt:lpstr>Links: regras</vt:lpstr>
      <vt:lpstr>Links: exemplos</vt:lpstr>
      <vt:lpstr>Exemplo links</vt:lpstr>
      <vt:lpstr>Opacidade e Transparência</vt:lpstr>
      <vt:lpstr>Opacidade e Transparência</vt:lpstr>
      <vt:lpstr>Exemplo Opacidade</vt:lpstr>
      <vt:lpstr>Definindo o Layout</vt:lpstr>
      <vt:lpstr>Header/cabeçalho</vt:lpstr>
      <vt:lpstr>Conteúdo</vt:lpstr>
      <vt:lpstr>Exemplo - Conteúdo</vt:lpstr>
      <vt:lpstr>Exemplo – Tamanhos diferentes</vt:lpstr>
      <vt:lpstr>Footer/rodapé</vt:lpstr>
      <vt:lpstr>Layout</vt:lpstr>
      <vt:lpstr>Layout: elementos</vt:lpstr>
      <vt:lpstr>Layout: elementos</vt:lpstr>
      <vt:lpstr>Frameworks</vt:lpstr>
      <vt:lpstr>Bootstrap: Download</vt:lpstr>
      <vt:lpstr>Classes</vt:lpstr>
      <vt:lpstr>Classes</vt:lpstr>
      <vt:lpstr>Containers</vt:lpstr>
      <vt:lpstr>Containers breakpoint</vt:lpstr>
      <vt:lpstr>Grid</vt:lpstr>
      <vt:lpstr>Grid breakpoints</vt:lpstr>
      <vt:lpstr>Exemplo Grid</vt:lpstr>
      <vt:lpstr>Exemplo Grid Default</vt:lpstr>
      <vt:lpstr>Configuração rápida</vt:lpstr>
      <vt:lpstr>Colunas</vt:lpstr>
      <vt:lpstr>Exemplo Coluna</vt:lpstr>
      <vt:lpstr>Template Bootstrap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/>
  <cp:lastModifiedBy/>
  <cp:revision>2</cp:revision>
  <dcterms:created xsi:type="dcterms:W3CDTF">2013-06-18T13:57:10Z</dcterms:created>
  <dcterms:modified xsi:type="dcterms:W3CDTF">2021-07-07T00:09:51Z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