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62" r:id="rId5"/>
    <p:sldId id="304" r:id="rId6"/>
    <p:sldId id="276" r:id="rId7"/>
    <p:sldId id="278" r:id="rId8"/>
    <p:sldId id="280" r:id="rId9"/>
    <p:sldId id="305" r:id="rId10"/>
    <p:sldId id="295" r:id="rId11"/>
    <p:sldId id="337" r:id="rId12"/>
    <p:sldId id="282" r:id="rId13"/>
    <p:sldId id="293" r:id="rId14"/>
    <p:sldId id="294" r:id="rId15"/>
    <p:sldId id="296" r:id="rId16"/>
    <p:sldId id="297" r:id="rId17"/>
    <p:sldId id="303" r:id="rId18"/>
    <p:sldId id="338" r:id="rId19"/>
    <p:sldId id="302" r:id="rId20"/>
    <p:sldId id="298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342" r:id="rId30"/>
    <p:sldId id="301" r:id="rId31"/>
    <p:sldId id="306" r:id="rId32"/>
    <p:sldId id="308" r:id="rId33"/>
    <p:sldId id="309" r:id="rId34"/>
    <p:sldId id="279" r:id="rId35"/>
    <p:sldId id="277" r:id="rId36"/>
    <p:sldId id="310" r:id="rId37"/>
    <p:sldId id="281" r:id="rId38"/>
    <p:sldId id="311" r:id="rId39"/>
    <p:sldId id="312" r:id="rId40"/>
    <p:sldId id="287" r:id="rId41"/>
    <p:sldId id="314" r:id="rId42"/>
    <p:sldId id="315" r:id="rId43"/>
    <p:sldId id="316" r:id="rId44"/>
    <p:sldId id="317" r:id="rId45"/>
    <p:sldId id="339" r:id="rId46"/>
    <p:sldId id="318" r:id="rId47"/>
    <p:sldId id="292" r:id="rId48"/>
    <p:sldId id="340" r:id="rId49"/>
    <p:sldId id="321" r:id="rId50"/>
    <p:sldId id="322" r:id="rId51"/>
    <p:sldId id="323" r:id="rId52"/>
    <p:sldId id="324" r:id="rId53"/>
    <p:sldId id="299" r:id="rId54"/>
    <p:sldId id="300" r:id="rId55"/>
    <p:sldId id="341" r:id="rId56"/>
    <p:sldId id="326" r:id="rId57"/>
    <p:sldId id="327" r:id="rId58"/>
    <p:sldId id="329" r:id="rId59"/>
    <p:sldId id="274" r:id="rId60"/>
    <p:sldId id="275" r:id="rId61"/>
    <p:sldId id="335" r:id="rId62"/>
    <p:sldId id="330" r:id="rId63"/>
    <p:sldId id="331" r:id="rId64"/>
    <p:sldId id="332" r:id="rId65"/>
    <p:sldId id="333" r:id="rId66"/>
  </p:sldIdLst>
  <p:sldSz cx="12961938" cy="9721850"/>
  <p:notesSz cx="6858000" cy="9144000"/>
  <p:defaultTextStyle>
    <a:defPPr>
      <a:defRPr lang="pt-BR"/>
    </a:defPPr>
    <a:lvl1pPr marL="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inicial" id="{15202A74-163D-4B71-BBA8-E2FCD164262F}">
          <p14:sldIdLst>
            <p14:sldId id="262"/>
            <p14:sldId id="304"/>
            <p14:sldId id="276"/>
            <p14:sldId id="278"/>
            <p14:sldId id="280"/>
            <p14:sldId id="305"/>
            <p14:sldId id="295"/>
            <p14:sldId id="337"/>
            <p14:sldId id="282"/>
            <p14:sldId id="293"/>
            <p14:sldId id="294"/>
            <p14:sldId id="296"/>
            <p14:sldId id="297"/>
            <p14:sldId id="303"/>
            <p14:sldId id="338"/>
            <p14:sldId id="302"/>
            <p14:sldId id="298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342"/>
            <p14:sldId id="301"/>
            <p14:sldId id="306"/>
            <p14:sldId id="308"/>
            <p14:sldId id="309"/>
            <p14:sldId id="279"/>
            <p14:sldId id="277"/>
            <p14:sldId id="310"/>
            <p14:sldId id="281"/>
            <p14:sldId id="311"/>
            <p14:sldId id="312"/>
            <p14:sldId id="287"/>
            <p14:sldId id="314"/>
            <p14:sldId id="315"/>
            <p14:sldId id="316"/>
            <p14:sldId id="317"/>
            <p14:sldId id="339"/>
            <p14:sldId id="318"/>
            <p14:sldId id="292"/>
            <p14:sldId id="340"/>
            <p14:sldId id="321"/>
            <p14:sldId id="322"/>
            <p14:sldId id="323"/>
            <p14:sldId id="324"/>
            <p14:sldId id="299"/>
            <p14:sldId id="300"/>
            <p14:sldId id="341"/>
            <p14:sldId id="326"/>
            <p14:sldId id="327"/>
            <p14:sldId id="329"/>
            <p14:sldId id="274"/>
            <p14:sldId id="275"/>
            <p14:sldId id="335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3" autoAdjust="0"/>
    <p:restoredTop sz="86352" autoAdjust="0"/>
  </p:normalViewPr>
  <p:slideViewPr>
    <p:cSldViewPr snapToGrid="0">
      <p:cViewPr varScale="1">
        <p:scale>
          <a:sx n="53" d="100"/>
          <a:sy n="53" d="100"/>
        </p:scale>
        <p:origin x="1470" y="72"/>
      </p:cViewPr>
      <p:guideLst>
        <p:guide orient="horz" pos="3062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07/07/2021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4634"/>
            <a:ext cx="9534428" cy="391173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31" y="6016043"/>
            <a:ext cx="3271431" cy="3925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" y="3671676"/>
            <a:ext cx="9534429" cy="2353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687130" y="3671676"/>
            <a:ext cx="3271432" cy="235367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285" y="3875286"/>
            <a:ext cx="8658445" cy="1946454"/>
          </a:xfrm>
        </p:spPr>
        <p:txBody>
          <a:bodyPr anchor="b">
            <a:noAutofit/>
          </a:bodyPr>
          <a:lstStyle>
            <a:lvl1pPr algn="r" latinLnBrk="0">
              <a:defRPr lang="pt-BR" sz="6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285" y="6228958"/>
            <a:ext cx="8658445" cy="1584425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/>
            </a:lvl1pPr>
            <a:lvl2pPr marL="544388" indent="0" algn="ctr" latinLnBrk="0">
              <a:buNone/>
              <a:defRPr lang="pt-BR" sz="2400"/>
            </a:lvl2pPr>
            <a:lvl3pPr marL="1088776" indent="0" algn="ctr" latinLnBrk="0">
              <a:buNone/>
              <a:defRPr lang="pt-BR" sz="2100"/>
            </a:lvl3pPr>
            <a:lvl4pPr marL="1633164" indent="0" algn="ctr" latinLnBrk="0">
              <a:buNone/>
              <a:defRPr lang="pt-BR" sz="1900"/>
            </a:lvl4pPr>
            <a:lvl5pPr marL="2177552" indent="0" algn="ctr" latinLnBrk="0">
              <a:buNone/>
              <a:defRPr lang="pt-BR" sz="1900"/>
            </a:lvl5pPr>
            <a:lvl6pPr marL="2721940" indent="0" algn="ctr" latinLnBrk="0">
              <a:buNone/>
              <a:defRPr lang="pt-BR" sz="1900"/>
            </a:lvl6pPr>
            <a:lvl7pPr marL="3266328" indent="0" algn="ctr" latinLnBrk="0">
              <a:buNone/>
              <a:defRPr lang="pt-BR" sz="1900"/>
            </a:lvl7pPr>
            <a:lvl8pPr marL="3810716" indent="0" algn="ctr" latinLnBrk="0">
              <a:buNone/>
              <a:defRPr lang="pt-BR" sz="1900"/>
            </a:lvl8pPr>
            <a:lvl9pPr marL="4355104" indent="0" algn="ctr" latinLnBrk="0">
              <a:buNone/>
              <a:defRPr lang="pt-BR" sz="19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1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0" y="3184339"/>
            <a:ext cx="12961938" cy="62921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981761" y="3312735"/>
            <a:ext cx="7237947" cy="510235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5" y="3312733"/>
            <a:ext cx="4029426" cy="5102365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5175774" y="3312735"/>
            <a:ext cx="7010684" cy="510235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6" y="3312735"/>
            <a:ext cx="4121046" cy="5102362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723285" y="864161"/>
            <a:ext cx="11446548" cy="508855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864160"/>
            <a:ext cx="11396671" cy="5093056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81" y="864162"/>
            <a:ext cx="10887623" cy="4303898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90844" y="5179003"/>
            <a:ext cx="10279978" cy="7782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620425" y="1060524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918901" y="4715926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8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2685" y="3312734"/>
            <a:ext cx="326391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23285" y="4284920"/>
            <a:ext cx="3242294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37602" y="3312734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826381" y="4284920"/>
            <a:ext cx="3256687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93995" y="3312734"/>
            <a:ext cx="326390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893995" y="4284920"/>
            <a:ext cx="3263900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9" name="Imagem 1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20" name="Retângulo 19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1" name="Retângulo 20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1" y="6092108"/>
            <a:ext cx="324229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723281" y="3312734"/>
            <a:ext cx="324229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723281" y="6909013"/>
            <a:ext cx="3242297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93132" y="6092108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793131" y="3312734"/>
            <a:ext cx="325668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791693" y="6909012"/>
            <a:ext cx="3261000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84304" y="6092108"/>
            <a:ext cx="3256969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884302" y="3312734"/>
            <a:ext cx="3256969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884171" y="6909009"/>
            <a:ext cx="3261283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29" name="Imagem 2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31" name="Retângulo 30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2" name="Imagem 11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92980" y="2423224"/>
            <a:ext cx="6301046" cy="1454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9716229" y="7367276"/>
            <a:ext cx="3254549" cy="145460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768903" y="864160"/>
            <a:ext cx="1141614" cy="5137629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723285" y="864161"/>
            <a:ext cx="9430154" cy="7550933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>
          <a:xfrm>
            <a:off x="7237003" y="8415096"/>
            <a:ext cx="2916436" cy="517598"/>
          </a:xfrm>
        </p:spPr>
        <p:txBody>
          <a:bodyPr/>
          <a:lstStyle/>
          <a:p>
            <a:fld id="{6178E61D-D431-422C-9764-11DAFE33AB63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>
          <a:xfrm>
            <a:off x="723285" y="8415097"/>
            <a:ext cx="6513719" cy="51759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8123" y="7593218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de cantos arredondados 5"/>
          <p:cNvSpPr/>
          <p:nvPr userDrawn="1"/>
        </p:nvSpPr>
        <p:spPr>
          <a:xfrm>
            <a:off x="748145" y="3020638"/>
            <a:ext cx="11637819" cy="643924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1097279" y="3408221"/>
            <a:ext cx="10956175" cy="5785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0" y="3020637"/>
            <a:ext cx="12961938" cy="6405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5" y="3329358"/>
            <a:ext cx="11479800" cy="59808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3569"/>
            <a:ext cx="11096971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31" y="5794978"/>
            <a:ext cx="1704228" cy="20451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3864736"/>
            <a:ext cx="9626140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759142" y="3864736"/>
            <a:ext cx="3199418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5" y="4068342"/>
            <a:ext cx="8520468" cy="1546293"/>
          </a:xfrm>
        </p:spPr>
        <p:txBody>
          <a:bodyPr anchor="ctr">
            <a:normAutofit/>
          </a:bodyPr>
          <a:lstStyle>
            <a:lvl1pPr algn="r" latinLnBrk="0">
              <a:defRPr lang="pt-BR" sz="43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544388" indent="0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latinLnBrk="0">
              <a:buNone/>
              <a:defRPr lang="pt-BR" sz="21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46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723283" y="3312734"/>
            <a:ext cx="4995064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177648" y="3312734"/>
            <a:ext cx="4996872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588" y="3312735"/>
            <a:ext cx="4754759" cy="982583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23286" y="4295318"/>
            <a:ext cx="4995061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17953" y="3312734"/>
            <a:ext cx="4756568" cy="981082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7177648" y="4295318"/>
            <a:ext cx="4996873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" name="Retângulo de cantos arredondados 1"/>
          <p:cNvSpPr/>
          <p:nvPr userDrawn="1"/>
        </p:nvSpPr>
        <p:spPr>
          <a:xfrm>
            <a:off x="598516" y="2989373"/>
            <a:ext cx="11704320" cy="655363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0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00">
              <a:schemeClr val="bg2">
                <a:lumMod val="50000"/>
              </a:schemeClr>
            </a:gs>
            <a:gs pos="25000">
              <a:srgbClr val="2799F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1938" cy="9721850"/>
          </a:xfrm>
          <a:prstGeom prst="rect">
            <a:avLst/>
          </a:prstGeom>
        </p:spPr>
      </p:pic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10220987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4" y="3312734"/>
            <a:ext cx="11446549" cy="5102364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027833" y="8415096"/>
            <a:ext cx="4141999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/>
              <a:pPr/>
              <a:t>07/07/2021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723284" y="8415097"/>
            <a:ext cx="7304550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11407032" y="1067770"/>
            <a:ext cx="1227037" cy="1546294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2" r:id="rId6"/>
    <p:sldLayoutId id="2147483653" r:id="rId7"/>
    <p:sldLayoutId id="2147483654" r:id="rId8"/>
    <p:sldLayoutId id="2147483669" r:id="rId9"/>
    <p:sldLayoutId id="2147483670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  <p:sldLayoutId id="2147483658" r:id="rId20"/>
    <p:sldLayoutId id="21474836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088776" rtl="0" eaLnBrk="1" latinLnBrk="0" hangingPunct="1">
        <a:lnSpc>
          <a:spcPct val="90000"/>
        </a:lnSpc>
        <a:spcBef>
          <a:spcPct val="0"/>
        </a:spcBef>
        <a:buNone/>
        <a:defRPr lang="pt-BR"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94" indent="-272194" algn="l" defTabSz="1088776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8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97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35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746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string_indexo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e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eventattributes.asp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events_onload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events_mousedown" TargetMode="External"/><Relationship Id="rId2" Type="http://schemas.openxmlformats.org/officeDocument/2006/relationships/hyperlink" Target="https://www.w3schools.com/js/tryit.asp?filename=tryjs_events_mouseover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js/tryit.asp?filename=tryjs_addeventlistener_add_many2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write_ove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JavaScript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João Paulo Dias de Almeida</a:t>
            </a:r>
          </a:p>
          <a:p>
            <a:pPr algn="ctr"/>
            <a:r>
              <a:rPr lang="pt-BR" dirty="0"/>
              <a:t>160101181@prof.uninassau.edu.br</a:t>
            </a:r>
          </a:p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C26A-C38C-4A8D-9B8F-EE4E435B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6070F-75F2-4ECF-9900-EA8A5DC7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 em utilizar um arquivo externo para fazer referência ao JavaScript: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dirty="0"/>
              <a:t>Separa o HTML do código</a:t>
            </a:r>
          </a:p>
          <a:p>
            <a:pPr lvl="1"/>
            <a:r>
              <a:rPr lang="pt-BR" dirty="0"/>
              <a:t>Facilita a leitura</a:t>
            </a:r>
          </a:p>
          <a:p>
            <a:pPr lvl="1"/>
            <a:r>
              <a:rPr lang="pt-BR" dirty="0"/>
              <a:t>O armazenamento de arquivos JS em cache pode melhorar a velocidade com que a página é renderizada</a:t>
            </a:r>
          </a:p>
          <a:p>
            <a:pPr lvl="1"/>
            <a:r>
              <a:rPr lang="pt-BR" dirty="0"/>
              <a:t>Para adicionar vários arquivos script, utilize: </a:t>
            </a:r>
          </a:p>
          <a:p>
            <a:pPr lvl="1"/>
            <a:endParaRPr lang="pt-BR" sz="1000" dirty="0"/>
          </a:p>
          <a:p>
            <a:pPr marL="2949575" lvl="1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="myScript2.js"&gt;&lt;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949575" lvl="1" indent="0">
              <a:buNone/>
            </a:pPr>
            <a:endParaRPr lang="pt-BR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73150" indent="-342900">
              <a:tabLst>
                <a:tab pos="274638" algn="l"/>
              </a:tabLst>
            </a:pPr>
            <a:r>
              <a:rPr lang="pt-BR" dirty="0"/>
              <a:t>Pasta especifica:</a:t>
            </a:r>
          </a:p>
          <a:p>
            <a:pPr marL="0" indent="0">
              <a:buNone/>
              <a:tabLst>
                <a:tab pos="274638" algn="l"/>
              </a:tabLst>
            </a:pP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pt-BR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/myScript1.js"&gt;&lt;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73150" indent="-342900">
              <a:tabLst>
                <a:tab pos="274638" algn="l"/>
              </a:tabLst>
            </a:pPr>
            <a:r>
              <a:rPr lang="pt-BR" dirty="0"/>
              <a:t>Mesma pasta da página:</a:t>
            </a:r>
          </a:p>
          <a:p>
            <a:pPr marL="0" indent="0">
              <a:buNone/>
              <a:tabLst>
                <a:tab pos="274638" algn="l"/>
              </a:tabLst>
            </a:pPr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pt-BR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292475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8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B89F5FD-EFD9-4292-9B46-213356C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acesso externo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1133B8A-5670-4FDC-921E-D6E7C6CE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A949-5911-4FFD-9BBF-B1C3730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DE858-EC6F-4BC1-89E4-B4C69367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23" y="4100774"/>
            <a:ext cx="10368891" cy="417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sz="3600" dirty="0"/>
            </a:b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Comentário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múltiplas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linhas</a:t>
            </a:r>
            <a:endParaRPr lang="en-US" sz="36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const e let</a:t>
            </a:r>
            <a:br>
              <a:rPr lang="en-US" sz="3600" dirty="0"/>
            </a:b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s-ES" sz="3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y, z;    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Declara </a:t>
            </a:r>
            <a:r>
              <a:rPr lang="es-E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variáveis</a:t>
            </a:r>
            <a:endParaRPr lang="es-ES" sz="36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y = </a:t>
            </a:r>
            <a:r>
              <a:rPr lang="es-E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3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Atribui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valores</a:t>
            </a:r>
          </a:p>
          <a:p>
            <a:pPr marL="0" indent="0">
              <a:buNone/>
            </a:pPr>
            <a:r>
              <a:rPr lang="es-E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x + y;         </a:t>
            </a:r>
            <a:r>
              <a:rPr lang="es-E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 valores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62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55B01-17CE-4844-BECA-AA5D47E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A497D-A1F9-48CE-B43E-396737A1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fazer soma de </a:t>
            </a:r>
            <a:r>
              <a:rPr lang="pt-BR" dirty="0" err="1"/>
              <a:t>strings</a:t>
            </a:r>
            <a:r>
              <a:rPr lang="pt-BR" dirty="0"/>
              <a:t>, o JavaScript concatena as </a:t>
            </a:r>
            <a:r>
              <a:rPr lang="pt-BR" dirty="0" err="1"/>
              <a:t>strings</a:t>
            </a:r>
            <a:r>
              <a:rPr lang="pt-BR" dirty="0"/>
              <a:t> envolvidas</a:t>
            </a:r>
          </a:p>
          <a:p>
            <a:endParaRPr lang="pt-BR" sz="1000" dirty="0"/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Ao colocar um número entre aspas, os demais números são tratados como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	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281C-8FB8-4775-8935-D5FAD53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0376C-675F-4941-9131-2D5A260D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Tamanho da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dirty="0"/>
              <a:t>	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txt.length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indica o local onde inicia a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(contagem inicia do zero)</a:t>
            </a:r>
          </a:p>
          <a:p>
            <a:pPr marL="0" indent="0">
              <a:buNone/>
            </a:pP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Retorna -1 se o texto não existir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0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476E8A-9E51-4461-B0A5-296EF0DA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9D8CB-1AE4-41A0-901F-2E1C77438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281C-8FB8-4775-8935-D5FAD53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0376C-675F-4941-9131-2D5A260D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lastIndexOf</a:t>
            </a:r>
            <a:r>
              <a:rPr lang="pt-BR" dirty="0"/>
              <a:t>() </a:t>
            </a:r>
            <a:r>
              <a:rPr lang="pt-BR" dirty="0">
                <a:sym typeface="Wingdings" panose="05000000000000000000" pitchFamily="2" charset="2"/>
              </a:rPr>
              <a:t>exibe a última ocorrência de uma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str.lastIndexOf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locate where 'locate' occurs!"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"locate“, 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Igualdade: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==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verifica se os valores são iguais</a:t>
            </a:r>
          </a:p>
          <a:p>
            <a:pPr marL="0" indent="0">
              <a:buNone/>
            </a:pPr>
            <a:endParaRPr lang="pt-BR" sz="1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	===  verifica se o valor e o tipo são igua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6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93CA9-DF2B-4146-8789-6DDEABA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27C20-52E1-45DC-82FF-682150C4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9963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2399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39963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2399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2239963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23996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223996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"blue“</a:t>
            </a:r>
          </a:p>
          <a:p>
            <a:pPr marL="2239963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/>
              <a:t>document.getElementById</a:t>
            </a:r>
            <a:r>
              <a:rPr lang="pt-BR" dirty="0"/>
              <a:t>("demo").</a:t>
            </a:r>
            <a:r>
              <a:rPr lang="pt-BR" dirty="0" err="1"/>
              <a:t>innerHTML</a:t>
            </a:r>
            <a:r>
              <a:rPr lang="pt-BR" dirty="0"/>
              <a:t> = </a:t>
            </a:r>
            <a:r>
              <a:rPr lang="pt-BR" b="1" dirty="0" err="1"/>
              <a:t>person.firstName</a:t>
            </a:r>
            <a:r>
              <a:rPr lang="pt-BR" b="1" dirty="0"/>
              <a:t> </a:t>
            </a:r>
            <a:r>
              <a:rPr lang="pt-BR" dirty="0"/>
              <a:t>+ "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b="1" dirty="0" err="1"/>
              <a:t>person.age</a:t>
            </a:r>
            <a:r>
              <a:rPr lang="pt-BR" b="1" dirty="0"/>
              <a:t> </a:t>
            </a:r>
            <a:r>
              <a:rPr lang="pt-BR" dirty="0"/>
              <a:t>+ "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3059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343-146C-4F7C-AADB-D3FF4FC2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C9180-8659-42A3-A664-F699B031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98" y="4540939"/>
            <a:ext cx="9521942" cy="3048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3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3300" dirty="0"/>
            </a:b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33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3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16837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343-146C-4F7C-AADB-D3FF4FC2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C9180-8659-42A3-A664-F699B031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138" y="4495219"/>
            <a:ext cx="7865661" cy="3048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myFunction(p1, p2) {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 * p2; 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072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C367B-9C98-4DE0-83E1-AEA0F89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2EDE4-1796-4C06-8AB7-B3FDFD6F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Descrever JavaScript</a:t>
            </a:r>
          </a:p>
          <a:p>
            <a:pPr>
              <a:lnSpc>
                <a:spcPct val="150000"/>
              </a:lnSpc>
            </a:pPr>
            <a:r>
              <a:rPr lang="pt-BR" dirty="0"/>
              <a:t>Criar arquivos específicos para conter o código separado do HTML</a:t>
            </a:r>
          </a:p>
          <a:p>
            <a:pPr>
              <a:lnSpc>
                <a:spcPct val="150000"/>
              </a:lnSpc>
            </a:pPr>
            <a:r>
              <a:rPr lang="pt-BR" dirty="0"/>
              <a:t>Declarar variáveis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métodos associados a </a:t>
            </a:r>
            <a:r>
              <a:rPr lang="pt-BR" dirty="0" err="1"/>
              <a:t>strings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Criar funções e objetos</a:t>
            </a:r>
          </a:p>
          <a:p>
            <a:pPr>
              <a:lnSpc>
                <a:spcPct val="150000"/>
              </a:lnSpc>
            </a:pPr>
            <a:r>
              <a:rPr lang="pt-BR" dirty="0"/>
              <a:t>Identificar um elemento HTML a partir do DOM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9DA6-A5C2-465F-99D3-29F4ACF9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8956-D4D2-4E22-AEC1-9DC181F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da função será executado quando:</a:t>
            </a:r>
          </a:p>
          <a:p>
            <a:pPr marL="0" indent="0">
              <a:buNone/>
            </a:pPr>
            <a:endParaRPr lang="pt-BR" sz="500" dirty="0"/>
          </a:p>
          <a:p>
            <a:pPr lvl="1">
              <a:lnSpc>
                <a:spcPct val="150000"/>
              </a:lnSpc>
            </a:pPr>
            <a:r>
              <a:rPr lang="pt-BR" dirty="0"/>
              <a:t>Um evento ocorrer (ex. usuário clicar em um botão)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Quando invocado por um outro código JavaScript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Recursivamente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41383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65ED5-ED6D-414B-A0E5-D2418C5C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87906-E490-4D65-B542-B2288301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84" y="5399049"/>
            <a:ext cx="11479800" cy="1722702"/>
          </a:xfrm>
        </p:spPr>
        <p:txBody>
          <a:bodyPr/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(a, b) {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b};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8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12A5-F3D4-430C-97CD-B5C410BB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como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47448-9145-4144-A34A-768E7E82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85" y="4860925"/>
            <a:ext cx="11479800" cy="2568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myFunction(a, b) {</a:t>
            </a:r>
            <a:br>
              <a:rPr lang="en-US" sz="4000" dirty="0"/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b;</a:t>
            </a:r>
            <a:br>
              <a:rPr lang="en-US" sz="4000" dirty="0"/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myFunction(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9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2EC92-E9AC-4E45-9FB4-057C171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B7B6F-20A4-4690-A7ED-0C098566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71" y="4050309"/>
            <a:ext cx="10660995" cy="3071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{</a:t>
            </a:r>
            <a:br>
              <a:rPr lang="es-ES" sz="3100" dirty="0"/>
            </a:b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3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y;</a:t>
            </a:r>
            <a:br>
              <a:rPr lang="es-ES" sz="3100" dirty="0"/>
            </a:b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3100" dirty="0"/>
            </a:br>
            <a:br>
              <a:rPr lang="es-ES" sz="3100" dirty="0"/>
            </a:br>
            <a:br>
              <a:rPr lang="es-E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x * y;</a:t>
            </a:r>
          </a:p>
          <a:p>
            <a:pPr marL="0" indent="0">
              <a:buNone/>
            </a:pPr>
            <a:endParaRPr lang="es-ES" sz="3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{ </a:t>
            </a:r>
            <a:r>
              <a:rPr lang="es-E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 };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2126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248BE-7157-4F99-A625-268398C9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E981D-8D7C-4809-B030-FD47486D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05" y="5112438"/>
            <a:ext cx="5517495" cy="153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(x, y = </a:t>
            </a:r>
            <a:r>
              <a:rPr lang="fr-FR" sz="3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fr-FR" sz="3100" dirty="0"/>
            </a:b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code</a:t>
            </a:r>
            <a:br>
              <a:rPr lang="fr-FR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fr-FR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1750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92D78-A304-4486-91A3-F134E22F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3D308-2A11-4A27-8217-EEEF76E2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141" y="4371058"/>
            <a:ext cx="9083655" cy="428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Construtor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myFunction(arg1, arg2) {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arg1;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arg2;</a:t>
            </a:r>
            <a:br>
              <a:rPr lang="en-US" sz="3100" dirty="0"/>
            </a:b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100" dirty="0"/>
            </a:br>
            <a:br>
              <a:rPr lang="en-US" sz="3100" dirty="0"/>
            </a:b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Cria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um novo </a:t>
            </a:r>
            <a:r>
              <a:rPr lang="en-US" sz="3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objeto</a:t>
            </a:r>
            <a:br>
              <a:rPr lang="en-US" sz="3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“João"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“Dias"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3100" dirty="0"/>
            </a:br>
            <a:r>
              <a:rPr lang="en-US" sz="3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x.firstName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4045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0BBAB-AA98-4029-9640-B6B44A3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palavra reservada </a:t>
            </a:r>
            <a:r>
              <a:rPr lang="pt-BR" b="1" dirty="0" err="1"/>
              <a:t>this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5A215-C5E2-48E7-88C5-34B7591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se refere ao objeto que possui o método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Caso não exista um objeto, o valor de </a:t>
            </a:r>
            <a:r>
              <a:rPr lang="pt-BR" dirty="0" err="1"/>
              <a:t>this</a:t>
            </a:r>
            <a:r>
              <a:rPr lang="pt-BR" dirty="0"/>
              <a:t> é o valor global (</a:t>
            </a:r>
            <a:r>
              <a:rPr lang="pt-BR" dirty="0" err="1"/>
              <a:t>window</a:t>
            </a:r>
            <a:r>
              <a:rPr lang="pt-BR" dirty="0"/>
              <a:t>)</a:t>
            </a:r>
          </a:p>
          <a:p>
            <a:endParaRPr lang="pt-BR" dirty="0"/>
          </a:p>
          <a:p>
            <a:pPr marL="2949575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myFunction();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C023C-ED89-4458-B848-239C18B1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73383-FD48-4BB0-934C-E4C72E01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9736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“João"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age: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“black"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Acessando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4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392C4-1757-4C85-840F-30465CB2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94616F-0162-409B-960B-44F24D54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página é carregada, o navegador cria o </a:t>
            </a:r>
            <a:r>
              <a:rPr lang="pt-BR" b="1" dirty="0" err="1"/>
              <a:t>D</a:t>
            </a:r>
            <a:r>
              <a:rPr lang="pt-BR" dirty="0" err="1"/>
              <a:t>ocument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odel (DOM) da página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Utilizando o DOM, JavaScript pode acessar e modificar todos os elementos do documento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dirty="0"/>
              <a:t>Possível criar páginas dinâmicas</a:t>
            </a:r>
          </a:p>
          <a:p>
            <a:pPr lvl="1"/>
            <a:r>
              <a:rPr lang="pt-BR" dirty="0"/>
              <a:t>Modificar e remover elementos ou atributos HTML de uma página</a:t>
            </a:r>
          </a:p>
          <a:p>
            <a:pPr lvl="1"/>
            <a:r>
              <a:rPr lang="pt-BR" dirty="0"/>
              <a:t>Adicionar novos elementos</a:t>
            </a:r>
          </a:p>
          <a:p>
            <a:pPr lvl="1"/>
            <a:r>
              <a:rPr lang="pt-BR" dirty="0"/>
              <a:t>Reagir a eventos HTML</a:t>
            </a:r>
          </a:p>
          <a:p>
            <a:pPr lvl="1"/>
            <a:r>
              <a:rPr lang="pt-BR" dirty="0"/>
              <a:t>Criar eventos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92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392C4-1757-4C85-840F-30465CB2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94616F-0162-409B-960B-44F24D54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JavaScript está entre as linguagens de programação mais populares</a:t>
            </a:r>
          </a:p>
          <a:p>
            <a:pPr lvl="1" algn="just"/>
            <a:r>
              <a:rPr lang="pt-BR" dirty="0"/>
              <a:t>Linguagem de programação interpretada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b="1" dirty="0"/>
              <a:t>HTML</a:t>
            </a:r>
            <a:r>
              <a:rPr lang="pt-BR" dirty="0"/>
              <a:t> define o conteúdo das páginas</a:t>
            </a:r>
          </a:p>
          <a:p>
            <a:pPr algn="just"/>
            <a:r>
              <a:rPr lang="pt-BR" b="1" dirty="0"/>
              <a:t>CSS</a:t>
            </a:r>
            <a:r>
              <a:rPr lang="pt-BR" dirty="0"/>
              <a:t> especifica o layout</a:t>
            </a:r>
          </a:p>
          <a:p>
            <a:pPr algn="just"/>
            <a:r>
              <a:rPr lang="pt-BR" b="1" dirty="0"/>
              <a:t>JavaScript</a:t>
            </a:r>
            <a:r>
              <a:rPr lang="pt-BR" dirty="0"/>
              <a:t> programa o comportamento das páginas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JavaScript pode ser utilizado para alterar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30204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EF13-80C7-4523-B3D2-47A05C9E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DOM?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BC120-D8EE-40D0-B5D1-9459F8F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DOM é um padrão da W3C (World </a:t>
            </a:r>
            <a:r>
              <a:rPr lang="pt-BR" dirty="0" err="1"/>
              <a:t>Wide</a:t>
            </a:r>
            <a:r>
              <a:rPr lang="pt-BR" dirty="0"/>
              <a:t> Web Consortium)</a:t>
            </a:r>
          </a:p>
          <a:p>
            <a:pPr lvl="1"/>
            <a:r>
              <a:rPr lang="pt-BR" dirty="0"/>
              <a:t>Principal organização internacional que padroniza tecnologias utilizadas na WWW</a:t>
            </a:r>
          </a:p>
          <a:p>
            <a:pPr lvl="1"/>
            <a:r>
              <a:rPr lang="pt-BR" dirty="0"/>
              <a:t>Fundada e liderada por Tim Berners-Lee</a:t>
            </a:r>
          </a:p>
          <a:p>
            <a:pPr lvl="1"/>
            <a:endParaRPr lang="pt-BR" sz="1100" dirty="0"/>
          </a:p>
          <a:p>
            <a:r>
              <a:rPr lang="pt-BR" dirty="0"/>
              <a:t>O DOM define um padrão para acessar os documentos</a:t>
            </a:r>
          </a:p>
          <a:p>
            <a:endParaRPr lang="pt-BR" sz="1100" dirty="0"/>
          </a:p>
          <a:p>
            <a:pPr marL="0" indent="0" algn="ctr">
              <a:buNone/>
            </a:pP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O </a:t>
            </a:r>
            <a:r>
              <a:rPr lang="pt-BR" i="1" dirty="0" err="1">
                <a:solidFill>
                  <a:schemeClr val="tx2">
                    <a:lumMod val="25000"/>
                  </a:schemeClr>
                </a:solidFill>
              </a:rPr>
              <a:t>Document</a:t>
            </a: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BR" i="1" dirty="0" err="1">
                <a:solidFill>
                  <a:schemeClr val="tx2">
                    <a:lumMod val="25000"/>
                  </a:schemeClr>
                </a:solidFill>
              </a:rPr>
              <a:t>Object</a:t>
            </a:r>
            <a:r>
              <a:rPr lang="pt-BR" i="1" dirty="0">
                <a:solidFill>
                  <a:schemeClr val="tx2">
                    <a:lumMod val="25000"/>
                  </a:schemeClr>
                </a:solidFill>
              </a:rPr>
              <a:t> Model (DOM) do W3C permite que programas e scripts acessem e atualizem dinamicamente o conteúdo, a estrutura e o estilo de um documento.</a:t>
            </a:r>
          </a:p>
          <a:p>
            <a:endParaRPr lang="pt-BR" dirty="0"/>
          </a:p>
          <a:p>
            <a:endParaRPr lang="pt-BR" sz="1100" dirty="0"/>
          </a:p>
          <a:p>
            <a:r>
              <a:rPr lang="pt-BR" dirty="0"/>
              <a:t>O W3C DOM </a:t>
            </a:r>
            <a:r>
              <a:rPr lang="pt-BR" b="1" dirty="0"/>
              <a:t>padrão</a:t>
            </a:r>
            <a:r>
              <a:rPr lang="pt-BR" dirty="0"/>
              <a:t> é separado em três partes:</a:t>
            </a:r>
          </a:p>
          <a:p>
            <a:pPr lvl="1"/>
            <a:r>
              <a:rPr lang="pt-BR" dirty="0"/>
              <a:t>Core DOM – modelo padrão para todos os tipos de documentos</a:t>
            </a:r>
          </a:p>
          <a:p>
            <a:pPr lvl="1"/>
            <a:r>
              <a:rPr lang="pt-BR" dirty="0"/>
              <a:t>XML DOM – modelo padrão para documentos XML</a:t>
            </a:r>
          </a:p>
          <a:p>
            <a:pPr lvl="1"/>
            <a:r>
              <a:rPr lang="pt-BR" dirty="0"/>
              <a:t>HTML DOM – modelo padrão para documentos HTML</a:t>
            </a:r>
          </a:p>
        </p:txBody>
      </p:sp>
    </p:spTree>
    <p:extLst>
      <p:ext uri="{BB962C8B-B14F-4D97-AF65-F5344CB8AC3E}">
        <p14:creationId xmlns:p14="http://schemas.microsoft.com/office/powerpoint/2010/main" val="20818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D1D0-5EA9-4701-9CC5-FEE2D9F1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D4FC7-FE9D-4F3D-A876-8601A2CB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padrão que define como acessar, modificar, adicionar, ou deletar elementos HTML</a:t>
            </a:r>
          </a:p>
          <a:p>
            <a:pPr marL="0" indent="0">
              <a:buNone/>
            </a:pPr>
            <a:endParaRPr lang="pt-BR" sz="1000" dirty="0"/>
          </a:p>
          <a:p>
            <a:r>
              <a:rPr lang="pt-BR" dirty="0"/>
              <a:t>HTML DOM define:</a:t>
            </a:r>
          </a:p>
          <a:p>
            <a:pPr lvl="1"/>
            <a:r>
              <a:rPr lang="pt-BR" dirty="0"/>
              <a:t>Elementos HTML como objetos</a:t>
            </a:r>
          </a:p>
          <a:p>
            <a:pPr lvl="1"/>
            <a:r>
              <a:rPr lang="pt-BR" dirty="0"/>
              <a:t>As propriedades dos elementos</a:t>
            </a:r>
          </a:p>
          <a:p>
            <a:pPr lvl="1"/>
            <a:r>
              <a:rPr lang="pt-BR" dirty="0"/>
              <a:t>Métodos para acessar elementos HTML</a:t>
            </a:r>
          </a:p>
          <a:p>
            <a:pPr lvl="1"/>
            <a:r>
              <a:rPr lang="pt-BR" dirty="0"/>
              <a:t>Eventos para todos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32598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0864-44E5-4CAD-9E48-1FD33C47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Árvore: HTML </a:t>
            </a:r>
            <a:r>
              <a:rPr lang="pt-BR" dirty="0"/>
              <a:t>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913E2-E5D6-4D8A-BE72-4DAF772C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construído como uma árvore de objetos</a:t>
            </a: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8C0BCA45-3D5C-407D-A902-97E82C25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09" y="4005072"/>
            <a:ext cx="9692929" cy="53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B743-A5E7-434F-B375-2E583F06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0DDC1-50F3-415E-BBE7-62AEDC6C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(HTML DOM) são ações que podem ser executadas em elementos HTML</a:t>
            </a:r>
          </a:p>
          <a:p>
            <a:pPr lvl="1"/>
            <a:r>
              <a:rPr lang="pt-BR" dirty="0"/>
              <a:t>Atributos são valores que podem ser atribuídos ou modificados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HTML DOM pode ser acessado via JavaScript</a:t>
            </a:r>
          </a:p>
          <a:p>
            <a:pPr lvl="1"/>
            <a:r>
              <a:rPr lang="pt-BR" dirty="0"/>
              <a:t>Os elementos são definidos como objetos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Interface: conjunto de propriedades e métodos de cada objeto</a:t>
            </a:r>
          </a:p>
        </p:txBody>
      </p:sp>
    </p:spTree>
    <p:extLst>
      <p:ext uri="{BB962C8B-B14F-4D97-AF65-F5344CB8AC3E}">
        <p14:creationId xmlns:p14="http://schemas.microsoft.com/office/powerpoint/2010/main" val="19819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D888-9DB8-4330-933A-0DFF17B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Propriedade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6631D-AE6E-4B3B-8AC2-4882A983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exemplo abaixo modifica a propriedade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dirty="0"/>
              <a:t> do elemento HTML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 algn="just"/>
            <a:r>
              <a:rPr lang="en-US" sz="2900" dirty="0" err="1"/>
              <a:t>Representa</a:t>
            </a:r>
            <a:r>
              <a:rPr lang="en-US" sz="2900" dirty="0"/>
              <a:t> o </a:t>
            </a:r>
            <a:r>
              <a:rPr lang="en-US" sz="2900" dirty="0" err="1"/>
              <a:t>conteúdo</a:t>
            </a:r>
            <a:r>
              <a:rPr lang="en-US" sz="2900" dirty="0"/>
              <a:t> do </a:t>
            </a:r>
            <a:r>
              <a:rPr lang="en-US" sz="2900" dirty="0" err="1"/>
              <a:t>elemento</a:t>
            </a:r>
            <a:endParaRPr lang="en-US" sz="2900" dirty="0"/>
          </a:p>
          <a:p>
            <a:pPr marL="0" indent="0" algn="just">
              <a:buNone/>
            </a:pPr>
            <a:endParaRPr lang="pt-BR" sz="1000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EFBE-45B5-4FDA-B223-C3D1ADF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8BBB5-7323-4524-9197-56EE65E1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forma mais comum de acessar elementos HTML é utilizando o id</a:t>
            </a:r>
          </a:p>
          <a:p>
            <a:pPr lvl="1"/>
            <a:r>
              <a:rPr lang="pt-BR" dirty="0"/>
              <a:t>No exemplo, o método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dirty="0" err="1"/>
              <a:t>encontra</a:t>
            </a:r>
            <a:r>
              <a:rPr lang="en-US" sz="2900" dirty="0"/>
              <a:t> o </a:t>
            </a:r>
            <a:r>
              <a:rPr lang="en-US" sz="2900" dirty="0" err="1"/>
              <a:t>elemento</a:t>
            </a:r>
            <a:r>
              <a:rPr lang="en-US" sz="2900" dirty="0"/>
              <a:t> HTML </a:t>
            </a:r>
            <a:r>
              <a:rPr lang="en-US" sz="2900" dirty="0" err="1"/>
              <a:t>desejado</a:t>
            </a:r>
            <a:r>
              <a:rPr lang="en-US" sz="2900" dirty="0"/>
              <a:t> </a:t>
            </a:r>
            <a:r>
              <a:rPr lang="en-US" sz="2900" dirty="0" err="1"/>
              <a:t>através</a:t>
            </a:r>
            <a:r>
              <a:rPr lang="en-US" sz="2900" dirty="0"/>
              <a:t> do id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"demo“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5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628FB-D86D-4C46-9FD8-293B2F7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DOM: </a:t>
            </a:r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02A0F-FC15-4038-94A7-C49B6D82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Document</a:t>
            </a:r>
            <a:r>
              <a:rPr lang="pt-BR" dirty="0"/>
              <a:t> (documento) representa a sua página Web</a:t>
            </a:r>
          </a:p>
          <a:p>
            <a:pPr algn="just"/>
            <a:r>
              <a:rPr lang="pt-BR" dirty="0"/>
              <a:t>Para acessar qualquer elemento da página é necessário acessar primeiro o objeto </a:t>
            </a:r>
            <a:r>
              <a:rPr lang="pt-BR" dirty="0" err="1"/>
              <a:t>document</a:t>
            </a:r>
            <a:endParaRPr lang="pt-BR" dirty="0"/>
          </a:p>
          <a:p>
            <a:pPr algn="just"/>
            <a:r>
              <a:rPr lang="pt-BR" dirty="0"/>
              <a:t>Algumas formas de encontrar elementos a partir do objeto </a:t>
            </a:r>
            <a:r>
              <a:rPr lang="pt-BR" dirty="0" err="1"/>
              <a:t>document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B1449FA-32F7-44B8-B7D2-DBF4CC7AE7D7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5808100"/>
          <a:ext cx="1112409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document.getElementById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>
                          <a:effectLst/>
                        </a:rPr>
                        <a:t>id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dirty="0">
                          <a:effectLst/>
                        </a:rPr>
                        <a:t> o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pelo</a:t>
                      </a:r>
                      <a:r>
                        <a:rPr lang="en-US" sz="2800" dirty="0">
                          <a:effectLst/>
                        </a:rPr>
                        <a:t> id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document.getElementsByTagName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dirty="0">
                          <a:effectLst/>
                        </a:rPr>
                        <a:t> o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pelo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 da tag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document.getElementsByClassName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nome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Encontra o elemento pelo nome da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39F8D-D58E-4BA1-AADA-16D49B68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elementos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FEF4C-C125-4FFA-9E91-69EECE16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várias maneiras de encontrar um elemento HTML:</a:t>
            </a:r>
          </a:p>
          <a:p>
            <a:pPr lvl="1"/>
            <a:r>
              <a:rPr lang="pt-BR" dirty="0"/>
              <a:t>Pelo id, </a:t>
            </a:r>
            <a:r>
              <a:rPr lang="pt-BR" dirty="0" err="1"/>
              <a:t>tag</a:t>
            </a:r>
            <a:r>
              <a:rPr lang="pt-BR" dirty="0"/>
              <a:t>, classe, seletor CSS, ou coleções de objeto</a:t>
            </a:r>
          </a:p>
          <a:p>
            <a:pPr lvl="1"/>
            <a:endParaRPr lang="pt-BR" sz="1000" dirty="0"/>
          </a:p>
          <a:p>
            <a:r>
              <a:rPr lang="pt-BR" dirty="0"/>
              <a:t>Pela </a:t>
            </a:r>
            <a:r>
              <a:rPr lang="pt-BR" dirty="0" err="1"/>
              <a:t>tag</a:t>
            </a:r>
            <a:endParaRPr lang="pt-BR" dirty="0"/>
          </a:p>
          <a:p>
            <a:pPr marL="5443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Pelo seletor CSS</a:t>
            </a:r>
          </a:p>
          <a:p>
            <a:pPr marL="544388" lvl="1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/>
              <a:t>Coleção de objetos</a:t>
            </a:r>
          </a:p>
          <a:p>
            <a:pPr marL="5443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document.forms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"frm1"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 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text;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9F92-8B2F-4CEA-94F4-EFF2D0D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elementos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2B9977C-49C3-41FC-973B-47BB96E286F4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3913750"/>
          <a:ext cx="111240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68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4459026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i="1" dirty="0" err="1">
                          <a:effectLst/>
                        </a:rPr>
                        <a:t>element</a:t>
                      </a:r>
                      <a:r>
                        <a:rPr lang="en-US" sz="2800" dirty="0" err="1">
                          <a:effectLst/>
                        </a:rPr>
                        <a:t>.setAttribute</a:t>
                      </a:r>
                      <a:r>
                        <a:rPr lang="en-US" sz="2800" i="1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atributo</a:t>
                      </a:r>
                      <a:r>
                        <a:rPr lang="en-US" sz="2800" i="1" dirty="0">
                          <a:effectLst/>
                        </a:rPr>
                        <a:t>, valor)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Muda o valor de </a:t>
                      </a:r>
                      <a:r>
                        <a:rPr lang="en-US" sz="2800" dirty="0" err="1">
                          <a:effectLst/>
                        </a:rPr>
                        <a:t>atributo</a:t>
                      </a:r>
                      <a:r>
                        <a:rPr lang="en-US" sz="2800" dirty="0">
                          <a:effectLst/>
                        </a:rPr>
                        <a:t> de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DB9753-2012-4F7E-BE57-154C76C508FD}"/>
              </a:ext>
            </a:extLst>
          </p:cNvPr>
          <p:cNvGraphicFramePr>
            <a:graphicFrameLocks noGrp="1"/>
          </p:cNvGraphicFramePr>
          <p:nvPr/>
        </p:nvGraphicFramePr>
        <p:xfrm>
          <a:off x="918922" y="5808100"/>
          <a:ext cx="11124094" cy="285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.innerHTML</a:t>
                      </a:r>
                      <a:r>
                        <a:rPr lang="en-US" dirty="0">
                          <a:effectLst/>
                        </a:rPr>
                        <a:t> =  </a:t>
                      </a:r>
                      <a:r>
                        <a:rPr lang="en-US" i="1" dirty="0">
                          <a:effectLst/>
                        </a:rPr>
                        <a:t>novo </a:t>
                      </a:r>
                      <a:r>
                        <a:rPr lang="en-US" i="1" dirty="0" err="1">
                          <a:effectLst/>
                        </a:rPr>
                        <a:t>conteúdo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inner HTML de um </a:t>
                      </a:r>
                      <a:r>
                        <a:rPr lang="en-US" dirty="0" err="1">
                          <a:effectLst/>
                        </a:rPr>
                        <a:t>elemento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</a:t>
                      </a:r>
                      <a:r>
                        <a:rPr lang="en-US" i="1" dirty="0" err="1">
                          <a:effectLst/>
                        </a:rPr>
                        <a:t>attribute</a:t>
                      </a:r>
                      <a:r>
                        <a:rPr lang="en-US" i="1" dirty="0">
                          <a:effectLst/>
                        </a:rPr>
                        <a:t> = novo valor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valor de </a:t>
                      </a:r>
                      <a:r>
                        <a:rPr lang="en-US" dirty="0" err="1">
                          <a:effectLst/>
                        </a:rPr>
                        <a:t>atributo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.style.</a:t>
                      </a:r>
                      <a:r>
                        <a:rPr lang="en-US" i="1" dirty="0" err="1">
                          <a:effectLst/>
                        </a:rPr>
                        <a:t>property</a:t>
                      </a:r>
                      <a:r>
                        <a:rPr lang="en-US" i="1" dirty="0">
                          <a:effectLst/>
                        </a:rPr>
                        <a:t> = novo </a:t>
                      </a:r>
                      <a:r>
                        <a:rPr lang="en-US" i="1" dirty="0" err="1">
                          <a:effectLst/>
                        </a:rPr>
                        <a:t>estilo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Modifica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estilo</a:t>
                      </a:r>
                      <a:r>
                        <a:rPr lang="en-US" dirty="0">
                          <a:effectLst/>
                        </a:rPr>
                        <a:t> de um </a:t>
                      </a:r>
                      <a:r>
                        <a:rPr lang="en-US" dirty="0" err="1">
                          <a:effectLst/>
                        </a:rPr>
                        <a:t>elemento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2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AF713-B1E3-4093-A411-F4EF6EDB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e </a:t>
            </a:r>
            <a:r>
              <a:rPr lang="pt-BR" dirty="0" err="1"/>
              <a:t>Outer</a:t>
            </a:r>
            <a:r>
              <a:rPr lang="pt-BR" dirty="0"/>
              <a:t> HTML</a:t>
            </a:r>
          </a:p>
        </p:txBody>
      </p:sp>
      <p:pic>
        <p:nvPicPr>
          <p:cNvPr id="2050" name="Picture 2" descr="What is The Difference Between innerHTML and outerHTML">
            <a:extLst>
              <a:ext uri="{FF2B5EF4-FFF2-40B4-BE49-F238E27FC236}">
                <a16:creationId xmlns:a16="http://schemas.microsoft.com/office/drawing/2014/main" id="{5308F16B-2E09-4A46-9579-89F9564B4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1"/>
          <a:stretch/>
        </p:blipFill>
        <p:spPr bwMode="auto">
          <a:xfrm>
            <a:off x="2051337" y="4096512"/>
            <a:ext cx="8859263" cy="4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6B1A-E3AD-475F-A29A-945C964F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8E77B-0F0B-4B7F-94DE-E0BC6C6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Originalmente, foi implementada como parte dos navegadores web para que scripts pudessem ser executados do lado do cliente e interagissem com o usuário sem a necessidade deste script passar pelo servidor</a:t>
            </a:r>
          </a:p>
          <a:p>
            <a:pPr marL="0" indent="0" algn="just">
              <a:buNone/>
            </a:pPr>
            <a:endParaRPr lang="pt-BR" sz="1000" dirty="0"/>
          </a:p>
          <a:p>
            <a:pPr lvl="1" algn="just"/>
            <a:r>
              <a:rPr lang="pt-BR" dirty="0"/>
              <a:t>Comunicação assíncrona para controlar o navegador</a:t>
            </a:r>
          </a:p>
          <a:p>
            <a:pPr lvl="1" algn="just"/>
            <a:r>
              <a:rPr lang="pt-BR" dirty="0"/>
              <a:t>Altera o conteúdo do documento exibido</a:t>
            </a:r>
          </a:p>
        </p:txBody>
      </p:sp>
    </p:spTree>
    <p:extLst>
      <p:ext uri="{BB962C8B-B14F-4D97-AF65-F5344CB8AC3E}">
        <p14:creationId xmlns:p14="http://schemas.microsoft.com/office/powerpoint/2010/main" val="32491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7871B-3660-440A-8998-05CB4B47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Adicionando e removendo elementos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0F8A580-209E-4E49-B0FE-4A9944BBCFB8}"/>
              </a:ext>
            </a:extLst>
          </p:cNvPr>
          <p:cNvGraphicFramePr>
            <a:graphicFrameLocks noGrp="1"/>
          </p:cNvGraphicFramePr>
          <p:nvPr/>
        </p:nvGraphicFramePr>
        <p:xfrm>
          <a:off x="723284" y="3503812"/>
          <a:ext cx="11124094" cy="306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14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3868280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document.createElement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Cria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 HTML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  <a:tr h="6080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document.removeChild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Remove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6322413"/>
                  </a:ext>
                </a:extLst>
              </a:tr>
              <a:tr h="9333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document.appendChild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 err="1">
                          <a:effectLst/>
                        </a:rPr>
                        <a:t>elemento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Adiciona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53363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375E79-2767-4D04-9B8E-0F036FB9F3AD}"/>
              </a:ext>
            </a:extLst>
          </p:cNvPr>
          <p:cNvGraphicFramePr>
            <a:graphicFrameLocks noGrp="1"/>
          </p:cNvGraphicFramePr>
          <p:nvPr/>
        </p:nvGraphicFramePr>
        <p:xfrm>
          <a:off x="723284" y="7235178"/>
          <a:ext cx="111240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68">
                  <a:extLst>
                    <a:ext uri="{9D8B030D-6E8A-4147-A177-3AD203B41FA5}">
                      <a16:colId xmlns:a16="http://schemas.microsoft.com/office/drawing/2014/main" val="3028710911"/>
                    </a:ext>
                  </a:extLst>
                </a:gridCol>
                <a:gridCol w="4459026">
                  <a:extLst>
                    <a:ext uri="{9D8B030D-6E8A-4147-A177-3AD203B41FA5}">
                      <a16:colId xmlns:a16="http://schemas.microsoft.com/office/drawing/2014/main" val="1907164375"/>
                    </a:ext>
                  </a:extLst>
                </a:gridCol>
              </a:tblGrid>
              <a:tr h="4846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8735"/>
                  </a:ext>
                </a:extLst>
              </a:tr>
              <a:tr h="55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document.getElementById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i="1" dirty="0">
                          <a:effectLst/>
                        </a:rPr>
                        <a:t>id</a:t>
                      </a:r>
                      <a:r>
                        <a:rPr lang="en-US" sz="2800" dirty="0">
                          <a:effectLst/>
                        </a:rPr>
                        <a:t>).onclick = function(){</a:t>
                      </a:r>
                      <a:r>
                        <a:rPr lang="en-US" sz="2800" i="1" dirty="0" err="1">
                          <a:effectLst/>
                        </a:rPr>
                        <a:t>código</a:t>
                      </a:r>
                      <a:r>
                        <a:rPr lang="en-US" sz="2800" dirty="0">
                          <a:effectLst/>
                        </a:rPr>
                        <a:t>}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Adiciona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gerenciador</a:t>
                      </a:r>
                      <a:r>
                        <a:rPr lang="en-US" sz="2800" dirty="0">
                          <a:effectLst/>
                        </a:rPr>
                        <a:t> de </a:t>
                      </a:r>
                      <a:r>
                        <a:rPr lang="en-US" sz="2800" dirty="0" err="1">
                          <a:effectLst/>
                        </a:rPr>
                        <a:t>evento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ao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evento</a:t>
                      </a:r>
                      <a:r>
                        <a:rPr lang="en-US" sz="2800" dirty="0">
                          <a:effectLst/>
                        </a:rPr>
                        <a:t> onclick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08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18F1-E938-4E06-B911-ECEA0CA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um atributo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92D5A-5451-441C-9442-133C5466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="smiley.gif"&gt;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"landscape.jpg"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8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54E4A6-38E2-4DD0-860C-6F0B1FA2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Modificação Atributo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65ECD0-B365-4241-8B52-F9157B236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D404-E483-4BD0-B451-591BE0B1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9E896-C3A8-4CE3-84A6-A5EDB5D7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paragraph above was changed by a script.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4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063B-1F29-4813-89FE-182E92DD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como gatilho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A5E5-EA3B-4A89-8991-6E4C4667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executar código quando determinado evento ocorre</a:t>
            </a:r>
          </a:p>
          <a:p>
            <a:r>
              <a:rPr lang="pt-BR" dirty="0"/>
              <a:t>Eventos são gerados pelos navegador quando “coisas acontecem” aos elementos</a:t>
            </a:r>
          </a:p>
          <a:p>
            <a:pPr lvl="1"/>
            <a:r>
              <a:rPr lang="pt-BR" dirty="0"/>
              <a:t>Um elemento é clicado</a:t>
            </a:r>
          </a:p>
          <a:p>
            <a:pPr lvl="1"/>
            <a:r>
              <a:rPr lang="pt-BR" dirty="0"/>
              <a:t>A página é carregada</a:t>
            </a:r>
          </a:p>
          <a:p>
            <a:pPr lvl="1"/>
            <a:r>
              <a:rPr lang="pt-BR" dirty="0"/>
              <a:t>Campos de entrada são preenchidos</a:t>
            </a:r>
          </a:p>
          <a:p>
            <a:pPr lvl="1"/>
            <a:endParaRPr lang="pt-BR" sz="1000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="id1"&gt;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Heading 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('id1').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'red'"&gt;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5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2867A8-63A3-4679-A1F4-7627B377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evento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35469B-2056-432A-9F67-ECD2147B6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25CC-AF2C-413B-A002-3B8B1886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17092-C10F-44E0-A106-A98E8D74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Animações devem estar associadas a um container</a:t>
            </a:r>
          </a:p>
          <a:p>
            <a:pPr marL="0" indent="0">
              <a:buNone/>
            </a:pPr>
            <a:endParaRPr lang="pt-BR" sz="1300" dirty="0"/>
          </a:p>
          <a:p>
            <a:pPr marL="1700213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="animate"&gt;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animation will go here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sz="1200" dirty="0"/>
          </a:p>
          <a:p>
            <a:r>
              <a:rPr lang="pt-BR" dirty="0"/>
              <a:t>O container deve possuir o estilo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relative</a:t>
            </a:r>
            <a:endParaRPr lang="pt-BR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/>
              <a:t>A animação deve possuir o estilo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absolute</a:t>
            </a:r>
          </a:p>
          <a:p>
            <a:endParaRPr lang="en-US" sz="6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4041775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#animate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0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B8145-8A24-491C-8FBE-977B1C28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7A772-FBE3-4F41-A27F-AA3CC2AE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animações são executadas através de mudanças graduais no estilo do elemento</a:t>
            </a:r>
          </a:p>
          <a:p>
            <a:r>
              <a:rPr lang="pt-BR" dirty="0"/>
              <a:t>As mudanças são invocadas por um temporizador</a:t>
            </a:r>
          </a:p>
          <a:p>
            <a:pPr lvl="1"/>
            <a:r>
              <a:rPr lang="pt-BR" dirty="0"/>
              <a:t>Intervalo de tempo pequeno cria uma animação contínua</a:t>
            </a:r>
          </a:p>
          <a:p>
            <a:pPr lvl="1"/>
            <a:r>
              <a:rPr lang="pt-BR" dirty="0"/>
              <a:t>Exemplo básico:</a:t>
            </a:r>
          </a:p>
          <a:p>
            <a:pPr marL="544388" lvl="1" indent="0">
              <a:buNone/>
            </a:pPr>
            <a:endParaRPr lang="pt-BR" dirty="0"/>
          </a:p>
          <a:p>
            <a:pPr marL="8048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frame()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test for finished */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code to change the element style */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9637D-C463-4526-A51D-670C80A7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setInterval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E1AE0-090C-4B3C-AC0D-765DBB5D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 err="1"/>
              <a:t>setInterval</a:t>
            </a:r>
            <a:r>
              <a:rPr lang="pt-BR" dirty="0"/>
              <a:t>() invoca uma função, ou avalia uma expressão, em intervalos de tempo específicos</a:t>
            </a:r>
          </a:p>
          <a:p>
            <a:pPr lvl="1" algn="just"/>
            <a:r>
              <a:rPr lang="pt-BR" dirty="0"/>
              <a:t>Tempo definido em milissegundos</a:t>
            </a:r>
          </a:p>
          <a:p>
            <a:pPr lvl="1" algn="just"/>
            <a:r>
              <a:rPr lang="pt-BR" dirty="0"/>
              <a:t>1000 </a:t>
            </a:r>
            <a:r>
              <a:rPr lang="pt-BR" dirty="0" err="1"/>
              <a:t>ms</a:t>
            </a:r>
            <a:r>
              <a:rPr lang="pt-BR" dirty="0"/>
              <a:t> = 1 s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 err="1"/>
              <a:t>setInterval</a:t>
            </a:r>
            <a:r>
              <a:rPr lang="pt-BR" dirty="0"/>
              <a:t>() irá invocar a função definida até que </a:t>
            </a:r>
            <a:r>
              <a:rPr lang="pt-BR" dirty="0" err="1"/>
              <a:t>clearInterval</a:t>
            </a:r>
            <a:r>
              <a:rPr lang="pt-BR" dirty="0"/>
              <a:t>() seja invocado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O ID retornado por </a:t>
            </a:r>
            <a:r>
              <a:rPr lang="pt-BR" dirty="0" err="1"/>
              <a:t>setInterval</a:t>
            </a:r>
            <a:r>
              <a:rPr lang="pt-BR" dirty="0"/>
              <a:t>() é utilizado como parâmetro em </a:t>
            </a:r>
            <a:r>
              <a:rPr lang="pt-BR" dirty="0" err="1"/>
              <a:t>clearInterval</a:t>
            </a:r>
            <a:r>
              <a:rPr lang="pt-BR" dirty="0"/>
              <a:t>() 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b="1" dirty="0"/>
              <a:t>Dica:</a:t>
            </a:r>
            <a:r>
              <a:rPr lang="pt-BR" dirty="0"/>
              <a:t> o método </a:t>
            </a:r>
            <a:r>
              <a:rPr lang="pt-BR" dirty="0" err="1"/>
              <a:t>setTimeout</a:t>
            </a:r>
            <a:r>
              <a:rPr lang="pt-BR" dirty="0"/>
              <a:t>() pode ser utilizado para executar uma função após determinado período de tempo (em milissegundos)</a:t>
            </a:r>
          </a:p>
        </p:txBody>
      </p:sp>
    </p:spTree>
    <p:extLst>
      <p:ext uri="{BB962C8B-B14F-4D97-AF65-F5344CB8AC3E}">
        <p14:creationId xmlns:p14="http://schemas.microsoft.com/office/powerpoint/2010/main" val="20783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4EA11-13DF-4562-B697-B911645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847DB-A37F-42E8-B54D-586BDCF8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"animate"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frame()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(pos ==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pos++;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elem.style.top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pos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'px'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elem.style.left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pos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'px'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4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B1CB0-66BE-40FD-8C9B-A8B81AC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funções básicas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410214-7C11-4CCB-AB0C-A539347F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02" y="3246120"/>
            <a:ext cx="9274496" cy="6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F661-9F07-4DC1-8D48-AF91234A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91448-CEAD-457E-8EA5-B83B13B0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Anime.js é uma biblioteca para criar animações em JavaScript</a:t>
            </a:r>
          </a:p>
        </p:txBody>
      </p:sp>
      <p:pic>
        <p:nvPicPr>
          <p:cNvPr id="1028" name="Picture 4" descr="anime.js - Evernote.Design">
            <a:extLst>
              <a:ext uri="{FF2B5EF4-FFF2-40B4-BE49-F238E27FC236}">
                <a16:creationId xmlns:a16="http://schemas.microsoft.com/office/drawing/2014/main" id="{3F85A4DF-6662-40CB-856D-6C944AA02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4" b="35076"/>
          <a:stretch/>
        </p:blipFill>
        <p:spPr bwMode="auto">
          <a:xfrm>
            <a:off x="3824710" y="4860925"/>
            <a:ext cx="5419043" cy="15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18408A-00B8-4D2B-9E62-819B7827A643}"/>
              </a:ext>
            </a:extLst>
          </p:cNvPr>
          <p:cNvSpPr txBox="1"/>
          <p:nvPr/>
        </p:nvSpPr>
        <p:spPr>
          <a:xfrm>
            <a:off x="4178808" y="6534908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hlinkClick r:id="rId3"/>
              </a:rPr>
              <a:t>https://animejs.com/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7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B56B-0704-46D4-80D7-B710428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61E26-3EC9-4D0D-9BF4-98D916F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colocar o evento de clique no texto também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this.innerHTML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Ooops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!'"&gt;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on this text!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9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ABCC7B-1BAB-45D6-96DA-A501C6CB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– Evento no Texto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9CD2DD-E16B-45F0-9DDC-34B3505DA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B063-AB16-4D5B-A256-E6BB9545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6E116-D4E7-41B6-9C6E-0E1297CD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atribuir eventos à elementos HTML, podemos utilizar: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sz="2600" dirty="0"/>
              <a:t>Atributos de eventos (ex. </a:t>
            </a:r>
            <a:r>
              <a:rPr lang="pt-BR" sz="2600" dirty="0" err="1"/>
              <a:t>onclick</a:t>
            </a:r>
            <a:r>
              <a:rPr lang="pt-BR" sz="2600" dirty="0"/>
              <a:t>, </a:t>
            </a:r>
            <a:r>
              <a:rPr lang="pt-BR" sz="2600" dirty="0" err="1"/>
              <a:t>onload</a:t>
            </a:r>
            <a:r>
              <a:rPr lang="pt-BR" sz="2600" dirty="0"/>
              <a:t>, </a:t>
            </a:r>
            <a:r>
              <a:rPr lang="pt-BR" sz="2600" dirty="0" err="1"/>
              <a:t>onselect</a:t>
            </a:r>
            <a:r>
              <a:rPr lang="pt-BR" sz="2600" dirty="0"/>
              <a:t>)</a:t>
            </a:r>
          </a:p>
          <a:p>
            <a:pPr marL="544388" lvl="1" indent="0">
              <a:buNone/>
            </a:pPr>
            <a:endParaRPr lang="pt-BR" dirty="0"/>
          </a:p>
          <a:p>
            <a:pPr marL="1088776" lvl="2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1088776" lvl="2" indent="0">
              <a:buNone/>
            </a:pPr>
            <a:endParaRPr lang="pt-BR" sz="5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pt-BR" sz="2400" dirty="0"/>
              <a:t>Lista completa: </a:t>
            </a:r>
            <a:r>
              <a:rPr lang="pt-BR" sz="2400" dirty="0">
                <a:hlinkClick r:id="rId2"/>
              </a:rPr>
              <a:t>https://www.w3schools.com/tags/ref_eventattributes.asp</a:t>
            </a:r>
            <a:r>
              <a:rPr lang="pt-BR" sz="2400" dirty="0"/>
              <a:t> </a:t>
            </a:r>
          </a:p>
          <a:p>
            <a:pPr marL="1088776" lvl="2" indent="0">
              <a:buNone/>
            </a:pPr>
            <a:endParaRPr lang="pt-BR" sz="1000" dirty="0"/>
          </a:p>
          <a:p>
            <a:pPr lvl="1"/>
            <a:r>
              <a:rPr lang="pt-BR" sz="2600" dirty="0"/>
              <a:t>HTML DOM: selecionando o elemento pelo DOM</a:t>
            </a:r>
          </a:p>
          <a:p>
            <a:pPr marL="544388" lvl="1" indent="0">
              <a:buNone/>
            </a:pPr>
            <a:endParaRPr lang="pt-BR" sz="500" dirty="0"/>
          </a:p>
          <a:p>
            <a:pPr marL="1088776" lvl="2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myBtn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 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1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3889-8FF3-40D4-AC50-05CE84D4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Onload</a:t>
            </a:r>
            <a:r>
              <a:rPr lang="pt-BR" dirty="0"/>
              <a:t> e </a:t>
            </a:r>
            <a:r>
              <a:rPr lang="pt-BR" dirty="0" err="1"/>
              <a:t>onunload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09A65-AA40-4750-83A3-930F8FE9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onload </a:t>
            </a:r>
            <a:r>
              <a:rPr lang="en-US" dirty="0"/>
              <a:t>e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onunload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s</a:t>
            </a:r>
            <a:r>
              <a:rPr lang="pt-BR" dirty="0" err="1"/>
              <a:t>ão</a:t>
            </a:r>
            <a:r>
              <a:rPr lang="pt-BR" dirty="0"/>
              <a:t> disparados quando o usuário entra ou deixa a página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onload </a:t>
            </a:r>
            <a:r>
              <a:rPr lang="en-US" dirty="0"/>
              <a:t>p</a:t>
            </a:r>
            <a:r>
              <a:rPr lang="pt-BR" dirty="0"/>
              <a:t>ode ser utilizado para verificar o navegador do usuário para que uma versão apropriada da página seja carregada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Podem ser utilizados para gerenciar cookies</a:t>
            </a:r>
          </a:p>
          <a:p>
            <a:pPr lvl="1" algn="just"/>
            <a:r>
              <a:rPr lang="pt-BR" dirty="0">
                <a:hlinkClick r:id="rId2"/>
              </a:rPr>
              <a:t>https://www.w3schools.com/js/tryit.asp?filename=tryjs_events_onload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7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A6748-DB7B-4663-9FC0-7238416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associados ao 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D8FF0-91DD-4E77-8816-CF072400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e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onmouseout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podem ser utilizados para executar um código quando o mouse passa sobre o elemento ou sai deste</a:t>
            </a:r>
          </a:p>
          <a:p>
            <a:pPr lvl="1" algn="just"/>
            <a:r>
              <a:rPr lang="pt-BR" dirty="0"/>
              <a:t>Exemplo: </a:t>
            </a:r>
            <a:r>
              <a:rPr lang="pt-BR" sz="2000" dirty="0">
                <a:hlinkClick r:id="rId2"/>
              </a:rPr>
              <a:t>https://www.w3schools.com/js/tryit.asp?filename=tryjs_events_mouseover</a:t>
            </a:r>
            <a:r>
              <a:rPr lang="pt-BR" sz="2000" dirty="0"/>
              <a:t> </a:t>
            </a:r>
          </a:p>
          <a:p>
            <a:pPr lvl="1" algn="just"/>
            <a:endParaRPr lang="pt-BR" sz="1000" dirty="0"/>
          </a:p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onmousedown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clique do botão do mouse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onmouseup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/>
              <a:t>quando o botão é solto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 </a:t>
            </a:r>
            <a:r>
              <a:rPr lang="pt-BR" dirty="0"/>
              <a:t>quando um click de mouse é completado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Exemplo: </a:t>
            </a:r>
            <a:r>
              <a:rPr lang="pt-BR" dirty="0">
                <a:hlinkClick r:id="rId3"/>
              </a:rPr>
              <a:t>https://www.w3schools.com/js/tryit.asp?filename=tryjs_events_mousedown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8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62" y="3662821"/>
            <a:ext cx="3515780" cy="2366130"/>
          </a:xfrm>
          <a:prstGeom prst="rect">
            <a:avLst/>
          </a:prstGeom>
        </p:spPr>
      </p:pic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91B7B03-DCFD-4A3D-B7DB-C9A9EA62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520" y="362065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É possível criar um arquivo com extensão .</a:t>
            </a:r>
            <a:r>
              <a:rPr lang="pt-BR" dirty="0" err="1"/>
              <a:t>js</a:t>
            </a:r>
            <a:r>
              <a:rPr lang="pt-BR" dirty="0"/>
              <a:t> para conter o código JavaScript que poder ser reutilizado por diferentes páginas HTML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Os navegadores atuais interpretam JS nativamente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Para declarar variáveis usa-se var, </a:t>
            </a:r>
            <a:r>
              <a:rPr lang="pt-BR" dirty="0" err="1"/>
              <a:t>let</a:t>
            </a:r>
            <a:r>
              <a:rPr lang="pt-BR" dirty="0"/>
              <a:t>, ou </a:t>
            </a:r>
            <a:r>
              <a:rPr lang="pt-BR" dirty="0" err="1"/>
              <a:t>const</a:t>
            </a: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JS pode exibir valores no console do navegador ou na página HTML</a:t>
            </a:r>
          </a:p>
          <a:p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O HTML DOM é uma árvore que contém todos os elementos utilizados na página HTML</a:t>
            </a:r>
          </a:p>
          <a:p>
            <a:pPr algn="just">
              <a:lnSpc>
                <a:spcPct val="120000"/>
              </a:lnSpc>
            </a:pPr>
            <a:endParaRPr lang="pt-BR" sz="500" dirty="0"/>
          </a:p>
          <a:p>
            <a:pPr algn="just">
              <a:lnSpc>
                <a:spcPct val="120000"/>
              </a:lnSpc>
            </a:pPr>
            <a:r>
              <a:rPr lang="pt-BR" dirty="0"/>
              <a:t>Um elemento pode ser identificado pelo seu id, </a:t>
            </a:r>
            <a:r>
              <a:rPr lang="pt-BR" dirty="0" err="1"/>
              <a:t>tag</a:t>
            </a:r>
            <a:r>
              <a:rPr lang="pt-BR" dirty="0"/>
              <a:t>, classe, seletor CSS e conjunto de objetos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600" dirty="0"/>
          </a:p>
          <a:p>
            <a:pPr algn="just">
              <a:lnSpc>
                <a:spcPct val="120000"/>
              </a:lnSpc>
            </a:pPr>
            <a:r>
              <a:rPr lang="pt-BR" dirty="0"/>
              <a:t> É possível alterar a aparência e o conteúdo de um elemento</a:t>
            </a:r>
          </a:p>
          <a:p>
            <a:pPr algn="just">
              <a:lnSpc>
                <a:spcPct val="120000"/>
              </a:lnSpc>
            </a:pPr>
            <a:r>
              <a:rPr lang="pt-BR" dirty="0"/>
              <a:t>Ao definir pequenos intervalos de tempo, é possível criar animações ao modificar a aparência do elemento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6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0EC7-EE31-4CAD-BF63-96DC3B3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43CCF-7AC4-4270-AB90-81EDAA46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adiciona um manipulador de eventos ao elemento especificado</a:t>
            </a:r>
          </a:p>
          <a:p>
            <a:pPr marL="0" indent="0">
              <a:buNone/>
            </a:pPr>
            <a:endParaRPr lang="pt-BR" sz="500" dirty="0"/>
          </a:p>
          <a:p>
            <a:pPr marL="544388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myBtn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sobrescreve</a:t>
            </a:r>
            <a:r>
              <a:rPr lang="en-US" dirty="0"/>
              <a:t> </a:t>
            </a:r>
            <a:r>
              <a:rPr lang="en-US" dirty="0" err="1"/>
              <a:t>manipuladores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acumular</a:t>
            </a:r>
            <a:endParaRPr lang="en-US" dirty="0"/>
          </a:p>
          <a:p>
            <a:pPr marL="544388" lvl="1" indent="0">
              <a:buNone/>
            </a:pPr>
            <a:endParaRPr lang="en-US" sz="1000" dirty="0"/>
          </a:p>
          <a:p>
            <a:r>
              <a:rPr lang="en-US" dirty="0" err="1"/>
              <a:t>Sintaxe</a:t>
            </a:r>
            <a:endParaRPr lang="en-US" dirty="0"/>
          </a:p>
          <a:p>
            <a:endParaRPr lang="en-US" sz="500" dirty="0"/>
          </a:p>
          <a:p>
            <a:pPr marL="544388" lvl="1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.addEventListener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useCapture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44388" lvl="1" indent="0">
              <a:buNone/>
            </a:pPr>
            <a:endParaRPr lang="en-US" sz="5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Evento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remova</a:t>
            </a:r>
            <a:r>
              <a:rPr lang="en-US" dirty="0">
                <a:solidFill>
                  <a:srgbClr val="000000"/>
                </a:solidFill>
              </a:rPr>
              <a:t> o ‘on’ do </a:t>
            </a:r>
            <a:r>
              <a:rPr lang="en-US" dirty="0" err="1">
                <a:solidFill>
                  <a:srgbClr val="000000"/>
                </a:solidFill>
              </a:rPr>
              <a:t>nome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evento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Lista de </a:t>
            </a:r>
            <a:r>
              <a:rPr lang="en-US" dirty="0" err="1">
                <a:solidFill>
                  <a:srgbClr val="000000"/>
                </a:solidFill>
              </a:rPr>
              <a:t>eventos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https://www.w3schools.com/jsref/dom_obj_event.asp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Função</a:t>
            </a:r>
            <a:r>
              <a:rPr lang="en-US" dirty="0">
                <a:solidFill>
                  <a:srgbClr val="000000"/>
                </a:solidFill>
              </a:rPr>
              <a:t> a ser </a:t>
            </a:r>
            <a:r>
              <a:rPr lang="en-US" dirty="0" err="1">
                <a:solidFill>
                  <a:srgbClr val="000000"/>
                </a:solidFill>
              </a:rPr>
              <a:t>executada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quando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evento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ocorrer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useCapture</a:t>
            </a:r>
            <a:r>
              <a:rPr lang="en-US" dirty="0">
                <a:solidFill>
                  <a:srgbClr val="000000"/>
                </a:solidFill>
              </a:rPr>
              <a:t> é um Boolean que define a </a:t>
            </a:r>
            <a:r>
              <a:rPr lang="en-US" dirty="0" err="1">
                <a:solidFill>
                  <a:srgbClr val="000000"/>
                </a:solidFill>
              </a:rPr>
              <a:t>ordem</a:t>
            </a:r>
            <a:r>
              <a:rPr lang="en-US" dirty="0">
                <a:solidFill>
                  <a:srgbClr val="000000"/>
                </a:solidFill>
              </a:rPr>
              <a:t> com que </a:t>
            </a:r>
            <a:r>
              <a:rPr lang="en-US" dirty="0" err="1">
                <a:solidFill>
                  <a:srgbClr val="000000"/>
                </a:solidFill>
              </a:rPr>
              <a:t>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elementos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empilhados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serão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executados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78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641211-6A1A-4138-82B7-9BDCF3B5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- 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4D9BBD-3DBC-45DC-8AF9-610FA347E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1E43-AF60-461B-B80F-315A8F4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5AB17-2689-4D7E-9AA9-471A949A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pPr marL="0" indent="0">
              <a:buNone/>
            </a:pPr>
            <a:r>
              <a:rPr lang="pt-BR" dirty="0">
                <a:hlinkClick r:id="" action="ppaction://noaction"/>
              </a:rPr>
              <a:t>https://www.w3schools.com/js/tryit.asp?filename=tryjs_addeventlistener_dom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09C445-9362-4559-8D49-6B2B7D68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68" y="3329358"/>
            <a:ext cx="4361233" cy="43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4A591-DDBA-403E-9AB4-8EEEE849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50F8-E697-4D60-B7FB-EED593DA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https://www.w3schools.com/js/tryit.asp?filename=tryjs_addeventlistener_add_many2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550F32-A516-44D0-B22D-587D1B81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02" y="3329358"/>
            <a:ext cx="4723766" cy="47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3806-FE7D-483C-8696-C6E9608D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93C3E-1654-4D3A-89F8-5019CE9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endParaRPr lang="pt-BR" dirty="0">
              <a:hlinkClick r:id="" action="ppaction://noaction"/>
            </a:endParaRPr>
          </a:p>
          <a:p>
            <a:pPr marL="0" indent="0">
              <a:buNone/>
            </a:pPr>
            <a:r>
              <a:rPr lang="pt-BR" dirty="0">
                <a:hlinkClick r:id="" action="ppaction://noaction"/>
              </a:rPr>
              <a:t>https://www.w3schools.com/js/tryit.asp?filename=tryjs_addeventlistener_usecapture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B55BB9-69F3-4BBF-BC06-994552AD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91" y="3329358"/>
            <a:ext cx="4629355" cy="46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EBAE8E-F3A6-4F76-A9E3-892DC9A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CDE7798-8E5E-4B40-B9A6-637F3E3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informações das seguintes maneiras: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dirty="0"/>
              <a:t>Escrevendo em um elemento HTML com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endParaRPr lang="pt-BR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0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What is The Difference Between innerHTML and outerHTML">
            <a:extLst>
              <a:ext uri="{FF2B5EF4-FFF2-40B4-BE49-F238E27FC236}">
                <a16:creationId xmlns:a16="http://schemas.microsoft.com/office/drawing/2014/main" id="{CBF49827-1F3A-45CE-AFF2-9FBB670B0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1"/>
          <a:stretch/>
        </p:blipFill>
        <p:spPr bwMode="auto">
          <a:xfrm>
            <a:off x="3291840" y="5219856"/>
            <a:ext cx="7034048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EBAE8E-F3A6-4F76-A9E3-892DC9A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CDE7798-8E5E-4B40-B9A6-637F3E3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informações das seguintes maneiras: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dirty="0"/>
              <a:t>Escrevendo no HTML com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pt-BR" b="1" dirty="0">
                <a:latin typeface="Consolas" panose="020B0609020204030204" pitchFamily="49" charset="0"/>
              </a:rPr>
              <a:t>Utilizado principalmente para testes. Pode apagar os elementos HTML quando utilizado após a renderização</a:t>
            </a:r>
          </a:p>
          <a:p>
            <a:pPr lvl="2"/>
            <a:r>
              <a:rPr lang="pt-BR" i="0" dirty="0">
                <a:effectLst/>
                <a:latin typeface="Consolas" panose="020B0609020204030204" pitchFamily="49" charset="0"/>
              </a:rPr>
              <a:t>Exemplo</a:t>
            </a:r>
            <a:r>
              <a:rPr lang="pt-BR" b="1" i="0" dirty="0">
                <a:effectLst/>
                <a:latin typeface="Consolas" panose="020B0609020204030204" pitchFamily="49" charset="0"/>
              </a:rPr>
              <a:t>: </a:t>
            </a:r>
            <a:r>
              <a:rPr lang="pt-BR" b="1" i="0" dirty="0">
                <a:effectLst/>
                <a:latin typeface="Consolas" panose="020B0609020204030204" pitchFamily="49" charset="0"/>
                <a:hlinkClick r:id="rId2"/>
              </a:rPr>
              <a:t>https://www.w3schools.com/js/tryit.asp?filename=tryjs_output_write_over</a:t>
            </a:r>
            <a:endParaRPr lang="pt-BR" b="1" i="0" dirty="0">
              <a:effectLst/>
              <a:latin typeface="Consolas" panose="020B0609020204030204" pitchFamily="49" charset="0"/>
            </a:endParaRPr>
          </a:p>
          <a:p>
            <a:pPr marL="1088776" lvl="2" indent="0">
              <a:buNone/>
            </a:pPr>
            <a:endParaRPr lang="pt-BR" b="1" i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pt-BR" dirty="0"/>
              <a:t>Criar um </a:t>
            </a:r>
            <a:r>
              <a:rPr lang="pt-BR" dirty="0" err="1"/>
              <a:t>alert</a:t>
            </a:r>
            <a:r>
              <a:rPr lang="pt-BR" dirty="0"/>
              <a:t> box com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44388" lvl="1" indent="0">
              <a:buNone/>
            </a:pPr>
            <a:endParaRPr lang="pt-BR" sz="5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dirty="0"/>
              <a:t>Escrevendo no console do navegador com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</a:p>
          <a:p>
            <a:pPr marL="0" indent="0">
              <a:buNone/>
            </a:pPr>
            <a:endParaRPr lang="pt-BR" sz="10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2474-5AE8-4951-9651-BA54853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00AFB-F6BD-4958-AAB7-A20FC69C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HTML, o código JavaScript deve vir dentro dos elementos &lt;script&gt; e &lt;/script&gt;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JavaScript pode ser inserido no &lt;</a:t>
            </a:r>
            <a:r>
              <a:rPr lang="pt-BR" dirty="0" err="1"/>
              <a:t>head</a:t>
            </a:r>
            <a:r>
              <a:rPr lang="pt-BR" dirty="0"/>
              <a:t>&gt; ou no &lt;</a:t>
            </a:r>
            <a:r>
              <a:rPr lang="pt-BR" dirty="0" err="1"/>
              <a:t>body</a:t>
            </a:r>
            <a:r>
              <a:rPr lang="pt-BR" dirty="0"/>
              <a:t>&gt; da página</a:t>
            </a:r>
          </a:p>
          <a:p>
            <a:pPr lvl="1" algn="just"/>
            <a:r>
              <a:rPr lang="pt-BR" dirty="0"/>
              <a:t>Colocar o código no final do &lt;</a:t>
            </a:r>
            <a:r>
              <a:rPr lang="pt-BR" dirty="0" err="1"/>
              <a:t>body</a:t>
            </a:r>
            <a:r>
              <a:rPr lang="pt-BR" dirty="0"/>
              <a:t>&gt; aumenta a velocidade de exibição da página</a:t>
            </a:r>
          </a:p>
          <a:p>
            <a:pPr algn="just"/>
            <a:endParaRPr lang="pt-BR" sz="1000" dirty="0"/>
          </a:p>
          <a:p>
            <a:pPr algn="just"/>
            <a:r>
              <a:rPr lang="pt-BR" dirty="0"/>
              <a:t>As funções JavaScript podem ser acessadas externamente</a:t>
            </a:r>
          </a:p>
          <a:p>
            <a:pPr lvl="1" algn="just"/>
            <a:r>
              <a:rPr lang="pt-BR" dirty="0"/>
              <a:t>Crie um arquivo externo “myScript.js”</a:t>
            </a:r>
          </a:p>
          <a:p>
            <a:pPr lvl="1" algn="just"/>
            <a:r>
              <a:rPr lang="pt-BR" dirty="0"/>
              <a:t>Defina suas funções neste novo arquivo</a:t>
            </a:r>
          </a:p>
          <a:p>
            <a:pPr lvl="1" algn="just"/>
            <a:r>
              <a:rPr lang="pt-BR" dirty="0"/>
              <a:t>Reutilize as funções em qualquer página HTML</a:t>
            </a:r>
          </a:p>
          <a:p>
            <a:pPr lvl="1" algn="just"/>
            <a:r>
              <a:rPr lang="pt-BR" dirty="0"/>
              <a:t>Para inserir as suas funções, utilize:</a:t>
            </a:r>
          </a:p>
          <a:p>
            <a:pPr marL="544388" lvl="1" indent="0">
              <a:buNone/>
            </a:pPr>
            <a:endParaRPr lang="pt-BR" sz="1000" dirty="0"/>
          </a:p>
          <a:p>
            <a:pPr marL="1088776" lvl="2" indent="0">
              <a:buNone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1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m">
  <a:themeElements>
    <a:clrScheme name="Personalizada 5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003760"/>
      </a:accent1>
      <a:accent2>
        <a:srgbClr val="003760"/>
      </a:accent2>
      <a:accent3>
        <a:srgbClr val="003760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2A2DC-E608-45A4-8DCA-71E71A9E667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3144</Words>
  <Application>Microsoft Office PowerPoint</Application>
  <PresentationFormat>Personalizar</PresentationFormat>
  <Paragraphs>410</Paragraphs>
  <Slides>62</Slides>
  <Notes>5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Consolas</vt:lpstr>
      <vt:lpstr>Trebuchet MS</vt:lpstr>
      <vt:lpstr>Berlim</vt:lpstr>
      <vt:lpstr>JavaScript</vt:lpstr>
      <vt:lpstr>O que vamos aprender hoje?</vt:lpstr>
      <vt:lpstr>JavaScript</vt:lpstr>
      <vt:lpstr>JavaScript</vt:lpstr>
      <vt:lpstr>Algumas funções básicas</vt:lpstr>
      <vt:lpstr>Exemplos - Introdução</vt:lpstr>
      <vt:lpstr>Output</vt:lpstr>
      <vt:lpstr>Output</vt:lpstr>
      <vt:lpstr>JavaScript</vt:lpstr>
      <vt:lpstr>JavaScript externo</vt:lpstr>
      <vt:lpstr>Exemplo acesso externo</vt:lpstr>
      <vt:lpstr>Sintaxe</vt:lpstr>
      <vt:lpstr>Strings</vt:lpstr>
      <vt:lpstr>Funções para String</vt:lpstr>
      <vt:lpstr>Exemplo - String</vt:lpstr>
      <vt:lpstr>Funções para String</vt:lpstr>
      <vt:lpstr>Arrays e Objetos</vt:lpstr>
      <vt:lpstr>Funções</vt:lpstr>
      <vt:lpstr>Funções</vt:lpstr>
      <vt:lpstr>Execução da função</vt:lpstr>
      <vt:lpstr>Expressões de funções</vt:lpstr>
      <vt:lpstr>Funções como valores</vt:lpstr>
      <vt:lpstr>Arrow Functions</vt:lpstr>
      <vt:lpstr>Parâmetro padrão</vt:lpstr>
      <vt:lpstr>Criando um objeto</vt:lpstr>
      <vt:lpstr>A palavra reservada this</vt:lpstr>
      <vt:lpstr>Criando objetos</vt:lpstr>
      <vt:lpstr>Document Object Model</vt:lpstr>
      <vt:lpstr>Introdução</vt:lpstr>
      <vt:lpstr>O que é o DOM?</vt:lpstr>
      <vt:lpstr>HTML DOM</vt:lpstr>
      <vt:lpstr>Árvore: HTML DOM</vt:lpstr>
      <vt:lpstr>HTML DOM: Métodos</vt:lpstr>
      <vt:lpstr>HTML DOM: Propriedade</vt:lpstr>
      <vt:lpstr>HTML DOM: Métodos</vt:lpstr>
      <vt:lpstr>HTML DOM: Document</vt:lpstr>
      <vt:lpstr>Encontrando elementos HTML</vt:lpstr>
      <vt:lpstr>Alterando elementos</vt:lpstr>
      <vt:lpstr>Inner e Outer HTML</vt:lpstr>
      <vt:lpstr>Adicionando e removendo elementos</vt:lpstr>
      <vt:lpstr>Alterando um atributo</vt:lpstr>
      <vt:lpstr>Exemplo – Modificação Atributo</vt:lpstr>
      <vt:lpstr>Alterando o CSS</vt:lpstr>
      <vt:lpstr>Evento como gatilho</vt:lpstr>
      <vt:lpstr>Exemplo - evento</vt:lpstr>
      <vt:lpstr>Animações</vt:lpstr>
      <vt:lpstr>Animações</vt:lpstr>
      <vt:lpstr>A função setInterval()</vt:lpstr>
      <vt:lpstr>Animação: Exemplo</vt:lpstr>
      <vt:lpstr>Anime.js</vt:lpstr>
      <vt:lpstr>Eventos</vt:lpstr>
      <vt:lpstr>Exemplo – Evento no Texto</vt:lpstr>
      <vt:lpstr>Manipulando eventos</vt:lpstr>
      <vt:lpstr>Onload e onunload</vt:lpstr>
      <vt:lpstr>Eventos associados ao mouse</vt:lpstr>
      <vt:lpstr>Resumo</vt:lpstr>
      <vt:lpstr>Resumo</vt:lpstr>
      <vt:lpstr>Resumo</vt:lpstr>
      <vt:lpstr>Event Listener</vt:lpstr>
      <vt:lpstr>Exemplo simples</vt:lpstr>
      <vt:lpstr>Múltiplos eventos</vt:lpstr>
      <vt:lpstr>Propagação de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/>
  <cp:lastModifiedBy/>
  <cp:revision>2</cp:revision>
  <dcterms:created xsi:type="dcterms:W3CDTF">2013-06-18T13:57:10Z</dcterms:created>
  <dcterms:modified xsi:type="dcterms:W3CDTF">2021-07-07T21:49:34Z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