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sldIdLst>
    <p:sldId id="256" r:id="rId5"/>
    <p:sldId id="260" r:id="rId6"/>
    <p:sldId id="264" r:id="rId7"/>
    <p:sldId id="262" r:id="rId8"/>
    <p:sldId id="263" r:id="rId9"/>
    <p:sldId id="261" r:id="rId10"/>
    <p:sldId id="257" r:id="rId11"/>
    <p:sldId id="259" r:id="rId12"/>
    <p:sldId id="265"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D30C5-94EC-5CBF-903A-6F8CC42C540D}" v="148" dt="2023-11-16T21:00:16.251"/>
    <p1510:client id="{70AD0967-A5C6-ECBA-EE68-3863B05A33A7}" v="22" dt="2023-11-16T12:00:28.875"/>
    <p1510:client id="{8DE54341-9EDC-89A8-DA0D-23E3712ED9AE}" v="1037" dt="2023-11-17T10:38:36.127"/>
    <p1510:client id="{AB409EBC-EE0F-6FCD-2B58-A660AAC809CB}" v="463" dt="2023-11-16T14:24:05.117"/>
    <p1510:client id="{CE9A4387-5D3A-429D-BB3D-57AD83ECCB10}" v="2" dt="2023-11-17T11:54:42.133"/>
    <p1510:client id="{D36106A3-16B2-4B50-90BF-FADB406075E8}" v="6" dt="2023-11-17T10:29:23.268"/>
    <p1510:client id="{DDF20E8C-7F2E-4980-80A6-554CFBC581EB}" v="29" dt="2023-11-16T18:06:37.455"/>
    <p1510:client id="{E5A9A508-9572-4ECB-9BC1-CD2D7016C314}" v="27" dt="2023-11-15T23:14:00.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5948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9567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6887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44565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463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780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8312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4046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463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29253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05892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555045730"/>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ítulo 1">
            <a:extLst>
              <a:ext uri="{FF2B5EF4-FFF2-40B4-BE49-F238E27FC236}">
                <a16:creationId xmlns:a16="http://schemas.microsoft.com/office/drawing/2014/main" id="{62110841-F316-9CA2-951E-C0F1911104AD}"/>
              </a:ext>
            </a:extLst>
          </p:cNvPr>
          <p:cNvSpPr>
            <a:spLocks noGrp="1"/>
          </p:cNvSpPr>
          <p:nvPr>
            <p:ph type="ctrTitle"/>
          </p:nvPr>
        </p:nvSpPr>
        <p:spPr>
          <a:xfrm>
            <a:off x="898481" y="654353"/>
            <a:ext cx="5676489" cy="1800526"/>
          </a:xfrm>
        </p:spPr>
        <p:txBody>
          <a:bodyPr vert="horz" lIns="91440" tIns="45720" rIns="91440" bIns="45720" rtlCol="0" anchor="ctr">
            <a:normAutofit/>
          </a:bodyPr>
          <a:lstStyle/>
          <a:p>
            <a:r>
              <a:rPr lang="en-US" sz="4100" b="1"/>
              <a:t>Interaction using speech</a:t>
            </a:r>
            <a:br>
              <a:rPr lang="en-US" sz="4100" b="1"/>
            </a:br>
            <a:endParaRPr lang="en-US" sz="4100" b="1">
              <a:cs typeface="Calibri Light" panose="020F0302020204030204"/>
            </a:endParaRPr>
          </a:p>
        </p:txBody>
      </p:sp>
      <p:sp>
        <p:nvSpPr>
          <p:cNvPr id="3" name="Subtítulo 2">
            <a:extLst>
              <a:ext uri="{FF2B5EF4-FFF2-40B4-BE49-F238E27FC236}">
                <a16:creationId xmlns:a16="http://schemas.microsoft.com/office/drawing/2014/main" id="{2B882AD4-2422-A264-F493-855C3649CFC0}"/>
              </a:ext>
            </a:extLst>
          </p:cNvPr>
          <p:cNvSpPr>
            <a:spLocks noGrp="1"/>
          </p:cNvSpPr>
          <p:nvPr>
            <p:ph type="subTitle" idx="1"/>
          </p:nvPr>
        </p:nvSpPr>
        <p:spPr>
          <a:xfrm>
            <a:off x="1018224" y="2307695"/>
            <a:ext cx="4772974" cy="3553581"/>
          </a:xfrm>
        </p:spPr>
        <p:txBody>
          <a:bodyPr vert="horz" lIns="91440" tIns="45720" rIns="91440" bIns="45720" rtlCol="0" anchor="t">
            <a:normAutofit/>
          </a:bodyPr>
          <a:lstStyle/>
          <a:p>
            <a:r>
              <a:rPr lang="en-US" sz="2000"/>
              <a:t>Multimodal Interaction - Assignment 2</a:t>
            </a:r>
            <a:endParaRPr lang="en-US">
              <a:cs typeface="Calibri" panose="020F0502020204030204"/>
            </a:endParaRPr>
          </a:p>
          <a:p>
            <a:r>
              <a:rPr lang="en-US" sz="2000"/>
              <a:t>University of Aveiro </a:t>
            </a:r>
            <a:endParaRPr lang="en-US" sz="2000">
              <a:cs typeface="Calibri" panose="020F0502020204030204"/>
            </a:endParaRPr>
          </a:p>
          <a:p>
            <a:r>
              <a:rPr lang="en-US" sz="2000"/>
              <a:t>Department of Electronics, Telecommunications and Informatics</a:t>
            </a:r>
            <a:endParaRPr lang="en-US" sz="2000">
              <a:cs typeface="Calibri" panose="020F0502020204030204"/>
            </a:endParaRPr>
          </a:p>
          <a:p>
            <a:endParaRPr lang="en-US" sz="2000">
              <a:cs typeface="Calibri" panose="020F0502020204030204"/>
            </a:endParaRPr>
          </a:p>
          <a:p>
            <a:r>
              <a:rPr lang="en-US" sz="2000"/>
              <a:t>João Borges (98155), Ana Rosa (98678)</a:t>
            </a:r>
            <a:endParaRPr lang="en-US" sz="2000">
              <a:cs typeface="Calibri" panose="020F0502020204030204"/>
            </a:endParaRPr>
          </a:p>
        </p:txBody>
      </p:sp>
      <p:pic>
        <p:nvPicPr>
          <p:cNvPr id="5" name="Content Placeholder 3" descr="A cartoon of a fried egg&#10;&#10;Description automatically generated">
            <a:extLst>
              <a:ext uri="{FF2B5EF4-FFF2-40B4-BE49-F238E27FC236}">
                <a16:creationId xmlns:a16="http://schemas.microsoft.com/office/drawing/2014/main" id="{77668B2A-40DD-29AF-5780-6FACC3AAC9EB}"/>
              </a:ext>
            </a:extLst>
          </p:cNvPr>
          <p:cNvPicPr>
            <a:picLocks noChangeAspect="1"/>
          </p:cNvPicPr>
          <p:nvPr/>
        </p:nvPicPr>
        <p:blipFill>
          <a:blip r:embed="rId2"/>
          <a:stretch>
            <a:fillRect/>
          </a:stretch>
        </p:blipFill>
        <p:spPr>
          <a:xfrm>
            <a:off x="7700211" y="1012553"/>
            <a:ext cx="3848322" cy="1806834"/>
          </a:xfrm>
          <a:prstGeom prst="rect">
            <a:avLst/>
          </a:prstGeom>
        </p:spPr>
      </p:pic>
      <p:pic>
        <p:nvPicPr>
          <p:cNvPr id="7" name="Picture 6" descr="A green logo with a white edge&#10;&#10;Description automatically generated">
            <a:extLst>
              <a:ext uri="{FF2B5EF4-FFF2-40B4-BE49-F238E27FC236}">
                <a16:creationId xmlns:a16="http://schemas.microsoft.com/office/drawing/2014/main" id="{70BB3460-89FC-F6A3-44FD-3A18EAEB19A5}"/>
              </a:ext>
            </a:extLst>
          </p:cNvPr>
          <p:cNvPicPr>
            <a:picLocks noChangeAspect="1"/>
          </p:cNvPicPr>
          <p:nvPr/>
        </p:nvPicPr>
        <p:blipFill>
          <a:blip r:embed="rId3"/>
          <a:stretch>
            <a:fillRect/>
          </a:stretch>
        </p:blipFill>
        <p:spPr>
          <a:xfrm>
            <a:off x="8331617" y="3657600"/>
            <a:ext cx="2585510" cy="2585510"/>
          </a:xfrm>
          <a:prstGeom prst="rect">
            <a:avLst/>
          </a:prstGeom>
        </p:spPr>
      </p:pic>
    </p:spTree>
    <p:extLst>
      <p:ext uri="{BB962C8B-B14F-4D97-AF65-F5344CB8AC3E}">
        <p14:creationId xmlns:p14="http://schemas.microsoft.com/office/powerpoint/2010/main" val="102589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84DB2-B241-AC65-E4D7-23AE6606BA75}"/>
              </a:ext>
            </a:extLst>
          </p:cNvPr>
          <p:cNvSpPr>
            <a:spLocks noGrp="1"/>
          </p:cNvSpPr>
          <p:nvPr>
            <p:ph type="title"/>
          </p:nvPr>
        </p:nvSpPr>
        <p:spPr/>
        <p:txBody>
          <a:bodyPr/>
          <a:lstStyle/>
          <a:p>
            <a:pPr algn="ctr"/>
            <a:r>
              <a:rPr lang="en-US" b="1"/>
              <a:t>Applications</a:t>
            </a:r>
            <a:endParaRPr lang="en-US"/>
          </a:p>
        </p:txBody>
      </p:sp>
      <p:pic>
        <p:nvPicPr>
          <p:cNvPr id="4" name="Content Placeholder 3" descr="A cartoon of a fried egg&#10;&#10;Description automatically generated">
            <a:extLst>
              <a:ext uri="{FF2B5EF4-FFF2-40B4-BE49-F238E27FC236}">
                <a16:creationId xmlns:a16="http://schemas.microsoft.com/office/drawing/2014/main" id="{8F196D77-EA0C-0B38-E059-4C088BF336A3}"/>
              </a:ext>
            </a:extLst>
          </p:cNvPr>
          <p:cNvPicPr>
            <a:picLocks noGrp="1" noChangeAspect="1"/>
          </p:cNvPicPr>
          <p:nvPr>
            <p:ph idx="1"/>
          </p:nvPr>
        </p:nvPicPr>
        <p:blipFill>
          <a:blip r:embed="rId2"/>
          <a:stretch>
            <a:fillRect/>
          </a:stretch>
        </p:blipFill>
        <p:spPr>
          <a:xfrm>
            <a:off x="2139043" y="2059555"/>
            <a:ext cx="2405743" cy="1129393"/>
          </a:xfrm>
        </p:spPr>
      </p:pic>
      <p:sp>
        <p:nvSpPr>
          <p:cNvPr id="5" name="TextBox 4">
            <a:extLst>
              <a:ext uri="{FF2B5EF4-FFF2-40B4-BE49-F238E27FC236}">
                <a16:creationId xmlns:a16="http://schemas.microsoft.com/office/drawing/2014/main" id="{77336935-3FB4-804B-90F1-36B7BA92F950}"/>
              </a:ext>
            </a:extLst>
          </p:cNvPr>
          <p:cNvSpPr txBox="1"/>
          <p:nvPr/>
        </p:nvSpPr>
        <p:spPr>
          <a:xfrm>
            <a:off x="359229" y="3243944"/>
            <a:ext cx="5606141"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Calibri"/>
              <a:cs typeface="Calibri Light"/>
            </a:endParaRPr>
          </a:p>
          <a:p>
            <a:pPr algn="ctr"/>
            <a:r>
              <a:rPr lang="en-US" sz="2400" b="1">
                <a:solidFill>
                  <a:srgbClr val="444444"/>
                </a:solidFill>
                <a:latin typeface="Calibri"/>
                <a:cs typeface="Calibri"/>
              </a:rPr>
              <a:t>Shell Shockers Game:</a:t>
            </a:r>
          </a:p>
          <a:p>
            <a:pPr algn="ctr"/>
            <a:endParaRPr lang="en-US" sz="2000">
              <a:solidFill>
                <a:srgbClr val="444444"/>
              </a:solidFill>
              <a:latin typeface="Calibri"/>
              <a:cs typeface="Calibri"/>
            </a:endParaRPr>
          </a:p>
          <a:p>
            <a:pPr lvl="1" algn="ctr"/>
            <a:r>
              <a:rPr lang="en-US" sz="2000">
                <a:solidFill>
                  <a:srgbClr val="444444"/>
                </a:solidFill>
                <a:latin typeface="Calibri"/>
                <a:cs typeface="Calibri"/>
              </a:rPr>
              <a:t>The world's best multiplayer egg shooter. Through voice interaction there is no need to waste time with the keyboard and mouse to play. </a:t>
            </a:r>
          </a:p>
          <a:p>
            <a:endParaRPr lang="en-US" sz="2800">
              <a:latin typeface="Calibri"/>
              <a:cs typeface="Calibri Light"/>
            </a:endParaRPr>
          </a:p>
        </p:txBody>
      </p:sp>
      <p:pic>
        <p:nvPicPr>
          <p:cNvPr id="6" name="Picture 5" descr="A green logo with a white edge&#10;&#10;Description automatically generated">
            <a:extLst>
              <a:ext uri="{FF2B5EF4-FFF2-40B4-BE49-F238E27FC236}">
                <a16:creationId xmlns:a16="http://schemas.microsoft.com/office/drawing/2014/main" id="{2ED98590-D1B8-3668-A215-3C462683624E}"/>
              </a:ext>
            </a:extLst>
          </p:cNvPr>
          <p:cNvPicPr>
            <a:picLocks noChangeAspect="1"/>
          </p:cNvPicPr>
          <p:nvPr/>
        </p:nvPicPr>
        <p:blipFill>
          <a:blip r:embed="rId3"/>
          <a:stretch>
            <a:fillRect/>
          </a:stretch>
        </p:blipFill>
        <p:spPr>
          <a:xfrm>
            <a:off x="8033658" y="1861456"/>
            <a:ext cx="1393372" cy="1382487"/>
          </a:xfrm>
          <a:prstGeom prst="rect">
            <a:avLst/>
          </a:prstGeom>
        </p:spPr>
      </p:pic>
      <p:sp>
        <p:nvSpPr>
          <p:cNvPr id="11" name="TextBox 10">
            <a:extLst>
              <a:ext uri="{FF2B5EF4-FFF2-40B4-BE49-F238E27FC236}">
                <a16:creationId xmlns:a16="http://schemas.microsoft.com/office/drawing/2014/main" id="{721A042C-A4E3-B8A8-4534-6772BFCE5111}"/>
              </a:ext>
            </a:extLst>
          </p:cNvPr>
          <p:cNvSpPr txBox="1"/>
          <p:nvPr/>
        </p:nvSpPr>
        <p:spPr>
          <a:xfrm>
            <a:off x="5965371" y="3189515"/>
            <a:ext cx="5540827"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Calibri"/>
              <a:cs typeface="Calibri Light"/>
            </a:endParaRPr>
          </a:p>
          <a:p>
            <a:pPr algn="ctr"/>
            <a:r>
              <a:rPr lang="en-US" sz="2400" b="1" err="1">
                <a:solidFill>
                  <a:srgbClr val="444444"/>
                </a:solidFill>
                <a:latin typeface="Calibri"/>
                <a:cs typeface="Calibri"/>
              </a:rPr>
              <a:t>Elearning</a:t>
            </a:r>
            <a:r>
              <a:rPr lang="en-US" sz="2400" b="1">
                <a:solidFill>
                  <a:srgbClr val="444444"/>
                </a:solidFill>
                <a:latin typeface="Calibri"/>
                <a:cs typeface="Calibri"/>
              </a:rPr>
              <a:t> Project:</a:t>
            </a:r>
          </a:p>
          <a:p>
            <a:pPr algn="ctr"/>
            <a:endParaRPr lang="en-US" sz="2000">
              <a:solidFill>
                <a:srgbClr val="444444"/>
              </a:solidFill>
              <a:latin typeface="Calibri"/>
              <a:cs typeface="Calibri"/>
            </a:endParaRPr>
          </a:p>
          <a:p>
            <a:pPr lvl="1" algn="ctr"/>
            <a:r>
              <a:rPr lang="en-US" sz="2000">
                <a:solidFill>
                  <a:srgbClr val="444444"/>
                </a:solidFill>
                <a:latin typeface="Calibri"/>
                <a:cs typeface="Calibri"/>
              </a:rPr>
              <a:t>The electronic platform that supports distance learning at the University of Aveiro (UA) is Moodle. This platform is intended to support all the Curricular Units of the courses taught at the UA. </a:t>
            </a:r>
          </a:p>
          <a:p>
            <a:pPr lvl="1" algn="ctr"/>
            <a:endParaRPr lang="en-US" sz="2000">
              <a:solidFill>
                <a:srgbClr val="444444"/>
              </a:solidFill>
              <a:latin typeface="Calibri"/>
              <a:cs typeface="Calibri"/>
            </a:endParaRPr>
          </a:p>
          <a:p>
            <a:endParaRPr lang="en-US" sz="2800">
              <a:latin typeface="Calibri"/>
              <a:cs typeface="Calibri Light"/>
            </a:endParaRPr>
          </a:p>
        </p:txBody>
      </p:sp>
    </p:spTree>
    <p:extLst>
      <p:ext uri="{BB962C8B-B14F-4D97-AF65-F5344CB8AC3E}">
        <p14:creationId xmlns:p14="http://schemas.microsoft.com/office/powerpoint/2010/main" val="160424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84DB2-B241-AC65-E4D7-23AE6606BA75}"/>
              </a:ext>
            </a:extLst>
          </p:cNvPr>
          <p:cNvSpPr>
            <a:spLocks noGrp="1"/>
          </p:cNvSpPr>
          <p:nvPr>
            <p:ph type="title"/>
          </p:nvPr>
        </p:nvSpPr>
        <p:spPr/>
        <p:txBody>
          <a:bodyPr/>
          <a:lstStyle/>
          <a:p>
            <a:pPr algn="ctr"/>
            <a:r>
              <a:rPr lang="en-US" b="1"/>
              <a:t>Framework and software Used</a:t>
            </a:r>
            <a:endParaRPr lang="en-US"/>
          </a:p>
        </p:txBody>
      </p:sp>
      <p:sp>
        <p:nvSpPr>
          <p:cNvPr id="5" name="TextBox 4">
            <a:extLst>
              <a:ext uri="{FF2B5EF4-FFF2-40B4-BE49-F238E27FC236}">
                <a16:creationId xmlns:a16="http://schemas.microsoft.com/office/drawing/2014/main" id="{77336935-3FB4-804B-90F1-36B7BA92F950}"/>
              </a:ext>
            </a:extLst>
          </p:cNvPr>
          <p:cNvSpPr txBox="1"/>
          <p:nvPr/>
        </p:nvSpPr>
        <p:spPr>
          <a:xfrm>
            <a:off x="359229" y="3243944"/>
            <a:ext cx="5606141"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Calibri"/>
              <a:cs typeface="Calibri Light"/>
            </a:endParaRPr>
          </a:p>
          <a:p>
            <a:pPr algn="ctr"/>
            <a:r>
              <a:rPr lang="en-US" sz="2400" b="1">
                <a:solidFill>
                  <a:srgbClr val="444444"/>
                </a:solidFill>
                <a:latin typeface="Calibri"/>
                <a:cs typeface="Calibri"/>
              </a:rPr>
              <a:t>Console C# Application:</a:t>
            </a:r>
          </a:p>
          <a:p>
            <a:pPr algn="ctr"/>
            <a:endParaRPr lang="en-US" sz="2000">
              <a:solidFill>
                <a:srgbClr val="444444"/>
              </a:solidFill>
              <a:latin typeface="Calibri"/>
              <a:cs typeface="Calibri"/>
            </a:endParaRPr>
          </a:p>
          <a:p>
            <a:pPr lvl="1" algn="ctr"/>
            <a:r>
              <a:rPr lang="en-US" sz="2000">
                <a:solidFill>
                  <a:srgbClr val="444444"/>
                </a:solidFill>
                <a:latin typeface="Calibri"/>
                <a:cs typeface="Calibri"/>
              </a:rPr>
              <a:t>The information sent by the mmi service is then taken care by a c sharp application, that uses also input simulator packages so that we can interact with some of the website features</a:t>
            </a:r>
          </a:p>
          <a:p>
            <a:endParaRPr lang="en-US" sz="2800">
              <a:solidFill>
                <a:srgbClr val="000000"/>
              </a:solidFill>
              <a:latin typeface="Calibri"/>
              <a:cs typeface="Calibri Light"/>
            </a:endParaRPr>
          </a:p>
        </p:txBody>
      </p:sp>
      <p:sp>
        <p:nvSpPr>
          <p:cNvPr id="11" name="TextBox 10">
            <a:extLst>
              <a:ext uri="{FF2B5EF4-FFF2-40B4-BE49-F238E27FC236}">
                <a16:creationId xmlns:a16="http://schemas.microsoft.com/office/drawing/2014/main" id="{721A042C-A4E3-B8A8-4534-6772BFCE5111}"/>
              </a:ext>
            </a:extLst>
          </p:cNvPr>
          <p:cNvSpPr txBox="1"/>
          <p:nvPr/>
        </p:nvSpPr>
        <p:spPr>
          <a:xfrm>
            <a:off x="5965371" y="3189515"/>
            <a:ext cx="55408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Calibri"/>
              <a:cs typeface="Calibri Light"/>
            </a:endParaRPr>
          </a:p>
          <a:p>
            <a:pPr algn="ctr"/>
            <a:r>
              <a:rPr lang="en-US" sz="2400" b="1">
                <a:solidFill>
                  <a:srgbClr val="444444"/>
                </a:solidFill>
                <a:latin typeface="Calibri"/>
                <a:cs typeface="Calibri"/>
              </a:rPr>
              <a:t>Selenium:</a:t>
            </a:r>
          </a:p>
          <a:p>
            <a:pPr algn="ctr"/>
            <a:endParaRPr lang="en-US" sz="2000">
              <a:solidFill>
                <a:srgbClr val="444444"/>
              </a:solidFill>
              <a:latin typeface="Calibri"/>
              <a:cs typeface="Calibri"/>
            </a:endParaRPr>
          </a:p>
          <a:p>
            <a:pPr lvl="1" algn="ctr"/>
            <a:r>
              <a:rPr lang="en-US" sz="2000">
                <a:solidFill>
                  <a:srgbClr val="444444"/>
                </a:solidFill>
                <a:latin typeface="Calibri"/>
                <a:cs typeface="Calibri"/>
              </a:rPr>
              <a:t>Selenium was used so that we could interact with our website. It became unusable in the shell shockers website because of cheating (automation) protection.</a:t>
            </a:r>
          </a:p>
          <a:p>
            <a:pPr lvl="1" algn="ctr"/>
            <a:endParaRPr lang="en-US" sz="2000">
              <a:solidFill>
                <a:srgbClr val="444444"/>
              </a:solidFill>
              <a:latin typeface="Calibri"/>
              <a:cs typeface="Calibri"/>
            </a:endParaRPr>
          </a:p>
          <a:p>
            <a:endParaRPr lang="en-US" sz="2800">
              <a:latin typeface="Calibri"/>
              <a:cs typeface="Calibri Light"/>
            </a:endParaRPr>
          </a:p>
        </p:txBody>
      </p:sp>
      <p:pic>
        <p:nvPicPr>
          <p:cNvPr id="3" name="Picture 2" descr="GitHub - SeleniumHQ/seleniumhq.github.io: Official Selenium website and  documentation">
            <a:extLst>
              <a:ext uri="{FF2B5EF4-FFF2-40B4-BE49-F238E27FC236}">
                <a16:creationId xmlns:a16="http://schemas.microsoft.com/office/drawing/2014/main" id="{DE0116AC-C7CA-F287-7345-1BCD4F1944D2}"/>
              </a:ext>
            </a:extLst>
          </p:cNvPr>
          <p:cNvPicPr>
            <a:picLocks noChangeAspect="1"/>
          </p:cNvPicPr>
          <p:nvPr/>
        </p:nvPicPr>
        <p:blipFill>
          <a:blip r:embed="rId2"/>
          <a:stretch>
            <a:fillRect/>
          </a:stretch>
        </p:blipFill>
        <p:spPr>
          <a:xfrm>
            <a:off x="7901354" y="1691006"/>
            <a:ext cx="1664676" cy="1729250"/>
          </a:xfrm>
          <a:prstGeom prst="rect">
            <a:avLst/>
          </a:prstGeom>
        </p:spPr>
      </p:pic>
      <p:pic>
        <p:nvPicPr>
          <p:cNvPr id="9" name="Content Placeholder 8" descr="C# Development Company | BairesDev">
            <a:extLst>
              <a:ext uri="{FF2B5EF4-FFF2-40B4-BE49-F238E27FC236}">
                <a16:creationId xmlns:a16="http://schemas.microsoft.com/office/drawing/2014/main" id="{6E4E39A0-D398-017A-8817-340EE671589B}"/>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602638" y="1579439"/>
            <a:ext cx="3125186" cy="1959832"/>
          </a:xfrm>
        </p:spPr>
      </p:pic>
    </p:spTree>
    <p:extLst>
      <p:ext uri="{BB962C8B-B14F-4D97-AF65-F5344CB8AC3E}">
        <p14:creationId xmlns:p14="http://schemas.microsoft.com/office/powerpoint/2010/main" val="24205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video game&#10;&#10;Description automatically generated">
            <a:extLst>
              <a:ext uri="{FF2B5EF4-FFF2-40B4-BE49-F238E27FC236}">
                <a16:creationId xmlns:a16="http://schemas.microsoft.com/office/drawing/2014/main" id="{D4B536EC-914A-745C-2823-6E0BB9022CB8}"/>
              </a:ext>
            </a:extLst>
          </p:cNvPr>
          <p:cNvPicPr>
            <a:picLocks noChangeAspect="1"/>
          </p:cNvPicPr>
          <p:nvPr/>
        </p:nvPicPr>
        <p:blipFill rotWithShape="1">
          <a:blip r:embed="rId2"/>
          <a:srcRect t="2174"/>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584DB2-B241-AC65-E4D7-23AE6606BA75}"/>
              </a:ext>
            </a:extLst>
          </p:cNvPr>
          <p:cNvSpPr>
            <a:spLocks noGrp="1"/>
          </p:cNvSpPr>
          <p:nvPr>
            <p:ph type="title"/>
          </p:nvPr>
        </p:nvSpPr>
        <p:spPr>
          <a:xfrm>
            <a:off x="589556" y="5746071"/>
            <a:ext cx="7015499" cy="852260"/>
          </a:xfrm>
        </p:spPr>
        <p:txBody>
          <a:bodyPr vert="horz" lIns="91440" tIns="45720" rIns="91440" bIns="45720" rtlCol="0" anchor="ctr">
            <a:normAutofit/>
          </a:bodyPr>
          <a:lstStyle/>
          <a:p>
            <a:r>
              <a:rPr lang="en-US" sz="3600" b="1"/>
              <a:t>Home Page</a:t>
            </a:r>
            <a:endParaRPr lang="en-US" sz="3600" b="1">
              <a:cs typeface="Calibri Light"/>
            </a:endParaRPr>
          </a:p>
        </p:txBody>
      </p:sp>
    </p:spTree>
    <p:extLst>
      <p:ext uri="{BB962C8B-B14F-4D97-AF65-F5344CB8AC3E}">
        <p14:creationId xmlns:p14="http://schemas.microsoft.com/office/powerpoint/2010/main" val="31669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video game of an object shooting&#10;&#10;Description automatically generated">
            <a:extLst>
              <a:ext uri="{FF2B5EF4-FFF2-40B4-BE49-F238E27FC236}">
                <a16:creationId xmlns:a16="http://schemas.microsoft.com/office/drawing/2014/main" id="{667747F7-58E6-B14A-579C-C748DC3952DE}"/>
              </a:ext>
            </a:extLst>
          </p:cNvPr>
          <p:cNvPicPr>
            <a:picLocks noChangeAspect="1"/>
          </p:cNvPicPr>
          <p:nvPr/>
        </p:nvPicPr>
        <p:blipFill rotWithShape="1">
          <a:blip r:embed="rId2"/>
          <a:srcRect l="17206" r="571" b="-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584DB2-B241-AC65-E4D7-23AE6606BA7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cs typeface="Calibri Light"/>
              </a:rPr>
              <a:t>Gameplay Screen</a:t>
            </a:r>
            <a:endParaRPr lang="en-US">
              <a:solidFill>
                <a:schemeClr val="tx1">
                  <a:lumMod val="85000"/>
                  <a:lumOff val="15000"/>
                </a:schemeClr>
              </a:solidFill>
            </a:endParaRPr>
          </a:p>
        </p:txBody>
      </p:sp>
      <p:cxnSp>
        <p:nvCxnSpPr>
          <p:cNvPr id="22" name="Straight Connector 2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6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05D8F-A3D6-27E1-7E55-2CFC4EFC641A}"/>
              </a:ext>
            </a:extLst>
          </p:cNvPr>
          <p:cNvSpPr>
            <a:spLocks noGrp="1"/>
          </p:cNvSpPr>
          <p:nvPr>
            <p:ph type="title"/>
          </p:nvPr>
        </p:nvSpPr>
        <p:spPr>
          <a:xfrm>
            <a:off x="348344" y="691696"/>
            <a:ext cx="5534344" cy="653420"/>
          </a:xfrm>
        </p:spPr>
        <p:txBody>
          <a:bodyPr vert="horz" lIns="91440" tIns="45720" rIns="91440" bIns="45720" rtlCol="0" anchor="ctr">
            <a:normAutofit fontScale="90000"/>
          </a:bodyPr>
          <a:lstStyle/>
          <a:p>
            <a:r>
              <a:rPr lang="en-US" b="1"/>
              <a:t>Features Game Project</a:t>
            </a:r>
            <a:endParaRPr lang="en-US"/>
          </a:p>
          <a:p>
            <a:endParaRPr lang="en-US"/>
          </a:p>
        </p:txBody>
      </p:sp>
      <p:sp>
        <p:nvSpPr>
          <p:cNvPr id="6" name="Marcador de Posição de Conteúdo 2">
            <a:extLst>
              <a:ext uri="{FF2B5EF4-FFF2-40B4-BE49-F238E27FC236}">
                <a16:creationId xmlns:a16="http://schemas.microsoft.com/office/drawing/2014/main" id="{959F0D65-0731-2D07-CFC1-6C5DD054C865}"/>
              </a:ext>
            </a:extLst>
          </p:cNvPr>
          <p:cNvSpPr txBox="1">
            <a:spLocks/>
          </p:cNvSpPr>
          <p:nvPr/>
        </p:nvSpPr>
        <p:spPr>
          <a:xfrm>
            <a:off x="805543" y="1886983"/>
            <a:ext cx="4619621" cy="40504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Open Game Website</a:t>
            </a:r>
            <a:endParaRPr lang="en-US" sz="2000">
              <a:cs typeface="Calibri"/>
            </a:endParaRPr>
          </a:p>
          <a:p>
            <a:r>
              <a:rPr lang="en-US" sz="2000"/>
              <a:t>Close Game Website</a:t>
            </a:r>
            <a:endParaRPr lang="en-US" sz="2000">
              <a:cs typeface="Calibri"/>
            </a:endParaRPr>
          </a:p>
          <a:p>
            <a:r>
              <a:rPr lang="en-US" sz="2000">
                <a:cs typeface="Calibri"/>
              </a:rPr>
              <a:t>Move</a:t>
            </a:r>
          </a:p>
          <a:p>
            <a:r>
              <a:rPr lang="en-US" sz="2000">
                <a:cs typeface="Calibri"/>
              </a:rPr>
              <a:t>Shoot</a:t>
            </a:r>
          </a:p>
          <a:p>
            <a:r>
              <a:rPr lang="en-US" sz="2000">
                <a:cs typeface="Calibri"/>
              </a:rPr>
              <a:t>Grenade</a:t>
            </a:r>
          </a:p>
          <a:p>
            <a:r>
              <a:rPr lang="en-US" sz="2000">
                <a:cs typeface="Calibri"/>
              </a:rPr>
              <a:t>Jump</a:t>
            </a:r>
          </a:p>
          <a:p>
            <a:r>
              <a:rPr lang="en-US" sz="2000">
                <a:cs typeface="Calibri"/>
              </a:rPr>
              <a:t>Look</a:t>
            </a:r>
          </a:p>
          <a:p>
            <a:r>
              <a:rPr lang="en-US" sz="2000">
                <a:cs typeface="Calibri"/>
              </a:rPr>
              <a:t>Aim</a:t>
            </a:r>
          </a:p>
          <a:p>
            <a:r>
              <a:rPr lang="en-US" sz="2000">
                <a:cs typeface="Calibri"/>
              </a:rPr>
              <a:t>Change gun</a:t>
            </a:r>
          </a:p>
          <a:p>
            <a:r>
              <a:rPr lang="en-US" sz="2000">
                <a:cs typeface="Calibri"/>
              </a:rPr>
              <a:t>Melee</a:t>
            </a:r>
          </a:p>
          <a:p>
            <a:endParaRPr lang="en-US" sz="1100">
              <a:cs typeface="Calibri"/>
            </a:endParaRPr>
          </a:p>
          <a:p>
            <a:endParaRPr lang="en-US" sz="1100">
              <a:cs typeface="Calibri"/>
            </a:endParaRPr>
          </a:p>
        </p:txBody>
      </p:sp>
      <p:pic>
        <p:nvPicPr>
          <p:cNvPr id="4" name="Content Placeholder 3" descr="A video game screen with a cartoon egg and object&#10;&#10;Description automatically generated">
            <a:extLst>
              <a:ext uri="{FF2B5EF4-FFF2-40B4-BE49-F238E27FC236}">
                <a16:creationId xmlns:a16="http://schemas.microsoft.com/office/drawing/2014/main" id="{7BB315C6-8882-FE14-5F1A-48A9A11758D4}"/>
              </a:ext>
            </a:extLst>
          </p:cNvPr>
          <p:cNvPicPr>
            <a:picLocks noGrp="1" noChangeAspect="1"/>
          </p:cNvPicPr>
          <p:nvPr>
            <p:ph idx="1"/>
          </p:nvPr>
        </p:nvPicPr>
        <p:blipFill rotWithShape="1">
          <a:blip r:embed="rId2"/>
          <a:srcRect l="8602" r="445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43324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41B01-F83F-587B-D85A-D9548A8FACC5}"/>
              </a:ext>
            </a:extLst>
          </p:cNvPr>
          <p:cNvSpPr>
            <a:spLocks noGrp="1"/>
          </p:cNvSpPr>
          <p:nvPr>
            <p:ph type="title"/>
          </p:nvPr>
        </p:nvSpPr>
        <p:spPr>
          <a:xfrm>
            <a:off x="827316" y="529025"/>
            <a:ext cx="5737354" cy="565272"/>
          </a:xfrm>
        </p:spPr>
        <p:txBody>
          <a:bodyPr vert="horz" lIns="91440" tIns="45720" rIns="91440" bIns="45720" rtlCol="0" anchor="b">
            <a:noAutofit/>
          </a:bodyPr>
          <a:lstStyle/>
          <a:p>
            <a:r>
              <a:rPr lang="pt-PT" sz="4000" b="1" err="1"/>
              <a:t>Features</a:t>
            </a:r>
            <a:r>
              <a:rPr lang="pt-PT" sz="4000" b="1"/>
              <a:t> </a:t>
            </a:r>
            <a:r>
              <a:rPr lang="pt-PT" sz="4000" b="1" err="1"/>
              <a:t>Elearning</a:t>
            </a:r>
            <a:r>
              <a:rPr lang="pt-PT" sz="4000" b="1"/>
              <a:t> Project</a:t>
            </a:r>
            <a:endParaRPr lang="pt-PT" sz="4000" b="1">
              <a:cs typeface="Calibri Light"/>
            </a:endParaRPr>
          </a:p>
        </p:txBody>
      </p:sp>
      <p:sp>
        <p:nvSpPr>
          <p:cNvPr id="3" name="Marcador de Posição de Conteúdo 2">
            <a:extLst>
              <a:ext uri="{FF2B5EF4-FFF2-40B4-BE49-F238E27FC236}">
                <a16:creationId xmlns:a16="http://schemas.microsoft.com/office/drawing/2014/main" id="{1AB5257A-B724-56C1-CA94-E0094D83B48F}"/>
              </a:ext>
            </a:extLst>
          </p:cNvPr>
          <p:cNvSpPr>
            <a:spLocks noGrp="1"/>
          </p:cNvSpPr>
          <p:nvPr>
            <p:ph idx="1"/>
          </p:nvPr>
        </p:nvSpPr>
        <p:spPr>
          <a:xfrm>
            <a:off x="1211798" y="1387929"/>
            <a:ext cx="4964471" cy="5256729"/>
          </a:xfrm>
        </p:spPr>
        <p:txBody>
          <a:bodyPr vert="horz" lIns="91440" tIns="45720" rIns="91440" bIns="45720" rtlCol="0" anchor="t">
            <a:noAutofit/>
          </a:bodyPr>
          <a:lstStyle/>
          <a:p>
            <a:r>
              <a:rPr lang="pt-PT" sz="2000"/>
              <a:t>Open </a:t>
            </a:r>
            <a:r>
              <a:rPr lang="pt-PT" sz="2000" err="1"/>
              <a:t>Elearning</a:t>
            </a:r>
            <a:r>
              <a:rPr lang="pt-PT" sz="2000"/>
              <a:t> Website</a:t>
            </a:r>
            <a:endParaRPr lang="pt-PT" sz="2000">
              <a:cs typeface="Calibri"/>
            </a:endParaRPr>
          </a:p>
          <a:p>
            <a:r>
              <a:rPr lang="pt-PT" sz="2000" err="1"/>
              <a:t>Close</a:t>
            </a:r>
            <a:r>
              <a:rPr lang="pt-PT" sz="2000"/>
              <a:t> </a:t>
            </a:r>
            <a:r>
              <a:rPr lang="pt-PT" sz="2000" err="1"/>
              <a:t>Elearning</a:t>
            </a:r>
            <a:r>
              <a:rPr lang="pt-PT" sz="2000"/>
              <a:t> Website</a:t>
            </a:r>
            <a:endParaRPr lang="pt-PT" sz="2000">
              <a:cs typeface="Calibri"/>
            </a:endParaRPr>
          </a:p>
          <a:p>
            <a:r>
              <a:rPr lang="pt-PT" sz="2000" err="1"/>
              <a:t>Authentication</a:t>
            </a:r>
            <a:endParaRPr lang="pt-PT" sz="2000">
              <a:ea typeface="Calibri"/>
              <a:cs typeface="Calibri"/>
            </a:endParaRPr>
          </a:p>
          <a:p>
            <a:r>
              <a:rPr lang="pt-PT" sz="2000"/>
              <a:t>Data </a:t>
            </a:r>
            <a:r>
              <a:rPr lang="pt-PT" sz="2000" err="1"/>
              <a:t>authentication</a:t>
            </a:r>
            <a:r>
              <a:rPr lang="pt-PT" sz="2000"/>
              <a:t> (</a:t>
            </a:r>
            <a:r>
              <a:rPr lang="pt-PT" sz="2000" err="1"/>
              <a:t>studentnmec</a:t>
            </a:r>
            <a:r>
              <a:rPr lang="pt-PT" sz="2000"/>
              <a:t>)</a:t>
            </a:r>
            <a:endParaRPr lang="pt-PT" sz="2000">
              <a:ea typeface="Calibri"/>
              <a:cs typeface="Calibri"/>
            </a:endParaRPr>
          </a:p>
          <a:p>
            <a:r>
              <a:rPr lang="pt-PT" sz="2000" err="1"/>
              <a:t>See</a:t>
            </a:r>
            <a:r>
              <a:rPr lang="pt-PT" sz="2000"/>
              <a:t> </a:t>
            </a:r>
            <a:r>
              <a:rPr lang="pt-PT" sz="2000" err="1"/>
              <a:t>notifications</a:t>
            </a:r>
            <a:endParaRPr lang="pt-PT" sz="2000">
              <a:ea typeface="Calibri"/>
              <a:cs typeface="Calibri"/>
            </a:endParaRPr>
          </a:p>
          <a:p>
            <a:r>
              <a:rPr lang="pt-PT" sz="2000" err="1"/>
              <a:t>Close</a:t>
            </a:r>
            <a:r>
              <a:rPr lang="pt-PT" sz="2000"/>
              <a:t> </a:t>
            </a:r>
            <a:r>
              <a:rPr lang="pt-PT" sz="2000" err="1"/>
              <a:t>notifications</a:t>
            </a:r>
            <a:endParaRPr lang="pt-PT" sz="2000">
              <a:ea typeface="Calibri"/>
              <a:cs typeface="Calibri"/>
            </a:endParaRPr>
          </a:p>
          <a:p>
            <a:r>
              <a:rPr lang="pt-PT" sz="2000" err="1"/>
              <a:t>See</a:t>
            </a:r>
            <a:r>
              <a:rPr lang="pt-PT" sz="2000"/>
              <a:t> </a:t>
            </a:r>
            <a:r>
              <a:rPr lang="pt-PT" sz="2000" err="1"/>
              <a:t>my</a:t>
            </a:r>
            <a:r>
              <a:rPr lang="pt-PT" sz="2000"/>
              <a:t> </a:t>
            </a:r>
            <a:r>
              <a:rPr lang="pt-PT" sz="2000" err="1"/>
              <a:t>events</a:t>
            </a:r>
            <a:endParaRPr lang="pt-PT" sz="2000">
              <a:cs typeface="Calibri"/>
            </a:endParaRPr>
          </a:p>
          <a:p>
            <a:r>
              <a:rPr lang="pt-PT" sz="2000" err="1"/>
              <a:t>Schecule</a:t>
            </a:r>
            <a:r>
              <a:rPr lang="pt-PT" sz="2000"/>
              <a:t> </a:t>
            </a:r>
            <a:r>
              <a:rPr lang="pt-PT" sz="2000" err="1"/>
              <a:t>event</a:t>
            </a:r>
            <a:endParaRPr lang="pt-PT" sz="2000">
              <a:cs typeface="Calibri"/>
            </a:endParaRPr>
          </a:p>
          <a:p>
            <a:r>
              <a:rPr lang="pt-PT" sz="2000"/>
              <a:t>Date </a:t>
            </a:r>
            <a:r>
              <a:rPr lang="pt-PT" sz="2000" err="1"/>
              <a:t>new</a:t>
            </a:r>
            <a:r>
              <a:rPr lang="pt-PT" sz="2000"/>
              <a:t> </a:t>
            </a:r>
            <a:r>
              <a:rPr lang="pt-PT" sz="2000" err="1"/>
              <a:t>event</a:t>
            </a:r>
            <a:r>
              <a:rPr lang="pt-PT" sz="2000"/>
              <a:t> (</a:t>
            </a:r>
            <a:r>
              <a:rPr lang="pt-PT" sz="2000" err="1"/>
              <a:t>name</a:t>
            </a:r>
            <a:r>
              <a:rPr lang="pt-PT" sz="2000"/>
              <a:t>; </a:t>
            </a:r>
            <a:r>
              <a:rPr lang="pt-PT" sz="2000" err="1"/>
              <a:t>day</a:t>
            </a:r>
            <a:r>
              <a:rPr lang="pt-PT" sz="2000"/>
              <a:t>; </a:t>
            </a:r>
            <a:r>
              <a:rPr lang="pt-PT" sz="2000" err="1"/>
              <a:t>month</a:t>
            </a:r>
            <a:r>
              <a:rPr lang="pt-PT" sz="2000"/>
              <a:t>; </a:t>
            </a:r>
            <a:r>
              <a:rPr lang="pt-PT" sz="2000" err="1"/>
              <a:t>year</a:t>
            </a:r>
            <a:r>
              <a:rPr lang="pt-PT" sz="2000"/>
              <a:t>)</a:t>
            </a:r>
            <a:endParaRPr lang="pt-PT" sz="2000">
              <a:ea typeface="Calibri"/>
              <a:cs typeface="Calibri"/>
            </a:endParaRPr>
          </a:p>
          <a:p>
            <a:r>
              <a:rPr lang="pt-PT" sz="2000"/>
              <a:t>Time </a:t>
            </a:r>
            <a:r>
              <a:rPr lang="pt-PT" sz="2000" err="1"/>
              <a:t>new</a:t>
            </a:r>
            <a:r>
              <a:rPr lang="pt-PT" sz="2000"/>
              <a:t> </a:t>
            </a:r>
            <a:r>
              <a:rPr lang="pt-PT" sz="2000" err="1"/>
              <a:t>event</a:t>
            </a:r>
            <a:r>
              <a:rPr lang="pt-PT" sz="2000"/>
              <a:t> (</a:t>
            </a:r>
            <a:r>
              <a:rPr lang="pt-PT" sz="2000" err="1"/>
              <a:t>hour</a:t>
            </a:r>
            <a:r>
              <a:rPr lang="pt-PT" sz="2000"/>
              <a:t>; minutes)</a:t>
            </a:r>
            <a:endParaRPr lang="pt-PT" sz="2000">
              <a:ea typeface="Calibri"/>
              <a:cs typeface="Calibri"/>
            </a:endParaRPr>
          </a:p>
          <a:p>
            <a:r>
              <a:rPr lang="pt-PT" sz="2000" err="1">
                <a:cs typeface="Calibri"/>
              </a:rPr>
              <a:t>Confirm</a:t>
            </a:r>
            <a:r>
              <a:rPr lang="pt-PT" sz="2000">
                <a:cs typeface="Calibri"/>
              </a:rPr>
              <a:t> </a:t>
            </a:r>
            <a:r>
              <a:rPr lang="pt-PT" sz="2000" err="1">
                <a:cs typeface="Calibri"/>
              </a:rPr>
              <a:t>event</a:t>
            </a:r>
            <a:endParaRPr lang="pt-PT" sz="2000">
              <a:cs typeface="Calibri"/>
            </a:endParaRPr>
          </a:p>
          <a:p>
            <a:r>
              <a:rPr lang="pt-PT" sz="2000" err="1">
                <a:solidFill>
                  <a:srgbClr val="000000"/>
                </a:solidFill>
                <a:ea typeface="Calibri"/>
                <a:cs typeface="Calibri"/>
              </a:rPr>
              <a:t>Unconfirm</a:t>
            </a:r>
            <a:r>
              <a:rPr lang="pt-PT" sz="2000">
                <a:solidFill>
                  <a:srgbClr val="000000"/>
                </a:solidFill>
                <a:ea typeface="Calibri"/>
                <a:cs typeface="Calibri"/>
              </a:rPr>
              <a:t> </a:t>
            </a:r>
            <a:r>
              <a:rPr lang="pt-PT" sz="2000" err="1">
                <a:solidFill>
                  <a:srgbClr val="000000"/>
                </a:solidFill>
                <a:ea typeface="Calibri"/>
                <a:cs typeface="Calibri"/>
              </a:rPr>
              <a:t>event</a:t>
            </a:r>
            <a:endParaRPr lang="pt-PT" sz="2000">
              <a:solidFill>
                <a:srgbClr val="000000"/>
              </a:solidFill>
              <a:ea typeface="Calibri"/>
              <a:cs typeface="Calibri"/>
            </a:endParaRPr>
          </a:p>
          <a:p>
            <a:r>
              <a:rPr lang="pt-PT" sz="2000"/>
              <a:t>Log out</a:t>
            </a:r>
            <a:endParaRPr lang="pt-PT" sz="2000">
              <a:ea typeface="Calibri"/>
              <a:cs typeface="Calibri"/>
            </a:endParaRPr>
          </a:p>
          <a:p>
            <a:endParaRPr lang="pt-PT" sz="1100">
              <a:solidFill>
                <a:schemeClr val="tx2"/>
              </a:solidFill>
            </a:endParaRPr>
          </a:p>
          <a:p>
            <a:endParaRPr lang="pt-PT" sz="1100">
              <a:solidFill>
                <a:schemeClr val="tx2"/>
              </a:solidFill>
            </a:endParaRPr>
          </a:p>
        </p:txBody>
      </p:sp>
      <p:pic>
        <p:nvPicPr>
          <p:cNvPr id="5" name="Picture 4" descr="A green logo with a white edge&#10;&#10;Description automatically generated">
            <a:extLst>
              <a:ext uri="{FF2B5EF4-FFF2-40B4-BE49-F238E27FC236}">
                <a16:creationId xmlns:a16="http://schemas.microsoft.com/office/drawing/2014/main" id="{59208F19-E873-57AC-110B-9A918B11F1CB}"/>
              </a:ext>
            </a:extLst>
          </p:cNvPr>
          <p:cNvPicPr>
            <a:picLocks noChangeAspect="1"/>
          </p:cNvPicPr>
          <p:nvPr/>
        </p:nvPicPr>
        <p:blipFill rotWithShape="1">
          <a:blip r:embed="rId2"/>
          <a:srcRect l="1323" r="1379"/>
          <a:stretch/>
        </p:blipFill>
        <p:spPr>
          <a:xfrm>
            <a:off x="6960231" y="983974"/>
            <a:ext cx="4408715" cy="4539343"/>
          </a:xfrm>
          <a:prstGeom prst="rect">
            <a:avLst/>
          </a:prstGeom>
        </p:spPr>
      </p:pic>
    </p:spTree>
    <p:extLst>
      <p:ext uri="{BB962C8B-B14F-4D97-AF65-F5344CB8AC3E}">
        <p14:creationId xmlns:p14="http://schemas.microsoft.com/office/powerpoint/2010/main" val="6285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8AD5F-F177-60B3-B116-39FD9229F89C}"/>
              </a:ext>
            </a:extLst>
          </p:cNvPr>
          <p:cNvSpPr>
            <a:spLocks noGrp="1"/>
          </p:cNvSpPr>
          <p:nvPr>
            <p:ph type="title"/>
          </p:nvPr>
        </p:nvSpPr>
        <p:spPr/>
        <p:txBody>
          <a:bodyPr/>
          <a:lstStyle/>
          <a:p>
            <a:pPr algn="ctr"/>
            <a:r>
              <a:rPr lang="en-US" b="1"/>
              <a:t>Speech Interaction (Some examples)</a:t>
            </a:r>
            <a:endParaRPr lang="en-US"/>
          </a:p>
        </p:txBody>
      </p:sp>
      <p:sp>
        <p:nvSpPr>
          <p:cNvPr id="3" name="Marcador de Posição de Conteúdo 2">
            <a:extLst>
              <a:ext uri="{FF2B5EF4-FFF2-40B4-BE49-F238E27FC236}">
                <a16:creationId xmlns:a16="http://schemas.microsoft.com/office/drawing/2014/main" id="{3FE4C627-5A30-68B1-FFA6-9BB9BBD1B5D4}"/>
              </a:ext>
            </a:extLst>
          </p:cNvPr>
          <p:cNvSpPr>
            <a:spLocks noGrp="1"/>
          </p:cNvSpPr>
          <p:nvPr>
            <p:ph idx="1"/>
          </p:nvPr>
        </p:nvSpPr>
        <p:spPr/>
        <p:txBody>
          <a:bodyPr vert="horz" lIns="91440" tIns="45720" rIns="91440" bIns="45720" rtlCol="0" anchor="t">
            <a:normAutofit/>
          </a:bodyPr>
          <a:lstStyle/>
          <a:p>
            <a:pPr marL="0" indent="0">
              <a:buNone/>
            </a:pPr>
            <a:r>
              <a:rPr lang="en-US" sz="3200" b="1" err="1">
                <a:ea typeface="+mn-lt"/>
                <a:cs typeface="+mn-lt"/>
              </a:rPr>
              <a:t>Elearning</a:t>
            </a:r>
            <a:r>
              <a:rPr lang="en-US" sz="3200" b="1">
                <a:ea typeface="+mn-lt"/>
                <a:cs typeface="+mn-lt"/>
              </a:rPr>
              <a:t> Project:</a:t>
            </a:r>
          </a:p>
          <a:p>
            <a:pPr marL="0" indent="0">
              <a:buNone/>
            </a:pPr>
            <a:endParaRPr lang="en-US" sz="3200" b="1">
              <a:ea typeface="+mn-lt"/>
              <a:cs typeface="+mn-lt"/>
            </a:endParaRPr>
          </a:p>
          <a:p>
            <a:pPr lvl="1"/>
            <a:r>
              <a:rPr lang="en-US">
                <a:ea typeface="+mn-lt"/>
                <a:cs typeface="+mn-lt"/>
              </a:rPr>
              <a:t>To help you know what to do with your voice  (</a:t>
            </a:r>
            <a:r>
              <a:rPr lang="en-US" err="1">
                <a:ea typeface="+mn-lt"/>
                <a:cs typeface="+mn-lt"/>
              </a:rPr>
              <a:t>e.g</a:t>
            </a:r>
            <a:r>
              <a:rPr lang="en-US">
                <a:ea typeface="+mn-lt"/>
                <a:cs typeface="+mn-lt"/>
              </a:rPr>
              <a:t> when asking the authentication data)</a:t>
            </a:r>
          </a:p>
          <a:p>
            <a:pPr lvl="1"/>
            <a:endParaRPr lang="en-US">
              <a:cs typeface="Calibri"/>
            </a:endParaRPr>
          </a:p>
          <a:p>
            <a:pPr lvl="1"/>
            <a:r>
              <a:rPr lang="en-US">
                <a:ea typeface="+mn-lt"/>
                <a:cs typeface="+mn-lt"/>
              </a:rPr>
              <a:t>Ask if we want to confirm the functionality (</a:t>
            </a:r>
            <a:r>
              <a:rPr lang="en-US" err="1">
                <a:ea typeface="+mn-lt"/>
                <a:cs typeface="+mn-lt"/>
              </a:rPr>
              <a:t>e.g</a:t>
            </a:r>
            <a:r>
              <a:rPr lang="en-US">
                <a:ea typeface="+mn-lt"/>
                <a:cs typeface="+mn-lt"/>
              </a:rPr>
              <a:t> when creating a new event)</a:t>
            </a:r>
          </a:p>
          <a:p>
            <a:pPr lvl="1"/>
            <a:endParaRPr lang="en-US">
              <a:cs typeface="Calibri" panose="020F0502020204030204"/>
            </a:endParaRPr>
          </a:p>
          <a:p>
            <a:pPr lvl="1"/>
            <a:r>
              <a:rPr lang="en-US">
                <a:ea typeface="+mn-lt"/>
                <a:cs typeface="+mn-lt"/>
              </a:rPr>
              <a:t>Gives confirmation feedback (</a:t>
            </a:r>
            <a:r>
              <a:rPr lang="en-US" err="1">
                <a:ea typeface="+mn-lt"/>
                <a:cs typeface="+mn-lt"/>
              </a:rPr>
              <a:t>e.g</a:t>
            </a:r>
            <a:r>
              <a:rPr lang="en-US">
                <a:ea typeface="+mn-lt"/>
                <a:cs typeface="+mn-lt"/>
              </a:rPr>
              <a:t> when we logged in and got into the account)</a:t>
            </a:r>
          </a:p>
          <a:p>
            <a:pPr lvl="1"/>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7416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6BC74-1C0F-40E8-2819-A482F6969CA7}"/>
              </a:ext>
            </a:extLst>
          </p:cNvPr>
          <p:cNvSpPr>
            <a:spLocks noGrp="1"/>
          </p:cNvSpPr>
          <p:nvPr>
            <p:ph type="title"/>
          </p:nvPr>
        </p:nvSpPr>
        <p:spPr/>
        <p:txBody>
          <a:bodyPr/>
          <a:lstStyle/>
          <a:p>
            <a:pPr algn="ctr"/>
            <a:r>
              <a:rPr lang="en-US" dirty="0"/>
              <a:t>Participation</a:t>
            </a:r>
          </a:p>
        </p:txBody>
      </p:sp>
      <p:sp>
        <p:nvSpPr>
          <p:cNvPr id="3" name="Marcador de Posição de Conteúdo 2">
            <a:extLst>
              <a:ext uri="{FF2B5EF4-FFF2-40B4-BE49-F238E27FC236}">
                <a16:creationId xmlns:a16="http://schemas.microsoft.com/office/drawing/2014/main" id="{542C6222-2C7B-F1FC-1FC2-6001FA6ABF10}"/>
              </a:ext>
            </a:extLst>
          </p:cNvPr>
          <p:cNvSpPr>
            <a:spLocks noGrp="1"/>
          </p:cNvSpPr>
          <p:nvPr>
            <p:ph idx="1"/>
          </p:nvPr>
        </p:nvSpPr>
        <p:spPr/>
        <p:txBody>
          <a:bodyPr/>
          <a:lstStyle/>
          <a:p>
            <a:pPr marL="0" indent="0">
              <a:buNone/>
            </a:pPr>
            <a:r>
              <a:rPr lang="en-US" dirty="0"/>
              <a:t>João Borges – 50% </a:t>
            </a:r>
          </a:p>
          <a:p>
            <a:pPr marL="0" indent="0">
              <a:buNone/>
            </a:pPr>
            <a:r>
              <a:rPr lang="en-US"/>
              <a:t>Ana Rosa – 50% </a:t>
            </a:r>
          </a:p>
        </p:txBody>
      </p:sp>
    </p:spTree>
    <p:extLst>
      <p:ext uri="{BB962C8B-B14F-4D97-AF65-F5344CB8AC3E}">
        <p14:creationId xmlns:p14="http://schemas.microsoft.com/office/powerpoint/2010/main" val="342550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FF993AF6F7C24AB0DF7CB72EA351F4" ma:contentTypeVersion="15" ma:contentTypeDescription="Create a new document." ma:contentTypeScope="" ma:versionID="6fa90f9fe144d0717f80f57214c9b26c">
  <xsd:schema xmlns:xsd="http://www.w3.org/2001/XMLSchema" xmlns:xs="http://www.w3.org/2001/XMLSchema" xmlns:p="http://schemas.microsoft.com/office/2006/metadata/properties" xmlns:ns3="60bc318e-7fae-40c6-a302-4853a6cb3c2d" xmlns:ns4="5c898780-f938-4b17-ae41-ce737959e311" targetNamespace="http://schemas.microsoft.com/office/2006/metadata/properties" ma:root="true" ma:fieldsID="5b0e55c0dced80e43812845e51061bdd" ns3:_="" ns4:_="">
    <xsd:import namespace="60bc318e-7fae-40c6-a302-4853a6cb3c2d"/>
    <xsd:import namespace="5c898780-f938-4b17-ae41-ce737959e3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bc318e-7fae-40c6-a302-4853a6cb3c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898780-f938-4b17-ae41-ce737959e3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0bc318e-7fae-40c6-a302-4853a6cb3c2d" xsi:nil="true"/>
  </documentManagement>
</p:properties>
</file>

<file path=customXml/itemProps1.xml><?xml version="1.0" encoding="utf-8"?>
<ds:datastoreItem xmlns:ds="http://schemas.openxmlformats.org/officeDocument/2006/customXml" ds:itemID="{D0A6D7B9-287B-4B23-81E0-DAD8EC7F7D35}">
  <ds:schemaRefs>
    <ds:schemaRef ds:uri="http://schemas.microsoft.com/sharepoint/v3/contenttype/forms"/>
  </ds:schemaRefs>
</ds:datastoreItem>
</file>

<file path=customXml/itemProps2.xml><?xml version="1.0" encoding="utf-8"?>
<ds:datastoreItem xmlns:ds="http://schemas.openxmlformats.org/officeDocument/2006/customXml" ds:itemID="{EEBD4559-80DB-4B2F-9C62-5F9AB38E762E}">
  <ds:schemaRefs>
    <ds:schemaRef ds:uri="5c898780-f938-4b17-ae41-ce737959e311"/>
    <ds:schemaRef ds:uri="60bc318e-7fae-40c6-a302-4853a6cb3c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2DDAE9-71DC-4252-8243-A3F9ED1DA136}">
  <ds:schemaRefs>
    <ds:schemaRef ds:uri="5c898780-f938-4b17-ae41-ce737959e311"/>
    <ds:schemaRef ds:uri="60bc318e-7fae-40c6-a302-4853a6cb3c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318</Words>
  <Application>Microsoft Office PowerPoint</Application>
  <PresentationFormat>Ecrã Panorâmico</PresentationFormat>
  <Paragraphs>62</Paragraphs>
  <Slides>9</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9</vt:i4>
      </vt:variant>
    </vt:vector>
  </HeadingPairs>
  <TitlesOfParts>
    <vt:vector size="13" baseType="lpstr">
      <vt:lpstr>Arial</vt:lpstr>
      <vt:lpstr>Calibri</vt:lpstr>
      <vt:lpstr>Calibri Light</vt:lpstr>
      <vt:lpstr>Office Theme</vt:lpstr>
      <vt:lpstr>Interaction using speech </vt:lpstr>
      <vt:lpstr>Applications</vt:lpstr>
      <vt:lpstr>Framework and software Used</vt:lpstr>
      <vt:lpstr>Home Page</vt:lpstr>
      <vt:lpstr>Gameplay Screen</vt:lpstr>
      <vt:lpstr>Features Game Project </vt:lpstr>
      <vt:lpstr>Features Elearning Project</vt:lpstr>
      <vt:lpstr>Speech Interaction (Some examples)</vt:lpstr>
      <vt:lpstr>Participation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using speech</dc:title>
  <dc:creator>Ana Rosa</dc:creator>
  <cp:lastModifiedBy>Ana Rosa</cp:lastModifiedBy>
  <cp:revision>5</cp:revision>
  <dcterms:created xsi:type="dcterms:W3CDTF">2023-11-15T11:08:44Z</dcterms:created>
  <dcterms:modified xsi:type="dcterms:W3CDTF">2023-11-17T12:00:53Z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0x01010047FF993AF6F7C24AB0DF7CB72EA351F4</vt:lpwstr>
  </property>
</Properties>
</file>