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8" r:id="rId5"/>
    <p:sldId id="264" r:id="rId6"/>
    <p:sldId id="259" r:id="rId7"/>
    <p:sldId id="273" r:id="rId8"/>
    <p:sldId id="274" r:id="rId9"/>
    <p:sldId id="275" r:id="rId10"/>
    <p:sldId id="276" r:id="rId11"/>
    <p:sldId id="277" r:id="rId12"/>
    <p:sldId id="278" r:id="rId13"/>
    <p:sldId id="279" r:id="rId14"/>
    <p:sldId id="280" r:id="rId15"/>
    <p:sldId id="260"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AF6"/>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4AB44E8-345B-4570-8678-063F25AE7201}" type="datetimeFigureOut">
              <a:rPr lang="en-US" smtClean="0"/>
              <a:t>8/26/2023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559311A-7E75-4A67-8CDD-AAE07FBE7E60}" type="slidenum">
              <a:rPr lang="en-US" smtClean="0"/>
              <a:t>‹#›</a:t>
            </a:fld>
            <a:endParaRPr lang="en-US"/>
          </a:p>
        </p:txBody>
      </p:sp>
    </p:spTree>
    <p:extLst>
      <p:ext uri="{BB962C8B-B14F-4D97-AF65-F5344CB8AC3E}">
        <p14:creationId xmlns:p14="http://schemas.microsoft.com/office/powerpoint/2010/main" val="311241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B44E8-345B-4570-8678-063F25AE7201}"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142113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B44E8-345B-4570-8678-063F25AE7201}"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40940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B44E8-345B-4570-8678-063F25AE7201}"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47843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AB44E8-345B-4570-8678-063F25AE7201}"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212710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AB44E8-345B-4570-8678-063F25AE7201}"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157587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AB44E8-345B-4570-8678-063F25AE7201}"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191870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AB44E8-345B-4570-8678-063F25AE7201}"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419101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B44E8-345B-4570-8678-063F25AE7201}"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9311A-7E75-4A67-8CDD-AAE07FBE7E60}" type="slidenum">
              <a:rPr lang="en-US" smtClean="0"/>
              <a:t>‹#›</a:t>
            </a:fld>
            <a:endParaRPr lang="en-US"/>
          </a:p>
        </p:txBody>
      </p:sp>
    </p:spTree>
    <p:extLst>
      <p:ext uri="{BB962C8B-B14F-4D97-AF65-F5344CB8AC3E}">
        <p14:creationId xmlns:p14="http://schemas.microsoft.com/office/powerpoint/2010/main" val="140902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4AB44E8-345B-4570-8678-063F25AE7201}"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559311A-7E75-4A67-8CDD-AAE07FBE7E60}" type="slidenum">
              <a:rPr lang="en-US" smtClean="0"/>
              <a:t>‹#›</a:t>
            </a:fld>
            <a:endParaRPr lang="en-US"/>
          </a:p>
        </p:txBody>
      </p:sp>
    </p:spTree>
    <p:extLst>
      <p:ext uri="{BB962C8B-B14F-4D97-AF65-F5344CB8AC3E}">
        <p14:creationId xmlns:p14="http://schemas.microsoft.com/office/powerpoint/2010/main" val="207943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4AB44E8-345B-4570-8678-063F25AE7201}" type="datetimeFigureOut">
              <a:rPr lang="en-US" smtClean="0"/>
              <a:t>8/26/2023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559311A-7E75-4A67-8CDD-AAE07FBE7E60}" type="slidenum">
              <a:rPr lang="en-US" smtClean="0"/>
              <a:t>‹#›</a:t>
            </a:fld>
            <a:endParaRPr lang="en-US"/>
          </a:p>
        </p:txBody>
      </p:sp>
    </p:spTree>
    <p:extLst>
      <p:ext uri="{BB962C8B-B14F-4D97-AF65-F5344CB8AC3E}">
        <p14:creationId xmlns:p14="http://schemas.microsoft.com/office/powerpoint/2010/main" val="27304536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4AB44E8-345B-4570-8678-063F25AE7201}" type="datetimeFigureOut">
              <a:rPr lang="en-US" smtClean="0"/>
              <a:t>8/26/2023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559311A-7E75-4A67-8CDD-AAE07FBE7E60}" type="slidenum">
              <a:rPr lang="en-US" smtClean="0"/>
              <a:t>‹#›</a:t>
            </a:fld>
            <a:endParaRPr lang="en-US"/>
          </a:p>
        </p:txBody>
      </p:sp>
    </p:spTree>
    <p:extLst>
      <p:ext uri="{BB962C8B-B14F-4D97-AF65-F5344CB8AC3E}">
        <p14:creationId xmlns:p14="http://schemas.microsoft.com/office/powerpoint/2010/main" val="21643966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CONTEXT</a:t>
            </a:r>
            <a:endParaRPr lang="en-US" dirty="0"/>
          </a:p>
        </p:txBody>
      </p:sp>
      <p:sp>
        <p:nvSpPr>
          <p:cNvPr id="3" name="Marcador de Posição de Conteúdo 2"/>
          <p:cNvSpPr>
            <a:spLocks noGrp="1"/>
          </p:cNvSpPr>
          <p:nvPr>
            <p:ph idx="1"/>
          </p:nvPr>
        </p:nvSpPr>
        <p:spPr/>
        <p:txBody>
          <a:bodyPr/>
          <a:lstStyle/>
          <a:p>
            <a:pPr algn="just"/>
            <a:r>
              <a:rPr lang="pt-BR" dirty="0"/>
              <a:t>Taking into consideration the employment of Data Science for supporting marketing decisions, the Portuguese National Tourism Board Organization (PT – NTBO) as the body responsible for tourism promotion, has a purpose to find the best strategy to apply to next marketing campaings. After Covid-19 Pandemic, the global economic environment were affected, specially on Tourism sector. Thus, regarding this new global scenarium, new strategies must be taken to bring its economy to another level.</a:t>
            </a:r>
            <a:endParaRPr lang="en-US" dirty="0"/>
          </a:p>
        </p:txBody>
      </p:sp>
    </p:spTree>
    <p:extLst>
      <p:ext uri="{BB962C8B-B14F-4D97-AF65-F5344CB8AC3E}">
        <p14:creationId xmlns:p14="http://schemas.microsoft.com/office/powerpoint/2010/main" val="206783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sp>
        <p:nvSpPr>
          <p:cNvPr id="3" name="Marcador de Posição de Conteúdo 2"/>
          <p:cNvSpPr>
            <a:spLocks noGrp="1"/>
          </p:cNvSpPr>
          <p:nvPr>
            <p:ph idx="1"/>
          </p:nvPr>
        </p:nvSpPr>
        <p:spPr>
          <a:xfrm>
            <a:off x="676656" y="2011680"/>
            <a:ext cx="10753725" cy="3550920"/>
          </a:xfrm>
        </p:spPr>
        <p:txBody>
          <a:bodyPr>
            <a:normAutofit/>
          </a:bodyPr>
          <a:lstStyle/>
          <a:p>
            <a:pPr marL="0" indent="0">
              <a:buNone/>
            </a:pPr>
            <a:r>
              <a:rPr lang="pt-PT" b="1" err="1"/>
              <a:t>High-value</a:t>
            </a:r>
            <a:r>
              <a:rPr lang="pt-PT" b="1"/>
              <a:t> </a:t>
            </a:r>
            <a:r>
              <a:rPr lang="pt-PT" b="1" err="1"/>
              <a:t>visitors</a:t>
            </a:r>
            <a:r>
              <a:rPr lang="pt-PT" b="1"/>
              <a:t> </a:t>
            </a:r>
            <a:r>
              <a:rPr lang="pt-PT" b="1" err="1"/>
              <a:t>Patterns</a:t>
            </a:r>
            <a:endParaRPr lang="pt-PT" b="1"/>
          </a:p>
          <a:p>
            <a:pPr marL="0" indent="0">
              <a:buNone/>
            </a:pPr>
            <a:r>
              <a:rPr lang="pt-PT" b="1"/>
              <a:t> – Trip </a:t>
            </a:r>
            <a:r>
              <a:rPr lang="pt-PT" b="1" err="1"/>
              <a:t>Type</a:t>
            </a:r>
            <a:r>
              <a:rPr lang="pt-PT" b="1"/>
              <a:t> vs. </a:t>
            </a:r>
            <a:r>
              <a:rPr lang="pt-PT" b="1" err="1"/>
              <a:t>Seasons</a:t>
            </a:r>
            <a:endParaRPr lang="pt-PT"/>
          </a:p>
          <a:p>
            <a:pPr marL="0" indent="0">
              <a:buNone/>
            </a:pPr>
            <a:r>
              <a:rPr lang="pt-PT"/>
              <a:t>Top3:</a:t>
            </a:r>
          </a:p>
          <a:p>
            <a:pPr marL="457200" indent="-457200">
              <a:buFont typeface="+mj-lt"/>
              <a:buAutoNum type="arabicPeriod"/>
            </a:pPr>
            <a:r>
              <a:rPr lang="pt-PT" sz="1800"/>
              <a:t>UK</a:t>
            </a:r>
          </a:p>
          <a:p>
            <a:pPr marL="457200" indent="-457200">
              <a:buFont typeface="+mj-lt"/>
              <a:buAutoNum type="arabicPeriod"/>
            </a:pPr>
            <a:r>
              <a:rPr lang="pt-PT" sz="1800"/>
              <a:t>USA</a:t>
            </a:r>
          </a:p>
          <a:p>
            <a:pPr marL="457200" indent="-457200">
              <a:buFont typeface="+mj-lt"/>
              <a:buAutoNum type="arabicPeriod"/>
            </a:pPr>
            <a:r>
              <a:rPr lang="pt-PT" sz="1800"/>
              <a:t>CANADA</a:t>
            </a:r>
          </a:p>
          <a:p>
            <a:endParaRPr lang="en-US"/>
          </a:p>
        </p:txBody>
      </p:sp>
      <p:pic>
        <p:nvPicPr>
          <p:cNvPr id="5" name="Picture 600057176"/>
          <p:cNvPicPr/>
          <p:nvPr/>
        </p:nvPicPr>
        <p:blipFill>
          <a:blip r:embed="rId2">
            <a:extLst>
              <a:ext uri="{28A0092B-C50C-407E-A947-70E740481C1C}">
                <a14:useLocalDpi xmlns:a14="http://schemas.microsoft.com/office/drawing/2010/main" val="0"/>
              </a:ext>
            </a:extLst>
          </a:blip>
          <a:stretch>
            <a:fillRect/>
          </a:stretch>
        </p:blipFill>
        <p:spPr>
          <a:xfrm>
            <a:off x="4881562" y="2354580"/>
            <a:ext cx="6072188" cy="4164846"/>
          </a:xfrm>
          <a:prstGeom prst="rect">
            <a:avLst/>
          </a:prstGeom>
        </p:spPr>
      </p:pic>
    </p:spTree>
    <p:extLst>
      <p:ext uri="{BB962C8B-B14F-4D97-AF65-F5344CB8AC3E}">
        <p14:creationId xmlns:p14="http://schemas.microsoft.com/office/powerpoint/2010/main" val="182368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sp>
        <p:nvSpPr>
          <p:cNvPr id="3" name="Marcador de Posição de Conteúdo 2"/>
          <p:cNvSpPr>
            <a:spLocks noGrp="1"/>
          </p:cNvSpPr>
          <p:nvPr>
            <p:ph idx="1"/>
          </p:nvPr>
        </p:nvSpPr>
        <p:spPr>
          <a:xfrm>
            <a:off x="676656" y="2011681"/>
            <a:ext cx="10753725" cy="731520"/>
          </a:xfrm>
        </p:spPr>
        <p:txBody>
          <a:bodyPr/>
          <a:lstStyle/>
          <a:p>
            <a:pPr marL="0" indent="0">
              <a:buNone/>
            </a:pPr>
            <a:r>
              <a:rPr lang="pt-PT" b="1" err="1"/>
              <a:t>Recommendations</a:t>
            </a:r>
            <a:r>
              <a:rPr lang="pt-PT" b="1"/>
              <a:t> </a:t>
            </a:r>
            <a:r>
              <a:rPr lang="pt-PT" b="1" err="1"/>
              <a:t>system</a:t>
            </a:r>
            <a:endParaRPr lang="pt-PT"/>
          </a:p>
          <a:p>
            <a:endParaRPr lang="en-US"/>
          </a:p>
        </p:txBody>
      </p:sp>
      <p:pic>
        <p:nvPicPr>
          <p:cNvPr id="4" name="Picture 334529968" descr="Table&#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850166" y="3559491"/>
            <a:ext cx="4482550" cy="2736534"/>
          </a:xfrm>
          <a:prstGeom prst="rect">
            <a:avLst/>
          </a:prstGeom>
        </p:spPr>
      </p:pic>
      <p:sp>
        <p:nvSpPr>
          <p:cNvPr id="5" name="CaixaDeTexto 4"/>
          <p:cNvSpPr txBox="1"/>
          <p:nvPr/>
        </p:nvSpPr>
        <p:spPr>
          <a:xfrm>
            <a:off x="850166" y="2743201"/>
            <a:ext cx="3826609" cy="646331"/>
          </a:xfrm>
          <a:prstGeom prst="rect">
            <a:avLst/>
          </a:prstGeom>
          <a:noFill/>
        </p:spPr>
        <p:txBody>
          <a:bodyPr wrap="square" rtlCol="0">
            <a:spAutoFit/>
          </a:bodyPr>
          <a:lstStyle/>
          <a:p>
            <a:pPr lvl="0"/>
            <a:r>
              <a:rPr lang="en-US" sz="1200" b="1"/>
              <a:t>Recommendation system 1 </a:t>
            </a:r>
            <a:r>
              <a:rPr lang="en-US" sz="1200"/>
              <a:t>– based on the high-value visitor: the UK market, and considering the European sites they visited.</a:t>
            </a:r>
          </a:p>
        </p:txBody>
      </p:sp>
      <p:pic>
        <p:nvPicPr>
          <p:cNvPr id="6" name="Picture 1477237023" descr="A picture containing text&#10;&#10;Description automatically generated"/>
          <p:cNvPicPr/>
          <p:nvPr/>
        </p:nvPicPr>
        <p:blipFill>
          <a:blip r:embed="rId3">
            <a:extLst>
              <a:ext uri="{28A0092B-C50C-407E-A947-70E740481C1C}">
                <a14:useLocalDpi xmlns:a14="http://schemas.microsoft.com/office/drawing/2010/main" val="0"/>
              </a:ext>
            </a:extLst>
          </a:blip>
          <a:stretch>
            <a:fillRect/>
          </a:stretch>
        </p:blipFill>
        <p:spPr>
          <a:xfrm>
            <a:off x="6610349" y="3975002"/>
            <a:ext cx="4143187" cy="1596845"/>
          </a:xfrm>
          <a:prstGeom prst="rect">
            <a:avLst/>
          </a:prstGeom>
        </p:spPr>
      </p:pic>
      <p:sp>
        <p:nvSpPr>
          <p:cNvPr id="7" name="CaixaDeTexto 6"/>
          <p:cNvSpPr txBox="1"/>
          <p:nvPr/>
        </p:nvSpPr>
        <p:spPr>
          <a:xfrm>
            <a:off x="6610349" y="2743201"/>
            <a:ext cx="3826609" cy="646331"/>
          </a:xfrm>
          <a:prstGeom prst="rect">
            <a:avLst/>
          </a:prstGeom>
          <a:noFill/>
        </p:spPr>
        <p:txBody>
          <a:bodyPr wrap="square" rtlCol="0">
            <a:spAutoFit/>
          </a:bodyPr>
          <a:lstStyle/>
          <a:p>
            <a:pPr lvl="0"/>
            <a:r>
              <a:rPr lang="en-US" sz="1200" b="1"/>
              <a:t>Recommendation system 2 </a:t>
            </a:r>
            <a:r>
              <a:rPr lang="en-US" sz="1200"/>
              <a:t>– using Spain as a leading competitor and considering its attractions to recommend Portuguese attractions to their visitors.</a:t>
            </a:r>
          </a:p>
        </p:txBody>
      </p:sp>
    </p:spTree>
    <p:extLst>
      <p:ext uri="{BB962C8B-B14F-4D97-AF65-F5344CB8AC3E}">
        <p14:creationId xmlns:p14="http://schemas.microsoft.com/office/powerpoint/2010/main" val="168777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F2E49B-94A8-471B-9D5F-8D7557B5CC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7867"/>
          <a:stretch/>
        </p:blipFill>
        <p:spPr>
          <a:xfrm>
            <a:off x="5892000" y="5377623"/>
            <a:ext cx="3019139" cy="793155"/>
          </a:xfrm>
          <a:prstGeom prst="rect">
            <a:avLst/>
          </a:prstGeom>
        </p:spPr>
      </p:pic>
      <p:pic>
        <p:nvPicPr>
          <p:cNvPr id="5" name="Content Placeholder 4" descr="Graphical user interface, text, application, chat or text message&#10;&#10;Description automatically generated">
            <a:extLst>
              <a:ext uri="{FF2B5EF4-FFF2-40B4-BE49-F238E27FC236}">
                <a16:creationId xmlns:a16="http://schemas.microsoft.com/office/drawing/2014/main" id="{9E605804-FB0A-4C55-8D52-9217EEF185E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 r="495" b="59181"/>
          <a:stretch/>
        </p:blipFill>
        <p:spPr>
          <a:xfrm>
            <a:off x="5931758" y="485444"/>
            <a:ext cx="2908868" cy="2583833"/>
          </a:xfrm>
        </p:spPr>
      </p:pic>
      <p:pic>
        <p:nvPicPr>
          <p:cNvPr id="7" name="Picture 6" descr="Graphical user interface, application&#10;&#10;Description automatically generated with medium confidence">
            <a:extLst>
              <a:ext uri="{FF2B5EF4-FFF2-40B4-BE49-F238E27FC236}">
                <a16:creationId xmlns:a16="http://schemas.microsoft.com/office/drawing/2014/main" id="{DC404BAD-26F8-4D87-84F5-044489657FE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6133" r="152" b="9583"/>
          <a:stretch/>
        </p:blipFill>
        <p:spPr>
          <a:xfrm>
            <a:off x="5931758" y="3069277"/>
            <a:ext cx="3019139" cy="1684467"/>
          </a:xfrm>
          <a:prstGeom prst="rect">
            <a:avLst/>
          </a:prstGeom>
        </p:spPr>
      </p:pic>
      <p:sp>
        <p:nvSpPr>
          <p:cNvPr id="2" name="Título 1"/>
          <p:cNvSpPr>
            <a:spLocks noGrp="1"/>
          </p:cNvSpPr>
          <p:nvPr>
            <p:ph type="title"/>
          </p:nvPr>
        </p:nvSpPr>
        <p:spPr>
          <a:xfrm>
            <a:off x="859806" y="2535293"/>
            <a:ext cx="3781644" cy="1658198"/>
          </a:xfrm>
        </p:spPr>
        <p:txBody>
          <a:bodyPr/>
          <a:lstStyle/>
          <a:p>
            <a:pPr algn="ctr"/>
            <a:r>
              <a:rPr lang="pt-PT"/>
              <a:t>MARKETING </a:t>
            </a:r>
            <a:br>
              <a:rPr lang="pt-PT"/>
            </a:br>
            <a:r>
              <a:rPr lang="pt-PT"/>
              <a:t>ACTIONS</a:t>
            </a:r>
            <a:endParaRPr lang="en-US"/>
          </a:p>
        </p:txBody>
      </p:sp>
      <p:pic>
        <p:nvPicPr>
          <p:cNvPr id="9" name="Picture 8" descr="A picture containing shape&#10;&#10;Description automatically generated">
            <a:extLst>
              <a:ext uri="{FF2B5EF4-FFF2-40B4-BE49-F238E27FC236}">
                <a16:creationId xmlns:a16="http://schemas.microsoft.com/office/drawing/2014/main" id="{9205101F-6BE8-448D-B2AC-9D53CB20AF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4898" y="198784"/>
            <a:ext cx="4242587" cy="6612585"/>
          </a:xfrm>
          <a:prstGeom prst="rect">
            <a:avLst/>
          </a:prstGeom>
        </p:spPr>
      </p:pic>
    </p:spTree>
    <p:extLst>
      <p:ext uri="{BB962C8B-B14F-4D97-AF65-F5344CB8AC3E}">
        <p14:creationId xmlns:p14="http://schemas.microsoft.com/office/powerpoint/2010/main" val="112812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Final Remarks</a:t>
            </a:r>
          </a:p>
        </p:txBody>
      </p:sp>
      <p:sp>
        <p:nvSpPr>
          <p:cNvPr id="18" name="Rectangle 17">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Icon&#10;&#10;Description automatically generated">
            <a:extLst>
              <a:ext uri="{FF2B5EF4-FFF2-40B4-BE49-F238E27FC236}">
                <a16:creationId xmlns:a16="http://schemas.microsoft.com/office/drawing/2014/main" id="{6F4AFA57-C9BB-4866-AF5D-B763159B41DE}"/>
              </a:ext>
            </a:extLst>
          </p:cNvPr>
          <p:cNvPicPr>
            <a:picLocks noGrp="1" noChangeAspect="1"/>
          </p:cNvPicPr>
          <p:nvPr>
            <p:ph idx="1"/>
          </p:nvPr>
        </p:nvPicPr>
        <p:blipFill>
          <a:blip r:embed="rId2">
            <a:duotone>
              <a:prstClr val="black"/>
              <a:srgbClr val="00EAF6">
                <a:tint val="45000"/>
                <a:satMod val="400000"/>
              </a:srgbClr>
            </a:duotone>
            <a:extLst>
              <a:ext uri="{28A0092B-C50C-407E-A947-70E740481C1C}">
                <a14:useLocalDpi xmlns:a14="http://schemas.microsoft.com/office/drawing/2010/main" val="0"/>
              </a:ext>
            </a:extLst>
          </a:blip>
          <a:stretch>
            <a:fillRect/>
          </a:stretch>
        </p:blipFill>
        <p:spPr>
          <a:xfrm>
            <a:off x="6857883" y="1486610"/>
            <a:ext cx="3173839" cy="3884780"/>
          </a:xfrm>
          <a:prstGeom prst="rect">
            <a:avLst/>
          </a:prstGeom>
        </p:spPr>
      </p:pic>
    </p:spTree>
    <p:extLst>
      <p:ext uri="{BB962C8B-B14F-4D97-AF65-F5344CB8AC3E}">
        <p14:creationId xmlns:p14="http://schemas.microsoft.com/office/powerpoint/2010/main" val="40200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09613" y="2599901"/>
            <a:ext cx="10772775" cy="1658198"/>
          </a:xfrm>
        </p:spPr>
        <p:txBody>
          <a:bodyPr/>
          <a:lstStyle/>
          <a:p>
            <a:pPr algn="ctr"/>
            <a:r>
              <a:rPr lang="pt-PT" err="1">
                <a:solidFill>
                  <a:schemeClr val="bg1"/>
                </a:solidFill>
              </a:rPr>
              <a:t>Thank</a:t>
            </a:r>
            <a:r>
              <a:rPr lang="pt-PT" dirty="0">
                <a:solidFill>
                  <a:schemeClr val="bg1"/>
                </a:solidFill>
              </a:rPr>
              <a:t> </a:t>
            </a:r>
            <a:r>
              <a:rPr lang="pt-PT" dirty="0" err="1">
                <a:solidFill>
                  <a:schemeClr val="bg1"/>
                </a:solidFill>
              </a:rPr>
              <a:t>you</a:t>
            </a:r>
            <a:endParaRPr lang="en-US" dirty="0">
              <a:solidFill>
                <a:schemeClr val="bg1"/>
              </a:solidFill>
            </a:endParaRPr>
          </a:p>
        </p:txBody>
      </p:sp>
    </p:spTree>
    <p:extLst>
      <p:ext uri="{BB962C8B-B14F-4D97-AF65-F5344CB8AC3E}">
        <p14:creationId xmlns:p14="http://schemas.microsoft.com/office/powerpoint/2010/main" val="194766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APPROACH &amp; STRATEGY</a:t>
            </a:r>
            <a:endParaRPr lang="en-US" dirty="0"/>
          </a:p>
        </p:txBody>
      </p:sp>
      <p:sp>
        <p:nvSpPr>
          <p:cNvPr id="3" name="Marcador de Posição de Conteúdo 2"/>
          <p:cNvSpPr>
            <a:spLocks noGrp="1"/>
          </p:cNvSpPr>
          <p:nvPr>
            <p:ph idx="1"/>
          </p:nvPr>
        </p:nvSpPr>
        <p:spPr/>
        <p:txBody>
          <a:bodyPr/>
          <a:lstStyle/>
          <a:p>
            <a:pPr marL="0" indent="0" algn="just">
              <a:buNone/>
            </a:pPr>
            <a:r>
              <a:rPr lang="pt-PT" dirty="0"/>
              <a:t>Our strategy vision passed through going deep into the Portuguese Tourism market first and understanding its main attractions and visitors, in order to find the best approach to find marketing opportunities.</a:t>
            </a:r>
          </a:p>
          <a:p>
            <a:pPr marL="0" indent="0" algn="just">
              <a:buNone/>
            </a:pPr>
            <a:endParaRPr lang="pt-PT" dirty="0"/>
          </a:p>
          <a:p>
            <a:pPr marL="0" indent="0" algn="just">
              <a:buNone/>
            </a:pPr>
            <a:r>
              <a:rPr lang="pt-PT" dirty="0"/>
              <a:t>The methodology which described our approach is based on CRISP-DM guidelines combined with Python Language, applying concepts such as RFM Model to build segmentation and Similarity to find assertive recommendations.</a:t>
            </a:r>
          </a:p>
          <a:p>
            <a:pPr marL="0" indent="0">
              <a:buNone/>
            </a:pPr>
            <a:endParaRPr lang="pt-PT" dirty="0"/>
          </a:p>
          <a:p>
            <a:pPr marL="0" indent="0">
              <a:buNone/>
            </a:pPr>
            <a:endParaRPr lang="pt-PT" dirty="0"/>
          </a:p>
        </p:txBody>
      </p:sp>
    </p:spTree>
    <p:extLst>
      <p:ext uri="{BB962C8B-B14F-4D97-AF65-F5344CB8AC3E}">
        <p14:creationId xmlns:p14="http://schemas.microsoft.com/office/powerpoint/2010/main" val="345611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APPROACH &amp; STRATEGY</a:t>
            </a:r>
            <a:endParaRPr lang="en-US"/>
          </a:p>
        </p:txBody>
      </p:sp>
      <p:sp>
        <p:nvSpPr>
          <p:cNvPr id="3" name="Marcador de Posição de Conteúdo 2"/>
          <p:cNvSpPr>
            <a:spLocks noGrp="1"/>
          </p:cNvSpPr>
          <p:nvPr>
            <p:ph idx="1"/>
          </p:nvPr>
        </p:nvSpPr>
        <p:spPr/>
        <p:txBody>
          <a:bodyPr>
            <a:normAutofit fontScale="92500" lnSpcReduction="10000"/>
          </a:bodyPr>
          <a:lstStyle/>
          <a:p>
            <a:pPr algn="just"/>
            <a:r>
              <a:rPr lang="pt-PT" dirty="0"/>
              <a:t>The main business goals of the project are:</a:t>
            </a:r>
          </a:p>
          <a:p>
            <a:pPr algn="just">
              <a:buFont typeface="Wingdings" panose="05000000000000000000" pitchFamily="2" charset="2"/>
              <a:buChar char="Ø"/>
            </a:pPr>
            <a:r>
              <a:rPr lang="pt-PT" dirty="0"/>
              <a:t> Providing a comprehensive view of the real impact of the pandemic with a built scenarium before and after COVID-19.</a:t>
            </a:r>
          </a:p>
          <a:p>
            <a:pPr algn="just">
              <a:buFont typeface="Wingdings" panose="05000000000000000000" pitchFamily="2" charset="2"/>
              <a:buChar char="Ø"/>
            </a:pPr>
            <a:endParaRPr lang="pt-PT" dirty="0"/>
          </a:p>
          <a:p>
            <a:pPr algn="just">
              <a:buFont typeface="Wingdings" panose="05000000000000000000" pitchFamily="2" charset="2"/>
              <a:buChar char="Ø"/>
            </a:pPr>
            <a:r>
              <a:rPr lang="pt-PT" dirty="0"/>
              <a:t> Giving support with a useful line of marketing strategy to focus on, which is the best segment of visitors, the one who don’t spend much time to come backa and visited, have more frequency and give the best ratings.</a:t>
            </a:r>
          </a:p>
          <a:p>
            <a:pPr algn="just">
              <a:buFont typeface="Wingdings" panose="05000000000000000000" pitchFamily="2" charset="2"/>
              <a:buChar char="Ø"/>
            </a:pPr>
            <a:endParaRPr lang="pt-PT" dirty="0"/>
          </a:p>
          <a:p>
            <a:pPr algn="just">
              <a:buFont typeface="Wingdings" panose="05000000000000000000" pitchFamily="2" charset="2"/>
              <a:buChar char="Ø"/>
            </a:pPr>
            <a:r>
              <a:rPr lang="pt-PT" dirty="0"/>
              <a:t> Analyzing and identifying similarity within portuguese attractions and the ones from their competitors, to create a recommendation system where visitors could see advantages through marketing campaings in visiting Portugal.</a:t>
            </a:r>
          </a:p>
          <a:p>
            <a:pPr algn="just">
              <a:buFont typeface="Wingdings" panose="05000000000000000000" pitchFamily="2" charset="2"/>
              <a:buChar char="Ø"/>
            </a:pPr>
            <a:endParaRPr lang="pt-PT" dirty="0"/>
          </a:p>
          <a:p>
            <a:pPr marL="0" indent="0" algn="just">
              <a:buNone/>
            </a:pPr>
            <a:endParaRPr lang="pt-PT" dirty="0"/>
          </a:p>
          <a:p>
            <a:endParaRPr lang="en-US" dirty="0"/>
          </a:p>
        </p:txBody>
      </p:sp>
    </p:spTree>
    <p:extLst>
      <p:ext uri="{BB962C8B-B14F-4D97-AF65-F5344CB8AC3E}">
        <p14:creationId xmlns:p14="http://schemas.microsoft.com/office/powerpoint/2010/main" val="316434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a:t>RESULTS &amp; INSIGHTS</a:t>
            </a:r>
            <a:endParaRPr lang="en-US" dirty="0"/>
          </a:p>
        </p:txBody>
      </p:sp>
      <p:sp>
        <p:nvSpPr>
          <p:cNvPr id="3" name="Marcador de Posição de Conteúdo 2"/>
          <p:cNvSpPr>
            <a:spLocks noGrp="1"/>
          </p:cNvSpPr>
          <p:nvPr>
            <p:ph idx="1"/>
          </p:nvPr>
        </p:nvSpPr>
        <p:spPr>
          <a:xfrm>
            <a:off x="676656" y="2011680"/>
            <a:ext cx="10753725" cy="493395"/>
          </a:xfrm>
        </p:spPr>
        <p:txBody>
          <a:bodyPr/>
          <a:lstStyle/>
          <a:p>
            <a:r>
              <a:rPr lang="en-US" b="1" dirty="0"/>
              <a:t>Who are </a:t>
            </a:r>
            <a:r>
              <a:rPr lang="en-US" b="1" dirty="0" err="1"/>
              <a:t>portuguese</a:t>
            </a:r>
            <a:r>
              <a:rPr lang="en-US" b="1" dirty="0"/>
              <a:t> high-value visitors?</a:t>
            </a:r>
            <a:endParaRPr lang="pt-PT" dirty="0"/>
          </a:p>
          <a:p>
            <a:endParaRPr lang="pt-PT" dirty="0"/>
          </a:p>
          <a:p>
            <a:endParaRPr lang="en-US" dirty="0"/>
          </a:p>
        </p:txBody>
      </p:sp>
      <p:sp>
        <p:nvSpPr>
          <p:cNvPr id="4" name="CaixaDeTexto 3"/>
          <p:cNvSpPr txBox="1"/>
          <p:nvPr/>
        </p:nvSpPr>
        <p:spPr>
          <a:xfrm>
            <a:off x="1157478" y="2617266"/>
            <a:ext cx="2905125" cy="3539430"/>
          </a:xfrm>
          <a:prstGeom prst="rect">
            <a:avLst/>
          </a:prstGeom>
          <a:noFill/>
        </p:spPr>
        <p:txBody>
          <a:bodyPr wrap="square" rtlCol="0">
            <a:spAutoFit/>
          </a:bodyPr>
          <a:lstStyle/>
          <a:p>
            <a:pPr marL="342900" lvl="0" indent="-342900">
              <a:buFont typeface="+mj-lt"/>
              <a:buAutoNum type="arabicPeriod"/>
            </a:pPr>
            <a:r>
              <a:rPr lang="en-US" sz="1600" dirty="0"/>
              <a:t>UK</a:t>
            </a:r>
          </a:p>
          <a:p>
            <a:pPr marL="342900" lvl="0" indent="-342900">
              <a:buFont typeface="+mj-lt"/>
              <a:buAutoNum type="arabicPeriod"/>
            </a:pPr>
            <a:r>
              <a:rPr lang="en-US" sz="1600" dirty="0"/>
              <a:t>USA</a:t>
            </a:r>
          </a:p>
          <a:p>
            <a:pPr marL="342900" lvl="0" indent="-342900">
              <a:buFont typeface="+mj-lt"/>
              <a:buAutoNum type="arabicPeriod"/>
            </a:pPr>
            <a:r>
              <a:rPr lang="en-US" sz="1600" dirty="0"/>
              <a:t>Canada</a:t>
            </a:r>
          </a:p>
          <a:p>
            <a:pPr marL="342900" lvl="0" indent="-342900">
              <a:buFont typeface="+mj-lt"/>
              <a:buAutoNum type="arabicPeriod"/>
            </a:pPr>
            <a:r>
              <a:rPr lang="en-US" sz="1600" dirty="0"/>
              <a:t>Portugal</a:t>
            </a:r>
          </a:p>
          <a:p>
            <a:pPr marL="342900" lvl="0" indent="-342900">
              <a:buFont typeface="+mj-lt"/>
              <a:buAutoNum type="arabicPeriod"/>
            </a:pPr>
            <a:r>
              <a:rPr lang="en-US" sz="1600" dirty="0"/>
              <a:t>The Netherlands</a:t>
            </a:r>
          </a:p>
          <a:p>
            <a:pPr marL="342900" lvl="0" indent="-342900">
              <a:buFont typeface="+mj-lt"/>
              <a:buAutoNum type="arabicPeriod" startAt="6"/>
            </a:pPr>
            <a:r>
              <a:rPr lang="en-US" sz="1600" dirty="0"/>
              <a:t>Spain</a:t>
            </a:r>
          </a:p>
          <a:p>
            <a:pPr marL="342900" lvl="0" indent="-342900">
              <a:buFont typeface="+mj-lt"/>
              <a:buAutoNum type="arabicPeriod" startAt="6"/>
            </a:pPr>
            <a:r>
              <a:rPr lang="en-US" sz="1600" dirty="0"/>
              <a:t>Italy</a:t>
            </a:r>
          </a:p>
          <a:p>
            <a:pPr marL="342900" lvl="0" indent="-342900">
              <a:buFont typeface="+mj-lt"/>
              <a:buAutoNum type="arabicPeriod" startAt="6"/>
            </a:pPr>
            <a:r>
              <a:rPr lang="en-US" sz="1600" dirty="0"/>
              <a:t>Germany</a:t>
            </a:r>
          </a:p>
          <a:p>
            <a:pPr marL="342900" lvl="0" indent="-342900">
              <a:buFont typeface="+mj-lt"/>
              <a:buAutoNum type="arabicPeriod" startAt="6"/>
            </a:pPr>
            <a:r>
              <a:rPr lang="en-US" sz="1600" dirty="0"/>
              <a:t>Belgium</a:t>
            </a:r>
          </a:p>
          <a:p>
            <a:pPr marL="342900" lvl="0" indent="-342900">
              <a:buFont typeface="+mj-lt"/>
              <a:buAutoNum type="arabicPeriod" startAt="6"/>
            </a:pPr>
            <a:r>
              <a:rPr lang="en-US" sz="1600" dirty="0"/>
              <a:t>France</a:t>
            </a:r>
          </a:p>
          <a:p>
            <a:pPr marL="342900" lvl="0" indent="-342900">
              <a:buFont typeface="+mj-lt"/>
              <a:buAutoNum type="arabicPeriod" startAt="11"/>
            </a:pPr>
            <a:r>
              <a:rPr lang="en-US" sz="1600" dirty="0"/>
              <a:t>South Africa</a:t>
            </a:r>
          </a:p>
          <a:p>
            <a:pPr marL="342900" lvl="0" indent="-342900">
              <a:buFont typeface="+mj-lt"/>
              <a:buAutoNum type="arabicPeriod" startAt="11"/>
            </a:pPr>
            <a:r>
              <a:rPr lang="en-US" sz="1600" dirty="0"/>
              <a:t>Greece</a:t>
            </a:r>
          </a:p>
          <a:p>
            <a:pPr marL="342900" lvl="0" indent="-342900">
              <a:buFont typeface="+mj-lt"/>
              <a:buAutoNum type="arabicPeriod" startAt="11"/>
            </a:pPr>
            <a:r>
              <a:rPr lang="en-US" sz="1600" dirty="0"/>
              <a:t>Romania</a:t>
            </a:r>
          </a:p>
          <a:p>
            <a:pPr marL="342900" lvl="0" indent="-342900">
              <a:buFont typeface="+mj-lt"/>
              <a:buAutoNum type="arabicPeriod" startAt="11"/>
            </a:pPr>
            <a:r>
              <a:rPr lang="en-US" sz="1600" dirty="0"/>
              <a:t>Switzerland </a:t>
            </a:r>
          </a:p>
        </p:txBody>
      </p:sp>
      <p:pic>
        <p:nvPicPr>
          <p:cNvPr id="9" name="Imagem 8"/>
          <p:cNvPicPr>
            <a:picLocks noChangeAspect="1"/>
          </p:cNvPicPr>
          <p:nvPr/>
        </p:nvPicPr>
        <p:blipFill>
          <a:blip r:embed="rId2"/>
          <a:stretch>
            <a:fillRect/>
          </a:stretch>
        </p:blipFill>
        <p:spPr>
          <a:xfrm>
            <a:off x="5598319" y="2343150"/>
            <a:ext cx="5493543" cy="3675826"/>
          </a:xfrm>
          <a:prstGeom prst="rect">
            <a:avLst/>
          </a:prstGeom>
        </p:spPr>
      </p:pic>
    </p:spTree>
    <p:extLst>
      <p:ext uri="{BB962C8B-B14F-4D97-AF65-F5344CB8AC3E}">
        <p14:creationId xmlns:p14="http://schemas.microsoft.com/office/powerpoint/2010/main" val="329509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sp>
        <p:nvSpPr>
          <p:cNvPr id="3" name="Marcador de Posição de Conteúdo 2"/>
          <p:cNvSpPr>
            <a:spLocks noGrp="1"/>
          </p:cNvSpPr>
          <p:nvPr>
            <p:ph idx="1"/>
          </p:nvPr>
        </p:nvSpPr>
        <p:spPr>
          <a:xfrm>
            <a:off x="676656" y="2011680"/>
            <a:ext cx="10753725" cy="493395"/>
          </a:xfrm>
        </p:spPr>
        <p:txBody>
          <a:bodyPr/>
          <a:lstStyle/>
          <a:p>
            <a:r>
              <a:rPr lang="en-US" b="1" dirty="0"/>
              <a:t>Who are </a:t>
            </a:r>
            <a:r>
              <a:rPr lang="en-US" b="1" dirty="0" err="1"/>
              <a:t>portuguese</a:t>
            </a:r>
            <a:r>
              <a:rPr lang="en-US" b="1" dirty="0"/>
              <a:t> main competitors?</a:t>
            </a:r>
            <a:endParaRPr lang="pt-PT" dirty="0"/>
          </a:p>
          <a:p>
            <a:endParaRPr lang="en-US" dirty="0"/>
          </a:p>
        </p:txBody>
      </p:sp>
      <p:graphicFrame>
        <p:nvGraphicFramePr>
          <p:cNvPr id="7" name="Tabela 6"/>
          <p:cNvGraphicFramePr>
            <a:graphicFrameLocks noGrp="1"/>
          </p:cNvGraphicFramePr>
          <p:nvPr>
            <p:extLst>
              <p:ext uri="{D42A27DB-BD31-4B8C-83A1-F6EECF244321}">
                <p14:modId xmlns:p14="http://schemas.microsoft.com/office/powerpoint/2010/main" val="3684018758"/>
              </p:ext>
            </p:extLst>
          </p:nvPr>
        </p:nvGraphicFramePr>
        <p:xfrm>
          <a:off x="1017586" y="2932043"/>
          <a:ext cx="3178205" cy="2958646"/>
        </p:xfrm>
        <a:graphic>
          <a:graphicData uri="http://schemas.openxmlformats.org/drawingml/2006/table">
            <a:tbl>
              <a:tblPr firstRow="1" firstCol="1" bandRow="1">
                <a:tableStyleId>{5C22544A-7EE6-4342-B048-85BDC9FD1C3A}</a:tableStyleId>
              </a:tblPr>
              <a:tblGrid>
                <a:gridCol w="1458773">
                  <a:extLst>
                    <a:ext uri="{9D8B030D-6E8A-4147-A177-3AD203B41FA5}">
                      <a16:colId xmlns:a16="http://schemas.microsoft.com/office/drawing/2014/main" val="591461000"/>
                    </a:ext>
                  </a:extLst>
                </a:gridCol>
                <a:gridCol w="1719432">
                  <a:extLst>
                    <a:ext uri="{9D8B030D-6E8A-4147-A177-3AD203B41FA5}">
                      <a16:colId xmlns:a16="http://schemas.microsoft.com/office/drawing/2014/main" val="1178243388"/>
                    </a:ext>
                  </a:extLst>
                </a:gridCol>
              </a:tblGrid>
              <a:tr h="204424">
                <a:tc>
                  <a:txBody>
                    <a:bodyPr/>
                    <a:lstStyle/>
                    <a:p>
                      <a:pPr algn="ctr">
                        <a:lnSpc>
                          <a:spcPct val="107000"/>
                        </a:lnSpc>
                        <a:spcAft>
                          <a:spcPts val="0"/>
                        </a:spcAft>
                      </a:pPr>
                      <a:r>
                        <a:rPr lang="en-US" sz="1400" dirty="0">
                          <a:effectLst/>
                        </a:rPr>
                        <a:t>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a:effectLst/>
                        </a:rPr>
                        <a:t>Reviews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2593641"/>
                  </a:ext>
                </a:extLst>
              </a:tr>
              <a:tr h="274046">
                <a:tc>
                  <a:txBody>
                    <a:bodyPr/>
                    <a:lstStyle/>
                    <a:p>
                      <a:pPr>
                        <a:lnSpc>
                          <a:spcPct val="107000"/>
                        </a:lnSpc>
                        <a:spcAft>
                          <a:spcPts val="0"/>
                        </a:spcAft>
                      </a:pPr>
                      <a:r>
                        <a:rPr lang="en-US" sz="1400" dirty="0">
                          <a:effectLst/>
                        </a:rPr>
                        <a:t>Spain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a:effectLst/>
                        </a:rPr>
                        <a:t>163828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4472661"/>
                  </a:ext>
                </a:extLst>
              </a:tr>
              <a:tr h="274046">
                <a:tc>
                  <a:txBody>
                    <a:bodyPr/>
                    <a:lstStyle/>
                    <a:p>
                      <a:pPr>
                        <a:lnSpc>
                          <a:spcPct val="107000"/>
                        </a:lnSpc>
                        <a:spcAft>
                          <a:spcPts val="0"/>
                        </a:spcAft>
                      </a:pPr>
                      <a:r>
                        <a:rPr lang="en-US" sz="1400" dirty="0">
                          <a:effectLst/>
                        </a:rPr>
                        <a:t>England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75909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6059645"/>
                  </a:ext>
                </a:extLst>
              </a:tr>
              <a:tr h="274046">
                <a:tc>
                  <a:txBody>
                    <a:bodyPr/>
                    <a:lstStyle/>
                    <a:p>
                      <a:pPr>
                        <a:lnSpc>
                          <a:spcPct val="107000"/>
                        </a:lnSpc>
                        <a:spcAft>
                          <a:spcPts val="0"/>
                        </a:spcAft>
                      </a:pPr>
                      <a:r>
                        <a:rPr lang="en-US" sz="1400" dirty="0">
                          <a:effectLst/>
                        </a:rPr>
                        <a:t>Italy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65646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6911319"/>
                  </a:ext>
                </a:extLst>
              </a:tr>
              <a:tr h="274046">
                <a:tc>
                  <a:txBody>
                    <a:bodyPr/>
                    <a:lstStyle/>
                    <a:p>
                      <a:pPr>
                        <a:lnSpc>
                          <a:spcPct val="107000"/>
                        </a:lnSpc>
                        <a:spcAft>
                          <a:spcPts val="0"/>
                        </a:spcAft>
                      </a:pPr>
                      <a:r>
                        <a:rPr lang="en-US" sz="1400">
                          <a:effectLst/>
                        </a:rPr>
                        <a:t>Scotland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57180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5163183"/>
                  </a:ext>
                </a:extLst>
              </a:tr>
              <a:tr h="274046">
                <a:tc>
                  <a:txBody>
                    <a:bodyPr/>
                    <a:lstStyle/>
                    <a:p>
                      <a:pPr>
                        <a:lnSpc>
                          <a:spcPct val="107000"/>
                        </a:lnSpc>
                        <a:spcAft>
                          <a:spcPts val="0"/>
                        </a:spcAft>
                      </a:pPr>
                      <a:r>
                        <a:rPr lang="en-US" sz="1400">
                          <a:effectLst/>
                        </a:rPr>
                        <a:t>Portugal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55541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6165831"/>
                  </a:ext>
                </a:extLst>
              </a:tr>
              <a:tr h="274046">
                <a:tc>
                  <a:txBody>
                    <a:bodyPr/>
                    <a:lstStyle/>
                    <a:p>
                      <a:pPr>
                        <a:lnSpc>
                          <a:spcPct val="107000"/>
                        </a:lnSpc>
                        <a:spcAft>
                          <a:spcPts val="0"/>
                        </a:spcAft>
                      </a:pPr>
                      <a:r>
                        <a:rPr lang="en-US" sz="1400">
                          <a:effectLst/>
                        </a:rPr>
                        <a:t>Poland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51324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6871882"/>
                  </a:ext>
                </a:extLst>
              </a:tr>
              <a:tr h="274046">
                <a:tc>
                  <a:txBody>
                    <a:bodyPr/>
                    <a:lstStyle/>
                    <a:p>
                      <a:pPr>
                        <a:lnSpc>
                          <a:spcPct val="107000"/>
                        </a:lnSpc>
                        <a:spcAft>
                          <a:spcPts val="0"/>
                        </a:spcAft>
                      </a:pPr>
                      <a:r>
                        <a:rPr lang="en-US" sz="1400">
                          <a:effectLst/>
                        </a:rPr>
                        <a:t>Austria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42555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0956060"/>
                  </a:ext>
                </a:extLst>
              </a:tr>
              <a:tr h="274046">
                <a:tc>
                  <a:txBody>
                    <a:bodyPr/>
                    <a:lstStyle/>
                    <a:p>
                      <a:pPr>
                        <a:lnSpc>
                          <a:spcPct val="107000"/>
                        </a:lnSpc>
                        <a:spcAft>
                          <a:spcPts val="0"/>
                        </a:spcAft>
                      </a:pPr>
                      <a:r>
                        <a:rPr lang="en-US" sz="1400">
                          <a:effectLst/>
                        </a:rPr>
                        <a:t>France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42192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4366947"/>
                  </a:ext>
                </a:extLst>
              </a:tr>
              <a:tr h="274046">
                <a:tc>
                  <a:txBody>
                    <a:bodyPr/>
                    <a:lstStyle/>
                    <a:p>
                      <a:pPr>
                        <a:lnSpc>
                          <a:spcPct val="107000"/>
                        </a:lnSpc>
                        <a:spcAft>
                          <a:spcPts val="0"/>
                        </a:spcAft>
                      </a:pPr>
                      <a:r>
                        <a:rPr lang="en-US" sz="1400">
                          <a:effectLst/>
                        </a:rPr>
                        <a:t>Greece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41233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4127780"/>
                  </a:ext>
                </a:extLst>
              </a:tr>
              <a:tr h="274046">
                <a:tc>
                  <a:txBody>
                    <a:bodyPr/>
                    <a:lstStyle/>
                    <a:p>
                      <a:pPr>
                        <a:lnSpc>
                          <a:spcPct val="107000"/>
                        </a:lnSpc>
                        <a:spcAft>
                          <a:spcPts val="0"/>
                        </a:spcAft>
                      </a:pPr>
                      <a:r>
                        <a:rPr lang="en-US" sz="1400">
                          <a:effectLst/>
                        </a:rPr>
                        <a:t>Russia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400" dirty="0">
                          <a:effectLst/>
                        </a:rPr>
                        <a:t>36979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881621"/>
                  </a:ext>
                </a:extLst>
              </a:tr>
            </a:tbl>
          </a:graphicData>
        </a:graphic>
      </p:graphicFrame>
      <p:graphicFrame>
        <p:nvGraphicFramePr>
          <p:cNvPr id="8" name="Tabela 7"/>
          <p:cNvGraphicFramePr>
            <a:graphicFrameLocks noGrp="1"/>
          </p:cNvGraphicFramePr>
          <p:nvPr/>
        </p:nvGraphicFramePr>
        <p:xfrm>
          <a:off x="5257800" y="2862420"/>
          <a:ext cx="5934075" cy="3014506"/>
        </p:xfrm>
        <a:graphic>
          <a:graphicData uri="http://schemas.openxmlformats.org/drawingml/2006/table">
            <a:tbl>
              <a:tblPr firstRow="1" firstCol="1" bandRow="1">
                <a:tableStyleId>{5C22544A-7EE6-4342-B048-85BDC9FD1C3A}</a:tableStyleId>
              </a:tblPr>
              <a:tblGrid>
                <a:gridCol w="2705789">
                  <a:extLst>
                    <a:ext uri="{9D8B030D-6E8A-4147-A177-3AD203B41FA5}">
                      <a16:colId xmlns:a16="http://schemas.microsoft.com/office/drawing/2014/main" val="995064863"/>
                    </a:ext>
                  </a:extLst>
                </a:gridCol>
                <a:gridCol w="1978025">
                  <a:extLst>
                    <a:ext uri="{9D8B030D-6E8A-4147-A177-3AD203B41FA5}">
                      <a16:colId xmlns:a16="http://schemas.microsoft.com/office/drawing/2014/main" val="3848515416"/>
                    </a:ext>
                  </a:extLst>
                </a:gridCol>
                <a:gridCol w="1250261">
                  <a:extLst>
                    <a:ext uri="{9D8B030D-6E8A-4147-A177-3AD203B41FA5}">
                      <a16:colId xmlns:a16="http://schemas.microsoft.com/office/drawing/2014/main" val="2679544095"/>
                    </a:ext>
                  </a:extLst>
                </a:gridCol>
              </a:tblGrid>
              <a:tr h="274046">
                <a:tc>
                  <a:txBody>
                    <a:bodyPr/>
                    <a:lstStyle/>
                    <a:p>
                      <a:pPr algn="ctr">
                        <a:lnSpc>
                          <a:spcPct val="107000"/>
                        </a:lnSpc>
                        <a:spcAft>
                          <a:spcPts val="0"/>
                        </a:spcAft>
                      </a:pPr>
                      <a:r>
                        <a:rPr lang="en-US" sz="1400" dirty="0">
                          <a:effectLst/>
                        </a:rPr>
                        <a:t>Attraction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Country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Reviews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242494274"/>
                  </a:ext>
                </a:extLst>
              </a:tr>
              <a:tr h="274046">
                <a:tc>
                  <a:txBody>
                    <a:bodyPr/>
                    <a:lstStyle/>
                    <a:p>
                      <a:pPr>
                        <a:lnSpc>
                          <a:spcPct val="107000"/>
                        </a:lnSpc>
                        <a:spcAft>
                          <a:spcPts val="0"/>
                        </a:spcAft>
                      </a:pPr>
                      <a:r>
                        <a:rPr lang="en-US" sz="1400" dirty="0">
                          <a:effectLst/>
                        </a:rPr>
                        <a:t>Basilica of the Sagrada Familia</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a:effectLst/>
                        </a:rPr>
                        <a:t>Spain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8251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3638998553"/>
                  </a:ext>
                </a:extLst>
              </a:tr>
              <a:tr h="274046">
                <a:tc>
                  <a:txBody>
                    <a:bodyPr/>
                    <a:lstStyle/>
                    <a:p>
                      <a:pPr>
                        <a:lnSpc>
                          <a:spcPct val="107000"/>
                        </a:lnSpc>
                        <a:spcAft>
                          <a:spcPts val="0"/>
                        </a:spcAft>
                      </a:pPr>
                      <a:r>
                        <a:rPr lang="en-US" sz="1400" dirty="0">
                          <a:effectLst/>
                        </a:rPr>
                        <a:t>Tower of London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a:effectLst/>
                        </a:rPr>
                        <a:t>England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5515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1491268084"/>
                  </a:ext>
                </a:extLst>
              </a:tr>
              <a:tr h="274046">
                <a:tc>
                  <a:txBody>
                    <a:bodyPr/>
                    <a:lstStyle/>
                    <a:p>
                      <a:pPr>
                        <a:lnSpc>
                          <a:spcPct val="107000"/>
                        </a:lnSpc>
                        <a:spcAft>
                          <a:spcPts val="0"/>
                        </a:spcAft>
                      </a:pPr>
                      <a:r>
                        <a:rPr lang="en-US" sz="1400" dirty="0">
                          <a:effectLst/>
                        </a:rPr>
                        <a:t>Edinburgh Castle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a:effectLst/>
                        </a:rPr>
                        <a:t>Scotland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4907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305882037"/>
                  </a:ext>
                </a:extLst>
              </a:tr>
              <a:tr h="274046">
                <a:tc>
                  <a:txBody>
                    <a:bodyPr/>
                    <a:lstStyle/>
                    <a:p>
                      <a:pPr>
                        <a:lnSpc>
                          <a:spcPct val="107000"/>
                        </a:lnSpc>
                        <a:spcAft>
                          <a:spcPts val="0"/>
                        </a:spcAft>
                      </a:pPr>
                      <a:r>
                        <a:rPr lang="en-US" sz="1400">
                          <a:effectLst/>
                        </a:rPr>
                        <a:t>The Roman Baths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dirty="0">
                          <a:effectLst/>
                        </a:rPr>
                        <a:t>Spain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2866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2686902580"/>
                  </a:ext>
                </a:extLst>
              </a:tr>
              <a:tr h="274046">
                <a:tc>
                  <a:txBody>
                    <a:bodyPr/>
                    <a:lstStyle/>
                    <a:p>
                      <a:pPr>
                        <a:lnSpc>
                          <a:spcPct val="107000"/>
                        </a:lnSpc>
                        <a:spcAft>
                          <a:spcPts val="0"/>
                        </a:spcAft>
                      </a:pPr>
                      <a:r>
                        <a:rPr lang="en-US" sz="1400">
                          <a:effectLst/>
                        </a:rPr>
                        <a:t>Parc Guell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dirty="0">
                          <a:effectLst/>
                        </a:rPr>
                        <a:t>Czech Republic</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2829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999850160"/>
                  </a:ext>
                </a:extLst>
              </a:tr>
              <a:tr h="274046">
                <a:tc>
                  <a:txBody>
                    <a:bodyPr/>
                    <a:lstStyle/>
                    <a:p>
                      <a:pPr>
                        <a:lnSpc>
                          <a:spcPct val="107000"/>
                        </a:lnSpc>
                        <a:spcAft>
                          <a:spcPts val="0"/>
                        </a:spcAft>
                      </a:pPr>
                      <a:r>
                        <a:rPr lang="en-US" sz="1400">
                          <a:effectLst/>
                        </a:rPr>
                        <a:t>Old Town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dirty="0">
                          <a:effectLst/>
                        </a:rPr>
                        <a:t>Croatia</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2707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3895047911"/>
                  </a:ext>
                </a:extLst>
              </a:tr>
              <a:tr h="274046">
                <a:tc>
                  <a:txBody>
                    <a:bodyPr/>
                    <a:lstStyle/>
                    <a:p>
                      <a:pPr>
                        <a:lnSpc>
                          <a:spcPct val="107000"/>
                        </a:lnSpc>
                        <a:spcAft>
                          <a:spcPts val="0"/>
                        </a:spcAft>
                      </a:pPr>
                      <a:r>
                        <a:rPr lang="en-US" sz="1400">
                          <a:effectLst/>
                        </a:rPr>
                        <a:t>Acropolis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dirty="0">
                          <a:effectLst/>
                        </a:rPr>
                        <a:t>Greece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a:effectLst/>
                        </a:rPr>
                        <a:t>2668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1440735378"/>
                  </a:ext>
                </a:extLst>
              </a:tr>
              <a:tr h="274046">
                <a:tc>
                  <a:txBody>
                    <a:bodyPr/>
                    <a:lstStyle/>
                    <a:p>
                      <a:pPr>
                        <a:lnSpc>
                          <a:spcPct val="107000"/>
                        </a:lnSpc>
                        <a:spcAft>
                          <a:spcPts val="0"/>
                        </a:spcAft>
                      </a:pPr>
                      <a:r>
                        <a:rPr lang="en-US" sz="1400">
                          <a:effectLst/>
                        </a:rPr>
                        <a:t>Schönbrunn Palace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dirty="0">
                          <a:effectLst/>
                        </a:rPr>
                        <a:t>Austria</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dirty="0">
                          <a:effectLst/>
                        </a:rPr>
                        <a:t>2388</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161777187"/>
                  </a:ext>
                </a:extLst>
              </a:tr>
              <a:tr h="274046">
                <a:tc>
                  <a:txBody>
                    <a:bodyPr/>
                    <a:lstStyle/>
                    <a:p>
                      <a:pPr>
                        <a:lnSpc>
                          <a:spcPct val="107000"/>
                        </a:lnSpc>
                        <a:spcAft>
                          <a:spcPts val="0"/>
                        </a:spcAft>
                      </a:pPr>
                      <a:r>
                        <a:rPr lang="en-US" sz="1400">
                          <a:effectLst/>
                        </a:rPr>
                        <a:t>Real Alcazar de Sevilla</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a:effectLst/>
                        </a:rPr>
                        <a:t>Spain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dirty="0">
                          <a:effectLst/>
                        </a:rPr>
                        <a:t>2027</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3832272487"/>
                  </a:ext>
                </a:extLst>
              </a:tr>
              <a:tr h="274046">
                <a:tc>
                  <a:txBody>
                    <a:bodyPr/>
                    <a:lstStyle/>
                    <a:p>
                      <a:pPr>
                        <a:lnSpc>
                          <a:spcPct val="107000"/>
                        </a:lnSpc>
                        <a:spcAft>
                          <a:spcPts val="0"/>
                        </a:spcAft>
                      </a:pPr>
                      <a:r>
                        <a:rPr lang="en-US" sz="1400">
                          <a:effectLst/>
                        </a:rPr>
                        <a:t>Westminster Abbey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nSpc>
                          <a:spcPct val="107000"/>
                        </a:lnSpc>
                        <a:spcAft>
                          <a:spcPts val="0"/>
                        </a:spcAft>
                      </a:pPr>
                      <a:r>
                        <a:rPr lang="en-US" sz="1400">
                          <a:effectLst/>
                        </a:rPr>
                        <a:t>England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tc>
                  <a:txBody>
                    <a:bodyPr/>
                    <a:lstStyle/>
                    <a:p>
                      <a:pPr algn="ctr">
                        <a:lnSpc>
                          <a:spcPct val="107000"/>
                        </a:lnSpc>
                        <a:spcAft>
                          <a:spcPts val="0"/>
                        </a:spcAft>
                      </a:pPr>
                      <a:r>
                        <a:rPr lang="en-US" sz="1400" dirty="0">
                          <a:effectLst/>
                        </a:rPr>
                        <a:t>1892</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0557" marR="100557" marT="0" marB="0" anchor="ctr"/>
                </a:tc>
                <a:extLst>
                  <a:ext uri="{0D108BD9-81ED-4DB2-BD59-A6C34878D82A}">
                    <a16:rowId xmlns:a16="http://schemas.microsoft.com/office/drawing/2014/main" val="1294576420"/>
                  </a:ext>
                </a:extLst>
              </a:tr>
            </a:tbl>
          </a:graphicData>
        </a:graphic>
      </p:graphicFrame>
    </p:spTree>
    <p:extLst>
      <p:ext uri="{BB962C8B-B14F-4D97-AF65-F5344CB8AC3E}">
        <p14:creationId xmlns:p14="http://schemas.microsoft.com/office/powerpoint/2010/main" val="419276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sp>
        <p:nvSpPr>
          <p:cNvPr id="3" name="Marcador de Posição de Conteúdo 2"/>
          <p:cNvSpPr>
            <a:spLocks noGrp="1"/>
          </p:cNvSpPr>
          <p:nvPr>
            <p:ph idx="1"/>
          </p:nvPr>
        </p:nvSpPr>
        <p:spPr/>
        <p:txBody>
          <a:bodyPr/>
          <a:lstStyle/>
          <a:p>
            <a:pPr marL="0" indent="0">
              <a:buNone/>
            </a:pPr>
            <a:r>
              <a:rPr lang="pt-PT" b="1" err="1"/>
              <a:t>How</a:t>
            </a:r>
            <a:r>
              <a:rPr lang="pt-PT" b="1"/>
              <a:t> </a:t>
            </a:r>
            <a:r>
              <a:rPr lang="pt-PT" b="1" err="1"/>
              <a:t>was</a:t>
            </a:r>
            <a:r>
              <a:rPr lang="pt-PT" b="1"/>
              <a:t> </a:t>
            </a:r>
            <a:r>
              <a:rPr lang="pt-PT" b="1" err="1"/>
              <a:t>the</a:t>
            </a:r>
            <a:r>
              <a:rPr lang="pt-PT" b="1"/>
              <a:t> </a:t>
            </a:r>
            <a:r>
              <a:rPr lang="pt-PT" b="1" err="1"/>
              <a:t>covid</a:t>
            </a:r>
            <a:r>
              <a:rPr lang="pt-PT" b="1"/>
              <a:t> </a:t>
            </a:r>
            <a:r>
              <a:rPr lang="pt-PT" b="1" err="1"/>
              <a:t>impact</a:t>
            </a:r>
            <a:r>
              <a:rPr lang="pt-PT" b="1"/>
              <a:t>?</a:t>
            </a:r>
          </a:p>
          <a:p>
            <a:pPr marL="0" indent="0">
              <a:buNone/>
            </a:pPr>
            <a:endParaRPr lang="pt-PT"/>
          </a:p>
          <a:p>
            <a:endParaRPr lang="en-US"/>
          </a:p>
        </p:txBody>
      </p:sp>
      <p:pic>
        <p:nvPicPr>
          <p:cNvPr id="4" name="Picture 1361960333"/>
          <p:cNvPicPr/>
          <p:nvPr/>
        </p:nvPicPr>
        <p:blipFill>
          <a:blip r:embed="rId2">
            <a:extLst>
              <a:ext uri="{28A0092B-C50C-407E-A947-70E740481C1C}">
                <a14:useLocalDpi xmlns:a14="http://schemas.microsoft.com/office/drawing/2010/main" val="0"/>
              </a:ext>
            </a:extLst>
          </a:blip>
          <a:stretch>
            <a:fillRect/>
          </a:stretch>
        </p:blipFill>
        <p:spPr>
          <a:xfrm>
            <a:off x="1014412" y="2813417"/>
            <a:ext cx="2500313" cy="3549284"/>
          </a:xfrm>
          <a:prstGeom prst="rect">
            <a:avLst/>
          </a:prstGeom>
        </p:spPr>
      </p:pic>
      <p:pic>
        <p:nvPicPr>
          <p:cNvPr id="5" name="Imagem 4" descr="C:\Users\jalmeida\AppData\Local\Microsoft\Windows\INetCache\Content.Word\the impact of Covid.png"/>
          <p:cNvPicPr/>
          <p:nvPr/>
        </p:nvPicPr>
        <p:blipFill>
          <a:blip r:embed="rId3">
            <a:extLst>
              <a:ext uri="{28A0092B-C50C-407E-A947-70E740481C1C}">
                <a14:useLocalDpi xmlns:a14="http://schemas.microsoft.com/office/drawing/2010/main" val="0"/>
              </a:ext>
            </a:extLst>
          </a:blip>
          <a:srcRect/>
          <a:stretch>
            <a:fillRect/>
          </a:stretch>
        </p:blipFill>
        <p:spPr bwMode="auto">
          <a:xfrm>
            <a:off x="5485765" y="2308224"/>
            <a:ext cx="5805276" cy="4359276"/>
          </a:xfrm>
          <a:prstGeom prst="rect">
            <a:avLst/>
          </a:prstGeom>
          <a:noFill/>
          <a:ln>
            <a:noFill/>
          </a:ln>
        </p:spPr>
      </p:pic>
    </p:spTree>
    <p:extLst>
      <p:ext uri="{BB962C8B-B14F-4D97-AF65-F5344CB8AC3E}">
        <p14:creationId xmlns:p14="http://schemas.microsoft.com/office/powerpoint/2010/main" val="292066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sp>
        <p:nvSpPr>
          <p:cNvPr id="3" name="Marcador de Posição de Conteúdo 2"/>
          <p:cNvSpPr>
            <a:spLocks noGrp="1"/>
          </p:cNvSpPr>
          <p:nvPr>
            <p:ph idx="1"/>
          </p:nvPr>
        </p:nvSpPr>
        <p:spPr>
          <a:xfrm>
            <a:off x="676658" y="2449830"/>
            <a:ext cx="3619118" cy="398145"/>
          </a:xfrm>
        </p:spPr>
        <p:txBody>
          <a:bodyPr>
            <a:normAutofit/>
          </a:bodyPr>
          <a:lstStyle/>
          <a:p>
            <a:pPr marL="0" indent="0">
              <a:buNone/>
            </a:pPr>
            <a:r>
              <a:rPr lang="en-US" sz="1400" b="1"/>
              <a:t>What are their favorite Portuguese attractions?</a:t>
            </a:r>
          </a:p>
        </p:txBody>
      </p:sp>
      <p:pic>
        <p:nvPicPr>
          <p:cNvPr id="6" name="Imagem 5" descr="C:\Users\jalmeida\AppData\Local\Microsoft\Windows\INetCache\Content.Word\highvalue_attractions.png"/>
          <p:cNvPicPr/>
          <p:nvPr/>
        </p:nvPicPr>
        <p:blipFill>
          <a:blip r:embed="rId2">
            <a:extLst>
              <a:ext uri="{28A0092B-C50C-407E-A947-70E740481C1C}">
                <a14:useLocalDpi xmlns:a14="http://schemas.microsoft.com/office/drawing/2010/main" val="0"/>
              </a:ext>
            </a:extLst>
          </a:blip>
          <a:stretch>
            <a:fillRect/>
          </a:stretch>
        </p:blipFill>
        <p:spPr>
          <a:xfrm>
            <a:off x="895541" y="3068955"/>
            <a:ext cx="3181351" cy="1919134"/>
          </a:xfrm>
          <a:prstGeom prst="rect">
            <a:avLst/>
          </a:prstGeom>
        </p:spPr>
      </p:pic>
      <p:sp>
        <p:nvSpPr>
          <p:cNvPr id="7" name="Marcador de Posição de Conteúdo 2"/>
          <p:cNvSpPr txBox="1">
            <a:spLocks/>
          </p:cNvSpPr>
          <p:nvPr/>
        </p:nvSpPr>
        <p:spPr>
          <a:xfrm>
            <a:off x="4600958" y="2449830"/>
            <a:ext cx="3619118" cy="39814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en-US" sz="1400" b="1"/>
              <a:t>What are their favorite trip type in Portugal</a:t>
            </a:r>
          </a:p>
        </p:txBody>
      </p:sp>
      <p:sp>
        <p:nvSpPr>
          <p:cNvPr id="9" name="Marcador de Posição de Conteúdo 2"/>
          <p:cNvSpPr txBox="1">
            <a:spLocks/>
          </p:cNvSpPr>
          <p:nvPr/>
        </p:nvSpPr>
        <p:spPr>
          <a:xfrm>
            <a:off x="8525258" y="2449830"/>
            <a:ext cx="3619118" cy="39814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en-US" sz="1400" b="1"/>
              <a:t>What are their favorite season in Portugal?</a:t>
            </a:r>
          </a:p>
        </p:txBody>
      </p:sp>
      <p:pic>
        <p:nvPicPr>
          <p:cNvPr id="12" name="Imagem 11" descr="C:\Users\jalmeida\AppData\Local\Microsoft\Windows\INetCache\Content.Word\highvalue_triptype.png"/>
          <p:cNvPicPr/>
          <p:nvPr/>
        </p:nvPicPr>
        <p:blipFill>
          <a:blip r:embed="rId3">
            <a:extLst>
              <a:ext uri="{28A0092B-C50C-407E-A947-70E740481C1C}">
                <a14:useLocalDpi xmlns:a14="http://schemas.microsoft.com/office/drawing/2010/main" val="0"/>
              </a:ext>
            </a:extLst>
          </a:blip>
          <a:stretch>
            <a:fillRect/>
          </a:stretch>
        </p:blipFill>
        <p:spPr>
          <a:xfrm>
            <a:off x="4991291" y="3034656"/>
            <a:ext cx="2838452" cy="1987732"/>
          </a:xfrm>
          <a:prstGeom prst="rect">
            <a:avLst/>
          </a:prstGeom>
        </p:spPr>
      </p:pic>
      <p:pic>
        <p:nvPicPr>
          <p:cNvPr id="14" name="Imagem 13" descr="C:\Users\jalmeida\AppData\Local\Microsoft\Windows\INetCache\Content.Word\highvalue_season.png"/>
          <p:cNvPicPr/>
          <p:nvPr/>
        </p:nvPicPr>
        <p:blipFill>
          <a:blip r:embed="rId4">
            <a:extLst>
              <a:ext uri="{28A0092B-C50C-407E-A947-70E740481C1C}">
                <a14:useLocalDpi xmlns:a14="http://schemas.microsoft.com/office/drawing/2010/main" val="0"/>
              </a:ext>
            </a:extLst>
          </a:blip>
          <a:stretch>
            <a:fillRect/>
          </a:stretch>
        </p:blipFill>
        <p:spPr>
          <a:xfrm>
            <a:off x="8896348" y="3068954"/>
            <a:ext cx="2533651" cy="1942214"/>
          </a:xfrm>
          <a:prstGeom prst="rect">
            <a:avLst/>
          </a:prstGeom>
        </p:spPr>
      </p:pic>
    </p:spTree>
    <p:extLst>
      <p:ext uri="{BB962C8B-B14F-4D97-AF65-F5344CB8AC3E}">
        <p14:creationId xmlns:p14="http://schemas.microsoft.com/office/powerpoint/2010/main" val="230740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pic>
        <p:nvPicPr>
          <p:cNvPr id="6" name="Imagem 5" descr="C:\Users\jalmeida\AppData\Local\Microsoft\Windows\INetCache\Content.Word\visitors_triptyp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3887" y="1887855"/>
            <a:ext cx="6246112" cy="4690405"/>
          </a:xfrm>
          <a:prstGeom prst="rect">
            <a:avLst/>
          </a:prstGeom>
          <a:noFill/>
          <a:ln>
            <a:noFill/>
          </a:ln>
        </p:spPr>
      </p:pic>
      <p:sp>
        <p:nvSpPr>
          <p:cNvPr id="3" name="Marcador de Posição de Conteúdo 2"/>
          <p:cNvSpPr>
            <a:spLocks noGrp="1"/>
          </p:cNvSpPr>
          <p:nvPr>
            <p:ph idx="1"/>
          </p:nvPr>
        </p:nvSpPr>
        <p:spPr>
          <a:xfrm>
            <a:off x="676656" y="2011680"/>
            <a:ext cx="10753725" cy="3550920"/>
          </a:xfrm>
        </p:spPr>
        <p:txBody>
          <a:bodyPr>
            <a:normAutofit/>
          </a:bodyPr>
          <a:lstStyle/>
          <a:p>
            <a:pPr marL="0" indent="0">
              <a:buNone/>
            </a:pPr>
            <a:r>
              <a:rPr lang="pt-PT" b="1" dirty="0"/>
              <a:t>High-value visitors Patterns</a:t>
            </a:r>
          </a:p>
          <a:p>
            <a:pPr marL="0" indent="0">
              <a:buNone/>
            </a:pPr>
            <a:r>
              <a:rPr lang="pt-PT" b="1" dirty="0"/>
              <a:t> – TripType in Portugal</a:t>
            </a:r>
          </a:p>
          <a:p>
            <a:pPr marL="0" indent="0">
              <a:buNone/>
            </a:pPr>
            <a:endParaRPr lang="pt-PT" dirty="0"/>
          </a:p>
          <a:p>
            <a:pPr marL="0" indent="0">
              <a:buNone/>
            </a:pPr>
            <a:r>
              <a:rPr lang="pt-PT" dirty="0"/>
              <a:t>Top3:</a:t>
            </a:r>
          </a:p>
          <a:p>
            <a:pPr marL="457200" indent="-457200">
              <a:buFont typeface="+mj-lt"/>
              <a:buAutoNum type="arabicPeriod"/>
            </a:pPr>
            <a:r>
              <a:rPr lang="pt-PT" sz="1800" dirty="0"/>
              <a:t>UK</a:t>
            </a:r>
          </a:p>
          <a:p>
            <a:pPr marL="457200" indent="-457200">
              <a:buFont typeface="+mj-lt"/>
              <a:buAutoNum type="arabicPeriod"/>
            </a:pPr>
            <a:r>
              <a:rPr lang="pt-PT" sz="1800" dirty="0"/>
              <a:t>USA</a:t>
            </a:r>
          </a:p>
          <a:p>
            <a:pPr marL="457200" indent="-457200">
              <a:buFont typeface="+mj-lt"/>
              <a:buAutoNum type="arabicPeriod"/>
            </a:pPr>
            <a:r>
              <a:rPr lang="pt-PT" sz="1800" dirty="0"/>
              <a:t>CANADA</a:t>
            </a:r>
          </a:p>
          <a:p>
            <a:endParaRPr lang="en-US" dirty="0"/>
          </a:p>
        </p:txBody>
      </p:sp>
    </p:spTree>
    <p:extLst>
      <p:ext uri="{BB962C8B-B14F-4D97-AF65-F5344CB8AC3E}">
        <p14:creationId xmlns:p14="http://schemas.microsoft.com/office/powerpoint/2010/main" val="305895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RESULTS &amp; INSIGHTS</a:t>
            </a:r>
            <a:endParaRPr lang="en-US"/>
          </a:p>
        </p:txBody>
      </p:sp>
      <p:sp>
        <p:nvSpPr>
          <p:cNvPr id="3" name="Marcador de Posição de Conteúdo 2"/>
          <p:cNvSpPr>
            <a:spLocks noGrp="1"/>
          </p:cNvSpPr>
          <p:nvPr>
            <p:ph idx="1"/>
          </p:nvPr>
        </p:nvSpPr>
        <p:spPr>
          <a:xfrm>
            <a:off x="676656" y="2011680"/>
            <a:ext cx="10753725" cy="3550920"/>
          </a:xfrm>
        </p:spPr>
        <p:txBody>
          <a:bodyPr>
            <a:normAutofit/>
          </a:bodyPr>
          <a:lstStyle/>
          <a:p>
            <a:pPr marL="0" indent="0">
              <a:buNone/>
            </a:pPr>
            <a:r>
              <a:rPr lang="pt-PT" b="1" dirty="0"/>
              <a:t>High-value visitors Patterns</a:t>
            </a:r>
          </a:p>
          <a:p>
            <a:pPr marL="0" indent="0">
              <a:buNone/>
            </a:pPr>
            <a:r>
              <a:rPr lang="pt-PT" b="1" dirty="0"/>
              <a:t> – Seasons in Portugal</a:t>
            </a:r>
          </a:p>
          <a:p>
            <a:pPr marL="0" indent="0">
              <a:buNone/>
            </a:pPr>
            <a:endParaRPr lang="pt-PT" dirty="0"/>
          </a:p>
          <a:p>
            <a:pPr marL="0" indent="0">
              <a:buNone/>
            </a:pPr>
            <a:r>
              <a:rPr lang="pt-PT" dirty="0"/>
              <a:t>Top3:</a:t>
            </a:r>
          </a:p>
          <a:p>
            <a:pPr marL="457200" indent="-457200">
              <a:buFont typeface="+mj-lt"/>
              <a:buAutoNum type="arabicPeriod"/>
            </a:pPr>
            <a:r>
              <a:rPr lang="pt-PT" sz="1800" dirty="0"/>
              <a:t>UK</a:t>
            </a:r>
          </a:p>
          <a:p>
            <a:pPr marL="457200" indent="-457200">
              <a:buFont typeface="+mj-lt"/>
              <a:buAutoNum type="arabicPeriod"/>
            </a:pPr>
            <a:r>
              <a:rPr lang="pt-PT" sz="1800" dirty="0"/>
              <a:t>USA</a:t>
            </a:r>
          </a:p>
          <a:p>
            <a:pPr marL="457200" indent="-457200">
              <a:buFont typeface="+mj-lt"/>
              <a:buAutoNum type="arabicPeriod"/>
            </a:pPr>
            <a:r>
              <a:rPr lang="pt-PT" sz="1800" dirty="0"/>
              <a:t>CANADA</a:t>
            </a:r>
          </a:p>
          <a:p>
            <a:endParaRPr lang="en-US" dirty="0"/>
          </a:p>
        </p:txBody>
      </p:sp>
      <p:pic>
        <p:nvPicPr>
          <p:cNvPr id="7" name="Picture 1918092208"/>
          <p:cNvPicPr/>
          <p:nvPr/>
        </p:nvPicPr>
        <p:blipFill>
          <a:blip r:embed="rId2" cstate="print">
            <a:extLst>
              <a:ext uri="{28A0092B-C50C-407E-A947-70E740481C1C}">
                <a14:useLocalDpi xmlns:a14="http://schemas.microsoft.com/office/drawing/2010/main" val="0"/>
              </a:ext>
            </a:extLst>
          </a:blip>
          <a:stretch>
            <a:fillRect/>
          </a:stretch>
        </p:blipFill>
        <p:spPr>
          <a:xfrm>
            <a:off x="5181599" y="1879178"/>
            <a:ext cx="6248400" cy="4693004"/>
          </a:xfrm>
          <a:prstGeom prst="rect">
            <a:avLst/>
          </a:prstGeom>
        </p:spPr>
      </p:pic>
    </p:spTree>
    <p:extLst>
      <p:ext uri="{BB962C8B-B14F-4D97-AF65-F5344CB8AC3E}">
        <p14:creationId xmlns:p14="http://schemas.microsoft.com/office/powerpoint/2010/main" val="234622352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393110A62A76418BB45EEFB12BB0AC" ma:contentTypeVersion="8" ma:contentTypeDescription="Create a new document." ma:contentTypeScope="" ma:versionID="0082372c26db8469272e522fe8c363ca">
  <xsd:schema xmlns:xsd="http://www.w3.org/2001/XMLSchema" xmlns:xs="http://www.w3.org/2001/XMLSchema" xmlns:p="http://schemas.microsoft.com/office/2006/metadata/properties" xmlns:ns2="c35cb85b-8b05-4f5c-bf26-9c6c977ecfbe" targetNamespace="http://schemas.microsoft.com/office/2006/metadata/properties" ma:root="true" ma:fieldsID="f305a53e45f1fd2f3139237a3c845a07" ns2:_="">
    <xsd:import namespace="c35cb85b-8b05-4f5c-bf26-9c6c977ecf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cb85b-8b05-4f5c-bf26-9c6c977ec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F6A205-71B5-4B96-9A82-CB1B04C78AA5}">
  <ds:schemaRefs>
    <ds:schemaRef ds:uri="http://schemas.microsoft.com/sharepoint/v3/contenttype/forms"/>
  </ds:schemaRefs>
</ds:datastoreItem>
</file>

<file path=customXml/itemProps2.xml><?xml version="1.0" encoding="utf-8"?>
<ds:datastoreItem xmlns:ds="http://schemas.openxmlformats.org/officeDocument/2006/customXml" ds:itemID="{121E7D9B-EAC4-4511-8985-867537C227AB}">
  <ds:schemaRefs>
    <ds:schemaRef ds:uri="c35cb85b-8b05-4f5c-bf26-9c6c977ecf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E45DBE2-B5D6-44EA-91C7-17EF60004237}">
  <ds:schemaRefs>
    <ds:schemaRef ds:uri="http://purl.org/dc/dcmitype/"/>
    <ds:schemaRef ds:uri="http://schemas.microsoft.com/office/2006/documentManagement/types"/>
    <ds:schemaRef ds:uri="http://purl.org/dc/elements/1.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35cb85b-8b05-4f5c-bf26-9c6c977ecfb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10</TotalTime>
  <Words>509</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Metropolitan</vt:lpstr>
      <vt:lpstr>CONTEXT</vt:lpstr>
      <vt:lpstr>APPROACH &amp; STRATEGY</vt:lpstr>
      <vt:lpstr>APPROACH &amp; STRATEGY</vt:lpstr>
      <vt:lpstr>RESULTS &amp; INSIGHTS</vt:lpstr>
      <vt:lpstr>RESULTS &amp; INSIGHTS</vt:lpstr>
      <vt:lpstr>RESULTS &amp; INSIGHTS</vt:lpstr>
      <vt:lpstr>RESULTS &amp; INSIGHTS</vt:lpstr>
      <vt:lpstr>RESULTS &amp; INSIGHTS</vt:lpstr>
      <vt:lpstr>RESULTS &amp; INSIGHTS</vt:lpstr>
      <vt:lpstr>RESULTS &amp; INSIGHTS</vt:lpstr>
      <vt:lpstr>RESULTS &amp; INSIGHTS</vt:lpstr>
      <vt:lpstr>MARKETING  ACTIONS</vt:lpstr>
      <vt:lpstr>Final Remarks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approach after the pandemic</dc:title>
  <dc:creator>João Almeida</dc:creator>
  <cp:lastModifiedBy>Joao Aires Lancastre de Sousa Cabral de Ascensao</cp:lastModifiedBy>
  <cp:revision>7</cp:revision>
  <dcterms:created xsi:type="dcterms:W3CDTF">2022-01-23T15:09:02Z</dcterms:created>
  <dcterms:modified xsi:type="dcterms:W3CDTF">2023-08-26T09:53:19Z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0x0101007C393110A62A76418BB45EEFB12BB0AC</vt:lpwstr>
  </property>
</Properties>
</file>