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 i="0" baseline="0" dirty="0">
                <a:latin typeface="Century Gothic" panose="020B0502020202020204" pitchFamily="34" charset="0"/>
              </a:rPr>
              <a:t>PIB </a:t>
            </a:r>
            <a:r>
              <a:rPr lang="pt-BR" sz="1600" b="1" i="0" baseline="0" dirty="0" smtClean="0">
                <a:latin typeface="Century Gothic" panose="020B0502020202020204" pitchFamily="34" charset="0"/>
              </a:rPr>
              <a:t>Brasil</a:t>
            </a:r>
          </a:p>
          <a:p>
            <a:pPr>
              <a:defRPr/>
            </a:pPr>
            <a:r>
              <a:rPr lang="pt-BR" sz="1600" b="1" i="0" baseline="0" dirty="0" smtClean="0">
                <a:latin typeface="Century Gothic" panose="020B0502020202020204" pitchFamily="34" charset="0"/>
              </a:rPr>
              <a:t>taxa </a:t>
            </a:r>
            <a:r>
              <a:rPr lang="pt-BR" sz="1600" b="1" i="0" baseline="0" dirty="0">
                <a:latin typeface="Century Gothic" panose="020B0502020202020204" pitchFamily="34" charset="0"/>
              </a:rPr>
              <a:t>de crescimento </a:t>
            </a:r>
            <a:r>
              <a:rPr lang="pt-BR" sz="1600" b="1" i="0" baseline="0" dirty="0" smtClean="0">
                <a:latin typeface="Century Gothic" panose="020B0502020202020204" pitchFamily="34" charset="0"/>
              </a:rPr>
              <a:t>real</a:t>
            </a:r>
          </a:p>
          <a:p>
            <a:pPr>
              <a:defRPr/>
            </a:pPr>
            <a:r>
              <a:rPr lang="pt-BR" sz="1600" b="1" i="0" baseline="0" dirty="0" smtClean="0">
                <a:latin typeface="Century Gothic" panose="020B0502020202020204" pitchFamily="34" charset="0"/>
              </a:rPr>
              <a:t>2008 </a:t>
            </a:r>
            <a:r>
              <a:rPr lang="pt-BR" sz="1600" b="1" i="0" baseline="0" dirty="0">
                <a:latin typeface="Century Gothic" panose="020B0502020202020204" pitchFamily="34" charset="0"/>
              </a:rPr>
              <a:t>- 2017</a:t>
            </a:r>
          </a:p>
        </c:rich>
      </c:tx>
      <c:layout>
        <c:manualLayout>
          <c:xMode val="edge"/>
          <c:yMode val="edge"/>
          <c:x val="0.33956906027772171"/>
          <c:y val="1.3445378151260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dLbl>
              <c:idx val="1"/>
              <c:layout>
                <c:manualLayout>
                  <c:x val="1.9943019943019943E-2"/>
                  <c:y val="-5.3780718586647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'IE1-51'!$K$18:$K$27</c:f>
              <c:strCache>
                <c:ptCount val="10"/>
                <c:pt idx="0">
                  <c:v>2008 </c:v>
                </c:pt>
                <c:pt idx="1">
                  <c:v>2009 </c:v>
                </c:pt>
                <c:pt idx="2">
                  <c:v>2010 </c:v>
                </c:pt>
                <c:pt idx="3">
                  <c:v>2011 </c:v>
                </c:pt>
                <c:pt idx="4">
                  <c:v>2012 </c:v>
                </c:pt>
                <c:pt idx="5">
                  <c:v>2013 </c:v>
                </c:pt>
                <c:pt idx="6">
                  <c:v>2014 </c:v>
                </c:pt>
                <c:pt idx="7">
                  <c:v>2015 </c:v>
                </c:pt>
                <c:pt idx="8">
                  <c:v>2016*</c:v>
                </c:pt>
                <c:pt idx="9">
                  <c:v>2017*</c:v>
                </c:pt>
              </c:strCache>
            </c:strRef>
          </c:cat>
          <c:val>
            <c:numRef>
              <c:f>'IE1-51'!$L$18:$L$27</c:f>
              <c:numCache>
                <c:formatCode>##0.0_);\-##0.0_);"..."_)</c:formatCode>
                <c:ptCount val="10"/>
                <c:pt idx="0">
                  <c:v>5.0941954481198621</c:v>
                </c:pt>
                <c:pt idx="1">
                  <c:v>-0.1258120029912817</c:v>
                </c:pt>
                <c:pt idx="2">
                  <c:v>7.5282258181216264</c:v>
                </c:pt>
                <c:pt idx="3">
                  <c:v>3.9092120713963112</c:v>
                </c:pt>
                <c:pt idx="4">
                  <c:v>1.9179826131809961</c:v>
                </c:pt>
                <c:pt idx="5">
                  <c:v>3.0136001213505068</c:v>
                </c:pt>
                <c:pt idx="6">
                  <c:v>0.10416715649827779</c:v>
                </c:pt>
                <c:pt idx="7">
                  <c:v>-3.8476026326451773</c:v>
                </c:pt>
                <c:pt idx="8">
                  <c:v>-3.9</c:v>
                </c:pt>
                <c:pt idx="9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4182840"/>
        <c:axId val="164183232"/>
        <c:axId val="0"/>
      </c:bar3DChart>
      <c:catAx>
        <c:axId val="16418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4183232"/>
        <c:crosses val="autoZero"/>
        <c:auto val="1"/>
        <c:lblAlgn val="ctr"/>
        <c:lblOffset val="100"/>
        <c:noMultiLvlLbl val="0"/>
      </c:catAx>
      <c:valAx>
        <c:axId val="164183232"/>
        <c:scaling>
          <c:orientation val="minMax"/>
        </c:scaling>
        <c:delete val="0"/>
        <c:axPos val="l"/>
        <c:numFmt formatCode="##0.0_);\-##0.0_);&quot;...&quot;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4182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 i="0" baseline="0" dirty="0">
                <a:latin typeface="Century Gothic" panose="020B0502020202020204" pitchFamily="34" charset="0"/>
              </a:rPr>
              <a:t>PIB </a:t>
            </a:r>
            <a:r>
              <a:rPr lang="pt-BR" sz="1600" b="1" i="0" baseline="0" dirty="0" smtClean="0">
                <a:latin typeface="Century Gothic" panose="020B0502020202020204" pitchFamily="34" charset="0"/>
              </a:rPr>
              <a:t>Brasil</a:t>
            </a:r>
          </a:p>
          <a:p>
            <a:pPr>
              <a:defRPr/>
            </a:pPr>
            <a:r>
              <a:rPr lang="pt-BR" sz="1600" b="1" i="0" baseline="0" dirty="0" smtClean="0">
                <a:latin typeface="Century Gothic" panose="020B0502020202020204" pitchFamily="34" charset="0"/>
              </a:rPr>
              <a:t>taxa </a:t>
            </a:r>
            <a:r>
              <a:rPr lang="pt-BR" sz="1600" b="1" i="0" baseline="0" dirty="0">
                <a:latin typeface="Century Gothic" panose="020B0502020202020204" pitchFamily="34" charset="0"/>
              </a:rPr>
              <a:t>de crescimento </a:t>
            </a:r>
            <a:r>
              <a:rPr lang="pt-BR" sz="1600" b="1" i="0" baseline="0" dirty="0" smtClean="0">
                <a:latin typeface="Century Gothic" panose="020B0502020202020204" pitchFamily="34" charset="0"/>
              </a:rPr>
              <a:t>real</a:t>
            </a:r>
          </a:p>
          <a:p>
            <a:pPr>
              <a:defRPr/>
            </a:pPr>
            <a:r>
              <a:rPr lang="pt-BR" sz="1600" b="1" i="0" baseline="0" dirty="0" smtClean="0">
                <a:latin typeface="Century Gothic" panose="020B0502020202020204" pitchFamily="34" charset="0"/>
              </a:rPr>
              <a:t>2008 </a:t>
            </a:r>
            <a:r>
              <a:rPr lang="pt-BR" sz="1600" b="1" i="0" baseline="0" dirty="0">
                <a:latin typeface="Century Gothic" panose="020B0502020202020204" pitchFamily="34" charset="0"/>
              </a:rPr>
              <a:t>- 2017</a:t>
            </a:r>
          </a:p>
        </c:rich>
      </c:tx>
      <c:layout>
        <c:manualLayout>
          <c:xMode val="edge"/>
          <c:yMode val="edge"/>
          <c:x val="0.33956906027772171"/>
          <c:y val="1.3445378151260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dLbl>
              <c:idx val="1"/>
              <c:layout>
                <c:manualLayout>
                  <c:x val="1.9943019943019943E-2"/>
                  <c:y val="-5.3780718586647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'IE1-51'!$K$18:$K$27</c:f>
              <c:strCache>
                <c:ptCount val="10"/>
                <c:pt idx="0">
                  <c:v>2008 </c:v>
                </c:pt>
                <c:pt idx="1">
                  <c:v>2009 </c:v>
                </c:pt>
                <c:pt idx="2">
                  <c:v>2010 </c:v>
                </c:pt>
                <c:pt idx="3">
                  <c:v>2011 </c:v>
                </c:pt>
                <c:pt idx="4">
                  <c:v>2012 </c:v>
                </c:pt>
                <c:pt idx="5">
                  <c:v>2013 </c:v>
                </c:pt>
                <c:pt idx="6">
                  <c:v>2014 </c:v>
                </c:pt>
                <c:pt idx="7">
                  <c:v>2015 </c:v>
                </c:pt>
                <c:pt idx="8">
                  <c:v>2016*</c:v>
                </c:pt>
                <c:pt idx="9">
                  <c:v>2017*</c:v>
                </c:pt>
              </c:strCache>
            </c:strRef>
          </c:cat>
          <c:val>
            <c:numRef>
              <c:f>'IE1-51'!$L$18:$L$27</c:f>
              <c:numCache>
                <c:formatCode>##0.0_);\-##0.0_);"..."_)</c:formatCode>
                <c:ptCount val="10"/>
                <c:pt idx="0">
                  <c:v>5.0941954481198621</c:v>
                </c:pt>
                <c:pt idx="1">
                  <c:v>-0.1258120029912817</c:v>
                </c:pt>
                <c:pt idx="2">
                  <c:v>7.5282258181216264</c:v>
                </c:pt>
                <c:pt idx="3">
                  <c:v>3.9092120713963112</c:v>
                </c:pt>
                <c:pt idx="4">
                  <c:v>1.9179826131809961</c:v>
                </c:pt>
                <c:pt idx="5">
                  <c:v>3.0136001213505068</c:v>
                </c:pt>
                <c:pt idx="6">
                  <c:v>0.10416715649827779</c:v>
                </c:pt>
                <c:pt idx="7">
                  <c:v>-3.8476026326451773</c:v>
                </c:pt>
                <c:pt idx="8">
                  <c:v>-3.9</c:v>
                </c:pt>
                <c:pt idx="9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4177744"/>
        <c:axId val="164178136"/>
        <c:axId val="0"/>
      </c:bar3DChart>
      <c:catAx>
        <c:axId val="1641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4178136"/>
        <c:crosses val="autoZero"/>
        <c:auto val="1"/>
        <c:lblAlgn val="ctr"/>
        <c:lblOffset val="100"/>
        <c:noMultiLvlLbl val="0"/>
      </c:catAx>
      <c:valAx>
        <c:axId val="164178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0.0_);\-##0.0_);&quot;...&quot;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417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52954570635003"/>
          <c:y val="0.16676989118481317"/>
          <c:w val="0.56094090858729995"/>
          <c:h val="0.7921201352118900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5">
                      <a:shade val="42000"/>
                      <a:lumMod val="60000"/>
                      <a:lumOff val="40000"/>
                    </a:schemeClr>
                  </a:gs>
                  <a:gs pos="0">
                    <a:schemeClr val="accent5">
                      <a:shade val="42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shade val="55000"/>
                      <a:lumMod val="60000"/>
                      <a:lumOff val="40000"/>
                    </a:schemeClr>
                  </a:gs>
                  <a:gs pos="0">
                    <a:schemeClr val="accent5">
                      <a:shade val="5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5">
                      <a:shade val="68000"/>
                      <a:lumMod val="60000"/>
                      <a:lumOff val="40000"/>
                    </a:schemeClr>
                  </a:gs>
                  <a:gs pos="0">
                    <a:schemeClr val="accent5">
                      <a:shade val="6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5">
                      <a:shade val="80000"/>
                      <a:lumMod val="60000"/>
                      <a:lumOff val="40000"/>
                    </a:schemeClr>
                  </a:gs>
                  <a:gs pos="0">
                    <a:schemeClr val="accent5">
                      <a:shade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shade val="93000"/>
                      <a:lumMod val="60000"/>
                      <a:lumOff val="40000"/>
                    </a:schemeClr>
                  </a:gs>
                  <a:gs pos="0">
                    <a:schemeClr val="accent5">
                      <a:shade val="9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5">
                      <a:tint val="94000"/>
                      <a:lumMod val="60000"/>
                      <a:lumOff val="40000"/>
                    </a:schemeClr>
                  </a:gs>
                  <a:gs pos="0">
                    <a:schemeClr val="accent5">
                      <a:tint val="9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5">
                      <a:tint val="81000"/>
                      <a:lumMod val="60000"/>
                      <a:lumOff val="40000"/>
                    </a:schemeClr>
                  </a:gs>
                  <a:gs pos="0">
                    <a:schemeClr val="accent5">
                      <a:tint val="81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5">
                      <a:tint val="69000"/>
                      <a:lumMod val="60000"/>
                      <a:lumOff val="40000"/>
                    </a:schemeClr>
                  </a:gs>
                  <a:gs pos="0">
                    <a:schemeClr val="accent5">
                      <a:tint val="69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5">
                      <a:tint val="56000"/>
                      <a:lumMod val="60000"/>
                      <a:lumOff val="40000"/>
                    </a:schemeClr>
                  </a:gs>
                  <a:gs pos="0">
                    <a:schemeClr val="accent5">
                      <a:tint val="5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5">
                      <a:tint val="43000"/>
                      <a:lumMod val="60000"/>
                      <a:lumOff val="40000"/>
                    </a:schemeClr>
                  </a:gs>
                  <a:gs pos="0">
                    <a:schemeClr val="accent5">
                      <a:tint val="4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Plan1!$A$3:$A$12</c:f>
              <c:strCache>
                <c:ptCount val="10"/>
                <c:pt idx="0">
                  <c:v>Grupo I</c:v>
                </c:pt>
                <c:pt idx="1">
                  <c:v>Grupo II</c:v>
                </c:pt>
                <c:pt idx="2">
                  <c:v>Grupo III</c:v>
                </c:pt>
                <c:pt idx="3">
                  <c:v>Grupo IV</c:v>
                </c:pt>
                <c:pt idx="4">
                  <c:v>Grupo V</c:v>
                </c:pt>
                <c:pt idx="5">
                  <c:v>Grupo VI</c:v>
                </c:pt>
                <c:pt idx="6">
                  <c:v>Grupo VII</c:v>
                </c:pt>
                <c:pt idx="7">
                  <c:v>Grupo VIII</c:v>
                </c:pt>
                <c:pt idx="8">
                  <c:v>Grupo IX</c:v>
                </c:pt>
                <c:pt idx="9">
                  <c:v>Grupo X</c:v>
                </c:pt>
              </c:strCache>
            </c:strRef>
          </c:cat>
          <c:val>
            <c:numRef>
              <c:f>Plan1!$B$3:$B$12</c:f>
              <c:numCache>
                <c:formatCode>#,##0</c:formatCode>
                <c:ptCount val="10"/>
                <c:pt idx="0">
                  <c:v>1966132</c:v>
                </c:pt>
                <c:pt idx="1">
                  <c:v>7544</c:v>
                </c:pt>
                <c:pt idx="2">
                  <c:v>44471</c:v>
                </c:pt>
                <c:pt idx="3">
                  <c:v>28170</c:v>
                </c:pt>
                <c:pt idx="4">
                  <c:v>113925</c:v>
                </c:pt>
                <c:pt idx="5">
                  <c:v>83853</c:v>
                </c:pt>
                <c:pt idx="6">
                  <c:v>33215</c:v>
                </c:pt>
                <c:pt idx="7">
                  <c:v>14136</c:v>
                </c:pt>
                <c:pt idx="8" formatCode="General">
                  <c:v>4400</c:v>
                </c:pt>
                <c:pt idx="9">
                  <c:v>3389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27318334952341"/>
          <c:y val="0.28155794584576294"/>
          <c:w val="0.13872681665047665"/>
          <c:h val="0.53686643630215447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2">
                      <a:shade val="65000"/>
                      <a:lumMod val="60000"/>
                      <a:lumOff val="40000"/>
                    </a:schemeClr>
                  </a:gs>
                  <a:gs pos="0">
                    <a:schemeClr val="accent2">
                      <a:shade val="6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2">
                      <a:tint val="65000"/>
                      <a:lumMod val="60000"/>
                      <a:lumOff val="40000"/>
                    </a:schemeClr>
                  </a:gs>
                  <a:gs pos="0">
                    <a:schemeClr val="accent2">
                      <a:tint val="6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Plan1!$A$17:$A$19</c:f>
              <c:strCache>
                <c:ptCount val="3"/>
                <c:pt idx="0">
                  <c:v>RTE</c:v>
                </c:pt>
                <c:pt idx="1">
                  <c:v>Recursos Próprios</c:v>
                </c:pt>
                <c:pt idx="2">
                  <c:v>Fundo Mudança Regime</c:v>
                </c:pt>
              </c:strCache>
            </c:strRef>
          </c:cat>
          <c:val>
            <c:numRef>
              <c:f>Plan1!$B$17:$B$19</c:f>
              <c:numCache>
                <c:formatCode>#,##0</c:formatCode>
                <c:ptCount val="3"/>
                <c:pt idx="0">
                  <c:v>2140847</c:v>
                </c:pt>
                <c:pt idx="1">
                  <c:v>155000</c:v>
                </c:pt>
                <c:pt idx="2">
                  <c:v>3389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0.58402</cdr:x>
      <cdr:y>0.51576</cdr:y>
    </cdr:from>
    <cdr:to>
      <cdr:x>0.96996</cdr:x>
      <cdr:y>1</cdr:y>
    </cdr:to>
    <cdr:sp macro="" textlink="">
      <cdr:nvSpPr>
        <cdr:cNvPr id="3" name="Elipse 2"/>
        <cdr:cNvSpPr/>
      </cdr:nvSpPr>
      <cdr:spPr>
        <a:xfrm xmlns:a="http://schemas.openxmlformats.org/drawingml/2006/main">
          <a:off x="5206755" y="2601798"/>
          <a:ext cx="3440783" cy="244278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solidFill>
            <a:srgbClr val="FF0000"/>
          </a:solidFill>
        </a:ln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0.79338</cdr:x>
      <cdr:y>0.2747</cdr:y>
    </cdr:from>
    <cdr:to>
      <cdr:x>0.8473</cdr:x>
      <cdr:y>0.5</cdr:y>
    </cdr:to>
    <cdr:cxnSp macro="">
      <cdr:nvCxnSpPr>
        <cdr:cNvPr id="5" name="Conector de seta reta 4"/>
        <cdr:cNvCxnSpPr/>
      </cdr:nvCxnSpPr>
      <cdr:spPr>
        <a:xfrm xmlns:a="http://schemas.openxmlformats.org/drawingml/2006/main" flipV="1">
          <a:off x="7073262" y="1385740"/>
          <a:ext cx="480767" cy="113655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0.83567</cdr:x>
      <cdr:y>0.20182</cdr:y>
    </cdr:from>
    <cdr:to>
      <cdr:x>0.92449</cdr:x>
      <cdr:y>0.3345</cdr:y>
    </cdr:to>
    <cdr:sp macro="" textlink="">
      <cdr:nvSpPr>
        <cdr:cNvPr id="6" name="CaixaDeTexto 5"/>
        <cdr:cNvSpPr txBox="1"/>
      </cdr:nvSpPr>
      <cdr:spPr>
        <a:xfrm xmlns:a="http://schemas.openxmlformats.org/drawingml/2006/main">
          <a:off x="7450334" y="1018095"/>
          <a:ext cx="791852" cy="6693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800" b="1" dirty="0" smtClean="0">
              <a:solidFill>
                <a:srgbClr val="FF0000"/>
              </a:solidFill>
            </a:rPr>
            <a:t>-7%</a:t>
          </a:r>
          <a:endParaRPr lang="pt-BR" sz="1800" b="1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0.39592</cdr:x>
      <cdr:y>0.65776</cdr:y>
    </cdr:from>
    <cdr:to>
      <cdr:x>0.67249</cdr:x>
      <cdr:y>0.72765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2590801" y="3048000"/>
          <a:ext cx="180975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 b="1"/>
            <a:t>85,5% Grupo</a:t>
          </a:r>
          <a:r>
            <a:rPr lang="pt-BR" sz="1200" b="1" baseline="0"/>
            <a:t> I - Pessoal</a:t>
          </a:r>
          <a:endParaRPr lang="pt-BR" sz="1200" b="1"/>
        </a:p>
      </cdr:txBody>
    </cdr:sp>
  </cdr:relSizeAnchor>
  <cdr:relSizeAnchor xmlns:cdr="http://schemas.openxmlformats.org/drawingml/2006/chartDrawing">
    <cdr:from>
      <cdr:x>0.74136</cdr:x>
      <cdr:y>0.03538</cdr:y>
    </cdr:from>
    <cdr:to>
      <cdr:x>1</cdr:x>
      <cdr:y>0.11546</cdr:y>
    </cdr:to>
    <cdr:sp macro="" textlink="">
      <cdr:nvSpPr>
        <cdr:cNvPr id="3" name="CaixaDeTexto 1"/>
        <cdr:cNvSpPr txBox="1"/>
      </cdr:nvSpPr>
      <cdr:spPr>
        <a:xfrm xmlns:a="http://schemas.openxmlformats.org/drawingml/2006/main">
          <a:off x="5269029" y="170790"/>
          <a:ext cx="1838227" cy="3864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/>
            <a:t>Em Milhares de Reais</a:t>
          </a:r>
          <a:endParaRPr lang="pt-BR" sz="12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0.30938</cdr:x>
      <cdr:y>0.58299</cdr:y>
    </cdr:from>
    <cdr:to>
      <cdr:x>0.4956</cdr:x>
      <cdr:y>0.68999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2009775" y="2024064"/>
          <a:ext cx="12096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0.30938</cdr:x>
      <cdr:y>0.62689</cdr:y>
    </cdr:from>
    <cdr:to>
      <cdr:x>0.52053</cdr:x>
      <cdr:y>0.71193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2009775" y="2176464"/>
          <a:ext cx="13716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 b="1"/>
            <a:t>93,1% RTE</a:t>
          </a:r>
        </a:p>
      </cdr:txBody>
    </cdr:sp>
  </cdr:relSizeAnchor>
  <cdr:relSizeAnchor xmlns:cdr="http://schemas.openxmlformats.org/drawingml/2006/chartDrawing">
    <cdr:from>
      <cdr:x>0.74286</cdr:x>
      <cdr:y>0.03668</cdr:y>
    </cdr:from>
    <cdr:to>
      <cdr:x>0.99747</cdr:x>
      <cdr:y>0.11354</cdr:y>
    </cdr:to>
    <cdr:sp macro="" textlink="">
      <cdr:nvSpPr>
        <cdr:cNvPr id="4" name="CaixaDeTexto 3"/>
        <cdr:cNvSpPr txBox="1"/>
      </cdr:nvSpPr>
      <cdr:spPr>
        <a:xfrm xmlns:a="http://schemas.openxmlformats.org/drawingml/2006/main">
          <a:off x="5363324" y="184487"/>
          <a:ext cx="1838227" cy="3864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 b="1" dirty="0" smtClean="0"/>
            <a:t>Em Milhares de Reais</a:t>
          </a:r>
          <a:endParaRPr lang="pt-BR" sz="12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6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73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1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4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1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90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1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0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Financiamento da Unicamp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pPr algn="r"/>
            <a:r>
              <a:rPr lang="pt-BR" sz="3200" dirty="0" smtClean="0"/>
              <a:t>Maio de 2016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973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Revisão Orçamentária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34" y="4497477"/>
            <a:ext cx="8627551" cy="110586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0524"/>
              </p:ext>
            </p:extLst>
          </p:nvPr>
        </p:nvGraphicFramePr>
        <p:xfrm>
          <a:off x="1781666" y="2293942"/>
          <a:ext cx="88072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40"/>
                <a:gridCol w="2935740"/>
                <a:gridCol w="2935740"/>
              </a:tblGrid>
              <a:tr h="25030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Proposta</a:t>
                      </a:r>
                      <a:r>
                        <a:rPr lang="pt-BR" baseline="0" dirty="0" smtClean="0"/>
                        <a:t> Orçamentária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Revisão Orçamentária</a:t>
                      </a:r>
                      <a:endParaRPr lang="pt-BR" dirty="0"/>
                    </a:p>
                  </a:txBody>
                  <a:tcPr/>
                </a:tc>
              </a:tr>
              <a:tr h="250305">
                <a:tc>
                  <a:txBody>
                    <a:bodyPr/>
                    <a:lstStyle/>
                    <a:p>
                      <a:r>
                        <a:rPr lang="pt-BR" dirty="0" smtClean="0"/>
                        <a:t>Crescimento Econômico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-0,4 %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-4,0 %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0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Reservas e projeções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68591"/>
              </p:ext>
            </p:extLst>
          </p:nvPr>
        </p:nvGraphicFramePr>
        <p:xfrm>
          <a:off x="2589212" y="2048814"/>
          <a:ext cx="8915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Rubricas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Valores em milhões de Reais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Despesas empenhadas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707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Reserva Técnica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280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Folha de pagamento mensal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Folha</a:t>
                      </a:r>
                      <a:r>
                        <a:rPr lang="pt-BR" b="1" baseline="0" dirty="0" smtClean="0"/>
                        <a:t> de pagamento anual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1.980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43869"/>
              </p:ext>
            </p:extLst>
          </p:nvPr>
        </p:nvGraphicFramePr>
        <p:xfrm>
          <a:off x="2982913" y="4485305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Reajuste de 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Reajuste</a:t>
                      </a:r>
                      <a:r>
                        <a:rPr lang="pt-BR" baseline="0" dirty="0" smtClean="0"/>
                        <a:t> de 8,3%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99 milhões</a:t>
                      </a:r>
                      <a:r>
                        <a:rPr lang="pt-BR" b="1" baseline="0" dirty="0" smtClean="0"/>
                        <a:t> de Reais por ano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Uma folha a mais por ano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CLT e Estatutários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 de regime CLT para ESUNICAMP dos servidores admitidos entre 1985 e 1988.</a:t>
            </a:r>
          </a:p>
          <a:p>
            <a:r>
              <a:rPr lang="pt-BR" dirty="0" smtClean="0"/>
              <a:t>1.991 funcionários optaram pela mudança</a:t>
            </a:r>
          </a:p>
          <a:p>
            <a:pPr lvl="1"/>
            <a:r>
              <a:rPr lang="pt-BR" dirty="0" smtClean="0"/>
              <a:t>Destes, 224 se aposentaram.</a:t>
            </a:r>
          </a:p>
          <a:p>
            <a:r>
              <a:rPr lang="pt-BR" dirty="0" smtClean="0"/>
              <a:t>Em 2015:</a:t>
            </a:r>
          </a:p>
          <a:p>
            <a:pPr lvl="1"/>
            <a:r>
              <a:rPr lang="pt-BR" dirty="0" smtClean="0"/>
              <a:t>Economias: 19,2 milhões (taxas patronais)</a:t>
            </a:r>
          </a:p>
          <a:p>
            <a:pPr lvl="1"/>
            <a:r>
              <a:rPr lang="pt-BR" dirty="0" smtClean="0"/>
              <a:t>Despesas: 17,8 milhões (aposentadorias)</a:t>
            </a:r>
          </a:p>
          <a:p>
            <a:r>
              <a:rPr lang="pt-BR" dirty="0" smtClean="0"/>
              <a:t>Quando todos se aposentarem, acréscimo esperado de 140 milhões anuais.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3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 sobre o IE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732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Contingenciamento Carreira PAEPE</a:t>
            </a:r>
          </a:p>
          <a:p>
            <a:pPr lvl="1"/>
            <a:r>
              <a:rPr lang="pt-BR" dirty="0" smtClean="0"/>
              <a:t>Recursos;</a:t>
            </a:r>
          </a:p>
          <a:p>
            <a:pPr lvl="1"/>
            <a:r>
              <a:rPr lang="pt-BR" dirty="0" smtClean="0"/>
              <a:t>Gratificações.</a:t>
            </a:r>
          </a:p>
          <a:p>
            <a:r>
              <a:rPr lang="pt-BR" dirty="0" smtClean="0"/>
              <a:t>Contingenciamento sobre Concursos Docentes</a:t>
            </a:r>
          </a:p>
          <a:p>
            <a:pPr lvl="1"/>
            <a:r>
              <a:rPr lang="pt-BR" dirty="0" smtClean="0"/>
              <a:t>Situação dos concursos.</a:t>
            </a:r>
          </a:p>
          <a:p>
            <a:r>
              <a:rPr lang="pt-BR" dirty="0" smtClean="0"/>
              <a:t>Contingenciamento sobre Programa de Manutenção Predial</a:t>
            </a:r>
          </a:p>
          <a:p>
            <a:pPr lvl="1"/>
            <a:r>
              <a:rPr lang="pt-BR" dirty="0" smtClean="0"/>
              <a:t>Reformas e melhorias propostas.</a:t>
            </a:r>
          </a:p>
          <a:p>
            <a:r>
              <a:rPr lang="pt-BR" dirty="0" smtClean="0"/>
              <a:t>Contingenciamento sobre Recursos de Xerox</a:t>
            </a:r>
          </a:p>
          <a:p>
            <a:pPr lvl="1"/>
            <a:r>
              <a:rPr lang="pt-BR" dirty="0" smtClean="0"/>
              <a:t>Medidas.</a:t>
            </a:r>
          </a:p>
          <a:p>
            <a:r>
              <a:rPr lang="pt-BR" dirty="0" smtClean="0"/>
              <a:t>Contingenciamento sobre Contratos de Limpeza</a:t>
            </a:r>
          </a:p>
          <a:p>
            <a:pPr lvl="1"/>
            <a:r>
              <a:rPr lang="pt-BR" dirty="0" smtClean="0"/>
              <a:t>Medidas.</a:t>
            </a:r>
          </a:p>
          <a:p>
            <a:r>
              <a:rPr lang="pt-BR" dirty="0" smtClean="0"/>
              <a:t>Dissídio?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57150" indent="0">
              <a:buNone/>
            </a:pPr>
            <a:endParaRPr lang="pt-BR" dirty="0"/>
          </a:p>
          <a:p>
            <a:pPr marL="5715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1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PIB desde a crise de 2008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361532"/>
              </p:ext>
            </p:extLst>
          </p:nvPr>
        </p:nvGraphicFramePr>
        <p:xfrm>
          <a:off x="2589212" y="1253765"/>
          <a:ext cx="8915400" cy="5044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176832" y="6298349"/>
            <a:ext cx="47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IBGE</a:t>
            </a:r>
          </a:p>
          <a:p>
            <a:r>
              <a:rPr lang="pt-BR" sz="1200" dirty="0" smtClean="0"/>
              <a:t>* Valores projetados – boletim Focus – 29/04/2016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2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PIB desde a crise de 2008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711013"/>
              </p:ext>
            </p:extLst>
          </p:nvPr>
        </p:nvGraphicFramePr>
        <p:xfrm>
          <a:off x="2589212" y="1253765"/>
          <a:ext cx="8915400" cy="5044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176832" y="6298349"/>
            <a:ext cx="47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IBGE</a:t>
            </a:r>
          </a:p>
          <a:p>
            <a:r>
              <a:rPr lang="pt-BR" sz="1200" dirty="0" smtClean="0"/>
              <a:t>* Valores projetados – boletim Focus – 29/04/2016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069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ICMS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080" y="1450308"/>
            <a:ext cx="9127376" cy="52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454427"/>
            <a:ext cx="8911687" cy="1280890"/>
          </a:xfrm>
        </p:spPr>
        <p:txBody>
          <a:bodyPr/>
          <a:lstStyle/>
          <a:p>
            <a:r>
              <a:rPr lang="pt-BR" dirty="0" smtClean="0"/>
              <a:t>Comprometimento com a folha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803" y="1310326"/>
            <a:ext cx="7548760" cy="50527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79803" y="6447934"/>
            <a:ext cx="515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Informe </a:t>
            </a:r>
            <a:r>
              <a:rPr lang="pt-BR" sz="1400" dirty="0" err="1" smtClean="0"/>
              <a:t>Aeplan</a:t>
            </a:r>
            <a:r>
              <a:rPr lang="pt-BR" sz="1400" dirty="0" smtClean="0"/>
              <a:t> 142: abril 2016.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70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473282"/>
            <a:ext cx="8911687" cy="1280890"/>
          </a:xfrm>
        </p:spPr>
        <p:txBody>
          <a:bodyPr/>
          <a:lstStyle/>
          <a:p>
            <a:r>
              <a:rPr lang="pt-BR" dirty="0" smtClean="0"/>
              <a:t>Comprometimento com a folha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44236" y="6231422"/>
            <a:ext cx="806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Informe </a:t>
            </a:r>
            <a:r>
              <a:rPr lang="pt-BR" sz="1400" dirty="0" err="1" smtClean="0"/>
              <a:t>Aeplan</a:t>
            </a:r>
            <a:r>
              <a:rPr lang="pt-BR" sz="1400" dirty="0" smtClean="0"/>
              <a:t> 142: abril 2016.</a:t>
            </a:r>
          </a:p>
          <a:p>
            <a:r>
              <a:rPr lang="pt-BR" sz="1400" dirty="0" smtClean="0"/>
              <a:t>Somatório das12 últimas folhas sobre 12 últimos repasses financeiros dos RTE.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36" y="1264555"/>
            <a:ext cx="9276526" cy="49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7415" y="753663"/>
            <a:ext cx="8911687" cy="1280890"/>
          </a:xfrm>
        </p:spPr>
        <p:txBody>
          <a:bodyPr/>
          <a:lstStyle/>
          <a:p>
            <a:r>
              <a:rPr lang="pt-BR" dirty="0" smtClean="0"/>
              <a:t>Últimos resultados do ICMS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07415" y="5260461"/>
            <a:ext cx="806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Secretaria da Fazenda do Estado de São Paulo. ICMS total.</a:t>
            </a:r>
            <a:endParaRPr lang="pt-BR" sz="1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4685"/>
              </p:ext>
            </p:extLst>
          </p:nvPr>
        </p:nvGraphicFramePr>
        <p:xfrm>
          <a:off x="2107415" y="2171394"/>
          <a:ext cx="8127999" cy="281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703846">
                <a:tc>
                  <a:txBody>
                    <a:bodyPr/>
                    <a:lstStyle/>
                    <a:p>
                      <a:r>
                        <a:rPr lang="pt-BR" dirty="0" smtClean="0"/>
                        <a:t>Meses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Taxas nominais de crescimento</a:t>
                      </a:r>
                      <a:r>
                        <a:rPr lang="pt-BR" baseline="0" dirty="0" smtClean="0"/>
                        <a:t> (%)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Taxas reais de</a:t>
                      </a:r>
                    </a:p>
                    <a:p>
                      <a:r>
                        <a:rPr lang="pt-BR" dirty="0" smtClean="0"/>
                        <a:t>Crescimento (%)</a:t>
                      </a:r>
                      <a:endParaRPr lang="pt-BR" dirty="0"/>
                    </a:p>
                  </a:txBody>
                  <a:tcPr/>
                </a:tc>
              </a:tr>
              <a:tr h="703846">
                <a:tc>
                  <a:txBody>
                    <a:bodyPr/>
                    <a:lstStyle/>
                    <a:p>
                      <a:r>
                        <a:rPr lang="pt-BR" dirty="0" smtClean="0"/>
                        <a:t>Jan 16 / Jan 15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70C0"/>
                          </a:solidFill>
                        </a:rPr>
                        <a:t>2,7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- 6,9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03846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Fev</a:t>
                      </a:r>
                      <a:r>
                        <a:rPr lang="pt-BR" dirty="0" smtClean="0"/>
                        <a:t> 16 / </a:t>
                      </a:r>
                      <a:r>
                        <a:rPr lang="pt-BR" dirty="0" err="1" smtClean="0"/>
                        <a:t>Fev</a:t>
                      </a:r>
                      <a:r>
                        <a:rPr lang="pt-BR" baseline="0" dirty="0" smtClean="0"/>
                        <a:t> 15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- 1,2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 - 11,0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03846">
                <a:tc>
                  <a:txBody>
                    <a:bodyPr/>
                    <a:lstStyle/>
                    <a:p>
                      <a:r>
                        <a:rPr lang="pt-BR" dirty="0" smtClean="0"/>
                        <a:t>Mar 16 / Mar 15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70C0"/>
                          </a:solidFill>
                        </a:rPr>
                        <a:t>0,1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- 8,5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composição das Despesas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71700"/>
              </p:ext>
            </p:extLst>
          </p:nvPr>
        </p:nvGraphicFramePr>
        <p:xfrm>
          <a:off x="2592925" y="1456242"/>
          <a:ext cx="7107256" cy="482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592925" y="6438508"/>
            <a:ext cx="528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err="1" smtClean="0"/>
              <a:t>Aeplan</a:t>
            </a:r>
            <a:r>
              <a:rPr lang="pt-BR" sz="1400" dirty="0" smtClean="0"/>
              <a:t> – proposta orçamentária 2016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09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composição das Receitas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92924" y="6476216"/>
            <a:ext cx="528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err="1" smtClean="0"/>
              <a:t>Aeplan</a:t>
            </a:r>
            <a:r>
              <a:rPr lang="pt-BR" sz="1400" dirty="0" smtClean="0"/>
              <a:t> – proposta orçamentária 2016.</a:t>
            </a:r>
            <a:endParaRPr lang="pt-BR" sz="1400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229271"/>
              </p:ext>
            </p:extLst>
          </p:nvPr>
        </p:nvGraphicFramePr>
        <p:xfrm>
          <a:off x="2518037" y="1334014"/>
          <a:ext cx="7219852" cy="502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97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540</TotalTime>
  <Words>365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Financiamento da Unicamp</vt:lpstr>
      <vt:lpstr>Evolução do PIB desde a crise de 2008</vt:lpstr>
      <vt:lpstr>Evolução do PIB desde a crise de 2008</vt:lpstr>
      <vt:lpstr>Evolução do ICMS</vt:lpstr>
      <vt:lpstr>Comprometimento com a folha</vt:lpstr>
      <vt:lpstr>Comprometimento com a folha</vt:lpstr>
      <vt:lpstr>Últimos resultados do ICMS</vt:lpstr>
      <vt:lpstr>A composição das Despesas</vt:lpstr>
      <vt:lpstr>A composição das Receitas </vt:lpstr>
      <vt:lpstr>A Revisão Orçamentária</vt:lpstr>
      <vt:lpstr>Reservas e projeções</vt:lpstr>
      <vt:lpstr>CLT e Estatutários</vt:lpstr>
      <vt:lpstr>Impactos sobre o 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Financiamento da Unicamp</dc:title>
  <dc:creator>Paulo Fracalanza</dc:creator>
  <cp:lastModifiedBy>Unicamp</cp:lastModifiedBy>
  <cp:revision>19</cp:revision>
  <dcterms:created xsi:type="dcterms:W3CDTF">2016-05-07T13:11:49Z</dcterms:created>
  <dcterms:modified xsi:type="dcterms:W3CDTF">2016-05-09T17:48:32Z</dcterms:modified>
</cp:coreProperties>
</file>