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1"/>
  </p:sldMasterIdLst>
  <p:notesMasterIdLst>
    <p:notesMasterId r:id="rId24"/>
  </p:notesMasterIdLst>
  <p:handoutMasterIdLst>
    <p:handoutMasterId r:id="rId25"/>
  </p:handoutMasterIdLst>
  <p:sldIdLst>
    <p:sldId id="282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4" r:id="rId19"/>
    <p:sldId id="278" r:id="rId20"/>
    <p:sldId id="273" r:id="rId21"/>
    <p:sldId id="280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491"/>
    <a:srgbClr val="787FBD"/>
    <a:srgbClr val="3FB498"/>
    <a:srgbClr val="729CB8"/>
    <a:srgbClr val="E4032E"/>
    <a:srgbClr val="F59D24"/>
    <a:srgbClr val="4A5C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CC02A6-9A27-4FD3-8935-08A811BC4D64}">
  <a:tblStyle styleId="{AFCC02A6-9A27-4FD3-8935-08A811BC4D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24"/>
    <p:restoredTop sz="91589"/>
  </p:normalViewPr>
  <p:slideViewPr>
    <p:cSldViewPr snapToGrid="0" snapToObjects="1">
      <p:cViewPr>
        <p:scale>
          <a:sx n="156" d="100"/>
          <a:sy n="156" d="100"/>
        </p:scale>
        <p:origin x="-2056" y="-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248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AAB2E-D19B-7B4E-B9A7-6FC2485C05A5}" type="datetimeFigureOut">
              <a:rPr lang="pt-BR" smtClean="0"/>
              <a:t>03/10/2019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DEC911-9F15-B74D-8C54-87A020B162A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6226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344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9146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6195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067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0073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0477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9456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034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148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3150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989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7843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72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680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54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29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975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4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3FB498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 charset="0"/>
              <a:ea typeface="Chivo" charset="0"/>
              <a:cs typeface="Chivo" charset="0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2324571" y="2379569"/>
            <a:ext cx="378594" cy="378594"/>
          </a:xfrm>
          <a:prstGeom prst="ellipse">
            <a:avLst/>
          </a:prstGeom>
          <a:solidFill>
            <a:srgbClr val="FDD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560836" y="1592342"/>
            <a:ext cx="93900" cy="9390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94386" y="4374525"/>
            <a:ext cx="93900" cy="93900"/>
          </a:xfrm>
          <a:prstGeom prst="ellipse">
            <a:avLst/>
          </a:prstGeom>
          <a:solidFill>
            <a:srgbClr val="FDD4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00" b="0" i="0" cap="all" baseline="0">
                <a:latin typeface="Chivo Light" charset="0"/>
                <a:ea typeface="Chivo Light" charset="0"/>
                <a:cs typeface="Chivo Light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grpSp>
        <p:nvGrpSpPr>
          <p:cNvPr id="6" name="Grupo 5"/>
          <p:cNvGrpSpPr/>
          <p:nvPr userDrawn="1"/>
        </p:nvGrpSpPr>
        <p:grpSpPr>
          <a:xfrm>
            <a:off x="1860877" y="3365098"/>
            <a:ext cx="1510390" cy="1090596"/>
            <a:chOff x="2290796" y="3741946"/>
            <a:chExt cx="466580" cy="336900"/>
          </a:xfrm>
        </p:grpSpPr>
        <p:sp>
          <p:nvSpPr>
            <p:cNvPr id="16" name="Google Shape;16;p2"/>
            <p:cNvSpPr/>
            <p:nvPr/>
          </p:nvSpPr>
          <p:spPr>
            <a:xfrm>
              <a:off x="2420476" y="3741946"/>
              <a:ext cx="336900" cy="336900"/>
            </a:xfrm>
            <a:prstGeom prst="ellipse">
              <a:avLst/>
            </a:prstGeom>
            <a:solidFill>
              <a:srgbClr val="787F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290796" y="3810998"/>
              <a:ext cx="213000" cy="213000"/>
            </a:xfrm>
            <a:prstGeom prst="ellipse">
              <a:avLst/>
            </a:prstGeom>
            <a:solidFill>
              <a:srgbClr val="3FB4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5358498" y="4027152"/>
            <a:ext cx="360472" cy="36047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noFill/>
            </a:endParaRPr>
          </a:p>
        </p:txBody>
      </p:sp>
      <p:sp>
        <p:nvSpPr>
          <p:cNvPr id="26" name="Google Shape;10;p2"/>
          <p:cNvSpPr/>
          <p:nvPr userDrawn="1"/>
        </p:nvSpPr>
        <p:spPr>
          <a:xfrm>
            <a:off x="2513836" y="510689"/>
            <a:ext cx="4116354" cy="4116354"/>
          </a:xfrm>
          <a:prstGeom prst="ellipse">
            <a:avLst/>
          </a:prstGeom>
          <a:noFill/>
          <a:ln w="15875"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hivo" charset="0"/>
              <a:ea typeface="Chivo" charset="0"/>
              <a:cs typeface="Chivo" charset="0"/>
            </a:endParaRPr>
          </a:p>
        </p:txBody>
      </p:sp>
      <p:sp>
        <p:nvSpPr>
          <p:cNvPr id="27" name="Google Shape;13;p2"/>
          <p:cNvSpPr/>
          <p:nvPr userDrawn="1"/>
        </p:nvSpPr>
        <p:spPr>
          <a:xfrm>
            <a:off x="6180989" y="3275248"/>
            <a:ext cx="613720" cy="61372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4;p2"/>
          <p:cNvSpPr/>
          <p:nvPr userDrawn="1"/>
        </p:nvSpPr>
        <p:spPr>
          <a:xfrm>
            <a:off x="2472232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;p2"/>
          <p:cNvSpPr/>
          <p:nvPr userDrawn="1"/>
        </p:nvSpPr>
        <p:spPr>
          <a:xfrm>
            <a:off x="2978381" y="676148"/>
            <a:ext cx="300900" cy="300900"/>
          </a:xfrm>
          <a:prstGeom prst="ellipse">
            <a:avLst/>
          </a:prstGeom>
          <a:solidFill>
            <a:srgbClr val="787FBD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78381" y="4743033"/>
            <a:ext cx="4048132" cy="338424"/>
          </a:xfrm>
          <a:prstGeom prst="rect">
            <a:avLst/>
          </a:prstGeom>
        </p:spPr>
      </p:pic>
      <p:sp>
        <p:nvSpPr>
          <p:cNvPr id="41" name="Google Shape;12;p2"/>
          <p:cNvSpPr/>
          <p:nvPr userDrawn="1"/>
        </p:nvSpPr>
        <p:spPr>
          <a:xfrm>
            <a:off x="6658946" y="3423037"/>
            <a:ext cx="309822" cy="309822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3153" y="3675189"/>
            <a:ext cx="516394" cy="516394"/>
          </a:xfrm>
          <a:prstGeom prst="rect">
            <a:avLst/>
          </a:prstGeom>
        </p:spPr>
      </p:pic>
      <p:sp>
        <p:nvSpPr>
          <p:cNvPr id="43" name="Google Shape;274;p11"/>
          <p:cNvSpPr/>
          <p:nvPr userDrawn="1"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Imagem 43"/>
          <p:cNvPicPr>
            <a:picLocks noChangeAspect="1"/>
          </p:cNvPicPr>
          <p:nvPr userDrawn="1"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56488" y="152340"/>
            <a:ext cx="1538222" cy="1538220"/>
          </a:xfrm>
          <a:prstGeom prst="rect">
            <a:avLst/>
          </a:prstGeom>
        </p:spPr>
      </p:pic>
      <p:sp>
        <p:nvSpPr>
          <p:cNvPr id="45" name="Google Shape;15;p2"/>
          <p:cNvSpPr/>
          <p:nvPr userDrawn="1"/>
        </p:nvSpPr>
        <p:spPr>
          <a:xfrm>
            <a:off x="6194386" y="1432592"/>
            <a:ext cx="413400" cy="413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tângulo 8"/>
          <p:cNvSpPr/>
          <p:nvPr userDrawn="1"/>
        </p:nvSpPr>
        <p:spPr>
          <a:xfrm>
            <a:off x="407624" y="474650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bg>
      <p:bgPr>
        <a:solidFill>
          <a:schemeClr val="accen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/>
          <p:nvPr/>
        </p:nvSpPr>
        <p:spPr>
          <a:xfrm>
            <a:off x="-4554775" y="413137"/>
            <a:ext cx="9908980" cy="8599792"/>
          </a:xfrm>
          <a:prstGeom prst="ellipse">
            <a:avLst/>
          </a:pr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274;p11"/>
          <p:cNvSpPr/>
          <p:nvPr userDrawn="1"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297847" y="-971936"/>
            <a:ext cx="2737674" cy="273767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sp>
        <p:nvSpPr>
          <p:cNvPr id="276" name="Google Shape;276;p11"/>
          <p:cNvSpPr/>
          <p:nvPr/>
        </p:nvSpPr>
        <p:spPr>
          <a:xfrm>
            <a:off x="128172" y="110310"/>
            <a:ext cx="573182" cy="573182"/>
          </a:xfrm>
          <a:prstGeom prst="ellipse">
            <a:avLst/>
          </a:prstGeom>
          <a:solidFill>
            <a:srgbClr val="F59D24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275;p11"/>
          <p:cNvSpPr/>
          <p:nvPr userDrawn="1"/>
        </p:nvSpPr>
        <p:spPr>
          <a:xfrm>
            <a:off x="613445" y="198433"/>
            <a:ext cx="364770" cy="36477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Retângulo 37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Google Shape;281;p11"/>
          <p:cNvSpPr/>
          <p:nvPr userDrawn="1"/>
        </p:nvSpPr>
        <p:spPr>
          <a:xfrm>
            <a:off x="8342001" y="4287367"/>
            <a:ext cx="774600" cy="774600"/>
          </a:xfrm>
          <a:prstGeom prst="ellipse">
            <a:avLst/>
          </a:prstGeom>
          <a:solidFill>
            <a:srgbClr val="787FBD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1" name="Imagem 40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85193" y="4430560"/>
            <a:ext cx="488216" cy="488214"/>
          </a:xfrm>
          <a:prstGeom prst="rect">
            <a:avLst/>
          </a:prstGeom>
        </p:spPr>
      </p:pic>
      <p:sp>
        <p:nvSpPr>
          <p:cNvPr id="42" name="Google Shape;283;p11"/>
          <p:cNvSpPr/>
          <p:nvPr userDrawn="1"/>
        </p:nvSpPr>
        <p:spPr>
          <a:xfrm>
            <a:off x="8263570" y="4642863"/>
            <a:ext cx="213000" cy="213000"/>
          </a:xfrm>
          <a:prstGeom prst="ellipse">
            <a:avLst/>
          </a:prstGeom>
          <a:solidFill>
            <a:schemeClr val="tx2">
              <a:alpha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Aqua">
  <p:cSld name="BLANK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sp>
        <p:nvSpPr>
          <p:cNvPr id="30" name="Google Shape;361;p14"/>
          <p:cNvSpPr/>
          <p:nvPr userDrawn="1"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787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32;p13"/>
          <p:cNvSpPr/>
          <p:nvPr userDrawn="1"/>
        </p:nvSpPr>
        <p:spPr>
          <a:xfrm>
            <a:off x="104739" y="86728"/>
            <a:ext cx="636086" cy="636086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33;p13"/>
          <p:cNvSpPr/>
          <p:nvPr userDrawn="1"/>
        </p:nvSpPr>
        <p:spPr>
          <a:xfrm>
            <a:off x="1506145" y="138394"/>
            <a:ext cx="532754" cy="532754"/>
          </a:xfrm>
          <a:prstGeom prst="ellipse">
            <a:avLst/>
          </a:prstGeom>
          <a:solidFill>
            <a:srgbClr val="F59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4;p13"/>
          <p:cNvSpPr/>
          <p:nvPr userDrawn="1"/>
        </p:nvSpPr>
        <p:spPr>
          <a:xfrm>
            <a:off x="-946764" y="-951484"/>
            <a:ext cx="2739092" cy="27390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35;p13"/>
          <p:cNvSpPr/>
          <p:nvPr userDrawn="1"/>
        </p:nvSpPr>
        <p:spPr>
          <a:xfrm>
            <a:off x="629400" y="298271"/>
            <a:ext cx="213000" cy="213000"/>
          </a:xfrm>
          <a:prstGeom prst="ellipse">
            <a:avLst/>
          </a:prstGeom>
          <a:noFill/>
          <a:ln>
            <a:solidFill>
              <a:schemeClr val="tx2">
                <a:alpha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38;p13"/>
          <p:cNvSpPr/>
          <p:nvPr userDrawn="1"/>
        </p:nvSpPr>
        <p:spPr>
          <a:xfrm>
            <a:off x="7963382" y="1572558"/>
            <a:ext cx="2367822" cy="23678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39;p13"/>
          <p:cNvSpPr/>
          <p:nvPr userDrawn="1"/>
        </p:nvSpPr>
        <p:spPr>
          <a:xfrm>
            <a:off x="8625772" y="2666219"/>
            <a:ext cx="213000" cy="213000"/>
          </a:xfrm>
          <a:prstGeom prst="ellipse">
            <a:avLst/>
          </a:prstGeom>
          <a:solidFill>
            <a:srgbClr val="787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42;p13"/>
          <p:cNvSpPr/>
          <p:nvPr userDrawn="1"/>
        </p:nvSpPr>
        <p:spPr>
          <a:xfrm>
            <a:off x="812045" y="367835"/>
            <a:ext cx="100455" cy="100455"/>
          </a:xfrm>
          <a:prstGeom prst="ellipse">
            <a:avLst/>
          </a:prstGeom>
          <a:solidFill>
            <a:srgbClr val="F59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36;p13"/>
          <p:cNvSpPr/>
          <p:nvPr userDrawn="1"/>
        </p:nvSpPr>
        <p:spPr>
          <a:xfrm>
            <a:off x="3391217" y="3529848"/>
            <a:ext cx="2361666" cy="236166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Retângulo 41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4859" y="4374427"/>
            <a:ext cx="694382" cy="694380"/>
          </a:xfrm>
          <a:prstGeom prst="rect">
            <a:avLst/>
          </a:prstGeom>
        </p:spPr>
      </p:pic>
      <p:sp>
        <p:nvSpPr>
          <p:cNvPr id="44" name="Google Shape;336;p13"/>
          <p:cNvSpPr/>
          <p:nvPr userDrawn="1"/>
        </p:nvSpPr>
        <p:spPr>
          <a:xfrm>
            <a:off x="5624633" y="4657875"/>
            <a:ext cx="256500" cy="25650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104739" y="86728"/>
            <a:ext cx="636086" cy="636086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506145" y="138394"/>
            <a:ext cx="532754" cy="532754"/>
          </a:xfrm>
          <a:prstGeom prst="ellipse">
            <a:avLst/>
          </a:prstGeom>
          <a:solidFill>
            <a:srgbClr val="F59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-946764" y="-951484"/>
            <a:ext cx="2739092" cy="2739092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629400" y="298271"/>
            <a:ext cx="213000" cy="213000"/>
          </a:xfrm>
          <a:prstGeom prst="ellipse">
            <a:avLst/>
          </a:prstGeom>
          <a:noFill/>
          <a:ln>
            <a:solidFill>
              <a:schemeClr val="tx2">
                <a:alpha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 userDrawn="1"/>
        </p:nvSpPr>
        <p:spPr>
          <a:xfrm>
            <a:off x="7963382" y="1572558"/>
            <a:ext cx="2367822" cy="236782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5772" y="2666219"/>
            <a:ext cx="213000" cy="213000"/>
          </a:xfrm>
          <a:prstGeom prst="ellipse">
            <a:avLst/>
          </a:prstGeom>
          <a:solidFill>
            <a:srgbClr val="787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12045" y="367835"/>
            <a:ext cx="100455" cy="100455"/>
          </a:xfrm>
          <a:prstGeom prst="ellipse">
            <a:avLst/>
          </a:prstGeom>
          <a:solidFill>
            <a:srgbClr val="F59D2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sp>
        <p:nvSpPr>
          <p:cNvPr id="39" name="Google Shape;336;p13"/>
          <p:cNvSpPr/>
          <p:nvPr userDrawn="1"/>
        </p:nvSpPr>
        <p:spPr>
          <a:xfrm>
            <a:off x="3391217" y="3529848"/>
            <a:ext cx="2361666" cy="2361666"/>
          </a:xfrm>
          <a:prstGeom prst="ellipse">
            <a:avLst/>
          </a:prstGeom>
          <a:noFill/>
          <a:ln>
            <a:solidFill>
              <a:schemeClr val="bg1">
                <a:alpha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Imagem 3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1405" y="524926"/>
            <a:ext cx="2181290" cy="222994"/>
          </a:xfrm>
          <a:prstGeom prst="rect">
            <a:avLst/>
          </a:prstGeom>
        </p:spPr>
      </p:pic>
      <p:sp>
        <p:nvSpPr>
          <p:cNvPr id="42" name="Retângulo 41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4859" y="4374427"/>
            <a:ext cx="694382" cy="69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 userDrawn="1"/>
        </p:nvSpPr>
        <p:spPr>
          <a:xfrm>
            <a:off x="407150" y="407075"/>
            <a:ext cx="8329800" cy="43293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3" cstate="screen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3000" y="-1752600"/>
            <a:ext cx="5941361" cy="6324600"/>
          </a:xfrm>
          <a:prstGeom prst="rect">
            <a:avLst/>
          </a:prstGeom>
        </p:spPr>
      </p:pic>
      <p:sp>
        <p:nvSpPr>
          <p:cNvPr id="35" name="Retângulo 34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 userDrawn="1">
  <p:cSld name="TITLE_1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subTitle" idx="1"/>
          </p:nvPr>
        </p:nvSpPr>
        <p:spPr>
          <a:xfrm>
            <a:off x="2886100" y="3004357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None/>
              <a:defRPr b="0" i="1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algn="ctr" rtl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algn="ctr" rtl="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pic>
        <p:nvPicPr>
          <p:cNvPr id="33" name="Imagem 32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33950" y="451488"/>
            <a:ext cx="1436664" cy="1436662"/>
          </a:xfrm>
          <a:prstGeom prst="rect">
            <a:avLst/>
          </a:prstGeom>
        </p:spPr>
      </p:pic>
      <p:sp>
        <p:nvSpPr>
          <p:cNvPr id="35" name="Retângulo 34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Google Shape;42;p3"/>
          <p:cNvSpPr/>
          <p:nvPr userDrawn="1"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63;p3"/>
          <p:cNvSpPr/>
          <p:nvPr userDrawn="1"/>
        </p:nvSpPr>
        <p:spPr>
          <a:xfrm>
            <a:off x="3484851" y="3904381"/>
            <a:ext cx="213000" cy="2130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2086" y="4011673"/>
            <a:ext cx="808176" cy="808174"/>
          </a:xfrm>
          <a:prstGeom prst="rect">
            <a:avLst/>
          </a:prstGeom>
        </p:spPr>
      </p:pic>
      <p:sp>
        <p:nvSpPr>
          <p:cNvPr id="49" name="Google Shape;40;p3"/>
          <p:cNvSpPr/>
          <p:nvPr userDrawn="1"/>
        </p:nvSpPr>
        <p:spPr>
          <a:xfrm>
            <a:off x="4782851" y="0"/>
            <a:ext cx="2250798" cy="2161514"/>
          </a:xfrm>
          <a:prstGeom prst="ellipse">
            <a:avLst/>
          </a:prstGeom>
          <a:solidFill>
            <a:schemeClr val="tx2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7;p3"/>
          <p:cNvSpPr/>
          <p:nvPr userDrawn="1"/>
        </p:nvSpPr>
        <p:spPr>
          <a:xfrm>
            <a:off x="6949885" y="1080757"/>
            <a:ext cx="155628" cy="155628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5;p3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 b="1" i="0">
                <a:solidFill>
                  <a:srgbClr val="3FB498"/>
                </a:solidFill>
                <a:latin typeface="Chivo Black" charset="0"/>
                <a:ea typeface="Chivo Black" charset="0"/>
                <a:cs typeface="Chivo Black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 sz="3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4;p3"/>
          <p:cNvSpPr/>
          <p:nvPr userDrawn="1"/>
        </p:nvSpPr>
        <p:spPr>
          <a:xfrm>
            <a:off x="5054904" y="4227137"/>
            <a:ext cx="413400" cy="413400"/>
          </a:xfrm>
          <a:prstGeom prst="ellipse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45;p3"/>
          <p:cNvSpPr/>
          <p:nvPr userDrawn="1"/>
        </p:nvSpPr>
        <p:spPr>
          <a:xfrm>
            <a:off x="4649249" y="451488"/>
            <a:ext cx="436232" cy="437432"/>
          </a:xfrm>
          <a:prstGeom prst="ellipse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46;p3"/>
          <p:cNvSpPr/>
          <p:nvPr userDrawn="1"/>
        </p:nvSpPr>
        <p:spPr>
          <a:xfrm>
            <a:off x="2615830" y="589910"/>
            <a:ext cx="170502" cy="16058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48;p3"/>
          <p:cNvSpPr/>
          <p:nvPr userDrawn="1"/>
        </p:nvSpPr>
        <p:spPr>
          <a:xfrm>
            <a:off x="5405392" y="4390686"/>
            <a:ext cx="125825" cy="1226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3811800" y="-283707"/>
            <a:ext cx="1520400" cy="152040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3678279" y="255920"/>
            <a:ext cx="324285" cy="3242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4921180" y="-242488"/>
            <a:ext cx="448419" cy="448419"/>
          </a:xfrm>
          <a:prstGeom prst="ellipse">
            <a:avLst/>
          </a:prstGeom>
          <a:solidFill>
            <a:schemeClr val="accent4">
              <a:alpha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810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 i="1">
                <a:solidFill>
                  <a:srgbClr val="FDD491"/>
                </a:solidFill>
                <a:latin typeface="Chivo" charset="0"/>
                <a:ea typeface="Chivo" charset="0"/>
                <a:cs typeface="Chivo" charset="0"/>
              </a:defRPr>
            </a:lvl1pPr>
            <a:lvl2pPr marL="914400" lvl="1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2pPr>
            <a:lvl3pPr marL="1371600" lvl="2" indent="-41910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◦"/>
              <a:defRPr sz="3000" i="1"/>
            </a:lvl3pPr>
            <a:lvl4pPr marL="1828800" lvl="3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4pPr>
            <a:lvl5pPr marL="2286000" lvl="4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5pPr>
            <a:lvl6pPr marL="2743200" lvl="5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6pPr>
            <a:lvl7pPr marL="3200400" lvl="6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7pPr>
            <a:lvl8pPr marL="3657600" lvl="7" indent="-419100" algn="ctr" rtl="0">
              <a:spcBef>
                <a:spcPts val="1000"/>
              </a:spcBef>
              <a:spcAft>
                <a:spcPts val="0"/>
              </a:spcAft>
              <a:buSzPts val="3000"/>
              <a:buChar char="◦"/>
              <a:defRPr sz="3000" i="1"/>
            </a:lvl8pPr>
            <a:lvl9pPr marL="4114800" lvl="8" indent="-419100" algn="ctr">
              <a:spcBef>
                <a:spcPts val="1000"/>
              </a:spcBef>
              <a:spcAft>
                <a:spcPts val="1000"/>
              </a:spcAft>
              <a:buSzPts val="3000"/>
              <a:buChar char="◦"/>
              <a:defRPr sz="3000" i="1"/>
            </a:lvl9pPr>
          </a:lstStyle>
          <a:p>
            <a:endParaRPr/>
          </a:p>
        </p:txBody>
      </p:sp>
      <p:sp>
        <p:nvSpPr>
          <p:cNvPr id="95" name="Google Shape;95;p4"/>
          <p:cNvSpPr txBox="1"/>
          <p:nvPr/>
        </p:nvSpPr>
        <p:spPr>
          <a:xfrm>
            <a:off x="3969375" y="8930"/>
            <a:ext cx="1214034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rgbClr val="FFFFFF"/>
                </a:solidFill>
                <a:latin typeface="Chivo" charset="0"/>
                <a:ea typeface="Chivo" charset="0"/>
                <a:cs typeface="Chivo" charset="0"/>
              </a:rPr>
              <a:t>“</a:t>
            </a:r>
            <a:endParaRPr sz="9600" b="1" dirty="0">
              <a:solidFill>
                <a:srgbClr val="FFFFFF"/>
              </a:solidFill>
              <a:latin typeface="Chivo" charset="0"/>
              <a:ea typeface="Chivo" charset="0"/>
              <a:cs typeface="Chivo" charset="0"/>
            </a:endParaRPr>
          </a:p>
        </p:txBody>
      </p:sp>
      <p:sp>
        <p:nvSpPr>
          <p:cNvPr id="96" name="Google Shape;96;p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pic>
        <p:nvPicPr>
          <p:cNvPr id="39" name="Imagem 38"/>
          <p:cNvPicPr>
            <a:picLocks noChangeAspect="1"/>
          </p:cNvPicPr>
          <p:nvPr userDrawn="1"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77974" y="604076"/>
            <a:ext cx="1035998" cy="1035998"/>
          </a:xfrm>
          <a:prstGeom prst="rect">
            <a:avLst/>
          </a:prstGeom>
        </p:spPr>
      </p:pic>
      <p:sp>
        <p:nvSpPr>
          <p:cNvPr id="40" name="Google Shape;79;p4"/>
          <p:cNvSpPr/>
          <p:nvPr userDrawn="1"/>
        </p:nvSpPr>
        <p:spPr>
          <a:xfrm>
            <a:off x="3100844" y="68929"/>
            <a:ext cx="727680" cy="727680"/>
          </a:xfrm>
          <a:prstGeom prst="ellipse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Retângulo 40"/>
          <p:cNvSpPr/>
          <p:nvPr userDrawn="1"/>
        </p:nvSpPr>
        <p:spPr>
          <a:xfrm>
            <a:off x="407624" y="4737360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98;p5"/>
          <p:cNvSpPr/>
          <p:nvPr userDrawn="1"/>
        </p:nvSpPr>
        <p:spPr>
          <a:xfrm>
            <a:off x="407100" y="407100"/>
            <a:ext cx="8329800" cy="4329300"/>
          </a:xfrm>
          <a:prstGeom prst="rect">
            <a:avLst/>
          </a:prstGeom>
          <a:gradFill flip="none" rotWithShape="1">
            <a:gsLst>
              <a:gs pos="0">
                <a:srgbClr val="FDD491"/>
              </a:gs>
              <a:gs pos="100000">
                <a:srgbClr val="3FB498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5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834000" y="21664"/>
            <a:ext cx="770872" cy="77087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787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 i="0">
                <a:latin typeface="Chivo Black" charset="0"/>
                <a:ea typeface="Chivo Black" charset="0"/>
                <a:cs typeface="Chivo Black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◦"/>
              <a:defRPr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◦"/>
              <a:defRPr/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pic>
        <p:nvPicPr>
          <p:cNvPr id="35" name="Imagem 3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71" y="200463"/>
            <a:ext cx="1165515" cy="1165515"/>
          </a:xfrm>
          <a:prstGeom prst="rect">
            <a:avLst/>
          </a:prstGeom>
        </p:spPr>
      </p:pic>
      <p:sp>
        <p:nvSpPr>
          <p:cNvPr id="37" name="Retângulo 36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0" name="Imagem 3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885" y="4446464"/>
            <a:ext cx="2181290" cy="222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98;p5"/>
          <p:cNvSpPr/>
          <p:nvPr userDrawn="1"/>
        </p:nvSpPr>
        <p:spPr>
          <a:xfrm>
            <a:off x="407100" y="407100"/>
            <a:ext cx="8329800" cy="4329300"/>
          </a:xfrm>
          <a:prstGeom prst="rect">
            <a:avLst/>
          </a:prstGeom>
          <a:gradFill flip="none" rotWithShape="1">
            <a:gsLst>
              <a:gs pos="0">
                <a:srgbClr val="FDD491"/>
              </a:gs>
              <a:gs pos="100000">
                <a:srgbClr val="3FB498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99;p5"/>
          <p:cNvSpPr/>
          <p:nvPr userDrawn="1"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2;p5"/>
          <p:cNvSpPr/>
          <p:nvPr userDrawn="1"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03;p5"/>
          <p:cNvSpPr/>
          <p:nvPr userDrawn="1"/>
        </p:nvSpPr>
        <p:spPr>
          <a:xfrm>
            <a:off x="834000" y="21664"/>
            <a:ext cx="770872" cy="77087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10;p5"/>
          <p:cNvSpPr/>
          <p:nvPr userDrawn="1"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787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Imagem 4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71" y="200463"/>
            <a:ext cx="1165515" cy="1165515"/>
          </a:xfrm>
          <a:prstGeom prst="rect">
            <a:avLst/>
          </a:prstGeom>
        </p:spPr>
      </p:pic>
      <p:sp>
        <p:nvSpPr>
          <p:cNvPr id="154" name="Google Shape;154;p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 i="0">
                <a:latin typeface="Chivo Black" charset="0"/>
                <a:ea typeface="Chivo Black" charset="0"/>
                <a:cs typeface="Chivo Black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155" name="Google Shape;155;p6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marL="914400" lvl="1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2pPr>
            <a:lvl3pPr marL="1371600" lvl="2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3pPr>
            <a:lvl4pPr marL="1828800" lvl="3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4pPr>
            <a:lvl5pPr marL="2286000" lvl="4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5pPr>
            <a:lvl6pPr marL="2743200" lvl="5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6pPr>
            <a:lvl7pPr marL="3200400" lvl="6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7pPr>
            <a:lvl8pPr marL="3657600" lvl="7" indent="-342900">
              <a:spcBef>
                <a:spcPts val="1000"/>
              </a:spcBef>
              <a:spcAft>
                <a:spcPts val="0"/>
              </a:spcAft>
              <a:buSzPts val="1800"/>
              <a:buChar char="◦"/>
              <a:defRPr sz="1800"/>
            </a:lvl8pPr>
            <a:lvl9pPr marL="4114800" lvl="8" indent="-342900">
              <a:spcBef>
                <a:spcPts val="1000"/>
              </a:spcBef>
              <a:spcAft>
                <a:spcPts val="1000"/>
              </a:spcAft>
              <a:buSzPts val="1800"/>
              <a:buChar char="◦"/>
              <a:defRPr sz="1800"/>
            </a:lvl9pPr>
          </a:lstStyle>
          <a:p>
            <a:endParaRPr/>
          </a:p>
        </p:txBody>
      </p:sp>
      <p:sp>
        <p:nvSpPr>
          <p:cNvPr id="157" name="Google Shape;157;p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sp>
        <p:nvSpPr>
          <p:cNvPr id="47" name="Retângulo 46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8" name="Imagem 47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885" y="4446464"/>
            <a:ext cx="2181290" cy="222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98;p5"/>
          <p:cNvSpPr/>
          <p:nvPr userDrawn="1"/>
        </p:nvSpPr>
        <p:spPr>
          <a:xfrm>
            <a:off x="407100" y="407100"/>
            <a:ext cx="8329800" cy="4329300"/>
          </a:xfrm>
          <a:prstGeom prst="rect">
            <a:avLst/>
          </a:prstGeom>
          <a:gradFill flip="none" rotWithShape="1">
            <a:gsLst>
              <a:gs pos="0">
                <a:srgbClr val="FDD491"/>
              </a:gs>
              <a:gs pos="100000">
                <a:srgbClr val="3FB498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99;p5"/>
          <p:cNvSpPr/>
          <p:nvPr userDrawn="1"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102;p5"/>
          <p:cNvSpPr/>
          <p:nvPr userDrawn="1"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03;p5"/>
          <p:cNvSpPr/>
          <p:nvPr userDrawn="1"/>
        </p:nvSpPr>
        <p:spPr>
          <a:xfrm>
            <a:off x="834000" y="21664"/>
            <a:ext cx="770872" cy="77087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10;p5"/>
          <p:cNvSpPr/>
          <p:nvPr userDrawn="1"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787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 dirty="0"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 dirty="0"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</a:defRPr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 dirty="0"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pic>
        <p:nvPicPr>
          <p:cNvPr id="47" name="Imagem 4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71" y="200463"/>
            <a:ext cx="1165515" cy="1165515"/>
          </a:xfrm>
          <a:prstGeom prst="rect">
            <a:avLst/>
          </a:prstGeom>
        </p:spPr>
      </p:pic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b="1" i="0">
                <a:latin typeface="Chivo Black" charset="0"/>
                <a:ea typeface="Chivo Black" charset="0"/>
                <a:cs typeface="Chivo Black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50" name="Retângulo 49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" name="Imagem 50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885" y="4446464"/>
            <a:ext cx="2181290" cy="222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8;p5"/>
          <p:cNvSpPr/>
          <p:nvPr userDrawn="1"/>
        </p:nvSpPr>
        <p:spPr>
          <a:xfrm>
            <a:off x="407100" y="407100"/>
            <a:ext cx="8329800" cy="4329300"/>
          </a:xfrm>
          <a:prstGeom prst="rect">
            <a:avLst/>
          </a:prstGeom>
          <a:gradFill flip="none" rotWithShape="1">
            <a:gsLst>
              <a:gs pos="0">
                <a:srgbClr val="FDD491"/>
              </a:gs>
              <a:gs pos="100000">
                <a:srgbClr val="3FB498"/>
              </a:gs>
            </a:gsLst>
            <a:lin ang="2700000" scaled="1"/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99;p5"/>
          <p:cNvSpPr/>
          <p:nvPr userDrawn="1"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02;p5"/>
          <p:cNvSpPr/>
          <p:nvPr userDrawn="1"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03;p5"/>
          <p:cNvSpPr/>
          <p:nvPr userDrawn="1"/>
        </p:nvSpPr>
        <p:spPr>
          <a:xfrm>
            <a:off x="834000" y="21664"/>
            <a:ext cx="770872" cy="770872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110;p5"/>
          <p:cNvSpPr/>
          <p:nvPr userDrawn="1"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787FB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n>
                  <a:noFill/>
                </a:ln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pic>
        <p:nvPicPr>
          <p:cNvPr id="43" name="Imagem 4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571" y="200463"/>
            <a:ext cx="1165515" cy="1165515"/>
          </a:xfrm>
          <a:prstGeom prst="rect">
            <a:avLst/>
          </a:prstGeom>
        </p:spPr>
      </p:pic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b="1" i="0">
                <a:latin typeface="Chivo Black" charset="0"/>
                <a:ea typeface="Chivo Black" charset="0"/>
                <a:cs typeface="Chivo Black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45" name="Retângulo 44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6" name="Imagem 4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885" y="4446464"/>
            <a:ext cx="2181290" cy="2229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gradFill>
            <a:gsLst>
              <a:gs pos="0">
                <a:srgbClr val="FDD491"/>
              </a:gs>
              <a:gs pos="100000">
                <a:srgbClr val="3FB498"/>
              </a:gs>
            </a:gsLst>
            <a:lin ang="27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9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1000"/>
              </a:spcAft>
              <a:buSzPts val="1400"/>
              <a:buNone/>
              <a:defRPr sz="1400" b="1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</a:lstStyle>
          <a:p>
            <a:endParaRPr dirty="0"/>
          </a:p>
        </p:txBody>
      </p:sp>
      <p:sp>
        <p:nvSpPr>
          <p:cNvPr id="244" name="Google Shape;244;p9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sp>
        <p:nvSpPr>
          <p:cNvPr id="32" name="Google Shape;104;p5"/>
          <p:cNvSpPr/>
          <p:nvPr userDrawn="1"/>
        </p:nvSpPr>
        <p:spPr>
          <a:xfrm rot="10800000">
            <a:off x="181926" y="-129094"/>
            <a:ext cx="1097700" cy="10977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107;p5"/>
          <p:cNvSpPr/>
          <p:nvPr userDrawn="1"/>
        </p:nvSpPr>
        <p:spPr>
          <a:xfrm rot="10800000">
            <a:off x="292527" y="1051050"/>
            <a:ext cx="213000" cy="213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08;p5"/>
          <p:cNvSpPr/>
          <p:nvPr userDrawn="1"/>
        </p:nvSpPr>
        <p:spPr>
          <a:xfrm rot="10800000">
            <a:off x="1068256" y="193648"/>
            <a:ext cx="403288" cy="40328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09;p5"/>
          <p:cNvSpPr/>
          <p:nvPr userDrawn="1"/>
        </p:nvSpPr>
        <p:spPr>
          <a:xfrm rot="10800000" flipH="1">
            <a:off x="1269900" y="-2955508"/>
            <a:ext cx="6777250" cy="6701598"/>
          </a:xfrm>
          <a:prstGeom prst="ellipse">
            <a:avLst/>
          </a:prstGeom>
          <a:noFill/>
          <a:ln>
            <a:solidFill>
              <a:schemeClr val="accent4">
                <a:alpha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8" name="Imagem 37"/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831" y="131587"/>
            <a:ext cx="576338" cy="576336"/>
          </a:xfrm>
          <a:prstGeom prst="rect">
            <a:avLst/>
          </a:prstGeom>
        </p:spPr>
      </p:pic>
      <p:pic>
        <p:nvPicPr>
          <p:cNvPr id="40" name="Imagem 39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81355" y="745612"/>
            <a:ext cx="2181290" cy="222994"/>
          </a:xfrm>
          <a:prstGeom prst="rect">
            <a:avLst/>
          </a:prstGeom>
        </p:spPr>
      </p:pic>
      <p:sp>
        <p:nvSpPr>
          <p:cNvPr id="44" name="Retângulo 43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gradFill>
            <a:gsLst>
              <a:gs pos="0">
                <a:srgbClr val="FDD491"/>
              </a:gs>
              <a:gs pos="100000">
                <a:srgbClr val="3FB498"/>
              </a:gs>
            </a:gsLst>
            <a:lin ang="27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0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F59D24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0"/>
          <p:cNvSpPr/>
          <p:nvPr/>
        </p:nvSpPr>
        <p:spPr>
          <a:xfrm>
            <a:off x="595149" y="832528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0"/>
          <p:cNvSpPr/>
          <p:nvPr/>
        </p:nvSpPr>
        <p:spPr>
          <a:xfrm flipV="1">
            <a:off x="3575586" y="280713"/>
            <a:ext cx="288930" cy="288930"/>
          </a:xfrm>
          <a:prstGeom prst="ellipse">
            <a:avLst/>
          </a:prstGeom>
          <a:solidFill>
            <a:schemeClr val="accent4">
              <a:alpha val="2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0"/>
          <p:cNvSpPr/>
          <p:nvPr/>
        </p:nvSpPr>
        <p:spPr>
          <a:xfrm>
            <a:off x="8620975" y="1028728"/>
            <a:ext cx="213000" cy="213000"/>
          </a:xfrm>
          <a:prstGeom prst="ellipse">
            <a:avLst/>
          </a:prstGeom>
          <a:solidFill>
            <a:srgbClr val="787FBD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10"/>
          <p:cNvSpPr/>
          <p:nvPr/>
        </p:nvSpPr>
        <p:spPr>
          <a:xfrm>
            <a:off x="3817566" y="358964"/>
            <a:ext cx="93900" cy="93900"/>
          </a:xfrm>
          <a:prstGeom prst="ellipse">
            <a:avLst/>
          </a:prstGeom>
          <a:solidFill>
            <a:srgbClr val="F59D24">
              <a:alpha val="75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1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  <p:sp>
        <p:nvSpPr>
          <p:cNvPr id="32" name="Google Shape;247;p10"/>
          <p:cNvSpPr/>
          <p:nvPr userDrawn="1"/>
        </p:nvSpPr>
        <p:spPr>
          <a:xfrm>
            <a:off x="104450" y="636328"/>
            <a:ext cx="605400" cy="605400"/>
          </a:xfrm>
          <a:prstGeom prst="ellipse">
            <a:avLst/>
          </a:prstGeom>
          <a:solidFill>
            <a:srgbClr val="3FB498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" name="Imagem 36"/>
          <p:cNvPicPr>
            <a:picLocks noChangeAspect="1"/>
          </p:cNvPicPr>
          <p:nvPr userDrawn="1"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79236" y="-1853087"/>
            <a:ext cx="4556524" cy="4556530"/>
          </a:xfrm>
          <a:prstGeom prst="rect">
            <a:avLst/>
          </a:prstGeom>
        </p:spPr>
      </p:pic>
      <p:sp>
        <p:nvSpPr>
          <p:cNvPr id="39" name="Retângulo 38"/>
          <p:cNvSpPr/>
          <p:nvPr userDrawn="1"/>
        </p:nvSpPr>
        <p:spPr>
          <a:xfrm>
            <a:off x="407624" y="4735074"/>
            <a:ext cx="8328752" cy="100800"/>
          </a:xfrm>
          <a:prstGeom prst="rect">
            <a:avLst/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Google Shape;252;p10"/>
          <p:cNvSpPr/>
          <p:nvPr userDrawn="1"/>
        </p:nvSpPr>
        <p:spPr>
          <a:xfrm>
            <a:off x="7479166" y="3478666"/>
            <a:ext cx="1664834" cy="1664834"/>
          </a:xfrm>
          <a:prstGeom prst="ellipse">
            <a:avLst/>
          </a:prstGeom>
          <a:solidFill>
            <a:srgbClr val="3FB49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256;p10"/>
          <p:cNvSpPr/>
          <p:nvPr userDrawn="1"/>
        </p:nvSpPr>
        <p:spPr>
          <a:xfrm>
            <a:off x="7554854" y="4685811"/>
            <a:ext cx="213000" cy="213000"/>
          </a:xfrm>
          <a:prstGeom prst="ellipse">
            <a:avLst/>
          </a:prstGeom>
          <a:solidFill>
            <a:srgbClr val="E4032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Imagem 4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62478" y="3862724"/>
            <a:ext cx="688326" cy="896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Chivo" charset="0"/>
                <a:ea typeface="Chivo" charset="0"/>
                <a:cs typeface="Chivo" charset="0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fld id="{00000000-1234-1234-1234-123412341234}" type="slidenum">
              <a:rPr lang="nb-NO" smtClean="0"/>
              <a:pPr/>
              <a:t>‹n.º›</a:t>
            </a:fld>
            <a:endParaRPr lang="nb-NO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>
    <p:fade thruBlk="1"/>
  </p:transition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rgbClr val="000000"/>
          </a:solidFill>
          <a:latin typeface="Chivo Black" charset="0"/>
          <a:ea typeface="Chivo Black" charset="0"/>
          <a:cs typeface="Chivo Black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bg2"/>
          </a:solidFill>
          <a:latin typeface="Chivo" charset="0"/>
          <a:ea typeface="Chivo" charset="0"/>
          <a:cs typeface="Chivo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vernote.com/" TargetMode="External"/><Relationship Id="rId4" Type="http://schemas.openxmlformats.org/officeDocument/2006/relationships/hyperlink" Target="https://tecnoblog.net/275521/como-transcrever-audio-no-google-docs/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sheets/about/" TargetMode="External"/><Relationship Id="rId4" Type="http://schemas.openxmlformats.org/officeDocument/2006/relationships/image" Target="../media/image29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hyperlink" Target="https://www.wps.com/pt-BR/download/" TargetMode="External"/><Relationship Id="rId5" Type="http://schemas.openxmlformats.org/officeDocument/2006/relationships/hyperlink" Target="https://www.google.com/intl/pt-BR/slides/about/" TargetMode="External"/><Relationship Id="rId6" Type="http://schemas.openxmlformats.org/officeDocument/2006/relationships/hyperlink" Target="https://www.fontsquirrel.com/fonts/chivo" TargetMode="External"/><Relationship Id="rId7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fc.br/" TargetMode="External"/><Relationship Id="rId4" Type="http://schemas.openxmlformats.org/officeDocument/2006/relationships/hyperlink" Target="http://www.slidescarnival.com/" TargetMode="External"/><Relationship Id="rId5" Type="http://schemas.openxmlformats.org/officeDocument/2006/relationships/hyperlink" Target="https://www.freepik.com/" TargetMode="External"/><Relationship Id="rId6" Type="http://schemas.openxmlformats.org/officeDocument/2006/relationships/hyperlink" Target="https://www.omnibus-type.com/" TargetMode="External"/><Relationship Id="rId7" Type="http://schemas.openxmlformats.org/officeDocument/2006/relationships/hyperlink" Target="https://thenounproject.com/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marketing@ufc.br" TargetMode="External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support.office.com/pt-br/article/imprimir-slides-com-ou-sem-anota%C3%A7%C3%B5es-do-orador-02952fc2-2921-4305-b8b2-e98644a93e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nb-NO" smtClean="0"/>
              <a:pPr/>
              <a:t>1</a:t>
            </a:fld>
            <a:endParaRPr lang="nb-NO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400"/>
            <a:ext cx="9144000" cy="229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3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Você pode usar estruturas</a:t>
            </a:r>
            <a:br>
              <a:rPr lang="pt-BR" dirty="0" smtClean="0"/>
            </a:br>
            <a:r>
              <a:rPr lang="pt-BR" dirty="0" smtClean="0"/>
              <a:t>com duas</a:t>
            </a:r>
            <a:br>
              <a:rPr lang="pt-BR" dirty="0" smtClean="0"/>
            </a:br>
            <a:r>
              <a:rPr lang="pt-BR" dirty="0" smtClean="0"/>
              <a:t>ou três colunas</a:t>
            </a:r>
            <a:endParaRPr lang="pt-BR" dirty="0"/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1820225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250" b="1" dirty="0" smtClean="0">
                <a:solidFill>
                  <a:schemeClr val="tx1"/>
                </a:solidFill>
              </a:rPr>
              <a:t>3. Transcrição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50" dirty="0" smtClean="0">
                <a:latin typeface="Chivo Light" charset="0"/>
                <a:ea typeface="Chivo Light" charset="0"/>
                <a:cs typeface="Chivo Light" charset="0"/>
              </a:rPr>
              <a:t>Existem vários aplicativos como como o </a:t>
            </a:r>
            <a:r>
              <a:rPr lang="pt-BR" sz="1250" dirty="0" smtClean="0">
                <a:latin typeface="Chivo Light" charset="0"/>
                <a:ea typeface="Chivo Light" charset="0"/>
                <a:cs typeface="Chivo Light" charset="0"/>
                <a:hlinkClick r:id="rId3"/>
              </a:rPr>
              <a:t>Evernote</a:t>
            </a:r>
            <a:r>
              <a:rPr lang="pt-BR" sz="1250" dirty="0" smtClean="0">
                <a:latin typeface="Chivo Light" charset="0"/>
                <a:ea typeface="Chivo Light" charset="0"/>
                <a:cs typeface="Chivo Light" charset="0"/>
              </a:rPr>
              <a:t> e o </a:t>
            </a:r>
            <a:r>
              <a:rPr lang="pt-BR" sz="1250" dirty="0" smtClean="0">
                <a:latin typeface="Chivo Light" charset="0"/>
                <a:ea typeface="Chivo Light" charset="0"/>
                <a:cs typeface="Chivo Light" charset="0"/>
                <a:hlinkClick r:id="rId4"/>
              </a:rPr>
              <a:t>Google Tradutor </a:t>
            </a:r>
            <a:r>
              <a:rPr lang="pt-BR" sz="1250" dirty="0" smtClean="0">
                <a:latin typeface="Chivo Light" charset="0"/>
                <a:ea typeface="Chivo Light" charset="0"/>
                <a:cs typeface="Chivo Light" charset="0"/>
              </a:rPr>
              <a:t>que podem ajudar você a transcrever seus arquivos de áudio.</a:t>
            </a:r>
            <a:endParaRPr lang="pt-BR" sz="1250" dirty="0"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460" name="Google Shape;460;p23"/>
          <p:cNvSpPr txBox="1">
            <a:spLocks noGrp="1"/>
          </p:cNvSpPr>
          <p:nvPr>
            <p:ph type="body" idx="2"/>
          </p:nvPr>
        </p:nvSpPr>
        <p:spPr>
          <a:xfrm>
            <a:off x="4637114" y="1820225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50" b="1" dirty="0" smtClean="0">
                <a:solidFill>
                  <a:schemeClr val="tx1"/>
                </a:solidFill>
              </a:rPr>
              <a:t>4. Redação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250" dirty="0" smtClean="0">
                <a:latin typeface="Chivo Light" charset="0"/>
                <a:ea typeface="Chivo Light" charset="0"/>
                <a:cs typeface="Chivo Light" charset="0"/>
              </a:rPr>
              <a:t>Depois, abra o editor de texto e aprimore seu roteiro, alterando a ordem narrativa, além de inserir e excluir informações.</a:t>
            </a:r>
            <a:endParaRPr lang="pt-BR" sz="1250" dirty="0"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461" name="Google Shape;461;p23"/>
          <p:cNvSpPr txBox="1">
            <a:spLocks noGrp="1"/>
          </p:cNvSpPr>
          <p:nvPr>
            <p:ph type="body" idx="3"/>
          </p:nvPr>
        </p:nvSpPr>
        <p:spPr>
          <a:xfrm>
            <a:off x="6591228" y="1820225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250" b="1" dirty="0" smtClean="0">
                <a:solidFill>
                  <a:schemeClr val="tx1"/>
                </a:solidFill>
              </a:rPr>
              <a:t>5. Estruturação</a:t>
            </a:r>
          </a:p>
          <a:p>
            <a:pPr marL="0" indent="0">
              <a:spcBef>
                <a:spcPts val="1000"/>
              </a:spcBef>
              <a:buNone/>
            </a:pPr>
            <a:r>
              <a:rPr lang="pt-BR" sz="1250" dirty="0" smtClean="0">
                <a:latin typeface="Chivo Light" charset="0"/>
                <a:ea typeface="Chivo Light" charset="0"/>
                <a:cs typeface="Chivo Light" charset="0"/>
              </a:rPr>
              <a:t>Você pode dividir seu conteúdo em tópicos e subtemas. Nos slides estarão apenas os pontos mais importantes da sua fala.</a:t>
            </a:r>
          </a:p>
          <a:p>
            <a:pPr marL="0" lvl="0" indent="0">
              <a:spcBef>
                <a:spcPts val="1000"/>
              </a:spcBef>
              <a:buNone/>
            </a:pPr>
            <a:endParaRPr lang="pt-BR" sz="1250"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4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Uma boa imagem</a:t>
            </a:r>
            <a:br>
              <a:rPr lang="pt-BR" dirty="0" smtClean="0"/>
            </a:br>
            <a:r>
              <a:rPr lang="pt-BR" dirty="0" smtClean="0"/>
              <a:t>pode valer mais que</a:t>
            </a:r>
            <a:br>
              <a:rPr lang="pt-BR" dirty="0" smtClean="0"/>
            </a:br>
            <a:r>
              <a:rPr lang="pt-BR" dirty="0" smtClean="0"/>
              <a:t>mil palavras</a:t>
            </a:r>
            <a:endParaRPr lang="pt-BR" dirty="0"/>
          </a:p>
        </p:txBody>
      </p:sp>
      <p:sp>
        <p:nvSpPr>
          <p:cNvPr id="468" name="Google Shape;468;p24"/>
          <p:cNvSpPr txBox="1">
            <a:spLocks noGrp="1"/>
          </p:cNvSpPr>
          <p:nvPr>
            <p:ph type="body" idx="1"/>
          </p:nvPr>
        </p:nvSpPr>
        <p:spPr>
          <a:xfrm>
            <a:off x="2749475" y="1826287"/>
            <a:ext cx="2693100" cy="208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  <a:buNone/>
            </a:pPr>
            <a:r>
              <a:rPr lang="pt-BR" sz="1500" dirty="0" smtClean="0"/>
              <a:t>Uma ideia complexa</a:t>
            </a:r>
            <a:br>
              <a:rPr lang="pt-BR" sz="1500" dirty="0" smtClean="0"/>
            </a:br>
            <a:r>
              <a:rPr lang="pt-BR" sz="1500" dirty="0" smtClean="0"/>
              <a:t>pode ser transmitida</a:t>
            </a:r>
            <a:br>
              <a:rPr lang="pt-BR" sz="1500" dirty="0" smtClean="0"/>
            </a:br>
            <a:r>
              <a:rPr lang="pt-BR" sz="1500" dirty="0" smtClean="0"/>
              <a:t>com a ajuda de imagens. Seja criativo e pense</a:t>
            </a:r>
            <a:br>
              <a:rPr lang="pt-BR" sz="1500" dirty="0" smtClean="0"/>
            </a:br>
            <a:r>
              <a:rPr lang="pt-BR" sz="1500" dirty="0" smtClean="0"/>
              <a:t>em analogias e metáforas para comunicar conceitos profundos de forma rápida e memorável.</a:t>
            </a:r>
            <a:endParaRPr lang="pt-BR" sz="1500" dirty="0"/>
          </a:p>
        </p:txBody>
      </p:sp>
      <p:sp>
        <p:nvSpPr>
          <p:cNvPr id="470" name="Google Shape;470;p2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7" name="Oval 16"/>
          <p:cNvSpPr/>
          <p:nvPr/>
        </p:nvSpPr>
        <p:spPr>
          <a:xfrm>
            <a:off x="5347639" y="-75856"/>
            <a:ext cx="3905319" cy="39053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410" r="9547"/>
          <a:stretch/>
        </p:blipFill>
        <p:spPr>
          <a:xfrm>
            <a:off x="2691883" y="418063"/>
            <a:ext cx="6452117" cy="38825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-7000" r="-7000"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1362" y="1"/>
            <a:ext cx="7955659" cy="5152362"/>
          </a:xfrm>
          <a:prstGeom prst="rect">
            <a:avLst/>
          </a:prstGeom>
        </p:spPr>
      </p:pic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2194950" y="2332126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0" dirty="0" smtClean="0">
                <a:latin typeface="Chivo" charset="0"/>
                <a:ea typeface="Chivo" charset="0"/>
                <a:cs typeface="Chivo" charset="0"/>
              </a:rPr>
              <a:t>Se quer causar um impacto enorme,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chemeClr val="accent2"/>
                </a:solidFill>
                <a:latin typeface="Chivo Black" charset="0"/>
                <a:ea typeface="Chivo Black" charset="0"/>
                <a:cs typeface="Chivo Black" charset="0"/>
              </a:rPr>
              <a:t>use imagens bem grandes.</a:t>
            </a:r>
            <a:endParaRPr lang="pt-BR" dirty="0">
              <a:solidFill>
                <a:schemeClr val="accent2"/>
              </a:solidFill>
              <a:latin typeface="Chivo Black" charset="0"/>
              <a:ea typeface="Chivo Black" charset="0"/>
              <a:cs typeface="Chivo Black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1" name="Retângulo 10"/>
          <p:cNvSpPr/>
          <p:nvPr/>
        </p:nvSpPr>
        <p:spPr>
          <a:xfrm>
            <a:off x="2732394" y="4367813"/>
            <a:ext cx="367921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pt-BR" sz="1000" b="1" dirty="0" err="1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Infographic</a:t>
            </a:r>
            <a:r>
              <a:rPr lang="pt-BR" sz="1000" b="1" dirty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vector </a:t>
            </a:r>
            <a:r>
              <a:rPr lang="pt-BR" sz="1000" b="1" dirty="0" err="1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created</a:t>
            </a:r>
            <a:r>
              <a:rPr lang="pt-BR" sz="1000" b="1" dirty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1000" b="1" dirty="0" err="1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by</a:t>
            </a:r>
            <a:r>
              <a:rPr lang="pt-BR" sz="1000" b="1" dirty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1000" b="1" dirty="0" err="1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slidesgo</a:t>
            </a:r>
            <a:r>
              <a:rPr lang="pt-BR" sz="1000" b="1" dirty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- </a:t>
            </a:r>
            <a:r>
              <a:rPr lang="pt-BR" sz="1000" b="1" dirty="0" err="1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www.freepik.com</a:t>
            </a:r>
            <a:endParaRPr lang="pt-BR" sz="1000" b="1" dirty="0">
              <a:solidFill>
                <a:schemeClr val="bg1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6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 smtClean="0"/>
              <a:t>Use gráficos</a:t>
            </a:r>
            <a:br>
              <a:rPr lang="pt-BR" dirty="0" smtClean="0"/>
            </a:br>
            <a:r>
              <a:rPr lang="pt-BR" dirty="0" smtClean="0"/>
              <a:t>e esquemas concisos</a:t>
            </a:r>
            <a:br>
              <a:rPr lang="pt-BR" dirty="0" smtClean="0"/>
            </a:br>
            <a:r>
              <a:rPr lang="pt-BR" dirty="0" smtClean="0"/>
              <a:t>para </a:t>
            </a:r>
            <a:r>
              <a:rPr lang="pt-BR" dirty="0"/>
              <a:t>explicar suas </a:t>
            </a:r>
            <a:r>
              <a:rPr lang="pt-BR" dirty="0" smtClean="0"/>
              <a:t>ideias</a:t>
            </a:r>
            <a:endParaRPr lang="pt-BR" dirty="0"/>
          </a:p>
        </p:txBody>
      </p:sp>
      <p:sp>
        <p:nvSpPr>
          <p:cNvPr id="482" name="Google Shape;482;p26"/>
          <p:cNvSpPr/>
          <p:nvPr/>
        </p:nvSpPr>
        <p:spPr>
          <a:xfrm>
            <a:off x="3642279" y="1045150"/>
            <a:ext cx="1948800" cy="1948800"/>
          </a:xfrm>
          <a:prstGeom prst="ellipse">
            <a:avLst/>
          </a:prstGeom>
          <a:noFill/>
          <a:ln w="19050" cap="flat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500" b="1" dirty="0" err="1">
                <a:solidFill>
                  <a:schemeClr val="tx1"/>
                </a:solidFill>
                <a:latin typeface="Chivo Black" charset="0"/>
                <a:ea typeface="Chivo Black" charset="0"/>
                <a:cs typeface="Chivo Black" charset="0"/>
                <a:sym typeface="Lato Light"/>
              </a:rPr>
              <a:t>Informação</a:t>
            </a:r>
            <a:endParaRPr lang="en-US" sz="1500" b="1" dirty="0">
              <a:solidFill>
                <a:schemeClr val="tx1"/>
              </a:solidFill>
              <a:latin typeface="Chivo Black" charset="0"/>
              <a:ea typeface="Chivo Black" charset="0"/>
              <a:cs typeface="Chivo Black" charset="0"/>
              <a:sym typeface="Lato Light"/>
            </a:endParaRPr>
          </a:p>
        </p:txBody>
      </p:sp>
      <p:sp>
        <p:nvSpPr>
          <p:cNvPr id="483" name="Google Shape;483;p26"/>
          <p:cNvSpPr/>
          <p:nvPr/>
        </p:nvSpPr>
        <p:spPr>
          <a:xfrm>
            <a:off x="4479533" y="2450691"/>
            <a:ext cx="1948800" cy="1948800"/>
          </a:xfrm>
          <a:prstGeom prst="ellipse">
            <a:avLst/>
          </a:prstGeom>
          <a:noFill/>
          <a:ln w="19050" cap="flat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500" b="1" dirty="0" err="1">
                <a:solidFill>
                  <a:schemeClr val="tx1"/>
                </a:solidFill>
                <a:latin typeface="Chivo Black" charset="0"/>
                <a:ea typeface="Chivo Black" charset="0"/>
                <a:cs typeface="Chivo Black" charset="0"/>
                <a:sym typeface="Lato Light"/>
              </a:rPr>
              <a:t>Informação</a:t>
            </a:r>
            <a:endParaRPr lang="en-US" sz="1500" b="1" dirty="0">
              <a:solidFill>
                <a:schemeClr val="tx1"/>
              </a:solidFill>
              <a:latin typeface="Chivo Black" charset="0"/>
              <a:ea typeface="Chivo Black" charset="0"/>
              <a:cs typeface="Chivo Black" charset="0"/>
              <a:sym typeface="Lato Light"/>
            </a:endParaRPr>
          </a:p>
        </p:txBody>
      </p:sp>
      <p:sp>
        <p:nvSpPr>
          <p:cNvPr id="484" name="Google Shape;484;p26"/>
          <p:cNvSpPr/>
          <p:nvPr/>
        </p:nvSpPr>
        <p:spPr>
          <a:xfrm>
            <a:off x="5307100" y="1045150"/>
            <a:ext cx="1948800" cy="1948800"/>
          </a:xfrm>
          <a:prstGeom prst="ellipse">
            <a:avLst/>
          </a:prstGeom>
          <a:noFill/>
          <a:ln w="19050" cap="flat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 err="1" smtClean="0">
                <a:solidFill>
                  <a:schemeClr val="tx1"/>
                </a:solidFill>
                <a:latin typeface="Chivo Black" charset="0"/>
                <a:ea typeface="Chivo Black" charset="0"/>
                <a:cs typeface="Chivo Black" charset="0"/>
                <a:sym typeface="Lato Light"/>
              </a:rPr>
              <a:t>Informação</a:t>
            </a:r>
            <a:endParaRPr sz="1500" b="1" dirty="0">
              <a:solidFill>
                <a:schemeClr val="tx1"/>
              </a:solidFill>
              <a:latin typeface="Chivo Black" charset="0"/>
              <a:ea typeface="Chivo Black" charset="0"/>
              <a:cs typeface="Chivo Black" charset="0"/>
              <a:sym typeface="Lato Light"/>
            </a:endParaRPr>
          </a:p>
        </p:txBody>
      </p:sp>
      <p:sp>
        <p:nvSpPr>
          <p:cNvPr id="485" name="Google Shape;485;p2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noProof="1" smtClean="0"/>
              <a:t>Use tabelas concisas para a visualização de dados</a:t>
            </a:r>
            <a:endParaRPr lang="pt-BR" noProof="1"/>
          </a:p>
        </p:txBody>
      </p:sp>
      <p:graphicFrame>
        <p:nvGraphicFramePr>
          <p:cNvPr id="491" name="Google Shape;491;p27"/>
          <p:cNvGraphicFramePr/>
          <p:nvPr>
            <p:extLst>
              <p:ext uri="{D42A27DB-BD31-4B8C-83A1-F6EECF244321}">
                <p14:modId xmlns:p14="http://schemas.microsoft.com/office/powerpoint/2010/main" val="798023083"/>
              </p:ext>
            </p:extLst>
          </p:nvPr>
        </p:nvGraphicFramePr>
        <p:xfrm>
          <a:off x="3264900" y="1564456"/>
          <a:ext cx="4166300" cy="2392800"/>
        </p:xfrm>
        <a:graphic>
          <a:graphicData uri="http://schemas.openxmlformats.org/drawingml/2006/table">
            <a:tbl>
              <a:tblPr>
                <a:noFill/>
                <a:tableStyleId>{AFCC02A6-9A27-4FD3-8935-08A811BC4D64}</a:tableStyleId>
              </a:tblPr>
              <a:tblGrid>
                <a:gridCol w="1041575"/>
                <a:gridCol w="1041575"/>
                <a:gridCol w="1041575"/>
                <a:gridCol w="1041575"/>
              </a:tblGrid>
              <a:tr h="598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50" dirty="0">
                        <a:solidFill>
                          <a:srgbClr val="02BDC7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 b="1" noProof="0" dirty="0" smtClean="0">
                          <a:solidFill>
                            <a:schemeClr val="accent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Variável</a:t>
                      </a:r>
                      <a:endParaRPr lang="pt-BR" sz="1250" b="1" noProof="0" dirty="0">
                        <a:solidFill>
                          <a:schemeClr val="accent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 b="1" noProof="0" dirty="0" smtClean="0">
                          <a:solidFill>
                            <a:schemeClr val="accent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Variável</a:t>
                      </a:r>
                      <a:endParaRPr lang="pt-BR" sz="1250" b="1" noProof="0" dirty="0">
                        <a:solidFill>
                          <a:schemeClr val="accent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 b="1" noProof="0" dirty="0" smtClean="0">
                          <a:solidFill>
                            <a:schemeClr val="accent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Variável</a:t>
                      </a:r>
                      <a:endParaRPr lang="pt-BR" sz="1250" b="1" noProof="0" dirty="0">
                        <a:solidFill>
                          <a:schemeClr val="accent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 b="1" noProof="0" dirty="0" smtClean="0">
                          <a:solidFill>
                            <a:srgbClr val="02BDC7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Parâmetro</a:t>
                      </a:r>
                      <a:endParaRPr lang="pt-BR" sz="1250" b="1" noProof="0" dirty="0">
                        <a:solidFill>
                          <a:srgbClr val="02BDC7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X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Y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Z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 b="1" noProof="0" dirty="0" smtClean="0">
                          <a:solidFill>
                            <a:srgbClr val="02BDC7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Parâmetro</a:t>
                      </a:r>
                      <a:endParaRPr lang="pt-BR" sz="1250" b="1" noProof="0" dirty="0">
                        <a:solidFill>
                          <a:srgbClr val="02BDC7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A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B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C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  <a:tr h="5982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50" b="1" noProof="0" dirty="0" smtClean="0">
                          <a:solidFill>
                            <a:srgbClr val="02BDC7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Parâmetro</a:t>
                      </a:r>
                      <a:endParaRPr lang="pt-BR" sz="1250" b="1" noProof="0" dirty="0">
                        <a:solidFill>
                          <a:srgbClr val="02BDC7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D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E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50" dirty="0" smtClean="0">
                          <a:solidFill>
                            <a:schemeClr val="tx1"/>
                          </a:solidFill>
                          <a:latin typeface="Chivo" charset="0"/>
                          <a:ea typeface="Chivo" charset="0"/>
                          <a:cs typeface="Chivo" charset="0"/>
                          <a:sym typeface="Lato Light"/>
                        </a:rPr>
                        <a:t>D</a:t>
                      </a:r>
                      <a:endParaRPr sz="1250" dirty="0">
                        <a:solidFill>
                          <a:schemeClr val="tx1"/>
                        </a:solidFill>
                        <a:latin typeface="Chivo" charset="0"/>
                        <a:ea typeface="Chivo" charset="0"/>
                        <a:cs typeface="Chivo" charset="0"/>
                        <a:sym typeface="Lato Light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EE9F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92" name="Google Shape;492;p2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noProof="1" dirty="0" smtClean="0"/>
              <a:t>14</a:t>
            </a:fld>
            <a:endParaRPr lang="pt-BR" noProof="1"/>
          </a:p>
        </p:txBody>
      </p:sp>
      <p:sp>
        <p:nvSpPr>
          <p:cNvPr id="2" name="Retângulo 1"/>
          <p:cNvSpPr/>
          <p:nvPr/>
        </p:nvSpPr>
        <p:spPr>
          <a:xfrm>
            <a:off x="3264900" y="4105985"/>
            <a:ext cx="32319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1000" b="1" dirty="0" smtClean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SOBRENOME, N. Título: 0. </a:t>
            </a:r>
            <a:r>
              <a:rPr lang="pt-BR" sz="10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ed. </a:t>
            </a:r>
            <a:r>
              <a:rPr lang="pt-BR" sz="1000" b="1" dirty="0" smtClean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Cidade: Editora, 2000</a:t>
            </a:r>
            <a:endParaRPr lang="pt-BR" sz="1000" b="1" dirty="0">
              <a:solidFill>
                <a:schemeClr val="tx2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29"/>
          <p:cNvSpPr txBox="1">
            <a:spLocks noGrp="1"/>
          </p:cNvSpPr>
          <p:nvPr>
            <p:ph type="ctrTitle" idx="4294967295"/>
          </p:nvPr>
        </p:nvSpPr>
        <p:spPr>
          <a:xfrm>
            <a:off x="1466125" y="1737355"/>
            <a:ext cx="6211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 smtClean="0">
                <a:latin typeface="Chivo Black" charset="0"/>
                <a:ea typeface="Chivo Black" charset="0"/>
                <a:cs typeface="Chivo Black" charset="0"/>
              </a:rPr>
              <a:t>12.345.678</a:t>
            </a:r>
            <a:endParaRPr sz="8000" dirty="0">
              <a:latin typeface="Chivo Black" charset="0"/>
              <a:ea typeface="Chivo Black" charset="0"/>
              <a:cs typeface="Chivo Black" charset="0"/>
            </a:endParaRPr>
          </a:p>
        </p:txBody>
      </p:sp>
      <p:sp>
        <p:nvSpPr>
          <p:cNvPr id="512" name="Google Shape;512;p29"/>
          <p:cNvSpPr txBox="1">
            <a:spLocks noGrp="1"/>
          </p:cNvSpPr>
          <p:nvPr>
            <p:ph type="subTitle" idx="4294967295"/>
          </p:nvPr>
        </p:nvSpPr>
        <p:spPr>
          <a:xfrm>
            <a:off x="1466125" y="3080685"/>
            <a:ext cx="6211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Uau! Esse é um número grandioso! Ele merece muita atenção,</a:t>
            </a:r>
            <a:b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</a:br>
            <a: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além de uma fala especial que só você é capaz de apresentar.</a:t>
            </a:r>
            <a:endParaRPr lang="pt-BR" sz="1500" dirty="0">
              <a:solidFill>
                <a:schemeClr val="accent2"/>
              </a:solidFill>
              <a:latin typeface="Chivo" charset="0"/>
              <a:ea typeface="Chivo" charset="0"/>
              <a:cs typeface="Chivo" charset="0"/>
            </a:endParaRPr>
          </a:p>
        </p:txBody>
      </p:sp>
      <p:sp>
        <p:nvSpPr>
          <p:cNvPr id="513" name="Google Shape;513;p2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0"/>
          <p:cNvSpPr txBox="1">
            <a:spLocks noGrp="1"/>
          </p:cNvSpPr>
          <p:nvPr>
            <p:ph type="ctrTitle" idx="4294967295"/>
          </p:nvPr>
        </p:nvSpPr>
        <p:spPr>
          <a:xfrm>
            <a:off x="685800" y="72420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 smtClean="0">
                <a:latin typeface="Chivo Black" charset="0"/>
                <a:ea typeface="Chivo Black" charset="0"/>
                <a:cs typeface="Chivo Black" charset="0"/>
              </a:rPr>
              <a:t>R</a:t>
            </a:r>
            <a:r>
              <a:rPr lang="en" sz="3000" dirty="0" smtClean="0">
                <a:latin typeface="Chivo Black" charset="0"/>
                <a:ea typeface="Chivo Black" charset="0"/>
                <a:cs typeface="Chivo Black" charset="0"/>
              </a:rPr>
              <a:t>$</a:t>
            </a:r>
            <a:r>
              <a:rPr lang="en-US" sz="3000" dirty="0" smtClean="0">
                <a:latin typeface="Chivo Black" charset="0"/>
                <a:ea typeface="Chivo Black" charset="0"/>
                <a:cs typeface="Chivo Black" charset="0"/>
              </a:rPr>
              <a:t> 123.456.789</a:t>
            </a:r>
            <a:endParaRPr sz="3000" dirty="0">
              <a:latin typeface="Chivo Black" charset="0"/>
              <a:ea typeface="Chivo Black" charset="0"/>
              <a:cs typeface="Chivo Black" charset="0"/>
            </a:endParaRPr>
          </a:p>
        </p:txBody>
      </p:sp>
      <p:sp>
        <p:nvSpPr>
          <p:cNvPr id="519" name="Google Shape;519;p30"/>
          <p:cNvSpPr txBox="1">
            <a:spLocks noGrp="1"/>
          </p:cNvSpPr>
          <p:nvPr>
            <p:ph type="subTitle" idx="4294967295"/>
          </p:nvPr>
        </p:nvSpPr>
        <p:spPr>
          <a:xfrm>
            <a:off x="685800" y="118270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pt-BR" sz="1800" dirty="0" smtClean="0">
                <a:solidFill>
                  <a:schemeClr val="tx2"/>
                </a:solidFill>
                <a:latin typeface="Chivo Light" charset="0"/>
                <a:ea typeface="Chivo Light" charset="0"/>
                <a:cs typeface="Chivo Light" charset="0"/>
              </a:rPr>
              <a:t>É muito dinheiro.</a:t>
            </a:r>
            <a:endParaRPr lang="pt-BR" sz="1800" dirty="0">
              <a:solidFill>
                <a:schemeClr val="tx2"/>
              </a:solidFill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522" name="Google Shape;522;p30"/>
          <p:cNvSpPr txBox="1">
            <a:spLocks noGrp="1"/>
          </p:cNvSpPr>
          <p:nvPr>
            <p:ph type="ctrTitle" idx="4294967295"/>
          </p:nvPr>
        </p:nvSpPr>
        <p:spPr>
          <a:xfrm>
            <a:off x="685800" y="2038650"/>
            <a:ext cx="77724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 dirty="0" smtClean="0">
                <a:latin typeface="Chivo Black" charset="0"/>
                <a:ea typeface="Chivo Black" charset="0"/>
                <a:cs typeface="Chivo Black" charset="0"/>
              </a:rPr>
              <a:t>987.654 beneficiados</a:t>
            </a:r>
            <a:endParaRPr lang="pt-BR" sz="3000" dirty="0">
              <a:latin typeface="Chivo Black" charset="0"/>
              <a:ea typeface="Chivo Black" charset="0"/>
              <a:cs typeface="Chivo Black" charset="0"/>
            </a:endParaRPr>
          </a:p>
        </p:txBody>
      </p:sp>
      <p:sp>
        <p:nvSpPr>
          <p:cNvPr id="523" name="Google Shape;523;p30"/>
          <p:cNvSpPr txBox="1">
            <a:spLocks noGrp="1"/>
          </p:cNvSpPr>
          <p:nvPr>
            <p:ph type="subTitle" idx="4294967295"/>
          </p:nvPr>
        </p:nvSpPr>
        <p:spPr>
          <a:xfrm>
            <a:off x="685800" y="2497159"/>
            <a:ext cx="7772400" cy="4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1000"/>
              </a:spcAft>
              <a:buNone/>
            </a:pPr>
            <a:r>
              <a:rPr lang="pt-BR" sz="1800" dirty="0" smtClean="0">
                <a:solidFill>
                  <a:schemeClr val="tx2"/>
                </a:solidFill>
                <a:latin typeface="Chivo Light" charset="0"/>
                <a:ea typeface="Chivo Light" charset="0"/>
                <a:cs typeface="Chivo Light" charset="0"/>
              </a:rPr>
              <a:t>É muita gente mesmo, hein?!</a:t>
            </a:r>
            <a:endParaRPr lang="pt-BR" sz="1800" dirty="0">
              <a:solidFill>
                <a:schemeClr val="tx2"/>
              </a:solidFill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524" name="Google Shape;524;p3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1" name="Google Shape;522;p30"/>
          <p:cNvSpPr txBox="1">
            <a:spLocks/>
          </p:cNvSpPr>
          <p:nvPr/>
        </p:nvSpPr>
        <p:spPr>
          <a:xfrm>
            <a:off x="685800" y="3326291"/>
            <a:ext cx="7772400" cy="8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1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Light"/>
              <a:buNone/>
              <a:defRPr sz="2000" b="0" i="0" u="none" strike="noStrike" cap="none">
                <a:solidFill>
                  <a:schemeClr val="lt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9pPr>
          </a:lstStyle>
          <a:p>
            <a:pPr algn="ctr"/>
            <a:r>
              <a:rPr lang="pt-BR" sz="3000" dirty="0" smtClean="0">
                <a:latin typeface="Chivo Black" charset="0"/>
                <a:ea typeface="Chivo Black" charset="0"/>
                <a:cs typeface="Chivo Black" charset="0"/>
              </a:rPr>
              <a:t>100%</a:t>
            </a:r>
            <a:endParaRPr lang="pt-BR" sz="3000" dirty="0">
              <a:latin typeface="Chivo Black" charset="0"/>
              <a:ea typeface="Chivo Black" charset="0"/>
              <a:cs typeface="Chivo Black" charset="0"/>
            </a:endParaRPr>
          </a:p>
        </p:txBody>
      </p:sp>
      <p:sp>
        <p:nvSpPr>
          <p:cNvPr id="12" name="Google Shape;523;p30"/>
          <p:cNvSpPr txBox="1">
            <a:spLocks/>
          </p:cNvSpPr>
          <p:nvPr/>
        </p:nvSpPr>
        <p:spPr>
          <a:xfrm>
            <a:off x="685800" y="3784800"/>
            <a:ext cx="7772400" cy="4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 algn="ctr">
              <a:spcAft>
                <a:spcPts val="1000"/>
              </a:spcAft>
              <a:buFont typeface="Lato Light"/>
              <a:buNone/>
            </a:pPr>
            <a:r>
              <a:rPr lang="pt-BR" sz="1800" dirty="0" smtClean="0">
                <a:solidFill>
                  <a:schemeClr val="tx2"/>
                </a:solidFill>
                <a:latin typeface="Chivo Light" charset="0"/>
                <a:ea typeface="Chivo Light" charset="0"/>
                <a:cs typeface="Chivo Light" charset="0"/>
              </a:rPr>
              <a:t>Sucesso total.</a:t>
            </a:r>
            <a:endParaRPr lang="pt-BR" sz="1800" dirty="0">
              <a:solidFill>
                <a:schemeClr val="tx2"/>
              </a:solidFill>
              <a:latin typeface="Chivo Light" charset="0"/>
              <a:ea typeface="Chivo Light" charset="0"/>
              <a:cs typeface="Chivo Light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1"/>
          <p:cNvSpPr/>
          <p:nvPr/>
        </p:nvSpPr>
        <p:spPr>
          <a:xfrm>
            <a:off x="4716375" y="2037913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rgbClr val="4A5C65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Meio</a:t>
            </a:r>
            <a:endParaRPr lang="pt-BR" sz="1000" b="1" dirty="0">
              <a:solidFill>
                <a:srgbClr val="4A5C65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  <p:sp>
        <p:nvSpPr>
          <p:cNvPr id="530" name="Google Shape;530;p31"/>
          <p:cNvSpPr/>
          <p:nvPr/>
        </p:nvSpPr>
        <p:spPr>
          <a:xfrm>
            <a:off x="4712775" y="3304375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rgbClr val="4A5C65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Fim</a:t>
            </a:r>
            <a:endParaRPr lang="pt-BR" sz="1000" b="1" dirty="0">
              <a:solidFill>
                <a:srgbClr val="4A5C65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  <p:sp>
        <p:nvSpPr>
          <p:cNvPr id="531" name="Google Shape;531;p31"/>
          <p:cNvSpPr/>
          <p:nvPr/>
        </p:nvSpPr>
        <p:spPr>
          <a:xfrm>
            <a:off x="4712775" y="771450"/>
            <a:ext cx="1069200" cy="10692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rgbClr val="4A5C65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Começo</a:t>
            </a:r>
            <a:endParaRPr lang="pt-BR" sz="1000" b="1" dirty="0">
              <a:solidFill>
                <a:srgbClr val="4A5C65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  <p:sp>
        <p:nvSpPr>
          <p:cNvPr id="532" name="Google Shape;532;p3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Simplifique a apresentação de processos</a:t>
            </a:r>
            <a:endParaRPr lang="pt-BR" dirty="0"/>
          </a:p>
        </p:txBody>
      </p:sp>
      <p:cxnSp>
        <p:nvCxnSpPr>
          <p:cNvPr id="533" name="Google Shape;533;p31"/>
          <p:cNvCxnSpPr>
            <a:endCxn id="531" idx="0"/>
          </p:cNvCxnSpPr>
          <p:nvPr/>
        </p:nvCxnSpPr>
        <p:spPr>
          <a:xfrm flipH="1">
            <a:off x="5247375" y="12150"/>
            <a:ext cx="7200" cy="7593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34" name="Google Shape;534;p31"/>
          <p:cNvCxnSpPr>
            <a:stCxn id="531" idx="4"/>
            <a:endCxn id="529" idx="0"/>
          </p:cNvCxnSpPr>
          <p:nvPr/>
        </p:nvCxnSpPr>
        <p:spPr>
          <a:xfrm>
            <a:off x="5247375" y="1840650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535" name="Google Shape;535;p31"/>
          <p:cNvCxnSpPr>
            <a:stCxn id="530" idx="4"/>
          </p:cNvCxnSpPr>
          <p:nvPr/>
        </p:nvCxnSpPr>
        <p:spPr>
          <a:xfrm>
            <a:off x="5247375" y="4373575"/>
            <a:ext cx="7200" cy="7698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536" name="Google Shape;536;p31"/>
          <p:cNvCxnSpPr>
            <a:stCxn id="529" idx="4"/>
            <a:endCxn id="530" idx="0"/>
          </p:cNvCxnSpPr>
          <p:nvPr/>
        </p:nvCxnSpPr>
        <p:spPr>
          <a:xfrm flipH="1">
            <a:off x="5247375" y="3107113"/>
            <a:ext cx="3600" cy="197400"/>
          </a:xfrm>
          <a:prstGeom prst="straightConnector1">
            <a:avLst/>
          </a:prstGeom>
          <a:noFill/>
          <a:ln w="9525" cap="flat" cmpd="sng">
            <a:solidFill>
              <a:srgbClr val="02BDC7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37" name="Google Shape;537;p3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3"/>
          <p:cNvSpPr txBox="1">
            <a:spLocks noGrp="1"/>
          </p:cNvSpPr>
          <p:nvPr>
            <p:ph type="body" idx="1"/>
          </p:nvPr>
        </p:nvSpPr>
        <p:spPr>
          <a:xfrm>
            <a:off x="457200" y="41777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60"/>
              </a:spcBef>
              <a:spcAft>
                <a:spcPts val="1000"/>
              </a:spcAft>
              <a:buNone/>
            </a:pPr>
            <a:r>
              <a:rPr lang="pt-BR" dirty="0" smtClean="0">
                <a:solidFill>
                  <a:schemeClr val="bg2"/>
                </a:solidFill>
              </a:rPr>
              <a:t>Você pode inserir gráficos concisos, usando o </a:t>
            </a:r>
            <a:r>
              <a:rPr lang="pt-BR" u="sng" dirty="0" smtClean="0">
                <a:solidFill>
                  <a:schemeClr val="bg2"/>
                </a:solidFill>
                <a:hlinkClick r:id="rId3"/>
              </a:rPr>
              <a:t>Google Sheets</a:t>
            </a:r>
            <a:r>
              <a:rPr lang="pt-BR" u="sng" dirty="0" smtClean="0">
                <a:solidFill>
                  <a:schemeClr val="bg2"/>
                </a:solidFill>
              </a:rPr>
              <a:t>.</a:t>
            </a:r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55" name="Google Shape;555;p33" title="Chart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9035" y="1137175"/>
            <a:ext cx="3665930" cy="3040534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33"/>
          <p:cNvSpPr txBox="1">
            <a:spLocks noGrp="1"/>
          </p:cNvSpPr>
          <p:nvPr>
            <p:ph type="sldNum" idx="12"/>
          </p:nvPr>
        </p:nvSpPr>
        <p:spPr>
          <a:xfrm>
            <a:off x="8117984" y="430368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7"/>
          <p:cNvSpPr/>
          <p:nvPr/>
        </p:nvSpPr>
        <p:spPr>
          <a:xfrm>
            <a:off x="3893200" y="1127419"/>
            <a:ext cx="3855147" cy="3001276"/>
          </a:xfrm>
          <a:custGeom>
            <a:avLst/>
            <a:gdLst/>
            <a:ahLst/>
            <a:cxnLst/>
            <a:rect l="l" t="t" r="r" b="b"/>
            <a:pathLst>
              <a:path w="143434" h="111665" extrusionOk="0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A6BCC9"/>
          </a:solidFill>
          <a:ln w="9525" cap="flat" cmpd="sng">
            <a:solidFill>
              <a:srgbClr val="DEE9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dirty="0"/>
          </a:p>
        </p:txBody>
      </p:sp>
      <p:sp>
        <p:nvSpPr>
          <p:cNvPr id="586" name="Google Shape;586;p37"/>
          <p:cNvSpPr/>
          <p:nvPr/>
        </p:nvSpPr>
        <p:spPr>
          <a:xfrm>
            <a:off x="4054525" y="1286800"/>
            <a:ext cx="3532500" cy="22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1" dirty="0" smtClean="0">
                <a:solidFill>
                  <a:schemeClr val="accent6"/>
                </a:solidFill>
                <a:latin typeface="Chivo" charset="0"/>
                <a:ea typeface="Chivo" charset="0"/>
                <a:cs typeface="Chivo" charset="0"/>
                <a:sym typeface="Roboto Slab Light"/>
              </a:rPr>
              <a:t>Insira uma imagem na telinha.</a:t>
            </a:r>
            <a:endParaRPr lang="pt-BR" sz="1000" b="1" dirty="0">
              <a:solidFill>
                <a:schemeClr val="accent6"/>
              </a:solidFill>
              <a:latin typeface="Chivo" charset="0"/>
              <a:ea typeface="Chivo" charset="0"/>
              <a:cs typeface="Chivo" charset="0"/>
              <a:sym typeface="Roboto Slab Light"/>
            </a:endParaRPr>
          </a:p>
        </p:txBody>
      </p:sp>
      <p:sp>
        <p:nvSpPr>
          <p:cNvPr id="587" name="Google Shape;587;p37"/>
          <p:cNvSpPr txBox="1">
            <a:spLocks noGrp="1"/>
          </p:cNvSpPr>
          <p:nvPr>
            <p:ph type="body" idx="4294967295"/>
          </p:nvPr>
        </p:nvSpPr>
        <p:spPr>
          <a:xfrm>
            <a:off x="1425050" y="411175"/>
            <a:ext cx="2181900" cy="43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750" b="1" dirty="0" smtClean="0">
                <a:solidFill>
                  <a:schemeClr val="accent1"/>
                </a:solidFill>
                <a:latin typeface="Chivo Black" charset="0"/>
                <a:ea typeface="Chivo Black" charset="0"/>
                <a:cs typeface="Chivo Black" charset="0"/>
                <a:sym typeface="Roboto Slab Light"/>
              </a:rPr>
              <a:t>Projetos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750" dirty="0" smtClean="0">
                <a:solidFill>
                  <a:schemeClr val="tx1"/>
                </a:solidFill>
                <a:latin typeface="Chivo" charset="0"/>
                <a:ea typeface="Chivo" charset="0"/>
                <a:cs typeface="Chivo" charset="0"/>
              </a:rPr>
              <a:t>Mostre e explique seus projetos usando imagens fixas, </a:t>
            </a:r>
            <a:r>
              <a:rPr lang="pt-BR" sz="1750" dirty="0" err="1" smtClean="0">
                <a:solidFill>
                  <a:schemeClr val="tx1"/>
                </a:solidFill>
                <a:latin typeface="Chivo" charset="0"/>
                <a:ea typeface="Chivo" charset="0"/>
                <a:cs typeface="Chivo" charset="0"/>
              </a:rPr>
              <a:t>gifs</a:t>
            </a:r>
            <a:r>
              <a:rPr lang="pt-BR" sz="1750" dirty="0" smtClean="0">
                <a:solidFill>
                  <a:schemeClr val="tx1"/>
                </a:solidFill>
                <a:latin typeface="Chivo" charset="0"/>
                <a:ea typeface="Chivo" charset="0"/>
                <a:cs typeface="Chivo" charset="0"/>
              </a:rPr>
              <a:t> animados ou vídeos curtos.</a:t>
            </a:r>
            <a:endParaRPr lang="pt-BR" sz="1750" dirty="0">
              <a:solidFill>
                <a:schemeClr val="tx1"/>
              </a:solidFill>
              <a:latin typeface="Chivo" charset="0"/>
              <a:ea typeface="Chivo" charset="0"/>
              <a:cs typeface="Chivo" charset="0"/>
            </a:endParaRPr>
          </a:p>
        </p:txBody>
      </p:sp>
      <p:sp>
        <p:nvSpPr>
          <p:cNvPr id="588" name="Google Shape;588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6"/>
          <p:cNvSpPr txBox="1">
            <a:spLocks noGrp="1"/>
          </p:cNvSpPr>
          <p:nvPr>
            <p:ph type="body" idx="2"/>
          </p:nvPr>
        </p:nvSpPr>
        <p:spPr>
          <a:xfrm>
            <a:off x="5920177" y="2532706"/>
            <a:ext cx="2197807" cy="15042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buNone/>
            </a:pPr>
            <a:r>
              <a:rPr lang="pt-BR" sz="1000" b="1" dirty="0" smtClean="0">
                <a:solidFill>
                  <a:schemeClr val="accent1"/>
                </a:solidFill>
              </a:rPr>
              <a:t>Este modelo é gratuito para uso sob a licença </a:t>
            </a:r>
            <a:r>
              <a:rPr lang="pt-BR" sz="1000" b="1" dirty="0" err="1" smtClean="0">
                <a:solidFill>
                  <a:schemeClr val="accent1"/>
                </a:solidFill>
              </a:rPr>
              <a:t>Creative</a:t>
            </a:r>
            <a:r>
              <a:rPr lang="pt-BR" sz="1000" b="1" dirty="0" smtClean="0">
                <a:solidFill>
                  <a:schemeClr val="accent1"/>
                </a:solidFill>
              </a:rPr>
              <a:t> </a:t>
            </a:r>
            <a:r>
              <a:rPr lang="pt-BR" sz="1000" b="1" dirty="0" err="1" smtClean="0">
                <a:solidFill>
                  <a:schemeClr val="accent1"/>
                </a:solidFill>
              </a:rPr>
              <a:t>Commons</a:t>
            </a:r>
            <a:r>
              <a:rPr lang="pt-BR" sz="1000" b="1" dirty="0" smtClean="0">
                <a:solidFill>
                  <a:schemeClr val="accent1"/>
                </a:solidFill>
              </a:rPr>
              <a:t> </a:t>
            </a:r>
            <a:r>
              <a:rPr lang="pt-BR" sz="1000" b="1" dirty="0" err="1" smtClean="0">
                <a:solidFill>
                  <a:schemeClr val="accent1"/>
                </a:solidFill>
              </a:rPr>
              <a:t>Attribution</a:t>
            </a:r>
            <a:r>
              <a:rPr lang="pt-BR" sz="1000" b="1" dirty="0" smtClean="0">
                <a:solidFill>
                  <a:schemeClr val="accent1"/>
                </a:solidFill>
              </a:rPr>
              <a:t>. Você pode manter o slide créditos ou mencionar</a:t>
            </a:r>
            <a:br>
              <a:rPr lang="pt-BR" sz="1000" b="1" dirty="0" smtClean="0">
                <a:solidFill>
                  <a:schemeClr val="accent1"/>
                </a:solidFill>
              </a:rPr>
            </a:br>
            <a:r>
              <a:rPr lang="pt-BR" sz="1000" b="1" dirty="0" smtClean="0">
                <a:solidFill>
                  <a:schemeClr val="accent1"/>
                </a:solidFill>
              </a:rPr>
              <a:t>a CCSMI/UFC e os autores</a:t>
            </a:r>
            <a:br>
              <a:rPr lang="pt-BR" sz="1000" b="1" dirty="0" smtClean="0">
                <a:solidFill>
                  <a:schemeClr val="accent1"/>
                </a:solidFill>
              </a:rPr>
            </a:br>
            <a:r>
              <a:rPr lang="pt-BR" sz="1000" b="1" dirty="0" smtClean="0">
                <a:solidFill>
                  <a:schemeClr val="accent1"/>
                </a:solidFill>
              </a:rPr>
              <a:t>de outros recursos audiovisuais no rodapé dos seus slides.</a:t>
            </a:r>
            <a:endParaRPr lang="pt-BR" sz="1000" dirty="0">
              <a:solidFill>
                <a:schemeClr val="accent1"/>
              </a:solidFill>
            </a:endParaRPr>
          </a:p>
        </p:txBody>
      </p:sp>
      <p:sp>
        <p:nvSpPr>
          <p:cNvPr id="398" name="Google Shape;398;p16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2909" y="676909"/>
            <a:ext cx="2809107" cy="2809107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 rot="16200000">
            <a:off x="7562567" y="1712412"/>
            <a:ext cx="193033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pt-BR" sz="500" b="1" dirty="0" err="1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Infographic</a:t>
            </a:r>
            <a:r>
              <a:rPr lang="pt-BR" sz="500" b="1" dirty="0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vector </a:t>
            </a:r>
            <a:r>
              <a:rPr lang="pt-BR" sz="500" b="1" dirty="0" err="1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created</a:t>
            </a:r>
            <a:r>
              <a:rPr lang="pt-BR" sz="500" b="1" dirty="0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500" b="1" dirty="0" err="1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by</a:t>
            </a:r>
            <a:r>
              <a:rPr lang="pt-BR" sz="500" b="1" dirty="0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500" b="1" dirty="0" err="1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slidesgo</a:t>
            </a:r>
            <a:r>
              <a:rPr lang="pt-BR" sz="500" b="1" dirty="0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- </a:t>
            </a:r>
            <a:r>
              <a:rPr lang="pt-BR" sz="500" b="1" dirty="0" err="1">
                <a:solidFill>
                  <a:srgbClr val="02BDC7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www.freepik.com</a:t>
            </a:r>
            <a:endParaRPr lang="pt-BR" sz="500" b="1" dirty="0">
              <a:solidFill>
                <a:srgbClr val="02BDC7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  <p:sp>
        <p:nvSpPr>
          <p:cNvPr id="20" name="Google Shape;397;p16"/>
          <p:cNvSpPr txBox="1">
            <a:spLocks noGrp="1"/>
          </p:cNvSpPr>
          <p:nvPr>
            <p:ph type="body" idx="2"/>
          </p:nvPr>
        </p:nvSpPr>
        <p:spPr>
          <a:xfrm>
            <a:off x="2775304" y="1367220"/>
            <a:ext cx="2996205" cy="26697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  <a:buNone/>
            </a:pPr>
            <a:r>
              <a:rPr lang="pt-BR" sz="1250" b="1" dirty="0" smtClean="0">
                <a:latin typeface="Chivo Black" charset="0"/>
                <a:ea typeface="Chivo Black" charset="0"/>
                <a:cs typeface="Chivo Black" charset="0"/>
              </a:rPr>
              <a:t>INSTRUÇÕES PARA USO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000" spc="-30" dirty="0" smtClean="0"/>
              <a:t>Este arquivo foi criado para ser utilizado</a:t>
            </a:r>
            <a:br>
              <a:rPr lang="pt-BR" sz="1000" spc="-30" dirty="0" smtClean="0"/>
            </a:br>
            <a:r>
              <a:rPr lang="pt-BR" sz="1000" spc="-30" dirty="0" smtClean="0"/>
              <a:t>como modelo de apresentações dos Encontros Universitários 2019</a:t>
            </a:r>
            <a:r>
              <a:rPr lang="pt-BR" sz="1000" spc="-30" dirty="0"/>
              <a:t>. Você pode usá-lo como </a:t>
            </a:r>
            <a:r>
              <a:rPr lang="pt-BR" sz="1000" i="1" spc="-30" dirty="0" err="1"/>
              <a:t>template</a:t>
            </a:r>
            <a:r>
              <a:rPr lang="pt-BR" sz="1000" spc="-30" dirty="0"/>
              <a:t> ou arquivo </a:t>
            </a:r>
            <a:r>
              <a:rPr lang="pt-BR" sz="1000" spc="-30" dirty="0" smtClean="0"/>
              <a:t>editável no PowerPoint,</a:t>
            </a:r>
            <a:br>
              <a:rPr lang="pt-BR" sz="1000" spc="-30" dirty="0" smtClean="0"/>
            </a:br>
            <a:r>
              <a:rPr lang="pt-BR" sz="1000" spc="-30" dirty="0" smtClean="0">
                <a:hlinkClick r:id="rId4"/>
              </a:rPr>
              <a:t>WPS Office</a:t>
            </a:r>
            <a:r>
              <a:rPr lang="pt-BR" sz="1000" spc="-30" dirty="0" smtClean="0"/>
              <a:t>, </a:t>
            </a:r>
            <a:r>
              <a:rPr lang="pt-BR" sz="1000" spc="-30" dirty="0" smtClean="0">
                <a:hlinkClick r:id="rId5"/>
              </a:rPr>
              <a:t>Google Apresentações </a:t>
            </a:r>
            <a:r>
              <a:rPr lang="pt-BR" sz="1000" spc="-30" dirty="0" smtClean="0"/>
              <a:t>ou outra ferramenta compatível com a extensão PPT.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000" spc="-30" dirty="0" smtClean="0"/>
              <a:t>O modelo traz </a:t>
            </a:r>
            <a:r>
              <a:rPr lang="pt-BR" sz="1000" spc="-30" dirty="0"/>
              <a:t>13 formatos diferentes </a:t>
            </a:r>
            <a:r>
              <a:rPr lang="pt-BR" sz="1000" spc="-30" dirty="0" smtClean="0"/>
              <a:t>de slides.</a:t>
            </a:r>
            <a:br>
              <a:rPr lang="pt-BR" sz="1000" spc="-30" dirty="0" smtClean="0"/>
            </a:br>
            <a:r>
              <a:rPr lang="pt-BR" sz="1000" spc="-30" dirty="0" smtClean="0"/>
              <a:t>Eles foram explorados neste arquivo, trazendo várias orientações e dicas de uso que vão auxiliar você na composição da sua apresentação. 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pt-BR" sz="1000" dirty="0" smtClean="0"/>
              <a:t>Lembre-se de </a:t>
            </a:r>
            <a:r>
              <a:rPr lang="pt-BR" sz="1000" dirty="0" smtClean="0">
                <a:hlinkClick r:id="rId6"/>
              </a:rPr>
              <a:t>baixar</a:t>
            </a:r>
            <a:r>
              <a:rPr lang="pt-BR" sz="1000" dirty="0" smtClean="0"/>
              <a:t> e instalar a fonte</a:t>
            </a:r>
            <a:br>
              <a:rPr lang="pt-BR" sz="1000" dirty="0" smtClean="0"/>
            </a:br>
            <a:r>
              <a:rPr lang="pt-BR" sz="1000" dirty="0" smtClean="0"/>
              <a:t>digital gratuita da família tipográfica </a:t>
            </a:r>
            <a:r>
              <a:rPr lang="pt-BR" sz="1000" b="1" dirty="0" err="1" smtClean="0">
                <a:latin typeface="Chivo Black" charset="0"/>
                <a:ea typeface="Chivo Black" charset="0"/>
                <a:cs typeface="Chivo Black" charset="0"/>
              </a:rPr>
              <a:t>Chivo</a:t>
            </a:r>
            <a:r>
              <a:rPr lang="pt-BR" sz="1000" dirty="0" smtClean="0"/>
              <a:t>.</a:t>
            </a:r>
            <a:br>
              <a:rPr lang="pt-BR" sz="1000" dirty="0" smtClean="0"/>
            </a:br>
            <a:r>
              <a:rPr lang="pt-BR" sz="1000" dirty="0" smtClean="0"/>
              <a:t>Ela foi usada em todos os slides e também</a:t>
            </a:r>
            <a:br>
              <a:rPr lang="pt-BR" sz="1000" dirty="0" smtClean="0"/>
            </a:br>
            <a:r>
              <a:rPr lang="pt-BR" sz="1000" dirty="0" smtClean="0"/>
              <a:t>na comunicação visual do evento.</a:t>
            </a:r>
            <a:endParaRPr lang="pt-BR" sz="1000" dirty="0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07687" y="1442315"/>
            <a:ext cx="2201802" cy="2201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2"/>
          <p:cNvSpPr txBox="1">
            <a:spLocks noGrp="1"/>
          </p:cNvSpPr>
          <p:nvPr>
            <p:ph type="body" idx="2"/>
          </p:nvPr>
        </p:nvSpPr>
        <p:spPr>
          <a:xfrm>
            <a:off x="4637113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250" b="1" cap="all" dirty="0" smtClean="0">
                <a:solidFill>
                  <a:schemeClr val="tx1"/>
                </a:solidFill>
              </a:rPr>
              <a:t>REGRA 7x7</a:t>
            </a:r>
            <a:endParaRPr lang="pt-BR" sz="1250" b="1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000" dirty="0" smtClean="0"/>
              <a:t>Uma boa dica é criar caixas de textos com até sete linhas. E cada linha deve ter, em média, sete palavrinhas.</a:t>
            </a:r>
            <a:endParaRPr lang="pt-BR" sz="1000" dirty="0"/>
          </a:p>
        </p:txBody>
      </p:sp>
      <p:sp>
        <p:nvSpPr>
          <p:cNvPr id="544" name="Google Shape;544;p32"/>
          <p:cNvSpPr txBox="1">
            <a:spLocks noGrp="1"/>
          </p:cNvSpPr>
          <p:nvPr>
            <p:ph type="body" idx="3"/>
          </p:nvPr>
        </p:nvSpPr>
        <p:spPr>
          <a:xfrm>
            <a:off x="2683000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sz="1250" b="1" cap="all" dirty="0" smtClean="0">
                <a:solidFill>
                  <a:schemeClr val="tx1"/>
                </a:solidFill>
              </a:rPr>
              <a:t>DE OLHO NA IMAGEM</a:t>
            </a:r>
            <a:endParaRPr lang="pt-BR" sz="1250" b="1" cap="all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1000" spc="-20" dirty="0" smtClean="0"/>
              <a:t>Use imagens com boa definição. Tenha cuidado</a:t>
            </a:r>
            <a:br>
              <a:rPr lang="pt-BR" sz="1000" spc="-20" dirty="0" smtClean="0"/>
            </a:br>
            <a:r>
              <a:rPr lang="pt-BR" sz="1000" spc="-20" dirty="0" smtClean="0"/>
              <a:t>ao redimensionar figuras.</a:t>
            </a:r>
            <a:br>
              <a:rPr lang="pt-BR" sz="1000" spc="-20" dirty="0" smtClean="0"/>
            </a:br>
            <a:r>
              <a:rPr lang="pt-BR" sz="1000" spc="-20" dirty="0" smtClean="0"/>
              <a:t>Se possível, inclua créditos autorais e legendas curtas. </a:t>
            </a:r>
            <a:endParaRPr lang="pt-BR" sz="1000" spc="-20" dirty="0"/>
          </a:p>
        </p:txBody>
      </p:sp>
      <p:sp>
        <p:nvSpPr>
          <p:cNvPr id="545" name="Google Shape;545;p3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pc="-50" dirty="0" smtClean="0"/>
              <a:t>Algumas recomendações</a:t>
            </a:r>
            <a:br>
              <a:rPr lang="pt-BR" spc="-50" dirty="0" smtClean="0"/>
            </a:br>
            <a:r>
              <a:rPr lang="pt-BR" spc="-50" dirty="0" smtClean="0"/>
              <a:t>finais para você</a:t>
            </a:r>
            <a:endParaRPr lang="pt-BR" spc="-50" dirty="0"/>
          </a:p>
        </p:txBody>
      </p:sp>
      <p:sp>
        <p:nvSpPr>
          <p:cNvPr id="546" name="Google Shape;546;p32"/>
          <p:cNvSpPr txBox="1">
            <a:spLocks noGrp="1"/>
          </p:cNvSpPr>
          <p:nvPr>
            <p:ph type="body" idx="1"/>
          </p:nvPr>
        </p:nvSpPr>
        <p:spPr>
          <a:xfrm>
            <a:off x="2683000" y="11239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250" b="1" spc="-20" dirty="0" smtClean="0">
                <a:solidFill>
                  <a:schemeClr val="tx1"/>
                </a:solidFill>
              </a:rPr>
              <a:t>CONTEÚDO PRIMEIRO</a:t>
            </a:r>
          </a:p>
          <a:p>
            <a:pPr marL="0" lvl="0" indent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000" dirty="0" smtClean="0"/>
              <a:t>Só abra o Power Point quando a estrutura narrativa da sua apresentação e o roteiro estiverem definidos.</a:t>
            </a:r>
            <a:endParaRPr lang="pt-BR" sz="1000" dirty="0"/>
          </a:p>
        </p:txBody>
      </p:sp>
      <p:sp>
        <p:nvSpPr>
          <p:cNvPr id="547" name="Google Shape;547;p32"/>
          <p:cNvSpPr txBox="1">
            <a:spLocks noGrp="1"/>
          </p:cNvSpPr>
          <p:nvPr>
            <p:ph type="body" idx="2"/>
          </p:nvPr>
        </p:nvSpPr>
        <p:spPr>
          <a:xfrm>
            <a:off x="4637113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250" b="1" dirty="0" smtClean="0">
                <a:solidFill>
                  <a:schemeClr val="tx1"/>
                </a:solidFill>
              </a:rPr>
              <a:t>ENSAIE E REVISE</a:t>
            </a:r>
            <a:endParaRPr lang="pt-BR" sz="1250" b="1" dirty="0">
              <a:solidFill>
                <a:schemeClr val="tx1"/>
              </a:solidFill>
            </a:endParaRPr>
          </a:p>
          <a:p>
            <a:pPr marL="0" lvl="0" indent="0">
              <a:buNone/>
            </a:pPr>
            <a:r>
              <a:rPr lang="pt-BR" sz="1000" dirty="0" smtClean="0"/>
              <a:t>Sempre que possível, faça ensaios com alguém que possa opinar sobre a qualidade e a clareza da sua apresentação. </a:t>
            </a:r>
            <a:endParaRPr lang="pt-BR" sz="1000" dirty="0"/>
          </a:p>
        </p:txBody>
      </p:sp>
      <p:sp>
        <p:nvSpPr>
          <p:cNvPr id="548" name="Google Shape;548;p32"/>
          <p:cNvSpPr txBox="1">
            <a:spLocks noGrp="1"/>
          </p:cNvSpPr>
          <p:nvPr>
            <p:ph type="body" idx="3"/>
          </p:nvPr>
        </p:nvSpPr>
        <p:spPr>
          <a:xfrm>
            <a:off x="6591226" y="2724150"/>
            <a:ext cx="1858800" cy="16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1250" b="1" spc="-40" dirty="0" smtClean="0">
                <a:solidFill>
                  <a:schemeClr val="tx1"/>
                </a:solidFill>
              </a:rPr>
              <a:t>CÓPIA DE SEGURANÇA</a:t>
            </a:r>
          </a:p>
          <a:p>
            <a:pPr marL="0" lvl="0" indent="0">
              <a:buNone/>
            </a:pPr>
            <a:r>
              <a:rPr lang="pt-BR" sz="1000" dirty="0" smtClean="0"/>
              <a:t>Tenha um pen drive com uma cópia do trabalho, além de uma versão em PDF, caso seu arquivo apresente problemas.</a:t>
            </a:r>
            <a:endParaRPr lang="pt-BR" sz="1000" dirty="0"/>
          </a:p>
        </p:txBody>
      </p:sp>
      <p:sp>
        <p:nvSpPr>
          <p:cNvPr id="549" name="Google Shape;549;p3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sp>
        <p:nvSpPr>
          <p:cNvPr id="10" name="Google Shape;542;p32"/>
          <p:cNvSpPr txBox="1">
            <a:spLocks/>
          </p:cNvSpPr>
          <p:nvPr/>
        </p:nvSpPr>
        <p:spPr>
          <a:xfrm>
            <a:off x="6591226" y="1123950"/>
            <a:ext cx="1858800" cy="16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 Light"/>
              <a:buChar char="○"/>
              <a:defRPr sz="1300" b="0" i="0" u="none" strike="noStrike" cap="none">
                <a:solidFill>
                  <a:schemeClr val="bg2"/>
                </a:solidFill>
                <a:latin typeface="Chivo" charset="0"/>
                <a:ea typeface="Chivo" charset="0"/>
                <a:cs typeface="Chivo" charset="0"/>
                <a:sym typeface="Lato Light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11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1115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300"/>
              <a:buFont typeface="Lato Light"/>
              <a:buChar char="◦"/>
              <a:defRPr sz="13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indent="0">
              <a:buFont typeface="Lato Light"/>
              <a:buNone/>
            </a:pPr>
            <a:r>
              <a:rPr lang="pt-BR" sz="1250" b="1" cap="all" spc="-10" dirty="0" smtClean="0">
                <a:solidFill>
                  <a:schemeClr val="tx1"/>
                </a:solidFill>
              </a:rPr>
              <a:t>TEXTO À ESQUERDA</a:t>
            </a:r>
          </a:p>
          <a:p>
            <a:pPr marL="0" indent="0">
              <a:buFont typeface="Lato Light"/>
              <a:buNone/>
            </a:pPr>
            <a:r>
              <a:rPr lang="pt-BR" sz="1000" spc="-20" dirty="0" smtClean="0"/>
              <a:t>Prefira alinhar o conteúdo das suas caixas de texto à esquerda. Se o seu texto tem de 2 a 4 linhas, você pode testar centralizar o texto.</a:t>
            </a:r>
            <a:endParaRPr lang="pt-BR" sz="1000" spc="-2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"/>
          <p:cNvSpPr txBox="1">
            <a:spLocks noGrp="1"/>
          </p:cNvSpPr>
          <p:nvPr>
            <p:ph type="title"/>
          </p:nvPr>
        </p:nvSpPr>
        <p:spPr>
          <a:xfrm>
            <a:off x="144074" y="559475"/>
            <a:ext cx="2218125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Créditos</a:t>
            </a:r>
            <a:br>
              <a:rPr lang="pt-BR" dirty="0" smtClean="0"/>
            </a:br>
            <a:r>
              <a:rPr lang="pt-BR" dirty="0" smtClean="0"/>
              <a:t>referências e </a:t>
            </a:r>
            <a:r>
              <a:rPr lang="pt-BR" spc="-40" dirty="0" smtClean="0"/>
              <a:t>agradecimentos</a:t>
            </a:r>
            <a:endParaRPr lang="pt-BR" spc="-40" dirty="0"/>
          </a:p>
        </p:txBody>
      </p:sp>
      <p:sp>
        <p:nvSpPr>
          <p:cNvPr id="601" name="Google Shape;601;p39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dirty="0" smtClean="0">
                <a:solidFill>
                  <a:schemeClr val="accent1"/>
                </a:solidFill>
              </a:rPr>
              <a:t>Agradecimentos especiais a todas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as pessoas que criaram e liberaram gratuitamente os recursos usados</a:t>
            </a:r>
            <a:br>
              <a:rPr lang="pt-BR" dirty="0" smtClean="0">
                <a:solidFill>
                  <a:schemeClr val="accent1"/>
                </a:solidFill>
              </a:rPr>
            </a:br>
            <a:r>
              <a:rPr lang="pt-BR" dirty="0" smtClean="0">
                <a:solidFill>
                  <a:schemeClr val="accent1"/>
                </a:solidFill>
              </a:rPr>
              <a:t>para a composição desse tema:</a:t>
            </a:r>
            <a:br>
              <a:rPr lang="pt-BR" dirty="0" smtClean="0">
                <a:solidFill>
                  <a:schemeClr val="accent1"/>
                </a:solidFill>
              </a:rPr>
            </a:br>
            <a:endParaRPr lang="pt-BR" dirty="0" smtClean="0">
              <a:solidFill>
                <a:schemeClr val="accent1"/>
              </a:solidFill>
            </a:endParaRPr>
          </a:p>
          <a:p>
            <a:pPr marL="285750" indent="-285750"/>
            <a:r>
              <a:rPr lang="pt-BR" sz="1500" u="sng" dirty="0" smtClean="0">
                <a:solidFill>
                  <a:schemeClr val="tx1"/>
                </a:solidFill>
                <a:hlinkClick r:id="rId3"/>
              </a:rPr>
              <a:t>CCSMI/UFC</a:t>
            </a:r>
            <a:endParaRPr lang="pt-BR" sz="1500" u="sng" dirty="0" smtClean="0">
              <a:solidFill>
                <a:schemeClr val="tx1"/>
              </a:solidFill>
              <a:hlinkClick r:id="rId4"/>
            </a:endParaRPr>
          </a:p>
          <a:p>
            <a:pPr marL="285750" indent="-285750"/>
            <a:r>
              <a:rPr lang="pt-BR" sz="1500" u="sng" dirty="0" smtClean="0">
                <a:solidFill>
                  <a:schemeClr val="tx1"/>
                </a:solidFill>
                <a:hlinkClick r:id="rId4"/>
              </a:rPr>
              <a:t>SlidesCarnival</a:t>
            </a:r>
            <a:endParaRPr lang="pt-BR" sz="1500" dirty="0">
              <a:solidFill>
                <a:schemeClr val="tx1"/>
              </a:solidFill>
            </a:endParaRPr>
          </a:p>
          <a:p>
            <a:pPr marL="285750" indent="-285750"/>
            <a:r>
              <a:rPr lang="pt-BR" sz="1500" u="sng" dirty="0" smtClean="0">
                <a:solidFill>
                  <a:schemeClr val="tx1"/>
                </a:solidFill>
                <a:hlinkClick r:id="rId5"/>
              </a:rPr>
              <a:t>Freepik</a:t>
            </a:r>
            <a:endParaRPr lang="pt-BR" sz="1500" u="sng" dirty="0">
              <a:solidFill>
                <a:schemeClr val="tx1"/>
              </a:solidFill>
            </a:endParaRPr>
          </a:p>
          <a:p>
            <a:pPr marL="285750" indent="-285750"/>
            <a:r>
              <a:rPr lang="pt-BR" sz="1500" dirty="0" smtClean="0">
                <a:solidFill>
                  <a:schemeClr val="tx1"/>
                </a:solidFill>
                <a:hlinkClick r:id="rId6"/>
              </a:rPr>
              <a:t>Omnibus-Type</a:t>
            </a:r>
            <a:endParaRPr lang="pt-BR" sz="1500" dirty="0">
              <a:solidFill>
                <a:schemeClr val="tx1"/>
              </a:solidFill>
            </a:endParaRPr>
          </a:p>
          <a:p>
            <a:pPr marL="285750" indent="-285750"/>
            <a:r>
              <a:rPr lang="pt-BR" sz="1500" dirty="0" smtClean="0">
                <a:solidFill>
                  <a:schemeClr val="tx1"/>
                </a:solidFill>
                <a:hlinkClick r:id="rId7"/>
              </a:rPr>
              <a:t>The Noun project</a:t>
            </a:r>
            <a:endParaRPr lang="pt-BR" sz="1500" dirty="0">
              <a:solidFill>
                <a:schemeClr val="tx1"/>
              </a:solidFill>
            </a:endParaRPr>
          </a:p>
        </p:txBody>
      </p:sp>
      <p:sp>
        <p:nvSpPr>
          <p:cNvPr id="602" name="Google Shape;602;p3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8"/>
          <p:cNvSpPr txBox="1">
            <a:spLocks noGrp="1"/>
          </p:cNvSpPr>
          <p:nvPr>
            <p:ph type="ctrTitle" idx="4294967295"/>
          </p:nvPr>
        </p:nvSpPr>
        <p:spPr>
          <a:xfrm>
            <a:off x="685799" y="1574526"/>
            <a:ext cx="7736305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 dirty="0" smtClean="0">
                <a:solidFill>
                  <a:srgbClr val="FFFFFF"/>
                </a:solidFill>
                <a:latin typeface="Chivo Black" charset="0"/>
                <a:ea typeface="Chivo Black" charset="0"/>
                <a:cs typeface="Chivo Black" charset="0"/>
              </a:rPr>
              <a:t>Uma frase inspiradora</a:t>
            </a:r>
            <a:br>
              <a:rPr lang="pt-BR" sz="3500" dirty="0" smtClean="0">
                <a:solidFill>
                  <a:srgbClr val="FFFFFF"/>
                </a:solidFill>
                <a:latin typeface="Chivo Black" charset="0"/>
                <a:ea typeface="Chivo Black" charset="0"/>
                <a:cs typeface="Chivo Black" charset="0"/>
              </a:rPr>
            </a:br>
            <a:r>
              <a:rPr lang="pt-BR" sz="3500" dirty="0" smtClean="0">
                <a:solidFill>
                  <a:srgbClr val="FFFFFF"/>
                </a:solidFill>
                <a:latin typeface="Chivo Black" charset="0"/>
                <a:ea typeface="Chivo Black" charset="0"/>
                <a:cs typeface="Chivo Black" charset="0"/>
              </a:rPr>
              <a:t>ao final é bem melhor</a:t>
            </a:r>
            <a:br>
              <a:rPr lang="pt-BR" sz="3500" dirty="0" smtClean="0">
                <a:solidFill>
                  <a:srgbClr val="FFFFFF"/>
                </a:solidFill>
                <a:latin typeface="Chivo Black" charset="0"/>
                <a:ea typeface="Chivo Black" charset="0"/>
                <a:cs typeface="Chivo Black" charset="0"/>
              </a:rPr>
            </a:br>
            <a:r>
              <a:rPr lang="pt-BR" sz="3500" dirty="0" smtClean="0">
                <a:solidFill>
                  <a:srgbClr val="FFFFFF"/>
                </a:solidFill>
                <a:latin typeface="Chivo Black" charset="0"/>
                <a:ea typeface="Chivo Black" charset="0"/>
                <a:cs typeface="Chivo Black" charset="0"/>
              </a:rPr>
              <a:t>que apenas dizer obrigado.</a:t>
            </a:r>
            <a:endParaRPr lang="pt-BR" sz="3500" dirty="0">
              <a:solidFill>
                <a:srgbClr val="FFFFFF"/>
              </a:solidFill>
              <a:latin typeface="Chivo Black" charset="0"/>
              <a:ea typeface="Chivo Black" charset="0"/>
              <a:cs typeface="Chivo Black" charset="0"/>
            </a:endParaRPr>
          </a:p>
        </p:txBody>
      </p:sp>
      <p:sp>
        <p:nvSpPr>
          <p:cNvPr id="594" name="Google Shape;594;p38"/>
          <p:cNvSpPr txBox="1">
            <a:spLocks noGrp="1"/>
          </p:cNvSpPr>
          <p:nvPr>
            <p:ph type="subTitle" idx="4294967295"/>
          </p:nvPr>
        </p:nvSpPr>
        <p:spPr>
          <a:xfrm>
            <a:off x="685800" y="3272077"/>
            <a:ext cx="6593700" cy="11209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Quer falar com a gente?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Envie um e-mail para </a:t>
            </a:r>
            <a:r>
              <a:rPr lang="pt-BR" sz="1500" b="1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  <a:hlinkClick r:id="rId3"/>
              </a:rPr>
              <a:t>marketing@ufc.br</a:t>
            </a:r>
            <a: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/>
            </a:r>
            <a:b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</a:br>
            <a: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e siga o </a:t>
            </a:r>
            <a:r>
              <a:rPr lang="pt-BR" sz="1500" b="1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@</a:t>
            </a:r>
            <a:r>
              <a:rPr lang="pt-BR" sz="1500" b="1" dirty="0" err="1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ufcinforma</a:t>
            </a:r>
            <a:r>
              <a:rPr lang="pt-BR" sz="1500" b="1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 </a:t>
            </a:r>
            <a:r>
              <a:rPr lang="pt-BR" sz="150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no Instagram</a:t>
            </a:r>
            <a:endParaRPr lang="pt-BR" sz="1500" dirty="0">
              <a:solidFill>
                <a:schemeClr val="accent2"/>
              </a:solidFill>
              <a:latin typeface="Chivo" charset="0"/>
              <a:ea typeface="Chivo" charset="0"/>
              <a:cs typeface="Chivo" charset="0"/>
            </a:endParaRPr>
          </a:p>
        </p:txBody>
      </p:sp>
      <p:sp>
        <p:nvSpPr>
          <p:cNvPr id="595" name="Google Shape;595;p38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724" y="0"/>
            <a:ext cx="771525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sz="3000" dirty="0" smtClean="0"/>
              <a:t>AGORA,</a:t>
            </a:r>
            <a:br>
              <a:rPr lang="pt-BR" sz="3000" dirty="0" smtClean="0"/>
            </a:br>
            <a:r>
              <a:rPr lang="pt-BR" sz="3000" dirty="0" smtClean="0"/>
              <a:t>VAMOS INICIAR COM o </a:t>
            </a:r>
            <a:r>
              <a:rPr lang="pt-BR" sz="3000" dirty="0"/>
              <a:t>título da </a:t>
            </a:r>
            <a:r>
              <a:rPr lang="pt-BR" sz="3000" dirty="0" smtClean="0"/>
              <a:t>apresentação</a:t>
            </a:r>
            <a:endParaRPr lang="pt-BR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ctrTitle" idx="4294967295"/>
          </p:nvPr>
        </p:nvSpPr>
        <p:spPr>
          <a:xfrm>
            <a:off x="685800" y="1258671"/>
            <a:ext cx="65937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0" dirty="0" smtClean="0">
                <a:solidFill>
                  <a:schemeClr val="accent2"/>
                </a:solidFill>
                <a:latin typeface="Chivo Light" charset="0"/>
                <a:ea typeface="Chivo Light" charset="0"/>
                <a:cs typeface="Chivo Light" charset="0"/>
              </a:rPr>
              <a:t>Olá!</a:t>
            </a:r>
            <a:endParaRPr lang="pt-BR" sz="6000" b="0" dirty="0">
              <a:solidFill>
                <a:schemeClr val="accent2"/>
              </a:solidFill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685800" y="2233003"/>
            <a:ext cx="4988859" cy="23389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 b="1" dirty="0" smtClean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</a:rPr>
              <a:t>Nós somos a Coordenadoria de Comunicação Social</a:t>
            </a:r>
            <a:br>
              <a:rPr lang="pt-BR" sz="1500" b="1" dirty="0" smtClean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</a:rPr>
            </a:br>
            <a:r>
              <a:rPr lang="pt-BR" sz="1500" b="1" dirty="0" smtClean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</a:rPr>
              <a:t>e Marketing Institucional da Universidade Federal</a:t>
            </a:r>
            <a:br>
              <a:rPr lang="pt-BR" sz="1500" b="1" dirty="0" smtClean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</a:rPr>
            </a:br>
            <a:r>
              <a:rPr lang="pt-BR" sz="1500" b="1" dirty="0" smtClean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</a:rPr>
              <a:t>do Ceará – CCSMI/UFC.</a:t>
            </a:r>
          </a:p>
          <a:p>
            <a:pPr marL="0" lvl="0" indent="0">
              <a:spcBef>
                <a:spcPts val="1000"/>
              </a:spcBef>
              <a:buClr>
                <a:schemeClr val="dk1"/>
              </a:buClr>
              <a:buSzPts val="1100"/>
              <a:buNone/>
            </a:pPr>
            <a:r>
              <a:rPr lang="pt-BR" sz="125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Vamos ajudar você a criar sua apresentação para</a:t>
            </a:r>
            <a:br>
              <a:rPr lang="pt-BR" sz="125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</a:br>
            <a:r>
              <a:rPr lang="pt-BR" sz="125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os Encontros Universitários 2019.</a:t>
            </a:r>
            <a:r>
              <a:rPr lang="pt-BR" sz="1250" dirty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 </a:t>
            </a:r>
            <a:r>
              <a:rPr lang="pt-BR" sz="125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Concebemos este </a:t>
            </a:r>
            <a:r>
              <a:rPr lang="pt-BR" sz="1250" i="1" dirty="0" err="1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template</a:t>
            </a:r>
            <a:r>
              <a:rPr lang="pt-BR" sz="125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/>
            </a:r>
            <a:br>
              <a:rPr lang="pt-BR" sz="125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</a:br>
            <a:r>
              <a:rPr lang="pt-BR" sz="1250" dirty="0" smtClean="0">
                <a:solidFill>
                  <a:schemeClr val="accent2"/>
                </a:solidFill>
                <a:latin typeface="Chivo" charset="0"/>
                <a:ea typeface="Chivo" charset="0"/>
                <a:cs typeface="Chivo" charset="0"/>
              </a:rPr>
              <a:t>de apresentações especialmente para a formatação de slides com a identidade visual do evento.</a:t>
            </a: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753307" y="1302216"/>
            <a:ext cx="4425363" cy="295220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 rot="16200000">
            <a:off x="7562567" y="1712412"/>
            <a:ext cx="193033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Infographic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vector </a:t>
            </a:r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created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by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slidesgo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- </a:t>
            </a:r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www.freepik.com</a:t>
            </a:r>
            <a:endParaRPr lang="pt-BR" sz="500" b="1" dirty="0">
              <a:solidFill>
                <a:schemeClr val="tx2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 txBox="1">
            <a:spLocks noGrp="1"/>
          </p:cNvSpPr>
          <p:nvPr>
            <p:ph type="ctrTitle"/>
          </p:nvPr>
        </p:nvSpPr>
        <p:spPr>
          <a:xfrm>
            <a:off x="2886100" y="1888150"/>
            <a:ext cx="3371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>
                <a:solidFill>
                  <a:srgbClr val="4A5C65"/>
                </a:solidFill>
              </a:rPr>
              <a:t>1.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pc="-30" dirty="0" smtClean="0"/>
              <a:t>Um título para</a:t>
            </a:r>
            <a:br>
              <a:rPr lang="pt-BR" spc="-30" dirty="0" smtClean="0"/>
            </a:br>
            <a:r>
              <a:rPr lang="pt-BR" spc="-30" dirty="0" smtClean="0"/>
              <a:t>o primeiro tópico</a:t>
            </a:r>
            <a:endParaRPr lang="pt-BR" spc="-30" dirty="0"/>
          </a:p>
        </p:txBody>
      </p:sp>
      <p:sp>
        <p:nvSpPr>
          <p:cNvPr id="412" name="Google Shape;412;p18"/>
          <p:cNvSpPr txBox="1">
            <a:spLocks noGrp="1"/>
          </p:cNvSpPr>
          <p:nvPr>
            <p:ph type="subTitle" idx="1"/>
          </p:nvPr>
        </p:nvSpPr>
        <p:spPr>
          <a:xfrm>
            <a:off x="2886100" y="2916252"/>
            <a:ext cx="3371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000"/>
              </a:spcAft>
            </a:pPr>
            <a:r>
              <a:rPr lang="pt-BR" sz="1750" i="0" dirty="0" smtClean="0"/>
              <a:t>Vamos começar com</a:t>
            </a:r>
            <a:br>
              <a:rPr lang="pt-BR" sz="1750" i="0" dirty="0" smtClean="0"/>
            </a:br>
            <a:r>
              <a:rPr lang="pt-BR" sz="1750" i="0" dirty="0" smtClean="0"/>
              <a:t>o primeiro grupo de slides.</a:t>
            </a:r>
            <a:endParaRPr lang="pt-BR" sz="1750" i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"/>
          <p:cNvSpPr txBox="1">
            <a:spLocks noGrp="1"/>
          </p:cNvSpPr>
          <p:nvPr>
            <p:ph type="body" idx="1"/>
          </p:nvPr>
        </p:nvSpPr>
        <p:spPr>
          <a:xfrm>
            <a:off x="1242275" y="1704600"/>
            <a:ext cx="66597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>
              <a:spcAft>
                <a:spcPts val="1000"/>
              </a:spcAft>
            </a:pPr>
            <a:r>
              <a:rPr lang="pt-BR" dirty="0" smtClean="0"/>
              <a:t>As citações são comumente utilizadas como um meio de inspirar e invocar pensamentos filosóficos e científicos.</a:t>
            </a:r>
          </a:p>
          <a:p>
            <a:pPr marL="0" lvl="0">
              <a:spcAft>
                <a:spcPts val="1000"/>
              </a:spcAft>
            </a:pPr>
            <a:r>
              <a:rPr lang="pt-BR" sz="1500" i="0" dirty="0" smtClean="0">
                <a:solidFill>
                  <a:schemeClr val="bg1"/>
                </a:solidFill>
                <a:latin typeface="Chivo Light" charset="0"/>
                <a:ea typeface="Chivo Light" charset="0"/>
                <a:cs typeface="Chivo Light" charset="0"/>
              </a:rPr>
              <a:t>– NOME DO AUTOR</a:t>
            </a:r>
            <a:endParaRPr lang="pt-BR" sz="1500" b="0" i="0" dirty="0">
              <a:solidFill>
                <a:schemeClr val="bg1"/>
              </a:solidFill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418" name="Google Shape;418;p19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0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pt-BR" dirty="0" smtClean="0"/>
              <a:t>Coloque aqui</a:t>
            </a:r>
            <a:br>
              <a:rPr lang="pt-BR" dirty="0" smtClean="0"/>
            </a:br>
            <a:r>
              <a:rPr lang="pt-BR" dirty="0" smtClean="0"/>
              <a:t>um bom título</a:t>
            </a:r>
            <a:br>
              <a:rPr lang="pt-BR" dirty="0" smtClean="0"/>
            </a:br>
            <a:r>
              <a:rPr lang="pt-BR" dirty="0" smtClean="0"/>
              <a:t>para o  </a:t>
            </a:r>
            <a:r>
              <a:rPr lang="pt-BR" dirty="0"/>
              <a:t>slide</a:t>
            </a:r>
          </a:p>
        </p:txBody>
      </p:sp>
      <p:sp>
        <p:nvSpPr>
          <p:cNvPr id="424" name="Google Shape;424;p20"/>
          <p:cNvSpPr txBox="1">
            <a:spLocks noGrp="1"/>
          </p:cNvSpPr>
          <p:nvPr>
            <p:ph type="body" idx="1"/>
          </p:nvPr>
        </p:nvSpPr>
        <p:spPr>
          <a:xfrm>
            <a:off x="2901875" y="1051329"/>
            <a:ext cx="5336690" cy="326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indent="0">
              <a:spcBef>
                <a:spcPts val="0"/>
              </a:spcBef>
              <a:buNone/>
            </a:pPr>
            <a:r>
              <a:rPr lang="pt-BR" sz="1500" dirty="0" smtClean="0">
                <a:solidFill>
                  <a:schemeClr val="accent1"/>
                </a:solidFill>
              </a:rPr>
              <a:t>Evite exibir textos longos com letras pequenas,</a:t>
            </a:r>
            <a:br>
              <a:rPr lang="pt-BR" sz="1500" dirty="0" smtClean="0">
                <a:solidFill>
                  <a:schemeClr val="accent1"/>
                </a:solidFill>
              </a:rPr>
            </a:br>
            <a:r>
              <a:rPr lang="pt-BR" sz="1500" dirty="0" smtClean="0">
                <a:solidFill>
                  <a:schemeClr val="accent1"/>
                </a:solidFill>
              </a:rPr>
              <a:t>durante a sua fala. O </a:t>
            </a:r>
            <a:r>
              <a:rPr lang="pt-BR" sz="1500" dirty="0">
                <a:solidFill>
                  <a:schemeClr val="accent1"/>
                </a:solidFill>
              </a:rPr>
              <a:t>público deve prestar </a:t>
            </a:r>
            <a:r>
              <a:rPr lang="pt-BR" sz="1500" dirty="0" smtClean="0">
                <a:solidFill>
                  <a:schemeClr val="accent1"/>
                </a:solidFill>
              </a:rPr>
              <a:t>mais</a:t>
            </a:r>
            <a:br>
              <a:rPr lang="pt-BR" sz="1500" dirty="0" smtClean="0">
                <a:solidFill>
                  <a:schemeClr val="accent1"/>
                </a:solidFill>
              </a:rPr>
            </a:br>
            <a:r>
              <a:rPr lang="pt-BR" sz="1500" dirty="0" smtClean="0">
                <a:solidFill>
                  <a:schemeClr val="accent1"/>
                </a:solidFill>
              </a:rPr>
              <a:t>atenção em você. </a:t>
            </a:r>
            <a:br>
              <a:rPr lang="pt-BR" sz="1500" dirty="0" smtClean="0">
                <a:solidFill>
                  <a:schemeClr val="accent1"/>
                </a:solidFill>
              </a:rPr>
            </a:br>
            <a:endParaRPr lang="pt-BR" sz="1500" dirty="0">
              <a:solidFill>
                <a:schemeClr val="accent1"/>
              </a:solidFill>
            </a:endParaRPr>
          </a:p>
          <a:p>
            <a:pPr lvl="0">
              <a:spcBef>
                <a:spcPts val="0"/>
              </a:spcBef>
            </a:pPr>
            <a:r>
              <a:rPr lang="pt-BR" b="1" dirty="0" smtClean="0">
                <a:solidFill>
                  <a:schemeClr val="tx1"/>
                </a:solidFill>
              </a:rPr>
              <a:t>Aqui você pode inserir uma lista</a:t>
            </a:r>
            <a:br>
              <a:rPr lang="pt-BR" b="1" dirty="0" smtClean="0">
                <a:solidFill>
                  <a:schemeClr val="tx1"/>
                </a:solidFill>
              </a:rPr>
            </a:br>
            <a:r>
              <a:rPr lang="pt-BR" b="1" dirty="0" smtClean="0">
                <a:solidFill>
                  <a:schemeClr val="tx1"/>
                </a:solidFill>
              </a:rPr>
              <a:t>com itens importantes.</a:t>
            </a: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pt-BR" b="1" dirty="0" smtClean="0">
                <a:solidFill>
                  <a:schemeClr val="tx1"/>
                </a:solidFill>
              </a:rPr>
              <a:t>E alguns termos-chave e frases curtas.</a:t>
            </a:r>
          </a:p>
          <a:p>
            <a:pPr lvl="0">
              <a:spcBef>
                <a:spcPts val="1000"/>
              </a:spcBef>
            </a:pPr>
            <a:r>
              <a:rPr lang="pt-BR" b="1" dirty="0" smtClean="0">
                <a:solidFill>
                  <a:schemeClr val="tx1"/>
                </a:solidFill>
              </a:rPr>
              <a:t>Não sobrecarregue seus slides</a:t>
            </a:r>
            <a:br>
              <a:rPr lang="pt-BR" b="1" dirty="0" smtClean="0">
                <a:solidFill>
                  <a:schemeClr val="tx1"/>
                </a:solidFill>
              </a:rPr>
            </a:br>
            <a:r>
              <a:rPr lang="pt-BR" b="1" dirty="0" smtClean="0">
                <a:solidFill>
                  <a:schemeClr val="tx1"/>
                </a:solidFill>
              </a:rPr>
              <a:t>com excesso de texto.</a:t>
            </a:r>
            <a:endParaRPr lang="pt-BR" sz="1500" dirty="0">
              <a:solidFill>
                <a:schemeClr val="accent1"/>
              </a:solidFill>
            </a:endParaRPr>
          </a:p>
        </p:txBody>
      </p:sp>
      <p:sp>
        <p:nvSpPr>
          <p:cNvPr id="425" name="Google Shape;425;p20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1"/>
          <p:cNvSpPr/>
          <p:nvPr/>
        </p:nvSpPr>
        <p:spPr>
          <a:xfrm>
            <a:off x="3459600" y="628000"/>
            <a:ext cx="2224800" cy="22248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1"/>
          <p:cNvSpPr txBox="1">
            <a:spLocks noGrp="1"/>
          </p:cNvSpPr>
          <p:nvPr>
            <p:ph type="ctrTitle" idx="4294967295"/>
          </p:nvPr>
        </p:nvSpPr>
        <p:spPr>
          <a:xfrm>
            <a:off x="1063833" y="2708950"/>
            <a:ext cx="7200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smtClean="0"/>
              <a:t>Conceito-chave</a:t>
            </a:r>
            <a:endParaRPr sz="6000"/>
          </a:p>
        </p:txBody>
      </p:sp>
      <p:sp>
        <p:nvSpPr>
          <p:cNvPr id="432" name="Google Shape;432;p21"/>
          <p:cNvSpPr txBox="1">
            <a:spLocks noGrp="1"/>
          </p:cNvSpPr>
          <p:nvPr>
            <p:ph type="subTitle" idx="4294967295"/>
          </p:nvPr>
        </p:nvSpPr>
        <p:spPr>
          <a:xfrm>
            <a:off x="1670412" y="3640155"/>
            <a:ext cx="561088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Aft>
                <a:spcPts val="1000"/>
              </a:spcAft>
              <a:buNone/>
            </a:pPr>
            <a:r>
              <a:rPr lang="pt-BR" sz="1500" b="1" dirty="0" smtClean="0">
                <a:solidFill>
                  <a:schemeClr val="bg1"/>
                </a:solidFill>
                <a:latin typeface="Chivo" charset="0"/>
                <a:ea typeface="Chivo" charset="0"/>
                <a:cs typeface="Chivo" charset="0"/>
              </a:rPr>
              <a:t>Chame a atenção do público sobre um grande tema usando ícones, ilustrações ou fotografias.</a:t>
            </a:r>
            <a:endParaRPr lang="pt-BR" sz="1500" b="1" dirty="0">
              <a:solidFill>
                <a:schemeClr val="bg1"/>
              </a:solidFill>
              <a:latin typeface="Chivo" charset="0"/>
              <a:ea typeface="Chivo" charset="0"/>
              <a:cs typeface="Chivo" charset="0"/>
            </a:endParaRPr>
          </a:p>
        </p:txBody>
      </p:sp>
      <p:sp>
        <p:nvSpPr>
          <p:cNvPr id="445" name="Google Shape;445;p2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0" name="Retângulo 19"/>
          <p:cNvSpPr/>
          <p:nvPr/>
        </p:nvSpPr>
        <p:spPr>
          <a:xfrm rot="16200000">
            <a:off x="-373901" y="3589480"/>
            <a:ext cx="1930337" cy="1692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pt-BR" sz="500" b="1" dirty="0" err="1" smtClean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Infographic</a:t>
            </a:r>
            <a:r>
              <a:rPr lang="pt-BR" sz="500" b="1" dirty="0" smtClean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vector </a:t>
            </a:r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created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by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500" b="1" dirty="0" err="1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slidesgo</a:t>
            </a:r>
            <a:r>
              <a:rPr lang="pt-BR" sz="500" b="1" dirty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- </a:t>
            </a:r>
            <a:r>
              <a:rPr lang="pt-BR" sz="500" b="1" dirty="0" err="1" smtClean="0">
                <a:solidFill>
                  <a:schemeClr val="tx2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www.freepik.com</a:t>
            </a:r>
            <a:endParaRPr lang="pt-BR" sz="500" b="1" dirty="0">
              <a:solidFill>
                <a:schemeClr val="tx2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58" y="385925"/>
            <a:ext cx="2708950" cy="2708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2"/>
          <p:cNvSpPr txBox="1">
            <a:spLocks noGrp="1"/>
          </p:cNvSpPr>
          <p:nvPr>
            <p:ph type="body" idx="1"/>
          </p:nvPr>
        </p:nvSpPr>
        <p:spPr>
          <a:xfrm>
            <a:off x="2830925" y="1200150"/>
            <a:ext cx="25164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pt-BR" sz="2000" b="1" dirty="0" smtClean="0">
                <a:solidFill>
                  <a:schemeClr val="tx1"/>
                </a:solidFill>
              </a:rPr>
              <a:t>1. Crie um roteiro</a:t>
            </a:r>
          </a:p>
          <a:p>
            <a:pPr marL="0" lvl="0" indent="0">
              <a:buNone/>
            </a:pPr>
            <a: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  <a:t>Defina cedo o que você deseja falar. Uma boa apresentação começa com a estruturação</a:t>
            </a:r>
            <a:b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</a:br>
            <a: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  <a:t>narrativa.</a:t>
            </a:r>
            <a:endParaRPr lang="pt-BR" sz="1500" dirty="0"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451" name="Google Shape;451;p22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PT" dirty="0"/>
              <a:t>Você também pode dividir </a:t>
            </a:r>
            <a:r>
              <a:rPr lang="pt-PT" dirty="0" smtClean="0"/>
              <a:t>seu conteúdo em tópicos</a:t>
            </a:r>
            <a:endParaRPr dirty="0"/>
          </a:p>
        </p:txBody>
      </p:sp>
      <p:sp>
        <p:nvSpPr>
          <p:cNvPr id="452" name="Google Shape;452;p22"/>
          <p:cNvSpPr txBox="1">
            <a:spLocks noGrp="1"/>
          </p:cNvSpPr>
          <p:nvPr>
            <p:ph type="body" idx="2"/>
          </p:nvPr>
        </p:nvSpPr>
        <p:spPr>
          <a:xfrm>
            <a:off x="5651044" y="1200150"/>
            <a:ext cx="2671500" cy="31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000" b="1" dirty="0" smtClean="0">
                <a:solidFill>
                  <a:schemeClr val="tx1"/>
                </a:solidFill>
              </a:rPr>
              <a:t>2. Grave sua fala</a:t>
            </a:r>
            <a:endParaRPr lang="pt-BR" sz="2000" b="1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  <a:t>Use seu smartphone</a:t>
            </a:r>
            <a:b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</a:br>
            <a: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  <a:t>para gravar uma primeira versão da apresentação.</a:t>
            </a:r>
            <a:b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</a:br>
            <a:r>
              <a:rPr lang="pt-BR" sz="1500" dirty="0" smtClean="0">
                <a:latin typeface="Chivo Light" charset="0"/>
                <a:ea typeface="Chivo Light" charset="0"/>
                <a:cs typeface="Chivo Light" charset="0"/>
              </a:rPr>
              <a:t>Ouça e aprimore seu roteiro.</a:t>
            </a:r>
            <a:endParaRPr lang="pt-BR" sz="1500" dirty="0">
              <a:latin typeface="Chivo Light" charset="0"/>
              <a:ea typeface="Chivo Light" charset="0"/>
              <a:cs typeface="Chivo Light" charset="0"/>
            </a:endParaRPr>
          </a:p>
        </p:txBody>
      </p:sp>
      <p:sp>
        <p:nvSpPr>
          <p:cNvPr id="453" name="Google Shape;453;p22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6" name="Google Shape;609;p40"/>
          <p:cNvSpPr txBox="1"/>
          <p:nvPr/>
        </p:nvSpPr>
        <p:spPr>
          <a:xfrm>
            <a:off x="2901974" y="3960450"/>
            <a:ext cx="52164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Você pode usar a aba ”anotações”, que fica na parte inferior</a:t>
            </a:r>
            <a:r>
              <a:rPr lang="pt-BR" sz="1000" i="1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do Power Point para armazenar o seu roteiro completo.</a:t>
            </a:r>
            <a:r>
              <a:rPr lang="pt-BR" sz="1000" i="1" dirty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/>
            </a:r>
            <a:br>
              <a:rPr lang="pt-BR" sz="1000" i="1" dirty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</a:b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Ao final, na janela ”imprimir”, é possível </a:t>
            </a: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  <a:hlinkClick r:id="rId3"/>
              </a:rPr>
              <a:t>fazer a impressão </a:t>
            </a: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– ou gerar arquivos PDF – com o texto de apresentação dos</a:t>
            </a:r>
            <a:r>
              <a:rPr lang="pt-BR" sz="1000" i="1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slides</a:t>
            </a:r>
            <a:r>
              <a:rPr lang="pt-BR" sz="1000" i="1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acompanhado</a:t>
            </a:r>
            <a:r>
              <a:rPr lang="pt-BR" sz="1000" i="1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 </a:t>
            </a:r>
            <a:r>
              <a:rPr lang="pt-BR" sz="1000" i="1" baseline="30000" dirty="0" smtClean="0">
                <a:solidFill>
                  <a:schemeClr val="accent1"/>
                </a:solidFill>
                <a:latin typeface="Chivo" charset="0"/>
                <a:ea typeface="Chivo" charset="0"/>
                <a:cs typeface="Chivo" charset="0"/>
                <a:sym typeface="Lato Light"/>
              </a:rPr>
              <a:t>de miniaturas das telas.</a:t>
            </a:r>
            <a:endParaRPr lang="pt-BR" sz="1200" i="1" baseline="30000" dirty="0">
              <a:solidFill>
                <a:schemeClr val="accent1"/>
              </a:solidFill>
              <a:latin typeface="Chivo" charset="0"/>
              <a:ea typeface="Chivo" charset="0"/>
              <a:cs typeface="Chivo" charset="0"/>
              <a:sym typeface="Lato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Encontros Universitátios 2019">
      <a:dk1>
        <a:srgbClr val="63699C"/>
      </a:dk1>
      <a:lt1>
        <a:srgbClr val="FFFFFF"/>
      </a:lt1>
      <a:dk2>
        <a:srgbClr val="2B584C"/>
      </a:dk2>
      <a:lt2>
        <a:srgbClr val="DEE9F2"/>
      </a:lt2>
      <a:accent1>
        <a:srgbClr val="308C76"/>
      </a:accent1>
      <a:accent2>
        <a:srgbClr val="FDD391"/>
      </a:accent2>
      <a:accent3>
        <a:srgbClr val="EC6726"/>
      </a:accent3>
      <a:accent4>
        <a:srgbClr val="FD6C68"/>
      </a:accent4>
      <a:accent5>
        <a:srgbClr val="E4022E"/>
      </a:accent5>
      <a:accent6>
        <a:srgbClr val="3C73A2"/>
      </a:accent6>
      <a:hlink>
        <a:srgbClr val="63699C"/>
      </a:hlink>
      <a:folHlink>
        <a:srgbClr val="7021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3361</TotalTime>
  <Words>586</Words>
  <Application>Microsoft Macintosh PowerPoint</Application>
  <PresentationFormat>Apresentação na tela (16:9)</PresentationFormat>
  <Paragraphs>122</Paragraphs>
  <Slides>22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Chivo</vt:lpstr>
      <vt:lpstr>Chivo Black</vt:lpstr>
      <vt:lpstr>Chivo Light</vt:lpstr>
      <vt:lpstr>Lato Light</vt:lpstr>
      <vt:lpstr>Roboto Slab Light</vt:lpstr>
      <vt:lpstr>Kent template</vt:lpstr>
      <vt:lpstr>Apresentação do PowerPoint</vt:lpstr>
      <vt:lpstr>Apresentação do PowerPoint</vt:lpstr>
      <vt:lpstr>AGORA, VAMOS INICIAR COM o título da apresentação</vt:lpstr>
      <vt:lpstr>Olá!</vt:lpstr>
      <vt:lpstr>1. Um título para o primeiro tópico</vt:lpstr>
      <vt:lpstr>Apresentação do PowerPoint</vt:lpstr>
      <vt:lpstr>Coloque aqui um bom título para o  slide</vt:lpstr>
      <vt:lpstr>Conceito-chave</vt:lpstr>
      <vt:lpstr>Você também pode dividir seu conteúdo em tópicos</vt:lpstr>
      <vt:lpstr>Você pode usar estruturas com duas ou três colunas</vt:lpstr>
      <vt:lpstr>Uma boa imagem pode valer mais que mil palavras</vt:lpstr>
      <vt:lpstr>Se quer causar um impacto enorme, use imagens bem grandes.</vt:lpstr>
      <vt:lpstr>Use gráficos e esquemas concisos para explicar suas ideias</vt:lpstr>
      <vt:lpstr>Use tabelas concisas para a visualização de dados</vt:lpstr>
      <vt:lpstr>12.345.678</vt:lpstr>
      <vt:lpstr>R$ 123.456.789</vt:lpstr>
      <vt:lpstr>Simplifique a apresentação de processos</vt:lpstr>
      <vt:lpstr>Apresentação do PowerPoint</vt:lpstr>
      <vt:lpstr>Apresentação do PowerPoint</vt:lpstr>
      <vt:lpstr>Algumas recomendações finais para você</vt:lpstr>
      <vt:lpstr>Créditos referências e agradecimentos</vt:lpstr>
      <vt:lpstr>Uma frase inspiradora ao final é bem melhor que apenas dizer obrigado.</vt:lpstr>
    </vt:vector>
  </TitlesOfParts>
  <Manager>Prof. Chico Neto</Manager>
  <Company>Universidade Federal do Ceará</Company>
  <LinksUpToDate>false</LinksUpToDate>
  <SharedDoc>false</SharedDoc>
  <HyperlinkBase>http://bit.ly/eu2019arquivos</HyperlinkBase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Encontros Universitários 2019</dc:title>
  <dc:subject>Tema para apresentações nos Encontros Universitários 2019 com diversos modelos de páginas e elementos visual para o design de apresentações impactantes.</dc:subject>
  <dc:creator>Prof. Chico Neto | Coordenadoria de Comunicação Social e Marketing Institucional (CCSMI)</dc:creator>
  <cp:keywords>design gráfico, design de apresentações, apresentações científicas, universidade</cp:keywords>
  <dc:description>Use esse arquivo para criar apresentações de impacto, utilizando a identidade visual dos Encontros Universitários 2019.</dc:description>
  <cp:lastModifiedBy>João Victor Paiva</cp:lastModifiedBy>
  <cp:revision>308</cp:revision>
  <dcterms:modified xsi:type="dcterms:W3CDTF">2019-10-03T21:03:44Z</dcterms:modified>
  <cp:category>Marketing Institucional</cp:category>
</cp:coreProperties>
</file>