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9E13B-E0E2-9A8B-EFCA-EA7468944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59E74-DB4D-7260-3444-2E4E70D8D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E03AB-11DE-3371-46BD-CBF58DE2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D-5B71-0841-9A3D-09D196AD3F7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6F3D8-0567-F3A0-AE65-357695C1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582CEF-CF1A-5D5B-5DBD-4ACCADDE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D968-16C1-3944-8338-AF695D2B2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98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1259A-1711-9403-4D20-86A0B353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64B114-15A1-B30C-DBAA-172BEABAE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755665-C8B7-EA5E-960E-E2B2762C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D-5B71-0841-9A3D-09D196AD3F7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E6F905-C0CF-3304-D90D-27F5B632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3E5BF9-7BE9-4D3E-74F4-BD933E51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D968-16C1-3944-8338-AF695D2B2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5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3571B3-87A3-BCA0-D7A9-FF3CFAF3C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5630B0-D817-84AC-38D6-C59457874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EE675-83D4-2400-F696-518D2409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D-5B71-0841-9A3D-09D196AD3F7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00414-7261-076F-FF56-20BB2DFF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8346B-4DA0-22BD-23E9-13892B63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D968-16C1-3944-8338-AF695D2B2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0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DB08D-1282-12F5-9A91-3D18D4FF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7E383-763C-6F46-0E3F-59207FD2C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B28C85-FB79-B611-2CB4-C09E6D7E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D-5B71-0841-9A3D-09D196AD3F7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83E751-9CAD-A8EA-A3A9-E8FE6DB1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05E62-CC88-1851-1063-CD2C1141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D968-16C1-3944-8338-AF695D2B2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3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C6BB6-B85D-4821-3D1B-64F3E8C2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EB65B7-DB21-933F-414C-5716328D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AA28D1-CE7C-1A75-FD8F-F29B7476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D-5B71-0841-9A3D-09D196AD3F7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1EDF57-A20B-C341-DE97-FF1A14A6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FAE67A-3577-064F-2A76-F27047AF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D968-16C1-3944-8338-AF695D2B2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E306B-E94A-C4E8-B79A-D7B240D2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7394E-D061-3AA9-3759-A4BB2666B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8B28B1-A992-8E9A-7C13-3BFC2D0FF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F547EF-6D4D-A332-6642-C8D0AC29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D-5B71-0841-9A3D-09D196AD3F7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B8BA2D-B5DB-EE1E-2F38-C2FD4A21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8CD0A3-4C4F-1C96-1336-8C1BEC17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D968-16C1-3944-8338-AF695D2B2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0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CC72A-2AE1-DE79-AB33-1FE2CFB4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4AADF6-27E5-D218-9E16-4F170FA3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B26E8-E9B6-651A-711F-53B46472C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09DF5F-1A63-7330-F1F1-33C30BC59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E79405-31E7-5448-7A66-376B163A5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6B2E2F-2D62-4DAA-1014-E541D4C6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D-5B71-0841-9A3D-09D196AD3F7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1E590-8A1F-3176-7F0F-06E9BE90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5D3B9B-B43F-3432-A6CD-9721D66B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D968-16C1-3944-8338-AF695D2B2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9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A8334-9034-BB44-89C9-43A993F0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8F74CD-29CB-11A3-8F24-89414E1A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D-5B71-0841-9A3D-09D196AD3F7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7BC312-312D-BC45-9A51-63FAF571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AD8D92-DAA5-96E3-585A-B30DB089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D968-16C1-3944-8338-AF695D2B2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88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939482-75DA-2E0E-4815-0BB2C7A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D-5B71-0841-9A3D-09D196AD3F7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173453-FE78-88E2-A039-3F11A9C6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E84302-4C3A-4BCC-BE78-B882CB01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D968-16C1-3944-8338-AF695D2B2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12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D53B4-DCE1-E667-DCE4-0E8637F3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7B575-C1FB-D144-7AF5-B2128216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4BE30F-36B4-0797-020E-8C14C784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C54904-532F-2983-92A4-17CFB345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D-5B71-0841-9A3D-09D196AD3F7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8B3D85-EAC8-168C-7A92-5AA6CFA6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84324D-F006-628E-C9FD-5A4A4A4B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D968-16C1-3944-8338-AF695D2B2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9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40207-E9E7-5C2E-3A32-4CA59382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6C3D39-221B-0A1E-26CB-150AB3A05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C1D8AE-DB2D-7C23-4585-2CB6F5494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84DEEF-3C63-1587-7B16-FBEC10E9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D-5B71-0841-9A3D-09D196AD3F7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DC3C01-15FE-9584-AD98-B4305EDD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280C45-488C-4CA6-1C6D-5C4392B2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D968-16C1-3944-8338-AF695D2B2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97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BA793F-3A23-48F5-1828-185EFE81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A9D6D6-0A80-3A7B-D8FE-C193C1E1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7BBB6-C076-1DC0-D285-3A0F68C00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FBDDD-5B71-0841-9A3D-09D196AD3F7D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F93301-1151-2F0D-FCEA-67A81F097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AADC6-E696-D2C5-F09E-A94EE8C5C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6D968-16C1-3944-8338-AF695D2B2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93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aochom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7AD0C-3DF6-47E9-CC32-B2C05EB7D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Integração de Aprendizagem Baseada em Exemplos e chats Inteligentes para o Ensino de Engenharia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891046-9D4F-B8CF-E9E8-9161963CD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r>
              <a:rPr lang="pt-BR" dirty="0"/>
              <a:t>Candidato: João </a:t>
            </a:r>
            <a:r>
              <a:rPr lang="pt-BR" dirty="0" err="1"/>
              <a:t>Choma</a:t>
            </a:r>
            <a:r>
              <a:rPr lang="pt-BR" dirty="0"/>
              <a:t> Neto</a:t>
            </a:r>
          </a:p>
          <a:p>
            <a:r>
              <a:rPr lang="pt-BR" dirty="0">
                <a:hlinkClick r:id="rId2"/>
              </a:rPr>
              <a:t>joaochoma@gmail.com</a:t>
            </a:r>
            <a:endParaRPr lang="pt-BR" dirty="0"/>
          </a:p>
          <a:p>
            <a:endParaRPr lang="pt-BR" dirty="0"/>
          </a:p>
          <a:p>
            <a:r>
              <a:rPr lang="pt-BR" dirty="0"/>
              <a:t>Programas de Pós-Graduação em Gestão do Conhecimento nas Organizações</a:t>
            </a:r>
          </a:p>
          <a:p>
            <a:r>
              <a:rPr lang="pt-BR" dirty="0"/>
              <a:t>UNICESUMAR – Universidade Cesumar</a:t>
            </a:r>
          </a:p>
          <a:p>
            <a:r>
              <a:rPr lang="pt-BR" dirty="0"/>
              <a:t>Maringá – 2024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17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D3E97-D29E-7449-E59A-04F57854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C210A9-691F-8E42-7B99-B93BE2918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A capacidade da inteligência artificial (IA) de processar vastos </a:t>
            </a:r>
            <a:r>
              <a:rPr lang="pt-BR" b="1" dirty="0"/>
              <a:t>volumes de dados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A capacidade da inteligência artificial (IA) </a:t>
            </a:r>
            <a:r>
              <a:rPr lang="pt-BR" b="1" dirty="0"/>
              <a:t>emular</a:t>
            </a:r>
            <a:r>
              <a:rPr lang="pt-BR" dirty="0"/>
              <a:t> processos cognitivos humanos 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Sugere que é possível aproveitar a IA para </a:t>
            </a:r>
            <a:r>
              <a:rPr lang="pt-BR" b="1" dirty="0"/>
              <a:t>automatizar</a:t>
            </a:r>
            <a:r>
              <a:rPr lang="pt-BR" dirty="0"/>
              <a:t> a geração de exemplos práticos e personalizados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O foco é </a:t>
            </a:r>
            <a:r>
              <a:rPr lang="pt-BR" b="1" dirty="0"/>
              <a:t>facilitar</a:t>
            </a:r>
            <a:r>
              <a:rPr lang="pt-BR" dirty="0"/>
              <a:t> o trabalho dos professores e enriquecer a experiência de aprendizagem dos alunos</a:t>
            </a:r>
          </a:p>
        </p:txBody>
      </p:sp>
    </p:spTree>
    <p:extLst>
      <p:ext uri="{BB962C8B-B14F-4D97-AF65-F5344CB8AC3E}">
        <p14:creationId xmlns:p14="http://schemas.microsoft.com/office/powerpoint/2010/main" val="219865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B8C91-7C5A-BBFD-ADD6-525BAA44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FAF7A7-1379-0DA9-8E1E-D248A18A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Conduzir e orientar </a:t>
            </a:r>
            <a:r>
              <a:rPr lang="pt-BR" b="1" dirty="0"/>
              <a:t>projetos de mestrado </a:t>
            </a:r>
            <a:r>
              <a:rPr lang="pt-BR" dirty="0"/>
              <a:t>focados no desenvolvimento e implementação de tecnologias, com ênfase em Aprendizagem Baseada em Exemplos (ABE) e Inteligência Artificial (IA) </a:t>
            </a:r>
          </a:p>
        </p:txBody>
      </p:sp>
    </p:spTree>
    <p:extLst>
      <p:ext uri="{BB962C8B-B14F-4D97-AF65-F5344CB8AC3E}">
        <p14:creationId xmlns:p14="http://schemas.microsoft.com/office/powerpoint/2010/main" val="312063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9B9E8-9540-93A0-1613-D8DB0C38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36B92-9E15-FECC-63E5-4FE86DFB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b="1" dirty="0"/>
              <a:t>Investigar</a:t>
            </a:r>
            <a:r>
              <a:rPr lang="pt-BR" dirty="0"/>
              <a:t> as aplicações da Inteligência Artificial (IA) no suporte às metodologias ativas de ensino.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b="1" dirty="0"/>
              <a:t>Desenvolver</a:t>
            </a:r>
            <a:r>
              <a:rPr lang="pt-BR" dirty="0"/>
              <a:t> estratégias que integrem a Aprendizagem Baseada em Exemplos (ABE) e a IA no processo educativo.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b="1" dirty="0"/>
              <a:t>Avaliar</a:t>
            </a:r>
            <a:r>
              <a:rPr lang="pt-BR" dirty="0"/>
              <a:t> o impacto das estratégias propostas no contexto do ensino de Engenharia de Software.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b="1" dirty="0"/>
              <a:t>Criar</a:t>
            </a:r>
            <a:r>
              <a:rPr lang="pt-BR" dirty="0"/>
              <a:t> ferramentas para implementar essas estratégias e apoiar os professores no ensino de Engenharia de Software.</a:t>
            </a:r>
          </a:p>
        </p:txBody>
      </p:sp>
    </p:spTree>
    <p:extLst>
      <p:ext uri="{BB962C8B-B14F-4D97-AF65-F5344CB8AC3E}">
        <p14:creationId xmlns:p14="http://schemas.microsoft.com/office/powerpoint/2010/main" val="230616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903580-C578-44D7-87FF-E530C0D8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Método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pesquisa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45A57836-49B5-7787-AC16-F8185661D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55" y="1675227"/>
            <a:ext cx="754369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4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4F389-E805-7415-7282-5031E265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8D3DE-4E37-3BD3-5AD7-CAB47C31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Identificação das principais áreas em que a </a:t>
            </a:r>
            <a:r>
              <a:rPr lang="pt-BR" b="1" dirty="0"/>
              <a:t>IA</a:t>
            </a:r>
            <a:r>
              <a:rPr lang="pt-BR" dirty="0"/>
              <a:t> pode ser integrada de forma eficaz às </a:t>
            </a:r>
            <a:r>
              <a:rPr lang="pt-BR" b="1" dirty="0"/>
              <a:t>metodologias ativas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Criação de um conjunto</a:t>
            </a:r>
            <a:r>
              <a:rPr lang="pt-BR" b="1" dirty="0"/>
              <a:t> de estratégias pedagógicas </a:t>
            </a:r>
            <a:r>
              <a:rPr lang="pt-BR" dirty="0"/>
              <a:t>que utilizem a ABE e a IA de forma integrada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Coleta e análise de dados quantitativos e qualitativos para medir o </a:t>
            </a:r>
            <a:r>
              <a:rPr lang="pt-BR" b="1" dirty="0"/>
              <a:t>impacto</a:t>
            </a:r>
            <a:r>
              <a:rPr lang="pt-BR" dirty="0"/>
              <a:t> das estratégias no </a:t>
            </a:r>
            <a:r>
              <a:rPr lang="pt-BR" b="1" dirty="0"/>
              <a:t>engajamento</a:t>
            </a:r>
            <a:r>
              <a:rPr lang="pt-BR" dirty="0"/>
              <a:t>, desempenho e satisfação dos alunos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Desenvolvimento de </a:t>
            </a:r>
            <a:r>
              <a:rPr lang="pt-BR" b="1" dirty="0"/>
              <a:t>ferramentas</a:t>
            </a:r>
            <a:r>
              <a:rPr lang="pt-BR" dirty="0"/>
              <a:t> tecnológicas baseadas em IA que facilitem a implementação das estratégias de ABE</a:t>
            </a:r>
          </a:p>
        </p:txBody>
      </p:sp>
    </p:spTree>
    <p:extLst>
      <p:ext uri="{BB962C8B-B14F-4D97-AF65-F5344CB8AC3E}">
        <p14:creationId xmlns:p14="http://schemas.microsoft.com/office/powerpoint/2010/main" val="300156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D6766-060B-ED60-3E34-0BBD1960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26079-69B4-1350-BB13-B6AC926F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05000"/>
              </a:lnSpc>
              <a:buSzPts val="1800"/>
              <a:buNone/>
            </a:pPr>
            <a:r>
              <a:rPr lang="pt-BR" sz="2600" b="1" dirty="0"/>
              <a:t>Mapeamento das Técnicas de Inteligência Artificial no Suporte às Metodologias Ativas de Ensino</a:t>
            </a:r>
          </a:p>
          <a:p>
            <a:pPr marL="457200" indent="-342900">
              <a:lnSpc>
                <a:spcPct val="105000"/>
              </a:lnSpc>
              <a:buSzPts val="1800"/>
              <a:buFont typeface="Arial" panose="020B0604020202020204" pitchFamily="34" charset="0"/>
              <a:buChar char="●"/>
            </a:pPr>
            <a:endParaRPr lang="pt-BR" sz="2600" dirty="0"/>
          </a:p>
          <a:p>
            <a:pPr marL="457200" indent="-342900">
              <a:lnSpc>
                <a:spcPct val="10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sz="2600" dirty="0"/>
              <a:t>Objetivo:</a:t>
            </a:r>
          </a:p>
          <a:p>
            <a:pPr marL="914400" lvl="2" indent="-342900">
              <a:lnSpc>
                <a:spcPct val="105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●"/>
            </a:pPr>
            <a:r>
              <a:rPr lang="pt-BR" sz="2200" dirty="0"/>
              <a:t>Identificar e analisar as principais áreas onde a IA pode ser integrada de forma eficaz às metodologias ativas</a:t>
            </a:r>
          </a:p>
        </p:txBody>
      </p:sp>
    </p:spTree>
    <p:extLst>
      <p:ext uri="{BB962C8B-B14F-4D97-AF65-F5344CB8AC3E}">
        <p14:creationId xmlns:p14="http://schemas.microsoft.com/office/powerpoint/2010/main" val="7850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069BC-D421-7A2A-35ED-AA112781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DA7A6-4B59-94EA-ECE5-E8BD0DE1F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5000"/>
              </a:lnSpc>
              <a:buSzPts val="1800"/>
              <a:buNone/>
            </a:pPr>
            <a:r>
              <a:rPr lang="pt-BR" sz="2600" b="1" dirty="0"/>
              <a:t>Desenvolvimento de Estratégias Pedagógicas que Integram Aprendizagem Baseada em Exemplos e Inteligência Artificial</a:t>
            </a:r>
          </a:p>
          <a:p>
            <a:pPr marL="0" indent="0">
              <a:lnSpc>
                <a:spcPct val="105000"/>
              </a:lnSpc>
              <a:buSzPts val="1800"/>
              <a:buNone/>
            </a:pPr>
            <a:endParaRPr lang="pt-BR" sz="2600" dirty="0"/>
          </a:p>
          <a:p>
            <a:pPr marL="342900" indent="-342900">
              <a:lnSpc>
                <a:spcPct val="10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sz="2600" dirty="0"/>
              <a:t>Objetivo:</a:t>
            </a:r>
          </a:p>
          <a:p>
            <a:pPr marL="800100" lvl="1" indent="-342900">
              <a:lnSpc>
                <a:spcPct val="10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sz="2200" dirty="0"/>
              <a:t>Criar estratégias pedagógicas que utilizem a ABE e a IA de forma integrada</a:t>
            </a:r>
          </a:p>
        </p:txBody>
      </p:sp>
    </p:spTree>
    <p:extLst>
      <p:ext uri="{BB962C8B-B14F-4D97-AF65-F5344CB8AC3E}">
        <p14:creationId xmlns:p14="http://schemas.microsoft.com/office/powerpoint/2010/main" val="423999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6EA6A-9CD3-9D33-70F8-C6BEF488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85A9D-3AC9-FD2B-7549-B8DBC8BE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5000"/>
              </a:lnSpc>
              <a:buSzPts val="1800"/>
              <a:buNone/>
            </a:pPr>
            <a:r>
              <a:rPr lang="pt-BR" sz="2600" b="1" dirty="0"/>
              <a:t>Desenvolvimento de Ferramentas Tecnológicas Baseadas em IA para Suporte ao Ensino de Engenharia de Software</a:t>
            </a:r>
          </a:p>
          <a:p>
            <a:pPr marL="0" indent="0">
              <a:lnSpc>
                <a:spcPct val="105000"/>
              </a:lnSpc>
              <a:buSzPts val="1800"/>
              <a:buNone/>
            </a:pPr>
            <a:endParaRPr lang="pt-BR" sz="2600" dirty="0"/>
          </a:p>
          <a:p>
            <a:pPr marL="342900" indent="-342900">
              <a:lnSpc>
                <a:spcPct val="10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sz="2600" dirty="0"/>
              <a:t>Objetivo:</a:t>
            </a:r>
          </a:p>
          <a:p>
            <a:pPr marL="800100" lvl="1" indent="-342900">
              <a:lnSpc>
                <a:spcPct val="10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sz="2200" dirty="0"/>
              <a:t>Desenvolver ferramentas tecnológicas baseadas em IA que facilitem a implementação das estratégias de ABE, incluindo software de apoio ao ensino que ofereça exemplos práticos e personalizados</a:t>
            </a:r>
          </a:p>
        </p:txBody>
      </p:sp>
    </p:spTree>
    <p:extLst>
      <p:ext uri="{BB962C8B-B14F-4D97-AF65-F5344CB8AC3E}">
        <p14:creationId xmlns:p14="http://schemas.microsoft.com/office/powerpoint/2010/main" val="285869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D253F-C8E0-50BE-BD63-0418FB3E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2F2CD-9881-8FEC-C701-1EDCFD2F1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sz="2600" dirty="0"/>
              <a:t>Os resultados poderão contribuir para o avanço da prática educacional e poderão servir como modelo para outras disciplinas e contextos educacionais</a:t>
            </a:r>
          </a:p>
          <a:p>
            <a:pPr marL="342900" indent="-342900">
              <a:lnSpc>
                <a:spcPct val="105000"/>
              </a:lnSpc>
              <a:buSzPts val="1800"/>
              <a:buFont typeface="Arial" panose="020B0604020202020204" pitchFamily="34" charset="0"/>
              <a:buChar char="●"/>
            </a:pPr>
            <a:endParaRPr lang="pt-BR" sz="2600" dirty="0"/>
          </a:p>
          <a:p>
            <a:pPr marL="342900" indent="-342900">
              <a:lnSpc>
                <a:spcPct val="10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sz="2600" dirty="0"/>
              <a:t>O foco atual será em conteúdos de engenharia de software, como, teste </a:t>
            </a:r>
            <a:r>
              <a:rPr lang="pt-BR" sz="2600"/>
              <a:t>de software</a:t>
            </a:r>
            <a:endParaRPr lang="pt-BR" sz="2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92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E028D-74D0-D37A-B29C-863D69DB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3FB57-2C6D-B60F-570D-DA6E9957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Contextualização da proposta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Motivação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Objetivos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Método de pesquisa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291289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858A0-A5EB-691B-035D-33015A2C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Ensino de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4CF33-D4EF-EAB3-B149-0BA4D270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 disciplina de ES busca abordar todos os aspectos importantes para a construção de um sistema.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Grande parte do seu conteúdo é abordado de maneira teórica por meio de aulas expositivas.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dirty="0"/>
              <a:t>Tornam o </a:t>
            </a:r>
            <a:r>
              <a:rPr lang="pt-BR" b="1" dirty="0"/>
              <a:t>estudante</a:t>
            </a:r>
            <a:r>
              <a:rPr lang="pt-BR" dirty="0"/>
              <a:t> um </a:t>
            </a:r>
            <a:r>
              <a:rPr lang="pt-BR" b="1" dirty="0"/>
              <a:t>agente passivo</a:t>
            </a:r>
            <a:r>
              <a:rPr lang="pt-BR" dirty="0"/>
              <a:t> da aprendizagem.</a:t>
            </a:r>
          </a:p>
        </p:txBody>
      </p:sp>
    </p:spTree>
    <p:extLst>
      <p:ext uri="{BB962C8B-B14F-4D97-AF65-F5344CB8AC3E}">
        <p14:creationId xmlns:p14="http://schemas.microsoft.com/office/powerpoint/2010/main" val="315258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BB31C-F085-F6BD-B028-EAF6D8F6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Metodologias Tradicionais           Metodologias 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DCB93-297E-FA6D-5575-E3D5A534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cxnSp>
        <p:nvCxnSpPr>
          <p:cNvPr id="4" name="Google Shape;77;p16">
            <a:extLst>
              <a:ext uri="{FF2B5EF4-FFF2-40B4-BE49-F238E27FC236}">
                <a16:creationId xmlns:a16="http://schemas.microsoft.com/office/drawing/2014/main" id="{CB58B5E6-8E43-083F-6548-FA03F87B7889}"/>
              </a:ext>
            </a:extLst>
          </p:cNvPr>
          <p:cNvCxnSpPr/>
          <p:nvPr/>
        </p:nvCxnSpPr>
        <p:spPr>
          <a:xfrm>
            <a:off x="6063900" y="1579560"/>
            <a:ext cx="32100" cy="4479600"/>
          </a:xfrm>
          <a:prstGeom prst="straightConnector1">
            <a:avLst/>
          </a:prstGeom>
          <a:noFill/>
          <a:ln w="9525" cap="flat" cmpd="sng">
            <a:solidFill>
              <a:srgbClr val="0F6FC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78;p16">
            <a:extLst>
              <a:ext uri="{FF2B5EF4-FFF2-40B4-BE49-F238E27FC236}">
                <a16:creationId xmlns:a16="http://schemas.microsoft.com/office/drawing/2014/main" id="{CD7A7C4D-9514-8BF6-19E0-941436FB29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4564" y="2374882"/>
            <a:ext cx="1746300" cy="17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16">
            <a:extLst>
              <a:ext uri="{FF2B5EF4-FFF2-40B4-BE49-F238E27FC236}">
                <a16:creationId xmlns:a16="http://schemas.microsoft.com/office/drawing/2014/main" id="{AC73D711-030E-3D97-486C-BCCC5CD914AD}"/>
              </a:ext>
            </a:extLst>
          </p:cNvPr>
          <p:cNvSpPr txBox="1"/>
          <p:nvPr/>
        </p:nvSpPr>
        <p:spPr>
          <a:xfrm>
            <a:off x="751428" y="4448896"/>
            <a:ext cx="4432572" cy="140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✔</a:t>
            </a:r>
            <a:r>
              <a:rPr lang="pt-BR" sz="1300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pt-BR" dirty="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Aulas expositivas</a:t>
            </a:r>
            <a:endParaRPr dirty="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✔</a:t>
            </a:r>
            <a:r>
              <a:rPr lang="pt-BR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pt-BR" dirty="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Aluno: agente passivo</a:t>
            </a:r>
            <a:endParaRPr dirty="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✔</a:t>
            </a:r>
            <a:r>
              <a:rPr lang="pt-BR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pt-BR" dirty="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Professor: porta-voz do conhecimento</a:t>
            </a:r>
            <a:endParaRPr dirty="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AE21FD34-7292-E139-604C-BD243D1C4224}"/>
              </a:ext>
            </a:extLst>
          </p:cNvPr>
          <p:cNvSpPr txBox="1"/>
          <p:nvPr/>
        </p:nvSpPr>
        <p:spPr>
          <a:xfrm>
            <a:off x="7387200" y="4498696"/>
            <a:ext cx="3480348" cy="140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✔ Aulas centradas no aluno</a:t>
            </a:r>
            <a:endParaRPr dirty="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✔ Aluno: agente ativo</a:t>
            </a:r>
            <a:endParaRPr dirty="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rPr>
              <a:t>✔ Professor: facilitador</a:t>
            </a:r>
            <a:endParaRPr dirty="0">
              <a:solidFill>
                <a:schemeClr val="dk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8" name="Google Shape;81;p16">
            <a:extLst>
              <a:ext uri="{FF2B5EF4-FFF2-40B4-BE49-F238E27FC236}">
                <a16:creationId xmlns:a16="http://schemas.microsoft.com/office/drawing/2014/main" id="{425DC095-ABBF-8206-0600-37867502F6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424" y="2506050"/>
            <a:ext cx="1845900" cy="184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43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5BA79-F6B6-C1FB-CE68-D490588E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Baseada em Exemplos (ABE)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15C66D-E816-1763-E6B9-E8F93110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 dirty="0"/>
              <a:t>“</a:t>
            </a:r>
            <a:r>
              <a:rPr lang="pt-BR" sz="2800" i="1" dirty="0"/>
              <a:t>A Aprendizagem Baseada em Exemplos é uma forma de aprendizagem por </a:t>
            </a:r>
            <a:r>
              <a:rPr lang="pt-BR" sz="2800" b="1" i="1" u="sng" dirty="0"/>
              <a:t>observação</a:t>
            </a:r>
            <a:r>
              <a:rPr lang="pt-BR" sz="2800" i="1" u="sng" dirty="0"/>
              <a:t> </a:t>
            </a:r>
            <a:r>
              <a:rPr lang="pt-BR" sz="2800" i="1" dirty="0"/>
              <a:t>e pode ser definida como aprendizagem seguindo uma </a:t>
            </a:r>
            <a:r>
              <a:rPr lang="pt-BR" sz="2800" b="1" i="1" u="sng" dirty="0"/>
              <a:t>demonstração</a:t>
            </a:r>
            <a:r>
              <a:rPr lang="pt-BR" sz="2800" i="1" u="sng" dirty="0"/>
              <a:t> </a:t>
            </a:r>
            <a:r>
              <a:rPr lang="pt-BR" sz="2800" i="1" dirty="0"/>
              <a:t>de como realizar uma </a:t>
            </a:r>
            <a:r>
              <a:rPr lang="pt-BR" sz="2800" b="1" i="1" u="sng" dirty="0"/>
              <a:t>tarefa</a:t>
            </a:r>
            <a:r>
              <a:rPr lang="pt-BR" sz="2800" i="1" u="sng" dirty="0"/>
              <a:t> </a:t>
            </a:r>
            <a:r>
              <a:rPr lang="pt-BR" sz="2800" i="1" dirty="0"/>
              <a:t>ou </a:t>
            </a:r>
            <a:r>
              <a:rPr lang="pt-BR" sz="2800" b="1" i="1" u="sng" dirty="0"/>
              <a:t>habilidade</a:t>
            </a:r>
            <a:r>
              <a:rPr lang="pt-BR" sz="2800" i="1" u="sng" dirty="0"/>
              <a:t> </a:t>
            </a:r>
            <a:r>
              <a:rPr lang="pt-BR" sz="2800" i="1" dirty="0"/>
              <a:t>a ser aprendida.</a:t>
            </a:r>
            <a:r>
              <a:rPr lang="pt-BR" sz="2800" dirty="0"/>
              <a:t>”</a:t>
            </a: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800" dirty="0"/>
              <a:t>Van </a:t>
            </a:r>
            <a:r>
              <a:rPr lang="pt-BR" sz="2800" dirty="0" err="1"/>
              <a:t>Gog</a:t>
            </a:r>
            <a:r>
              <a:rPr lang="pt-BR" sz="2800" dirty="0"/>
              <a:t> e Rummel (2018)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579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7D708-15EE-EAB3-CAB6-C2609F95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Baseada em Exemplos (ABE)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E4ECC-5B9A-1CE0-B9FC-ED0EE505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A literatura também aponta algumas dificuldades na utilização da ABE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Falta de suporte adequado para a aprendizagem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aumento do esforço dos professores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Aumento no tempo gasto na construção de exemplos </a:t>
            </a:r>
          </a:p>
          <a:p>
            <a:pPr marL="914400" lvl="1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Dificuldade em criar exemplos com a complexidade adequada</a:t>
            </a:r>
          </a:p>
        </p:txBody>
      </p:sp>
    </p:spTree>
    <p:extLst>
      <p:ext uri="{BB962C8B-B14F-4D97-AF65-F5344CB8AC3E}">
        <p14:creationId xmlns:p14="http://schemas.microsoft.com/office/powerpoint/2010/main" val="362093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4F825-255A-9A58-411A-FF50CCF6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Apoio inteligente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929FA3-DDFE-2490-CB39-B82992A6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Atualmente existem inteligências artificias em modelo conversacional que tem sido utilizadas</a:t>
            </a:r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Por vezes os chats tem funcionado como um amparo para consultas tanto por alunos quanto por professores</a:t>
            </a:r>
          </a:p>
        </p:txBody>
      </p:sp>
    </p:spTree>
    <p:extLst>
      <p:ext uri="{BB962C8B-B14F-4D97-AF65-F5344CB8AC3E}">
        <p14:creationId xmlns:p14="http://schemas.microsoft.com/office/powerpoint/2010/main" val="35145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0EBB5-AF73-2349-87F3-01B49FBD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ChatGPT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868C0-BC00-3127-8020-35A06BFC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/>
              <a:t>O ChatGPT tem uma ampla gama de aplicações</a:t>
            </a:r>
          </a:p>
          <a:p>
            <a:pPr marL="914400" lvl="2" indent="-342900">
              <a:lnSpc>
                <a:spcPct val="115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●"/>
            </a:pPr>
            <a:r>
              <a:rPr lang="pt-BR" sz="2400" dirty="0"/>
              <a:t>Assistência virtual</a:t>
            </a:r>
          </a:p>
          <a:p>
            <a:pPr marL="914400" lvl="2" indent="-342900">
              <a:lnSpc>
                <a:spcPct val="115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●"/>
            </a:pPr>
            <a:r>
              <a:rPr lang="pt-BR" sz="2400" dirty="0"/>
              <a:t>Suporte ao cliente</a:t>
            </a:r>
          </a:p>
          <a:p>
            <a:pPr marL="914400" lvl="2" indent="-342900">
              <a:lnSpc>
                <a:spcPct val="115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●"/>
            </a:pPr>
            <a:r>
              <a:rPr lang="pt-BR" sz="2400" dirty="0"/>
              <a:t>Suporte a educação</a:t>
            </a:r>
          </a:p>
          <a:p>
            <a:pPr marL="914400" lvl="2" indent="-342900">
              <a:lnSpc>
                <a:spcPct val="115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●"/>
            </a:pPr>
            <a:r>
              <a:rPr lang="pt-BR" sz="2400" dirty="0"/>
              <a:t>Criação de conteúdo</a:t>
            </a:r>
          </a:p>
        </p:txBody>
      </p:sp>
    </p:spTree>
    <p:extLst>
      <p:ext uri="{BB962C8B-B14F-4D97-AF65-F5344CB8AC3E}">
        <p14:creationId xmlns:p14="http://schemas.microsoft.com/office/powerpoint/2010/main" val="9789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949A2-BF84-5864-AC18-D8287927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ChatGPT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8F9FA3-2CFE-D0F0-1141-88907194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>
                <a:solidFill>
                  <a:srgbClr val="0070C0"/>
                </a:solidFill>
              </a:rPr>
              <a:t>Capacidade de gerar respostas baseadas em grandes volumes de texto o torna uma ferramenta valiosa para pesquisa e análise de dados</a:t>
            </a:r>
          </a:p>
          <a:p>
            <a:endParaRPr lang="pt-BR" dirty="0"/>
          </a:p>
          <a:p>
            <a:endParaRPr lang="pt-BR" dirty="0"/>
          </a:p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●"/>
            </a:pPr>
            <a:r>
              <a:rPr lang="pt-BR" dirty="0">
                <a:solidFill>
                  <a:srgbClr val="FF0000"/>
                </a:solidFill>
              </a:rPr>
              <a:t>Geração de informações imprecisas ou tendenciosas, dependendo dos dados de treinamento</a:t>
            </a:r>
          </a:p>
          <a:p>
            <a:endParaRPr lang="pt-BR" dirty="0"/>
          </a:p>
        </p:txBody>
      </p:sp>
      <p:pic>
        <p:nvPicPr>
          <p:cNvPr id="1026" name="Picture 2" descr="pílula azul x pílula vermelha | palavras palavras">
            <a:extLst>
              <a:ext uri="{FF2B5EF4-FFF2-40B4-BE49-F238E27FC236}">
                <a16:creationId xmlns:a16="http://schemas.microsoft.com/office/drawing/2014/main" id="{7B49A1BA-A268-BEBD-4D66-731970977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16" y="4289964"/>
            <a:ext cx="4442968" cy="256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63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699</Words>
  <Application>Microsoft Macintosh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Arial Rounded</vt:lpstr>
      <vt:lpstr>Tema do Office</vt:lpstr>
      <vt:lpstr>Integração de Aprendizagem Baseada em Exemplos e chats Inteligentes para o Ensino de Engenharia de Software</vt:lpstr>
      <vt:lpstr>Organização da apresentação</vt:lpstr>
      <vt:lpstr>Ensino de Engenharia de Software</vt:lpstr>
      <vt:lpstr>Metodologias Tradicionais           Metodologias Ativas</vt:lpstr>
      <vt:lpstr>Aprendizagem Baseada em Exemplos (ABE)</vt:lpstr>
      <vt:lpstr>Aprendizagem Baseada em Exemplos (ABE)</vt:lpstr>
      <vt:lpstr>Apoio inteligente</vt:lpstr>
      <vt:lpstr>ChatGPT</vt:lpstr>
      <vt:lpstr>ChatGPT</vt:lpstr>
      <vt:lpstr>Motivação</vt:lpstr>
      <vt:lpstr>Objetivo</vt:lpstr>
      <vt:lpstr>Objetivos Específicos</vt:lpstr>
      <vt:lpstr>Método de pesquisa</vt:lpstr>
      <vt:lpstr>Resultados esperados</vt:lpstr>
      <vt:lpstr>Sugestão de projetos</vt:lpstr>
      <vt:lpstr>Sugestão de projetos</vt:lpstr>
      <vt:lpstr>Sugestão de projetos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Choma</dc:creator>
  <cp:lastModifiedBy>João Choma</cp:lastModifiedBy>
  <cp:revision>7</cp:revision>
  <dcterms:created xsi:type="dcterms:W3CDTF">2024-07-24T12:41:03Z</dcterms:created>
  <dcterms:modified xsi:type="dcterms:W3CDTF">2024-07-24T14:22:27Z</dcterms:modified>
</cp:coreProperties>
</file>