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96"/>
  </p:normalViewPr>
  <p:slideViewPr>
    <p:cSldViewPr>
      <p:cViewPr varScale="1">
        <p:scale>
          <a:sx n="93" d="100"/>
          <a:sy n="93" d="100"/>
        </p:scale>
        <p:origin x="208" y="3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471995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1124"/>
            <a:ext cx="862266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8347"/>
            <a:ext cx="10357485" cy="423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98555" y="6428920"/>
            <a:ext cx="279463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84098" cy="214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ao.choma@gmail.com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oaoChoma/testedesoftware2025/tree/main/SEMANA0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7200" y="1666747"/>
            <a:ext cx="7484999" cy="35693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 marR="5080" algn="ctr">
              <a:lnSpc>
                <a:spcPts val="6500"/>
              </a:lnSpc>
              <a:spcBef>
                <a:spcPts val="900"/>
              </a:spcBef>
            </a:pPr>
            <a:r>
              <a:rPr lang="pt-BR" sz="6000" dirty="0"/>
              <a:t>PROJETO, IMPLEMENTAÇÃO E </a:t>
            </a:r>
            <a:r>
              <a:rPr sz="6000" dirty="0"/>
              <a:t>TESTE</a:t>
            </a:r>
            <a:r>
              <a:rPr sz="6000" spc="-170" dirty="0"/>
              <a:t> </a:t>
            </a:r>
            <a:r>
              <a:rPr sz="6000" spc="-25" dirty="0"/>
              <a:t>DE </a:t>
            </a:r>
            <a:r>
              <a:rPr sz="6000" spc="-10" dirty="0"/>
              <a:t>SOFTWARE</a:t>
            </a:r>
            <a:endParaRPr sz="6000" dirty="0"/>
          </a:p>
          <a:p>
            <a:pPr marL="1612265" marR="1603375" indent="635" algn="ctr">
              <a:lnSpc>
                <a:spcPct val="123300"/>
              </a:lnSpc>
              <a:spcBef>
                <a:spcPts val="625"/>
              </a:spcBef>
            </a:pPr>
            <a:r>
              <a:rPr sz="2400" dirty="0">
                <a:latin typeface="Calibri"/>
                <a:cs typeface="Calibri"/>
              </a:rPr>
              <a:t>João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Neto </a:t>
            </a: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joao.choma@</a:t>
            </a:r>
            <a:r>
              <a:rPr lang="pt-BR"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unicesumar</a:t>
            </a:r>
            <a:r>
              <a:rPr sz="2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2"/>
              </a:rPr>
              <a:t>.</a:t>
            </a:r>
            <a:r>
              <a:rPr lang="pt-BR" sz="2400" u="heavy" spc="-10" dirty="0" err="1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edu.br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42947"/>
            <a:ext cx="8396605" cy="260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4800" i="1" dirty="0">
                <a:latin typeface="Calibri"/>
                <a:cs typeface="Calibri"/>
              </a:rPr>
              <a:t>2º</a:t>
            </a:r>
            <a:r>
              <a:rPr sz="4800" i="1" spc="-25" dirty="0">
                <a:latin typeface="Calibri"/>
                <a:cs typeface="Calibri"/>
              </a:rPr>
              <a:t> </a:t>
            </a:r>
            <a:r>
              <a:rPr sz="4800" i="1" spc="-10" dirty="0">
                <a:latin typeface="Calibri"/>
                <a:cs typeface="Calibri"/>
              </a:rPr>
              <a:t>Bimestre</a:t>
            </a:r>
            <a:endParaRPr sz="4800">
              <a:latin typeface="Calibri"/>
              <a:cs typeface="Calibri"/>
            </a:endParaRPr>
          </a:p>
          <a:p>
            <a:pPr marL="469900" marR="5080">
              <a:lnSpc>
                <a:spcPts val="4900"/>
              </a:lnSpc>
              <a:spcBef>
                <a:spcPts val="135"/>
              </a:spcBef>
            </a:pPr>
            <a:r>
              <a:rPr sz="4000" i="1" dirty="0">
                <a:latin typeface="Calibri"/>
                <a:cs typeface="Calibri"/>
              </a:rPr>
              <a:t>1,0</a:t>
            </a:r>
            <a:r>
              <a:rPr sz="4000" i="1" spc="-9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Atividade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de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Estudo</a:t>
            </a:r>
            <a:r>
              <a:rPr sz="4000" i="1" spc="-8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Programada. </a:t>
            </a:r>
            <a:r>
              <a:rPr sz="4000" i="1" dirty="0">
                <a:latin typeface="Calibri"/>
                <a:cs typeface="Calibri"/>
              </a:rPr>
              <a:t>1,0</a:t>
            </a:r>
            <a:r>
              <a:rPr sz="4000" i="1" spc="-4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3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Prova</a:t>
            </a:r>
            <a:r>
              <a:rPr sz="4000" i="1" spc="-3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Integrada.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ts val="4615"/>
              </a:lnSpc>
            </a:pPr>
            <a:r>
              <a:rPr sz="4000" i="1" dirty="0">
                <a:latin typeface="Calibri"/>
                <a:cs typeface="Calibri"/>
              </a:rPr>
              <a:t>8,0</a:t>
            </a:r>
            <a:r>
              <a:rPr sz="4000" i="1" spc="-7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7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Avaliação</a:t>
            </a:r>
            <a:r>
              <a:rPr sz="4000" i="1" spc="-6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Prática</a:t>
            </a:r>
            <a:r>
              <a:rPr sz="4000" i="1" spc="-6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e</a:t>
            </a:r>
            <a:r>
              <a:rPr sz="4000" i="1" spc="-6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Teórica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138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Avaliação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7362" y="0"/>
            <a:ext cx="6137275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56747" y="6428920"/>
            <a:ext cx="327787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Programação Orientada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Objetos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–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Unipar</a:t>
            </a:r>
            <a:r>
              <a:rPr sz="1200" spc="-2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–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2023/1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0895" y="3541267"/>
            <a:ext cx="95377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O</a:t>
            </a:r>
            <a:r>
              <a:rPr sz="6000" spc="-75" dirty="0"/>
              <a:t> </a:t>
            </a:r>
            <a:r>
              <a:rPr sz="6000" dirty="0"/>
              <a:t>QUE</a:t>
            </a:r>
            <a:r>
              <a:rPr sz="6000" spc="-70" dirty="0"/>
              <a:t> </a:t>
            </a:r>
            <a:r>
              <a:rPr sz="6000" dirty="0"/>
              <a:t>É</a:t>
            </a:r>
            <a:r>
              <a:rPr sz="6000" spc="-70" dirty="0"/>
              <a:t> </a:t>
            </a:r>
            <a:r>
              <a:rPr sz="6000" dirty="0"/>
              <a:t>TESTE</a:t>
            </a:r>
            <a:r>
              <a:rPr sz="6000" spc="-75" dirty="0"/>
              <a:t> </a:t>
            </a:r>
            <a:r>
              <a:rPr sz="6000" dirty="0"/>
              <a:t>DE</a:t>
            </a:r>
            <a:r>
              <a:rPr sz="6000" spc="-70" dirty="0"/>
              <a:t> </a:t>
            </a:r>
            <a:r>
              <a:rPr sz="6000" spc="-10" dirty="0"/>
              <a:t>SOFTWARE?</a:t>
            </a:r>
            <a:endParaRPr sz="6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916939" y="1768347"/>
            <a:ext cx="10357485" cy="501996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584200" marR="5715" indent="-571500" algn="just">
              <a:lnSpc>
                <a:spcPts val="4320"/>
              </a:lnSpc>
              <a:spcBef>
                <a:spcPts val="645"/>
              </a:spcBef>
              <a:buFont typeface="Arial" panose="020B0604020202020204" pitchFamily="34" charset="0"/>
              <a:buChar char="•"/>
            </a:pPr>
            <a:r>
              <a:rPr b="0" i="0" dirty="0">
                <a:latin typeface="Calibri"/>
                <a:cs typeface="Calibri"/>
              </a:rPr>
              <a:t>Tudo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o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que</a:t>
            </a:r>
            <a:r>
              <a:rPr b="0" i="0" spc="61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consumimos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no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dia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</a:t>
            </a:r>
            <a:r>
              <a:rPr b="0" i="0" spc="61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dia</a:t>
            </a:r>
            <a:r>
              <a:rPr b="0" i="0" spc="61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é</a:t>
            </a:r>
            <a:r>
              <a:rPr b="0" i="0" spc="610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testado </a:t>
            </a:r>
            <a:r>
              <a:rPr b="0" i="0" dirty="0">
                <a:latin typeface="Calibri"/>
                <a:cs typeface="Calibri"/>
              </a:rPr>
              <a:t>antes</a:t>
            </a:r>
            <a:r>
              <a:rPr b="0" i="0" spc="-6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de</a:t>
            </a:r>
            <a:r>
              <a:rPr b="0" i="0" spc="-7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chegar</a:t>
            </a:r>
            <a:r>
              <a:rPr b="0" i="0" spc="-6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às</a:t>
            </a:r>
            <a:r>
              <a:rPr b="0" i="0" spc="-65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prateleiras</a:t>
            </a:r>
          </a:p>
          <a:p>
            <a:pPr marL="584200" marR="5080" indent="-571500" algn="just">
              <a:lnSpc>
                <a:spcPts val="4300"/>
              </a:lnSpc>
              <a:spcBef>
                <a:spcPts val="1789"/>
              </a:spcBef>
              <a:buFont typeface="Arial" panose="020B0604020202020204" pitchFamily="34" charset="0"/>
              <a:buChar char="•"/>
            </a:pPr>
            <a:r>
              <a:rPr b="0" i="0" dirty="0">
                <a:latin typeface="Calibri"/>
                <a:cs typeface="Calibri"/>
              </a:rPr>
              <a:t>Seja</a:t>
            </a:r>
            <a:r>
              <a:rPr b="0" i="0" spc="5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para</a:t>
            </a:r>
            <a:r>
              <a:rPr b="0" i="0" spc="4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garantir</a:t>
            </a:r>
            <a:r>
              <a:rPr b="0" i="0" spc="6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nossa</a:t>
            </a:r>
            <a:r>
              <a:rPr b="0" i="0" spc="5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segurança,</a:t>
            </a:r>
            <a:r>
              <a:rPr b="0" i="0" spc="5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como</a:t>
            </a:r>
            <a:r>
              <a:rPr b="0" i="0" spc="5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no</a:t>
            </a:r>
            <a:r>
              <a:rPr b="0" i="0" spc="55" dirty="0">
                <a:latin typeface="Calibri"/>
                <a:cs typeface="Calibri"/>
              </a:rPr>
              <a:t> </a:t>
            </a:r>
            <a:r>
              <a:rPr b="0" i="0" spc="-20" dirty="0">
                <a:latin typeface="Calibri"/>
                <a:cs typeface="Calibri"/>
              </a:rPr>
              <a:t>caso </a:t>
            </a:r>
            <a:r>
              <a:rPr b="0" i="0" dirty="0">
                <a:latin typeface="Calibri"/>
                <a:cs typeface="Calibri"/>
              </a:rPr>
              <a:t>de</a:t>
            </a:r>
            <a:r>
              <a:rPr b="0" i="0" spc="36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produtos</a:t>
            </a:r>
            <a:r>
              <a:rPr b="0" i="0" spc="36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físicos,</a:t>
            </a:r>
            <a:r>
              <a:rPr b="0" i="0" spc="37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seja</a:t>
            </a:r>
            <a:r>
              <a:rPr b="0" i="0" spc="36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para</a:t>
            </a:r>
            <a:r>
              <a:rPr b="0" i="0" spc="37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garantir</a:t>
            </a:r>
            <a:r>
              <a:rPr b="0" i="0" spc="375" dirty="0">
                <a:latin typeface="Calibri"/>
                <a:cs typeface="Calibri"/>
              </a:rPr>
              <a:t>  </a:t>
            </a:r>
            <a:r>
              <a:rPr b="0" i="0" spc="-10" dirty="0">
                <a:latin typeface="Calibri"/>
                <a:cs typeface="Calibri"/>
              </a:rPr>
              <a:t>nossa </a:t>
            </a:r>
            <a:r>
              <a:rPr b="0" i="0" dirty="0">
                <a:latin typeface="Calibri"/>
                <a:cs typeface="Calibri"/>
              </a:rPr>
              <a:t>saúde,</a:t>
            </a:r>
            <a:r>
              <a:rPr b="0" i="0" spc="-6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como</a:t>
            </a:r>
            <a:r>
              <a:rPr b="0" i="0" spc="-4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no</a:t>
            </a:r>
            <a:r>
              <a:rPr b="0" i="0" spc="-5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caso</a:t>
            </a:r>
            <a:r>
              <a:rPr b="0" i="0" spc="-5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de</a:t>
            </a:r>
            <a:r>
              <a:rPr b="0" i="0" spc="-60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alimentos</a:t>
            </a:r>
          </a:p>
          <a:p>
            <a:pPr marL="584200" indent="-571500" algn="just">
              <a:lnSpc>
                <a:spcPct val="100000"/>
              </a:lnSpc>
              <a:spcBef>
                <a:spcPts val="1325"/>
              </a:spcBef>
              <a:buFont typeface="Arial" panose="020B0604020202020204" pitchFamily="34" charset="0"/>
              <a:buChar char="•"/>
            </a:pPr>
            <a:r>
              <a:rPr b="0" i="0" spc="-10" dirty="0">
                <a:latin typeface="Calibri"/>
                <a:cs typeface="Calibri"/>
              </a:rPr>
              <a:t>Programas</a:t>
            </a:r>
            <a:r>
              <a:rPr b="0" i="0" spc="-12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de</a:t>
            </a:r>
            <a:r>
              <a:rPr b="0" i="0" spc="-13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computador</a:t>
            </a:r>
            <a:r>
              <a:rPr b="0" i="0" spc="-12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também</a:t>
            </a:r>
            <a:r>
              <a:rPr b="0" i="0" spc="-12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são</a:t>
            </a:r>
            <a:r>
              <a:rPr b="0" i="0" spc="-114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testados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56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TESTE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686560"/>
            <a:ext cx="10359390" cy="409194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50"/>
              </a:spcBef>
            </a:pPr>
            <a:r>
              <a:rPr sz="33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Definição</a:t>
            </a:r>
            <a:r>
              <a:rPr sz="3300" u="heavy" spc="-1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33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técnica</a:t>
            </a:r>
            <a:r>
              <a:rPr sz="3300" spc="-10" dirty="0">
                <a:latin typeface="Calibri"/>
                <a:cs typeface="Calibri"/>
              </a:rPr>
              <a:t>:</a:t>
            </a:r>
            <a:endParaRPr sz="3300" dirty="0">
              <a:latin typeface="Calibri"/>
              <a:cs typeface="Calibri"/>
            </a:endParaRPr>
          </a:p>
          <a:p>
            <a:pPr marL="12700" marR="5080" algn="just">
              <a:lnSpc>
                <a:spcPct val="100899"/>
              </a:lnSpc>
              <a:spcBef>
                <a:spcPts val="1115"/>
              </a:spcBef>
            </a:pPr>
            <a:r>
              <a:rPr sz="3300" dirty="0">
                <a:latin typeface="Calibri"/>
                <a:cs typeface="Calibri"/>
              </a:rPr>
              <a:t>“Teste</a:t>
            </a:r>
            <a:r>
              <a:rPr sz="3300" spc="60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de</a:t>
            </a:r>
            <a:r>
              <a:rPr sz="3300" spc="6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software</a:t>
            </a:r>
            <a:r>
              <a:rPr sz="3300" spc="61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é</a:t>
            </a:r>
            <a:r>
              <a:rPr sz="3300" spc="6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todo</a:t>
            </a:r>
            <a:r>
              <a:rPr sz="3300" spc="61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e</a:t>
            </a:r>
            <a:r>
              <a:rPr sz="3300" spc="61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qualquer</a:t>
            </a:r>
            <a:r>
              <a:rPr sz="3300" spc="605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procedimento</a:t>
            </a:r>
            <a:r>
              <a:rPr sz="3300" b="1" spc="610" dirty="0">
                <a:latin typeface="Calibri"/>
                <a:cs typeface="Calibri"/>
              </a:rPr>
              <a:t> </a:t>
            </a:r>
            <a:r>
              <a:rPr sz="3300" spc="-25" dirty="0">
                <a:latin typeface="Calibri"/>
                <a:cs typeface="Calibri"/>
              </a:rPr>
              <a:t>que </a:t>
            </a:r>
            <a:r>
              <a:rPr sz="3300" dirty="0">
                <a:latin typeface="Calibri"/>
                <a:cs typeface="Calibri"/>
              </a:rPr>
              <a:t>ajuda</a:t>
            </a:r>
            <a:r>
              <a:rPr sz="3300" spc="58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</a:t>
            </a:r>
            <a:r>
              <a:rPr sz="3300" spc="59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determinar</a:t>
            </a:r>
            <a:r>
              <a:rPr sz="3300" spc="58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se</a:t>
            </a:r>
            <a:r>
              <a:rPr sz="3300" spc="59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o</a:t>
            </a:r>
            <a:r>
              <a:rPr sz="3300" spc="58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programa</a:t>
            </a:r>
            <a:r>
              <a:rPr sz="3300" spc="585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atinge</a:t>
            </a:r>
            <a:r>
              <a:rPr sz="3300" b="1" spc="59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as</a:t>
            </a:r>
            <a:r>
              <a:rPr sz="3300" spc="590" dirty="0">
                <a:latin typeface="Calibri"/>
                <a:cs typeface="Calibri"/>
              </a:rPr>
              <a:t> </a:t>
            </a:r>
            <a:r>
              <a:rPr sz="3300" b="1" spc="-10" dirty="0">
                <a:latin typeface="Calibri"/>
                <a:cs typeface="Calibri"/>
              </a:rPr>
              <a:t>expectativas </a:t>
            </a:r>
            <a:r>
              <a:rPr sz="3300" dirty="0">
                <a:latin typeface="Calibri"/>
                <a:cs typeface="Calibri"/>
              </a:rPr>
              <a:t>para</a:t>
            </a:r>
            <a:r>
              <a:rPr sz="3300" spc="-8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as</a:t>
            </a:r>
            <a:r>
              <a:rPr sz="3300" spc="-7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quais</a:t>
            </a:r>
            <a:r>
              <a:rPr sz="3300" spc="-80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foi</a:t>
            </a:r>
            <a:r>
              <a:rPr sz="3300" b="1" spc="-75" dirty="0">
                <a:latin typeface="Calibri"/>
                <a:cs typeface="Calibri"/>
              </a:rPr>
              <a:t> </a:t>
            </a:r>
            <a:r>
              <a:rPr sz="3300" b="1" dirty="0">
                <a:latin typeface="Calibri"/>
                <a:cs typeface="Calibri"/>
              </a:rPr>
              <a:t>criado</a:t>
            </a:r>
            <a:r>
              <a:rPr sz="3300" b="1" spc="-7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(BRAGA,</a:t>
            </a:r>
            <a:r>
              <a:rPr sz="3300" spc="-7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2016</a:t>
            </a:r>
            <a:r>
              <a:rPr sz="3300" spc="-7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apud</a:t>
            </a:r>
            <a:r>
              <a:rPr sz="3300" spc="-70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NETO,</a:t>
            </a:r>
            <a:r>
              <a:rPr sz="3300" spc="-6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2010).”</a:t>
            </a:r>
            <a:endParaRPr sz="3300" dirty="0">
              <a:latin typeface="Calibri"/>
              <a:cs typeface="Calibri"/>
            </a:endParaRPr>
          </a:p>
          <a:p>
            <a:pPr marL="12700" marR="4543425">
              <a:lnSpc>
                <a:spcPct val="131500"/>
              </a:lnSpc>
              <a:spcBef>
                <a:spcPts val="3385"/>
              </a:spcBef>
            </a:pPr>
            <a:r>
              <a:rPr sz="3300" dirty="0">
                <a:latin typeface="Calibri"/>
                <a:cs typeface="Calibri"/>
              </a:rPr>
              <a:t>Exemplo:</a:t>
            </a:r>
            <a:r>
              <a:rPr sz="3300" spc="-9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Editor</a:t>
            </a:r>
            <a:r>
              <a:rPr sz="3300" spc="-9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de</a:t>
            </a:r>
            <a:r>
              <a:rPr sz="3300" spc="-10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texto Expectativa: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criar</a:t>
            </a:r>
            <a:r>
              <a:rPr sz="3300" spc="-6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ou</a:t>
            </a:r>
            <a:r>
              <a:rPr sz="3300" spc="-5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editar</a:t>
            </a:r>
            <a:r>
              <a:rPr sz="3300" spc="-55" dirty="0">
                <a:latin typeface="Calibri"/>
                <a:cs typeface="Calibri"/>
              </a:rPr>
              <a:t> </a:t>
            </a:r>
            <a:r>
              <a:rPr sz="3300" spc="-10" dirty="0">
                <a:latin typeface="Calibri"/>
                <a:cs typeface="Calibri"/>
              </a:rPr>
              <a:t>textos.</a:t>
            </a:r>
            <a:endParaRPr sz="3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TESTE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635026"/>
            <a:ext cx="10356850" cy="3477260"/>
          </a:xfrm>
          <a:prstGeom prst="rect">
            <a:avLst/>
          </a:prstGeom>
        </p:spPr>
        <p:txBody>
          <a:bodyPr vert="horz" wrap="square" lIns="0" tIns="197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4000" spc="-60" dirty="0">
                <a:latin typeface="Calibri"/>
                <a:cs typeface="Calibri"/>
              </a:rPr>
              <a:t>Testar</a:t>
            </a:r>
            <a:r>
              <a:rPr sz="4000" spc="-1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um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software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consiste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em:</a:t>
            </a:r>
            <a:endParaRPr sz="40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1315"/>
              </a:spcBef>
              <a:buSzPct val="72222"/>
              <a:buFont typeface="Arial MT"/>
              <a:buChar char="•"/>
              <a:tabLst>
                <a:tab pos="698500" algn="l"/>
              </a:tabLst>
            </a:pPr>
            <a:r>
              <a:rPr sz="3600" spc="-20" dirty="0">
                <a:latin typeface="Calibri"/>
                <a:cs typeface="Calibri"/>
              </a:rPr>
              <a:t>Verificar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ele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atende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às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expectativas</a:t>
            </a:r>
            <a:endParaRPr sz="3600">
              <a:latin typeface="Calibri"/>
              <a:cs typeface="Calibri"/>
            </a:endParaRPr>
          </a:p>
          <a:p>
            <a:pPr marL="698500" indent="-228600">
              <a:lnSpc>
                <a:spcPct val="100000"/>
              </a:lnSpc>
              <a:spcBef>
                <a:spcPts val="1175"/>
              </a:spcBef>
              <a:buSzPct val="72222"/>
              <a:buFont typeface="Arial MT"/>
              <a:buChar char="•"/>
              <a:tabLst>
                <a:tab pos="698500" algn="l"/>
              </a:tabLst>
            </a:pPr>
            <a:r>
              <a:rPr sz="3600" dirty="0">
                <a:latin typeface="Calibri"/>
                <a:cs typeface="Calibri"/>
              </a:rPr>
              <a:t>Se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seu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funcionamento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é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limpo,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amigável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correto</a:t>
            </a:r>
            <a:endParaRPr sz="3600">
              <a:latin typeface="Calibri"/>
              <a:cs typeface="Calibri"/>
            </a:endParaRPr>
          </a:p>
          <a:p>
            <a:pPr marL="698500" marR="5080" indent="-228600">
              <a:lnSpc>
                <a:spcPts val="4300"/>
              </a:lnSpc>
              <a:spcBef>
                <a:spcPts val="1290"/>
              </a:spcBef>
              <a:buSzPct val="72222"/>
              <a:buFont typeface="Arial MT"/>
              <a:buChar char="•"/>
              <a:tabLst>
                <a:tab pos="698500" algn="l"/>
                <a:tab pos="1343025" algn="l"/>
                <a:tab pos="2110105" algn="l"/>
                <a:tab pos="2725420" algn="l"/>
                <a:tab pos="4706620" algn="l"/>
                <a:tab pos="5396230" algn="l"/>
                <a:tab pos="7370445" algn="l"/>
                <a:tab pos="8406130" algn="l"/>
                <a:tab pos="8855710" algn="l"/>
                <a:tab pos="9867900" algn="l"/>
              </a:tabLst>
            </a:pPr>
            <a:r>
              <a:rPr sz="3600" spc="-25" dirty="0">
                <a:latin typeface="Calibri"/>
                <a:cs typeface="Calibri"/>
              </a:rPr>
              <a:t>Se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ele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se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enquadra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no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ambiente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para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50" dirty="0">
                <a:latin typeface="Calibri"/>
                <a:cs typeface="Calibri"/>
              </a:rPr>
              <a:t>o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qual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45" dirty="0">
                <a:latin typeface="Calibri"/>
                <a:cs typeface="Calibri"/>
              </a:rPr>
              <a:t>foi </a:t>
            </a:r>
            <a:r>
              <a:rPr sz="3600" spc="-10" dirty="0">
                <a:latin typeface="Calibri"/>
                <a:cs typeface="Calibri"/>
              </a:rPr>
              <a:t>projetado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TESTE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68347"/>
            <a:ext cx="10357485" cy="11836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5"/>
              </a:spcBef>
              <a:tabLst>
                <a:tab pos="688340" algn="l"/>
                <a:tab pos="2810510" algn="l"/>
                <a:tab pos="4836795" algn="l"/>
                <a:tab pos="5711190" algn="l"/>
                <a:tab pos="7077075" algn="l"/>
                <a:tab pos="7935595" algn="l"/>
                <a:tab pos="10091420" algn="l"/>
              </a:tabLst>
            </a:pPr>
            <a:r>
              <a:rPr sz="4000" spc="-50" dirty="0">
                <a:latin typeface="Calibri"/>
                <a:cs typeface="Calibri"/>
              </a:rPr>
              <a:t>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principal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objetivo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do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teste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de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software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0" dirty="0">
                <a:latin typeface="Calibri"/>
                <a:cs typeface="Calibri"/>
              </a:rPr>
              <a:t>é </a:t>
            </a:r>
            <a:r>
              <a:rPr sz="4000" dirty="0">
                <a:latin typeface="Calibri"/>
                <a:cs typeface="Calibri"/>
              </a:rPr>
              <a:t>assegurar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qualidade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do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produto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final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TESTE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68347"/>
            <a:ext cx="10358755" cy="2291653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584200" marR="5080" indent="-571500" algn="just">
              <a:lnSpc>
                <a:spcPct val="89800"/>
              </a:lnSpc>
              <a:spcBef>
                <a:spcPts val="590"/>
              </a:spcBef>
              <a:buFont typeface="Arial" panose="020B0604020202020204" pitchFamily="34" charset="0"/>
              <a:buChar char="•"/>
            </a:pPr>
            <a:r>
              <a:rPr sz="4000" dirty="0">
                <a:latin typeface="Calibri"/>
                <a:cs typeface="Calibri"/>
              </a:rPr>
              <a:t>O</a:t>
            </a:r>
            <a:r>
              <a:rPr sz="4000" spc="5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teste</a:t>
            </a:r>
            <a:r>
              <a:rPr sz="4000" spc="5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tenta</a:t>
            </a:r>
            <a:r>
              <a:rPr sz="4000" spc="5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garantir</a:t>
            </a:r>
            <a:r>
              <a:rPr sz="4000" spc="5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que</a:t>
            </a:r>
            <a:r>
              <a:rPr sz="4000" spc="5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5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programa</a:t>
            </a:r>
            <a:r>
              <a:rPr sz="4000" spc="54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funcione </a:t>
            </a:r>
            <a:r>
              <a:rPr sz="4000" dirty="0">
                <a:latin typeface="Calibri"/>
                <a:cs typeface="Calibri"/>
              </a:rPr>
              <a:t>conforme</a:t>
            </a:r>
            <a:r>
              <a:rPr sz="4000" spc="7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8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esperado,</a:t>
            </a:r>
            <a:r>
              <a:rPr sz="4000" spc="7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seja</a:t>
            </a:r>
            <a:r>
              <a:rPr sz="4000" spc="7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seguro,</a:t>
            </a:r>
            <a:r>
              <a:rPr sz="4000" spc="8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confiável</a:t>
            </a:r>
            <a:r>
              <a:rPr sz="4000" spc="70" dirty="0">
                <a:latin typeface="Calibri"/>
                <a:cs typeface="Calibri"/>
              </a:rPr>
              <a:t>  </a:t>
            </a:r>
            <a:r>
              <a:rPr sz="4000" spc="-50" dirty="0">
                <a:latin typeface="Calibri"/>
                <a:cs typeface="Calibri"/>
              </a:rPr>
              <a:t>e </a:t>
            </a:r>
            <a:r>
              <a:rPr sz="4000" dirty="0">
                <a:latin typeface="Calibri"/>
                <a:cs typeface="Calibri"/>
              </a:rPr>
              <a:t>atenda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às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necessidades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dos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usuários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TESTE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68347"/>
            <a:ext cx="10358120" cy="298158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584200" marR="5080" indent="-571500" algn="just">
              <a:lnSpc>
                <a:spcPct val="89800"/>
              </a:lnSpc>
              <a:spcBef>
                <a:spcPts val="590"/>
              </a:spcBef>
              <a:buFont typeface="Arial" panose="020B0604020202020204" pitchFamily="34" charset="0"/>
              <a:buChar char="•"/>
            </a:pPr>
            <a:r>
              <a:rPr sz="4000" spc="-20" dirty="0">
                <a:latin typeface="Calibri"/>
                <a:cs typeface="Calibri"/>
              </a:rPr>
              <a:t>Teste</a:t>
            </a:r>
            <a:r>
              <a:rPr sz="4000" spc="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software</a:t>
            </a:r>
            <a:r>
              <a:rPr sz="4000" spc="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é</a:t>
            </a:r>
            <a:r>
              <a:rPr sz="4000" spc="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uma</a:t>
            </a:r>
            <a:r>
              <a:rPr sz="4000" spc="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das</a:t>
            </a:r>
            <a:r>
              <a:rPr sz="4000" spc="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principais</a:t>
            </a:r>
            <a:r>
              <a:rPr sz="4000" spc="8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atividades </a:t>
            </a:r>
            <a:r>
              <a:rPr sz="4000" dirty="0">
                <a:latin typeface="Calibri"/>
                <a:cs typeface="Calibri"/>
              </a:rPr>
              <a:t>empregadas</a:t>
            </a:r>
            <a:r>
              <a:rPr sz="4000" spc="95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para</a:t>
            </a:r>
            <a:r>
              <a:rPr sz="4000" spc="96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garantir</a:t>
            </a:r>
            <a:r>
              <a:rPr sz="4000" spc="96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96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qualidade</a:t>
            </a:r>
            <a:r>
              <a:rPr sz="4000" spc="955" dirty="0">
                <a:latin typeface="Calibri"/>
                <a:cs typeface="Calibri"/>
              </a:rPr>
              <a:t>  </a:t>
            </a:r>
            <a:r>
              <a:rPr sz="4000" spc="-25" dirty="0">
                <a:latin typeface="Calibri"/>
                <a:cs typeface="Calibri"/>
              </a:rPr>
              <a:t>do </a:t>
            </a:r>
            <a:r>
              <a:rPr sz="4000" dirty="0">
                <a:latin typeface="Calibri"/>
                <a:cs typeface="Calibri"/>
              </a:rPr>
              <a:t>software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em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desenvolvimento</a:t>
            </a:r>
            <a:endParaRPr sz="4000" dirty="0">
              <a:latin typeface="Calibri"/>
              <a:cs typeface="Calibri"/>
            </a:endParaRPr>
          </a:p>
          <a:p>
            <a:pPr marL="584200" marR="5715" indent="-571500" algn="just">
              <a:lnSpc>
                <a:spcPts val="4300"/>
              </a:lnSpc>
              <a:spcBef>
                <a:spcPts val="1060"/>
              </a:spcBef>
              <a:buFont typeface="Arial" panose="020B0604020202020204" pitchFamily="34" charset="0"/>
              <a:buChar char="•"/>
            </a:pPr>
            <a:r>
              <a:rPr sz="4000" dirty="0">
                <a:latin typeface="Calibri"/>
                <a:cs typeface="Calibri"/>
              </a:rPr>
              <a:t>Segundo</a:t>
            </a:r>
            <a:r>
              <a:rPr sz="4000" spc="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literatura,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pode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consumir</a:t>
            </a:r>
            <a:r>
              <a:rPr sz="4000" spc="6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mais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5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50% </a:t>
            </a:r>
            <a:r>
              <a:rPr sz="4000" dirty="0">
                <a:latin typeface="Calibri"/>
                <a:cs typeface="Calibri"/>
              </a:rPr>
              <a:t>do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custo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total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desenvolvimento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TESTE</a:t>
            </a:r>
            <a:r>
              <a:rPr spc="-5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20" dirty="0"/>
              <a:t>SOFTWARE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69900" marR="5080" indent="-457200" algn="just">
              <a:lnSpc>
                <a:spcPct val="77300"/>
              </a:lnSpc>
              <a:spcBef>
                <a:spcPts val="915"/>
              </a:spcBef>
              <a:buFont typeface="Arial" panose="020B0604020202020204" pitchFamily="34" charset="0"/>
              <a:buChar char="•"/>
            </a:pPr>
            <a:r>
              <a:rPr sz="3000" b="0" i="0" dirty="0">
                <a:latin typeface="Calibri"/>
                <a:cs typeface="Calibri"/>
              </a:rPr>
              <a:t>Defeito</a:t>
            </a:r>
            <a:r>
              <a:rPr sz="3000" b="0" i="0" spc="-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fault:</a:t>
            </a:r>
            <a:r>
              <a:rPr sz="3000" b="0" i="0" spc="-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é</a:t>
            </a:r>
            <a:r>
              <a:rPr sz="3000" b="0" i="0" spc="-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</a:t>
            </a:r>
            <a:r>
              <a:rPr sz="3000" b="0" i="0" spc="-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passo,</a:t>
            </a:r>
            <a:r>
              <a:rPr sz="3000" b="0" i="0" spc="-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processo</a:t>
            </a:r>
            <a:r>
              <a:rPr sz="3000" b="0" i="0" spc="-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ou</a:t>
            </a:r>
            <a:r>
              <a:rPr sz="3000" b="0" i="0" spc="-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definição</a:t>
            </a:r>
            <a:r>
              <a:rPr sz="3000" b="0" i="0" spc="-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de</a:t>
            </a:r>
            <a:r>
              <a:rPr sz="3000" b="0" i="0" spc="-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dados</a:t>
            </a:r>
            <a:r>
              <a:rPr sz="3000" b="0" i="0" spc="-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que</a:t>
            </a:r>
            <a:r>
              <a:rPr sz="3000" b="0" i="0" spc="-50" dirty="0">
                <a:latin typeface="Calibri"/>
                <a:cs typeface="Calibri"/>
              </a:rPr>
              <a:t> </a:t>
            </a:r>
            <a:r>
              <a:rPr sz="3000" b="0" i="0" spc="-20" dirty="0">
                <a:latin typeface="Calibri"/>
                <a:cs typeface="Calibri"/>
              </a:rPr>
              <a:t>está </a:t>
            </a:r>
            <a:r>
              <a:rPr sz="3000" b="0" i="0" spc="-10" dirty="0">
                <a:latin typeface="Calibri"/>
                <a:cs typeface="Calibri"/>
              </a:rPr>
              <a:t>incorreto</a:t>
            </a:r>
            <a:r>
              <a:rPr sz="3000" b="0" i="0" spc="-6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em</a:t>
            </a:r>
            <a:r>
              <a:rPr sz="3000" b="0" i="0" spc="-6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</a:t>
            </a:r>
            <a:r>
              <a:rPr sz="3000" b="0" i="0" spc="-60" dirty="0">
                <a:latin typeface="Calibri"/>
                <a:cs typeface="Calibri"/>
              </a:rPr>
              <a:t> </a:t>
            </a:r>
            <a:r>
              <a:rPr sz="3000" b="0" i="0" spc="-10" dirty="0">
                <a:latin typeface="Calibri"/>
                <a:cs typeface="Calibri"/>
              </a:rPr>
              <a:t>programa</a:t>
            </a:r>
            <a:r>
              <a:rPr sz="3000" b="0" i="0" spc="-6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de</a:t>
            </a:r>
            <a:r>
              <a:rPr sz="3000" b="0" i="0" spc="-70" dirty="0">
                <a:latin typeface="Calibri"/>
                <a:cs typeface="Calibri"/>
              </a:rPr>
              <a:t> </a:t>
            </a:r>
            <a:r>
              <a:rPr sz="3000" b="0" i="0" spc="-10" dirty="0">
                <a:latin typeface="Calibri"/>
                <a:cs typeface="Calibri"/>
              </a:rPr>
              <a:t>computador</a:t>
            </a:r>
            <a:endParaRPr sz="30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ts val="2900"/>
              </a:lnSpc>
              <a:spcBef>
                <a:spcPts val="995"/>
              </a:spcBef>
              <a:buFont typeface="Arial" panose="020B0604020202020204" pitchFamily="34" charset="0"/>
              <a:buChar char="•"/>
            </a:pPr>
            <a:r>
              <a:rPr sz="3000" b="0" i="0" dirty="0">
                <a:latin typeface="Calibri"/>
                <a:cs typeface="Calibri"/>
              </a:rPr>
              <a:t>Engano</a:t>
            </a:r>
            <a:r>
              <a:rPr sz="3000" b="0" i="0" spc="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mistake:</a:t>
            </a:r>
            <a:r>
              <a:rPr sz="3000" b="0" i="0" spc="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é</a:t>
            </a:r>
            <a:r>
              <a:rPr sz="3000" b="0" i="0" spc="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entendida</a:t>
            </a:r>
            <a:r>
              <a:rPr sz="3000" b="0" i="0" spc="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como</a:t>
            </a:r>
            <a:r>
              <a:rPr sz="3000" b="0" i="0" spc="5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uma</a:t>
            </a:r>
            <a:r>
              <a:rPr sz="3000" b="0" i="0" spc="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ação</a:t>
            </a:r>
            <a:r>
              <a:rPr sz="3000" b="0" i="0" spc="5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humana</a:t>
            </a:r>
            <a:r>
              <a:rPr sz="3000" b="0" i="0" spc="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que</a:t>
            </a:r>
            <a:r>
              <a:rPr sz="3000" b="0" i="0" spc="40" dirty="0">
                <a:latin typeface="Calibri"/>
                <a:cs typeface="Calibri"/>
              </a:rPr>
              <a:t> </a:t>
            </a:r>
            <a:r>
              <a:rPr sz="3000" b="0" i="0" spc="-10" dirty="0">
                <a:latin typeface="Calibri"/>
                <a:cs typeface="Calibri"/>
              </a:rPr>
              <a:t>produz </a:t>
            </a:r>
            <a:r>
              <a:rPr sz="3000" b="0" i="0" dirty="0">
                <a:latin typeface="Calibri"/>
                <a:cs typeface="Calibri"/>
              </a:rPr>
              <a:t>um</a:t>
            </a:r>
            <a:r>
              <a:rPr sz="3000" b="0" i="0" spc="-45" dirty="0">
                <a:latin typeface="Calibri"/>
                <a:cs typeface="Calibri"/>
              </a:rPr>
              <a:t> </a:t>
            </a:r>
            <a:r>
              <a:rPr sz="3000" b="0" i="0" spc="-10" dirty="0">
                <a:latin typeface="Calibri"/>
                <a:cs typeface="Calibri"/>
              </a:rPr>
              <a:t>defeito</a:t>
            </a:r>
            <a:endParaRPr sz="30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ts val="2900"/>
              </a:lnSpc>
              <a:spcBef>
                <a:spcPts val="990"/>
              </a:spcBef>
              <a:buFont typeface="Arial" panose="020B0604020202020204" pitchFamily="34" charset="0"/>
              <a:buChar char="•"/>
            </a:pPr>
            <a:r>
              <a:rPr sz="3000" b="0" i="0" dirty="0">
                <a:latin typeface="Calibri"/>
                <a:cs typeface="Calibri"/>
              </a:rPr>
              <a:t>Erro</a:t>
            </a:r>
            <a:r>
              <a:rPr sz="3000" b="0" i="0" spc="-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error:</a:t>
            </a:r>
            <a:r>
              <a:rPr sz="3000" b="0" i="0" spc="-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é</a:t>
            </a:r>
            <a:r>
              <a:rPr sz="3000" b="0" i="0" spc="-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 estado interno incorreto de</a:t>
            </a:r>
            <a:r>
              <a:rPr sz="3000" b="0" i="0" spc="-1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 programa</a:t>
            </a:r>
            <a:r>
              <a:rPr sz="3000" b="0" i="0" spc="-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que</a:t>
            </a:r>
            <a:r>
              <a:rPr sz="3000" b="0" i="0" spc="-1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é </a:t>
            </a:r>
            <a:r>
              <a:rPr sz="3000" b="0" i="0" spc="-50" dirty="0">
                <a:latin typeface="Calibri"/>
                <a:cs typeface="Calibri"/>
              </a:rPr>
              <a:t>a </a:t>
            </a:r>
            <a:r>
              <a:rPr sz="3000" b="0" i="0" spc="-20" dirty="0">
                <a:latin typeface="Calibri"/>
                <a:cs typeface="Calibri"/>
              </a:rPr>
              <a:t>manifestação</a:t>
            </a:r>
            <a:r>
              <a:rPr sz="3000" b="0" i="0" spc="-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de</a:t>
            </a:r>
            <a:r>
              <a:rPr sz="3000" b="0" i="0" spc="-6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algum</a:t>
            </a:r>
            <a:r>
              <a:rPr sz="3000" b="0" i="0" spc="-50" dirty="0">
                <a:latin typeface="Calibri"/>
                <a:cs typeface="Calibri"/>
              </a:rPr>
              <a:t> </a:t>
            </a:r>
            <a:r>
              <a:rPr sz="3000" b="0" i="0" spc="-10" dirty="0">
                <a:latin typeface="Calibri"/>
                <a:cs typeface="Calibri"/>
              </a:rPr>
              <a:t>defeito</a:t>
            </a:r>
            <a:endParaRPr sz="3000" dirty="0">
              <a:latin typeface="Calibri"/>
              <a:cs typeface="Calibri"/>
            </a:endParaRPr>
          </a:p>
          <a:p>
            <a:pPr marL="469900" marR="5080" indent="-457200" algn="just">
              <a:lnSpc>
                <a:spcPts val="2900"/>
              </a:lnSpc>
              <a:spcBef>
                <a:spcPts val="894"/>
              </a:spcBef>
              <a:buFont typeface="Arial" panose="020B0604020202020204" pitchFamily="34" charset="0"/>
              <a:buChar char="•"/>
            </a:pPr>
            <a:r>
              <a:rPr sz="3000" b="0" i="0" dirty="0">
                <a:latin typeface="Calibri"/>
                <a:cs typeface="Calibri"/>
              </a:rPr>
              <a:t>Falha</a:t>
            </a:r>
            <a:r>
              <a:rPr sz="3000" b="0" i="0" spc="185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failure: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é</a:t>
            </a:r>
            <a:r>
              <a:rPr sz="3000" b="0" i="0" spc="185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quando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o</a:t>
            </a:r>
            <a:r>
              <a:rPr sz="3000" b="0" i="0" spc="195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erro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se</a:t>
            </a:r>
            <a:r>
              <a:rPr sz="3000" b="0" i="0" spc="185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propaga</a:t>
            </a:r>
            <a:r>
              <a:rPr sz="3000" b="0" i="0" spc="185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para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a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dirty="0">
                <a:latin typeface="Calibri"/>
                <a:cs typeface="Calibri"/>
              </a:rPr>
              <a:t>saída</a:t>
            </a:r>
            <a:r>
              <a:rPr sz="3000" b="0" i="0" spc="190" dirty="0">
                <a:latin typeface="Calibri"/>
                <a:cs typeface="Calibri"/>
              </a:rPr>
              <a:t>  </a:t>
            </a:r>
            <a:r>
              <a:rPr sz="3000" b="0" i="0" spc="-25" dirty="0">
                <a:latin typeface="Calibri"/>
                <a:cs typeface="Calibri"/>
              </a:rPr>
              <a:t>do </a:t>
            </a:r>
            <a:r>
              <a:rPr sz="3000" b="0" i="0" dirty="0">
                <a:latin typeface="Calibri"/>
                <a:cs typeface="Calibri"/>
              </a:rPr>
              <a:t>programa,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levando</a:t>
            </a:r>
            <a:r>
              <a:rPr sz="3000" b="0" i="0" spc="19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a</a:t>
            </a:r>
            <a:r>
              <a:rPr sz="3000" b="0" i="0" spc="19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uma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saída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diferente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da</a:t>
            </a:r>
            <a:r>
              <a:rPr sz="3000" b="0" i="0" spc="19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esperada,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ou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seja,</a:t>
            </a:r>
            <a:r>
              <a:rPr sz="3000" b="0" i="0" spc="190" dirty="0">
                <a:latin typeface="Calibri"/>
                <a:cs typeface="Calibri"/>
              </a:rPr>
              <a:t> </a:t>
            </a:r>
            <a:r>
              <a:rPr sz="3000" b="0" i="0" spc="-50" dirty="0">
                <a:latin typeface="Calibri"/>
                <a:cs typeface="Calibri"/>
              </a:rPr>
              <a:t>o </a:t>
            </a:r>
            <a:r>
              <a:rPr sz="3000" b="0" i="0" dirty="0">
                <a:latin typeface="Calibri"/>
                <a:cs typeface="Calibri"/>
              </a:rPr>
              <a:t>programa</a:t>
            </a:r>
            <a:r>
              <a:rPr sz="3000" b="0" i="0" spc="14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produz</a:t>
            </a:r>
            <a:r>
              <a:rPr sz="3000" b="0" i="0" spc="13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um</a:t>
            </a:r>
            <a:r>
              <a:rPr sz="3000" b="0" i="0" spc="1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comportamento</a:t>
            </a:r>
            <a:r>
              <a:rPr sz="3000" b="0" i="0" spc="1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incorreto</a:t>
            </a:r>
            <a:r>
              <a:rPr sz="3000" b="0" i="0" spc="145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em</a:t>
            </a:r>
            <a:r>
              <a:rPr sz="3000" b="0" i="0" spc="1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relação</a:t>
            </a:r>
            <a:r>
              <a:rPr sz="3000" b="0" i="0" spc="150" dirty="0">
                <a:latin typeface="Calibri"/>
                <a:cs typeface="Calibri"/>
              </a:rPr>
              <a:t> </a:t>
            </a:r>
            <a:r>
              <a:rPr sz="3000" b="0" i="0" dirty="0">
                <a:latin typeface="Calibri"/>
                <a:cs typeface="Calibri"/>
              </a:rPr>
              <a:t>a</a:t>
            </a:r>
            <a:r>
              <a:rPr sz="3000" b="0" i="0" spc="145" dirty="0">
                <a:latin typeface="Calibri"/>
                <a:cs typeface="Calibri"/>
              </a:rPr>
              <a:t> </a:t>
            </a:r>
            <a:r>
              <a:rPr sz="3000" b="0" i="0" spc="-25" dirty="0">
                <a:latin typeface="Calibri"/>
                <a:cs typeface="Calibri"/>
              </a:rPr>
              <a:t>sua </a:t>
            </a:r>
            <a:r>
              <a:rPr sz="3000" b="0" i="0" spc="-10" dirty="0">
                <a:latin typeface="Calibri"/>
                <a:cs typeface="Calibri"/>
              </a:rPr>
              <a:t>especificação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Padrão</a:t>
            </a:r>
            <a:r>
              <a:rPr spc="-120" dirty="0"/>
              <a:t> </a:t>
            </a:r>
            <a:r>
              <a:rPr dirty="0"/>
              <a:t>IEEE</a:t>
            </a:r>
            <a:r>
              <a:rPr spc="-125" dirty="0"/>
              <a:t> </a:t>
            </a:r>
            <a:r>
              <a:rPr spc="-10" dirty="0"/>
              <a:t>610.12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85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veremos</a:t>
            </a:r>
            <a:r>
              <a:rPr spc="-80" dirty="0"/>
              <a:t> </a:t>
            </a:r>
            <a:r>
              <a:rPr dirty="0"/>
              <a:t>nesse</a:t>
            </a:r>
            <a:r>
              <a:rPr spc="-80" dirty="0"/>
              <a:t> </a:t>
            </a:r>
            <a:r>
              <a:rPr spc="-10" dirty="0"/>
              <a:t>semestre?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04339"/>
            <a:ext cx="9800590" cy="24790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dirty="0">
                <a:latin typeface="Calibri"/>
                <a:cs typeface="Calibri"/>
              </a:rPr>
              <a:t>O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que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é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teste</a:t>
            </a:r>
            <a:r>
              <a:rPr sz="4000" spc="-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software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20" dirty="0">
                <a:latin typeface="Calibri"/>
                <a:cs typeface="Calibri"/>
              </a:rPr>
              <a:t>Artefatos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teste</a:t>
            </a:r>
            <a:endParaRPr sz="4000">
              <a:latin typeface="Calibri"/>
              <a:cs typeface="Calibri"/>
            </a:endParaRPr>
          </a:p>
          <a:p>
            <a:pPr marL="698500" marR="5080" lvl="1" indent="-228600">
              <a:lnSpc>
                <a:spcPts val="4200"/>
              </a:lnSpc>
              <a:spcBef>
                <a:spcPts val="355"/>
              </a:spcBef>
              <a:buFont typeface="Arial MT"/>
              <a:buChar char="•"/>
              <a:tabLst>
                <a:tab pos="698500" algn="l"/>
              </a:tabLst>
            </a:pPr>
            <a:r>
              <a:rPr sz="3600" dirty="0">
                <a:latin typeface="Calibri"/>
                <a:cs typeface="Calibri"/>
              </a:rPr>
              <a:t>Planos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teste.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Documentação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estratégias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de </a:t>
            </a:r>
            <a:r>
              <a:rPr sz="3600" dirty="0">
                <a:latin typeface="Calibri"/>
                <a:cs typeface="Calibri"/>
              </a:rPr>
              <a:t>testes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</a:t>
            </a:r>
            <a:r>
              <a:rPr sz="3600" spc="-1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outros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artefatos.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Revisão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software.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81556"/>
            <a:ext cx="10358120" cy="13912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469900" marR="5080" indent="-457200" algn="just">
              <a:lnSpc>
                <a:spcPct val="90000"/>
              </a:lnSpc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sz="3200" dirty="0">
                <a:latin typeface="Calibri"/>
                <a:cs typeface="Calibri"/>
              </a:rPr>
              <a:t>Defeito</a:t>
            </a:r>
            <a:r>
              <a:rPr sz="3200" spc="7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(bug</a:t>
            </a:r>
            <a:r>
              <a:rPr sz="3200" spc="7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7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fault):</a:t>
            </a:r>
            <a:r>
              <a:rPr sz="3200" spc="7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7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7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problema</a:t>
            </a:r>
            <a:r>
              <a:rPr sz="3200" spc="7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7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imperfeição</a:t>
            </a:r>
            <a:r>
              <a:rPr sz="3200" spc="7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no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38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39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39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lógica</a:t>
            </a:r>
            <a:r>
              <a:rPr sz="3200" spc="39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39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385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390" dirty="0">
                <a:latin typeface="Calibri"/>
                <a:cs typeface="Calibri"/>
              </a:rPr>
              <a:t>   </a:t>
            </a:r>
            <a:r>
              <a:rPr sz="3200" dirty="0">
                <a:latin typeface="Calibri"/>
                <a:cs typeface="Calibri"/>
              </a:rPr>
              <a:t>causa</a:t>
            </a:r>
            <a:r>
              <a:rPr sz="3200" spc="390" dirty="0">
                <a:latin typeface="Calibri"/>
                <a:cs typeface="Calibri"/>
              </a:rPr>
              <a:t>   </a:t>
            </a:r>
            <a:r>
              <a:rPr sz="3200" spc="-25" dirty="0">
                <a:latin typeface="Calibri"/>
                <a:cs typeface="Calibri"/>
              </a:rPr>
              <a:t>um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indesejado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24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DEFEITO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63267"/>
            <a:ext cx="10358755" cy="377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62145">
              <a:lnSpc>
                <a:spcPct val="114399"/>
              </a:lnSpc>
              <a:spcBef>
                <a:spcPts val="100"/>
              </a:spcBef>
            </a:pPr>
            <a:r>
              <a:rPr sz="3200" dirty="0" err="1">
                <a:latin typeface="Calibri"/>
                <a:cs typeface="Calibri"/>
              </a:rPr>
              <a:t>Resultado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 err="1">
                <a:latin typeface="Calibri"/>
                <a:cs typeface="Calibri"/>
              </a:rPr>
              <a:t>código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mal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sz="3200" spc="-10" dirty="0" err="1">
                <a:latin typeface="Calibri"/>
                <a:cs typeface="Calibri"/>
              </a:rPr>
              <a:t>escrito</a:t>
            </a:r>
            <a:r>
              <a:rPr sz="3200" spc="-10" dirty="0">
                <a:latin typeface="Calibri"/>
                <a:cs typeface="Calibri"/>
              </a:rPr>
              <a:t> Implementação</a:t>
            </a:r>
            <a:r>
              <a:rPr sz="3200" spc="-1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equivocada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3200" dirty="0">
                <a:latin typeface="Calibri"/>
                <a:cs typeface="Calibri"/>
              </a:rPr>
              <a:t>Causa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anomalia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funcionamento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sistema</a:t>
            </a:r>
            <a:endParaRPr sz="3200" dirty="0">
              <a:latin typeface="Calibri"/>
              <a:cs typeface="Calibri"/>
            </a:endParaRPr>
          </a:p>
          <a:p>
            <a:pPr marL="12700" marR="5080">
              <a:lnSpc>
                <a:spcPct val="101899"/>
              </a:lnSpc>
              <a:spcBef>
                <a:spcPts val="480"/>
              </a:spcBef>
              <a:tabLst>
                <a:tab pos="430530" algn="l"/>
                <a:tab pos="1810385" algn="l"/>
                <a:tab pos="2679700" algn="l"/>
                <a:tab pos="5083175" algn="l"/>
                <a:tab pos="5855335" algn="l"/>
                <a:tab pos="6385560" algn="l"/>
                <a:tab pos="6748145" algn="l"/>
                <a:tab pos="8064500" algn="l"/>
              </a:tabLst>
            </a:pPr>
            <a:r>
              <a:rPr sz="3200" spc="-50" dirty="0">
                <a:latin typeface="Calibri"/>
                <a:cs typeface="Calibri"/>
              </a:rPr>
              <a:t>O</a:t>
            </a:r>
            <a:r>
              <a:rPr lang="pt-BR" sz="3200" dirty="0">
                <a:latin typeface="Calibri"/>
                <a:cs typeface="Calibri"/>
              </a:rPr>
              <a:t>	</a:t>
            </a:r>
            <a:r>
              <a:rPr sz="3200" spc="-10" dirty="0" err="1">
                <a:latin typeface="Calibri"/>
                <a:cs typeface="Calibri"/>
              </a:rPr>
              <a:t>usuário</a:t>
            </a:r>
            <a:r>
              <a:rPr lang="pt-BR"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final</a:t>
            </a:r>
            <a:r>
              <a:rPr lang="pt-BR" sz="3200" dirty="0">
                <a:latin typeface="Calibri"/>
                <a:cs typeface="Calibri"/>
              </a:rPr>
              <a:t>	</a:t>
            </a:r>
            <a:r>
              <a:rPr sz="3200" spc="-10" dirty="0" err="1">
                <a:latin typeface="Calibri"/>
                <a:cs typeface="Calibri"/>
              </a:rPr>
              <a:t>normalmente</a:t>
            </a:r>
            <a:r>
              <a:rPr lang="pt-BR" sz="3200" dirty="0">
                <a:latin typeface="Calibri"/>
                <a:cs typeface="Calibri"/>
              </a:rPr>
              <a:t>	</a:t>
            </a:r>
            <a:r>
              <a:rPr sz="3200" spc="-25" dirty="0" err="1">
                <a:latin typeface="Calibri"/>
                <a:cs typeface="Calibri"/>
              </a:rPr>
              <a:t>não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vê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defeito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propriamente dito</a:t>
            </a:r>
            <a:endParaRPr sz="3200" dirty="0">
              <a:latin typeface="Calibri"/>
              <a:cs typeface="Calibri"/>
            </a:endParaRPr>
          </a:p>
          <a:p>
            <a:pPr marL="12700" marR="655320">
              <a:lnSpc>
                <a:spcPts val="3500"/>
              </a:lnSpc>
              <a:spcBef>
                <a:spcPts val="950"/>
              </a:spcBef>
            </a:pPr>
            <a:r>
              <a:rPr sz="3200" dirty="0">
                <a:latin typeface="Calibri"/>
                <a:cs typeface="Calibri"/>
              </a:rPr>
              <a:t>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defeitos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permanecer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software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sejam </a:t>
            </a:r>
            <a:r>
              <a:rPr sz="3200" dirty="0">
                <a:latin typeface="Calibri"/>
                <a:cs typeface="Calibri"/>
              </a:rPr>
              <a:t>descobertos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corrigidos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atividades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teste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246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DEFEITO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43964"/>
            <a:ext cx="8906510" cy="20066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395"/>
              </a:spcBef>
              <a:tabLst>
                <a:tab pos="2305050" algn="l"/>
                <a:tab pos="2939415" algn="l"/>
                <a:tab pos="4345305" algn="l"/>
                <a:tab pos="5246370" algn="l"/>
                <a:tab pos="7002780" algn="l"/>
                <a:tab pos="7914005" algn="l"/>
              </a:tabLst>
            </a:pPr>
            <a:r>
              <a:rPr sz="4000" dirty="0">
                <a:latin typeface="Calibri"/>
                <a:cs typeface="Calibri"/>
              </a:rPr>
              <a:t>Falha</a:t>
            </a:r>
            <a:r>
              <a:rPr sz="4000" spc="-1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humana</a:t>
            </a:r>
            <a:r>
              <a:rPr sz="4000" spc="-12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114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produz</a:t>
            </a:r>
            <a:r>
              <a:rPr sz="4000" spc="-12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resultado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incorreto Exemplo: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50" dirty="0">
                <a:latin typeface="Calibri"/>
                <a:cs typeface="Calibri"/>
              </a:rPr>
              <a:t>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falha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na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10" dirty="0">
                <a:latin typeface="Calibri"/>
                <a:cs typeface="Calibri"/>
              </a:rPr>
              <a:t>escrita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de</a:t>
            </a:r>
            <a:r>
              <a:rPr sz="4000" dirty="0">
                <a:latin typeface="Calibri"/>
                <a:cs typeface="Calibri"/>
              </a:rPr>
              <a:t>	</a:t>
            </a:r>
            <a:r>
              <a:rPr sz="4000" spc="-25" dirty="0">
                <a:latin typeface="Calibri"/>
                <a:cs typeface="Calibri"/>
              </a:rPr>
              <a:t>um </a:t>
            </a:r>
            <a:r>
              <a:rPr sz="4000" spc="-10" dirty="0">
                <a:latin typeface="Calibri"/>
                <a:cs typeface="Calibri"/>
              </a:rPr>
              <a:t>específico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2885" y="2505963"/>
            <a:ext cx="1390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latin typeface="Calibri"/>
                <a:cs typeface="Calibri"/>
              </a:rPr>
              <a:t>código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801364"/>
            <a:ext cx="103574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É</a:t>
            </a:r>
            <a:r>
              <a:rPr sz="4000" spc="25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26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ato</a:t>
            </a:r>
            <a:r>
              <a:rPr sz="4000" spc="254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humano</a:t>
            </a:r>
            <a:r>
              <a:rPr sz="4000" spc="26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25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cometer</a:t>
            </a:r>
            <a:r>
              <a:rPr sz="4000" spc="26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um</a:t>
            </a:r>
            <a:r>
              <a:rPr sz="4000" spc="254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engano</a:t>
            </a:r>
            <a:r>
              <a:rPr sz="4000" spc="260" dirty="0">
                <a:latin typeface="Calibri"/>
                <a:cs typeface="Calibri"/>
              </a:rPr>
              <a:t>  </a:t>
            </a:r>
            <a:r>
              <a:rPr sz="4000" spc="-25" dirty="0">
                <a:latin typeface="Calibri"/>
                <a:cs typeface="Calibri"/>
              </a:rPr>
              <a:t>ou </a:t>
            </a:r>
            <a:r>
              <a:rPr sz="4000" dirty="0">
                <a:latin typeface="Calibri"/>
                <a:cs typeface="Calibri"/>
              </a:rPr>
              <a:t>incorreção</a:t>
            </a:r>
            <a:r>
              <a:rPr sz="4000" spc="455" dirty="0">
                <a:latin typeface="Calibri"/>
                <a:cs typeface="Calibri"/>
              </a:rPr>
              <a:t>   </a:t>
            </a:r>
            <a:r>
              <a:rPr sz="4000" dirty="0">
                <a:latin typeface="Calibri"/>
                <a:cs typeface="Calibri"/>
              </a:rPr>
              <a:t>durante</a:t>
            </a:r>
            <a:r>
              <a:rPr sz="4000" spc="455" dirty="0">
                <a:latin typeface="Calibri"/>
                <a:cs typeface="Calibri"/>
              </a:rPr>
              <a:t>  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459" dirty="0">
                <a:latin typeface="Calibri"/>
                <a:cs typeface="Calibri"/>
              </a:rPr>
              <a:t>   </a:t>
            </a:r>
            <a:r>
              <a:rPr sz="4000" dirty="0">
                <a:latin typeface="Calibri"/>
                <a:cs typeface="Calibri"/>
              </a:rPr>
              <a:t>desenvolvimento</a:t>
            </a:r>
            <a:r>
              <a:rPr sz="4000" spc="459" dirty="0">
                <a:latin typeface="Calibri"/>
                <a:cs typeface="Calibri"/>
              </a:rPr>
              <a:t>   </a:t>
            </a:r>
            <a:r>
              <a:rPr sz="4000" spc="-25" dirty="0">
                <a:latin typeface="Calibri"/>
                <a:cs typeface="Calibri"/>
              </a:rPr>
              <a:t>do </a:t>
            </a:r>
            <a:r>
              <a:rPr sz="4000" spc="-10" dirty="0">
                <a:latin typeface="Calibri"/>
                <a:cs typeface="Calibri"/>
              </a:rPr>
              <a:t>software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ERRO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834388"/>
            <a:ext cx="10358120" cy="16656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ts val="4300"/>
              </a:lnSpc>
              <a:spcBef>
                <a:spcPts val="210"/>
              </a:spcBef>
            </a:pPr>
            <a:r>
              <a:rPr sz="3600" dirty="0">
                <a:latin typeface="Calibri"/>
                <a:cs typeface="Calibri"/>
              </a:rPr>
              <a:t>É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ocorrência</a:t>
            </a:r>
            <a:r>
              <a:rPr sz="3600" spc="5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indesejada</a:t>
            </a:r>
            <a:r>
              <a:rPr sz="3600" spc="5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um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defeito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durante</a:t>
            </a:r>
            <a:r>
              <a:rPr sz="3600" spc="50" dirty="0">
                <a:latin typeface="Calibri"/>
                <a:cs typeface="Calibri"/>
              </a:rPr>
              <a:t>  </a:t>
            </a:r>
            <a:r>
              <a:rPr sz="3600" spc="-50" dirty="0">
                <a:latin typeface="Calibri"/>
                <a:cs typeface="Calibri"/>
              </a:rPr>
              <a:t>a </a:t>
            </a:r>
            <a:r>
              <a:rPr sz="3600" spc="-10" dirty="0">
                <a:latin typeface="Calibri"/>
                <a:cs typeface="Calibri"/>
              </a:rPr>
              <a:t>execução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do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software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em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um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ambiente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produção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ou </a:t>
            </a:r>
            <a:r>
              <a:rPr sz="3600" dirty="0">
                <a:latin typeface="Calibri"/>
                <a:cs typeface="Calibri"/>
              </a:rPr>
              <a:t>em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condições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reais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uso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611124"/>
            <a:ext cx="1459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" dirty="0">
                <a:latin typeface="Calibri Light"/>
                <a:cs typeface="Calibri Light"/>
              </a:rPr>
              <a:t>FALHA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834388"/>
            <a:ext cx="103568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Quando</a:t>
            </a:r>
            <a:r>
              <a:rPr sz="3600" spc="3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um</a:t>
            </a:r>
            <a:r>
              <a:rPr sz="3600" spc="3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defeito</a:t>
            </a:r>
            <a:r>
              <a:rPr sz="3600" spc="3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é</a:t>
            </a:r>
            <a:r>
              <a:rPr sz="3600" spc="3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ativado</a:t>
            </a:r>
            <a:r>
              <a:rPr sz="3600" spc="3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em</a:t>
            </a:r>
            <a:r>
              <a:rPr sz="3600" spc="3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tempo</a:t>
            </a:r>
            <a:r>
              <a:rPr sz="3600" spc="3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3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execução, </a:t>
            </a:r>
            <a:r>
              <a:rPr sz="3600" dirty="0">
                <a:latin typeface="Calibri"/>
                <a:cs typeface="Calibri"/>
              </a:rPr>
              <a:t>ele</a:t>
            </a:r>
            <a:r>
              <a:rPr sz="3600" spc="8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pode</a:t>
            </a:r>
            <a:r>
              <a:rPr sz="3600" spc="8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levar</a:t>
            </a:r>
            <a:r>
              <a:rPr sz="3600" spc="8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8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falhas</a:t>
            </a:r>
            <a:r>
              <a:rPr sz="3600" spc="8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no</a:t>
            </a:r>
            <a:r>
              <a:rPr sz="3600" spc="869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software,</a:t>
            </a:r>
            <a:r>
              <a:rPr sz="3600" spc="8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resultando</a:t>
            </a:r>
            <a:r>
              <a:rPr sz="3600" spc="875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em </a:t>
            </a:r>
            <a:r>
              <a:rPr sz="3600" dirty="0">
                <a:latin typeface="Calibri"/>
                <a:cs typeface="Calibri"/>
              </a:rPr>
              <a:t>comportamentos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inesperados,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travamentos,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resultados </a:t>
            </a:r>
            <a:r>
              <a:rPr sz="3600" dirty="0">
                <a:latin typeface="Calibri"/>
                <a:cs typeface="Calibri"/>
              </a:rPr>
              <a:t>incorretos</a:t>
            </a:r>
            <a:r>
              <a:rPr sz="3600" spc="81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ou</a:t>
            </a:r>
            <a:r>
              <a:rPr sz="3600" spc="80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outros</a:t>
            </a:r>
            <a:r>
              <a:rPr sz="3600" spc="81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problemas</a:t>
            </a:r>
            <a:r>
              <a:rPr sz="3600" spc="81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que</a:t>
            </a:r>
            <a:r>
              <a:rPr sz="3600" spc="80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afetam</a:t>
            </a:r>
            <a:r>
              <a:rPr sz="3600" spc="810" dirty="0">
                <a:latin typeface="Calibri"/>
                <a:cs typeface="Calibri"/>
              </a:rPr>
              <a:t>  </a:t>
            </a:r>
            <a:r>
              <a:rPr sz="3600" spc="-50" dirty="0">
                <a:latin typeface="Calibri"/>
                <a:cs typeface="Calibri"/>
              </a:rPr>
              <a:t>a </a:t>
            </a:r>
            <a:r>
              <a:rPr sz="3600" dirty="0">
                <a:latin typeface="Calibri"/>
                <a:cs typeface="Calibri"/>
              </a:rPr>
              <a:t>funcionalidade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do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programa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4598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FALHA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466" y="1384298"/>
            <a:ext cx="10905065" cy="4089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40"/>
              </a:spcBef>
            </a:pPr>
            <a:r>
              <a:rPr dirty="0"/>
              <a:t>TESTE</a:t>
            </a:r>
            <a:r>
              <a:rPr spc="-10" dirty="0"/>
              <a:t> </a:t>
            </a:r>
            <a:r>
              <a:rPr dirty="0"/>
              <a:t>E</a:t>
            </a:r>
            <a:r>
              <a:rPr spc="-5" dirty="0"/>
              <a:t> </a:t>
            </a:r>
            <a:r>
              <a:rPr spc="-10" dirty="0"/>
              <a:t>QUALIDADE</a:t>
            </a:r>
            <a:r>
              <a:rPr spc="-5" dirty="0"/>
              <a:t> </a:t>
            </a:r>
            <a:r>
              <a:rPr dirty="0"/>
              <a:t>DE</a:t>
            </a:r>
            <a:r>
              <a:rPr spc="-10" dirty="0"/>
              <a:t> SOFTWARE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2023/2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036" y="637117"/>
            <a:ext cx="11193145" cy="6144895"/>
            <a:chOff x="632036" y="637117"/>
            <a:chExt cx="11193145" cy="6144895"/>
          </a:xfrm>
        </p:grpSpPr>
        <p:sp>
          <p:nvSpPr>
            <p:cNvPr id="3" name="object 3"/>
            <p:cNvSpPr/>
            <p:nvPr/>
          </p:nvSpPr>
          <p:spPr>
            <a:xfrm>
              <a:off x="11118532" y="918265"/>
              <a:ext cx="706755" cy="5863590"/>
            </a:xfrm>
            <a:custGeom>
              <a:avLst/>
              <a:gdLst/>
              <a:ahLst/>
              <a:cxnLst/>
              <a:rect l="l" t="t" r="r" b="b"/>
              <a:pathLst>
                <a:path w="706754" h="5863590">
                  <a:moveTo>
                    <a:pt x="0" y="0"/>
                  </a:moveTo>
                  <a:lnTo>
                    <a:pt x="0" y="5384291"/>
                  </a:lnTo>
                  <a:lnTo>
                    <a:pt x="706127" y="5863533"/>
                  </a:lnTo>
                  <a:lnTo>
                    <a:pt x="706127" y="4792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55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17878" y="643467"/>
              <a:ext cx="420370" cy="5669280"/>
            </a:xfrm>
            <a:custGeom>
              <a:avLst/>
              <a:gdLst/>
              <a:ahLst/>
              <a:cxnLst/>
              <a:rect l="l" t="t" r="r" b="b"/>
              <a:pathLst>
                <a:path w="420370" h="5669280">
                  <a:moveTo>
                    <a:pt x="420307" y="0"/>
                  </a:moveTo>
                  <a:lnTo>
                    <a:pt x="0" y="266857"/>
                  </a:lnTo>
                  <a:lnTo>
                    <a:pt x="0" y="5668918"/>
                  </a:lnTo>
                  <a:lnTo>
                    <a:pt x="420307" y="5399657"/>
                  </a:lnTo>
                  <a:lnTo>
                    <a:pt x="420307" y="0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8386" y="643467"/>
              <a:ext cx="10934065" cy="5392420"/>
            </a:xfrm>
            <a:custGeom>
              <a:avLst/>
              <a:gdLst/>
              <a:ahLst/>
              <a:cxnLst/>
              <a:rect l="l" t="t" r="r" b="b"/>
              <a:pathLst>
                <a:path w="10934065" h="5392420">
                  <a:moveTo>
                    <a:pt x="10933502" y="0"/>
                  </a:moveTo>
                  <a:lnTo>
                    <a:pt x="0" y="0"/>
                  </a:lnTo>
                  <a:lnTo>
                    <a:pt x="0" y="5391943"/>
                  </a:lnTo>
                  <a:lnTo>
                    <a:pt x="10933502" y="5391943"/>
                  </a:lnTo>
                  <a:lnTo>
                    <a:pt x="109335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8386" y="643467"/>
              <a:ext cx="10934065" cy="5392420"/>
            </a:xfrm>
            <a:custGeom>
              <a:avLst/>
              <a:gdLst/>
              <a:ahLst/>
              <a:cxnLst/>
              <a:rect l="l" t="t" r="r" b="b"/>
              <a:pathLst>
                <a:path w="10934065" h="5392420">
                  <a:moveTo>
                    <a:pt x="0" y="0"/>
                  </a:moveTo>
                  <a:lnTo>
                    <a:pt x="10933503" y="0"/>
                  </a:lnTo>
                  <a:lnTo>
                    <a:pt x="10933503" y="5391944"/>
                  </a:lnTo>
                  <a:lnTo>
                    <a:pt x="0" y="539194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54985" y="1286934"/>
              <a:ext cx="9082031" cy="410594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74267" y="6431968"/>
            <a:ext cx="276415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TESTE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E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QUALIDADE</a:t>
            </a:r>
            <a:r>
              <a:rPr sz="1200" spc="-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 SOFTWARE </a:t>
            </a:r>
            <a:r>
              <a:rPr sz="1200" dirty="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sz="1200" spc="-1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98989"/>
                </a:solidFill>
                <a:latin typeface="Calibri"/>
                <a:cs typeface="Calibri"/>
              </a:rPr>
              <a:t>2023/2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38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DEFEITO</a:t>
            </a:r>
            <a:r>
              <a:rPr spc="-140" dirty="0"/>
              <a:t> </a:t>
            </a:r>
            <a:r>
              <a:rPr dirty="0"/>
              <a:t>ERRO</a:t>
            </a:r>
            <a:r>
              <a:rPr spc="-140" dirty="0"/>
              <a:t> </a:t>
            </a:r>
            <a:r>
              <a:rPr spc="-25" dirty="0"/>
              <a:t>FALHA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EFF75D-AEDC-F2AB-7944-5B7ADD1379E7}"/>
              </a:ext>
            </a:extLst>
          </p:cNvPr>
          <p:cNvSpPr txBox="1"/>
          <p:nvPr/>
        </p:nvSpPr>
        <p:spPr>
          <a:xfrm>
            <a:off x="889229" y="1676400"/>
            <a:ext cx="10178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https://github.com/JoaoChoma/testedesoftware2025/tree/main/SEMANA01</a:t>
            </a:r>
            <a:endParaRPr lang="pt-BR" dirty="0"/>
          </a:p>
          <a:p>
            <a:endParaRPr lang="pt-BR" dirty="0"/>
          </a:p>
        </p:txBody>
      </p:sp>
      <p:pic>
        <p:nvPicPr>
          <p:cNvPr id="9" name="Imagem 8" descr="Código QR&#10;&#10;O conteúdo gerado por IA pode estar incorreto.">
            <a:extLst>
              <a:ext uri="{FF2B5EF4-FFF2-40B4-BE49-F238E27FC236}">
                <a16:creationId xmlns:a16="http://schemas.microsoft.com/office/drawing/2014/main" id="{77C0AA33-2C16-11D0-9F08-3FC48179E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71" y="2071544"/>
            <a:ext cx="44577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715" algn="just">
              <a:lnSpc>
                <a:spcPts val="4320"/>
              </a:lnSpc>
              <a:spcBef>
                <a:spcPts val="645"/>
              </a:spcBef>
            </a:pPr>
            <a:r>
              <a:rPr b="0" i="0" dirty="0">
                <a:latin typeface="Calibri"/>
                <a:cs typeface="Calibri"/>
              </a:rPr>
              <a:t>Demonstrar</a:t>
            </a:r>
            <a:r>
              <a:rPr b="0" i="0" spc="28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ao</a:t>
            </a:r>
            <a:r>
              <a:rPr b="0" i="0" spc="28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desenvolvedor</a:t>
            </a:r>
            <a:r>
              <a:rPr b="0" i="0" spc="27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e</a:t>
            </a:r>
            <a:r>
              <a:rPr b="0" i="0" spc="28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ao</a:t>
            </a:r>
            <a:r>
              <a:rPr b="0" i="0" spc="28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cliente</a:t>
            </a:r>
            <a:r>
              <a:rPr b="0" i="0" spc="28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que</a:t>
            </a:r>
            <a:r>
              <a:rPr b="0" i="0" spc="270" dirty="0">
                <a:latin typeface="Calibri"/>
                <a:cs typeface="Calibri"/>
              </a:rPr>
              <a:t> </a:t>
            </a:r>
            <a:r>
              <a:rPr b="0" i="0" spc="-50" dirty="0">
                <a:latin typeface="Calibri"/>
                <a:cs typeface="Calibri"/>
              </a:rPr>
              <a:t>o </a:t>
            </a:r>
            <a:r>
              <a:rPr b="0" i="0" dirty="0">
                <a:latin typeface="Calibri"/>
                <a:cs typeface="Calibri"/>
              </a:rPr>
              <a:t>software</a:t>
            </a:r>
            <a:r>
              <a:rPr b="0" i="0" spc="-10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atende</a:t>
            </a:r>
            <a:r>
              <a:rPr b="0" i="0" spc="-9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aos</a:t>
            </a:r>
            <a:r>
              <a:rPr b="0" i="0" spc="-9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seus</a:t>
            </a:r>
            <a:r>
              <a:rPr b="0" i="0" spc="-90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requisitos</a:t>
            </a:r>
          </a:p>
          <a:p>
            <a:pPr marL="12700" marR="5080" algn="just">
              <a:lnSpc>
                <a:spcPts val="4300"/>
              </a:lnSpc>
              <a:spcBef>
                <a:spcPts val="1190"/>
              </a:spcBef>
            </a:pPr>
            <a:r>
              <a:rPr b="0" i="0" dirty="0">
                <a:latin typeface="Calibri"/>
                <a:cs typeface="Calibri"/>
              </a:rPr>
              <a:t>Deve</a:t>
            </a:r>
            <a:r>
              <a:rPr b="0" i="0" spc="31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haver</a:t>
            </a:r>
            <a:r>
              <a:rPr b="0" i="0" spc="32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pelo</a:t>
            </a:r>
            <a:r>
              <a:rPr b="0" i="0" spc="31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menos</a:t>
            </a:r>
            <a:r>
              <a:rPr b="0" i="0" spc="31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um</a:t>
            </a:r>
            <a:r>
              <a:rPr b="0" i="0" spc="32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teste</a:t>
            </a:r>
            <a:r>
              <a:rPr b="0" i="0" spc="31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para</a:t>
            </a:r>
            <a:r>
              <a:rPr b="0" i="0" spc="315" dirty="0">
                <a:latin typeface="Calibri"/>
                <a:cs typeface="Calibri"/>
              </a:rPr>
              <a:t>  </a:t>
            </a:r>
            <a:r>
              <a:rPr b="0" i="0" spc="-20" dirty="0">
                <a:latin typeface="Calibri"/>
                <a:cs typeface="Calibri"/>
              </a:rPr>
              <a:t>cada </a:t>
            </a:r>
            <a:r>
              <a:rPr b="0" i="0" dirty="0">
                <a:latin typeface="Calibri"/>
                <a:cs typeface="Calibri"/>
              </a:rPr>
              <a:t>requisito</a:t>
            </a:r>
            <a:r>
              <a:rPr b="0" i="0" spc="-114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no</a:t>
            </a:r>
            <a:r>
              <a:rPr b="0" i="0" spc="-114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documento</a:t>
            </a:r>
            <a:r>
              <a:rPr b="0" i="0" spc="-114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de</a:t>
            </a:r>
            <a:r>
              <a:rPr b="0" i="0" spc="-120" dirty="0">
                <a:latin typeface="Calibri"/>
                <a:cs typeface="Calibri"/>
              </a:rPr>
              <a:t> </a:t>
            </a:r>
            <a:r>
              <a:rPr b="0" i="0" spc="-10" dirty="0">
                <a:latin typeface="Calibri"/>
                <a:cs typeface="Calibri"/>
              </a:rPr>
              <a:t>requisitos</a:t>
            </a:r>
          </a:p>
          <a:p>
            <a:pPr marL="12700" marR="5715" algn="just">
              <a:lnSpc>
                <a:spcPct val="90700"/>
              </a:lnSpc>
              <a:spcBef>
                <a:spcPts val="1080"/>
              </a:spcBef>
            </a:pPr>
            <a:r>
              <a:rPr b="0" i="0" dirty="0">
                <a:latin typeface="Calibri"/>
                <a:cs typeface="Calibri"/>
              </a:rPr>
              <a:t>Deve</a:t>
            </a:r>
            <a:r>
              <a:rPr b="0" i="0" spc="3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haver</a:t>
            </a:r>
            <a:r>
              <a:rPr b="0" i="0" spc="4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testes</a:t>
            </a:r>
            <a:r>
              <a:rPr b="0" i="0" spc="3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para</a:t>
            </a:r>
            <a:r>
              <a:rPr b="0" i="0" spc="3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todas</a:t>
            </a:r>
            <a:r>
              <a:rPr b="0" i="0" spc="40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as</a:t>
            </a:r>
            <a:r>
              <a:rPr b="0" i="0" spc="45" dirty="0">
                <a:latin typeface="Calibri"/>
                <a:cs typeface="Calibri"/>
              </a:rPr>
              <a:t> </a:t>
            </a:r>
            <a:r>
              <a:rPr b="0" i="0" dirty="0">
                <a:latin typeface="Calibri"/>
                <a:cs typeface="Calibri"/>
              </a:rPr>
              <a:t>características</a:t>
            </a:r>
            <a:r>
              <a:rPr b="0" i="0" spc="35" dirty="0">
                <a:latin typeface="Calibri"/>
                <a:cs typeface="Calibri"/>
              </a:rPr>
              <a:t> </a:t>
            </a:r>
            <a:r>
              <a:rPr b="0" i="0" spc="-25" dirty="0">
                <a:latin typeface="Calibri"/>
                <a:cs typeface="Calibri"/>
              </a:rPr>
              <a:t>do </a:t>
            </a:r>
            <a:r>
              <a:rPr b="0" i="0" dirty="0">
                <a:latin typeface="Calibri"/>
                <a:cs typeface="Calibri"/>
              </a:rPr>
              <a:t>sistema</a:t>
            </a:r>
            <a:r>
              <a:rPr b="0" i="0" spc="5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que</a:t>
            </a:r>
            <a:r>
              <a:rPr b="0" i="0" spc="50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serão</a:t>
            </a:r>
            <a:r>
              <a:rPr b="0" i="0" spc="5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incluídas</a:t>
            </a:r>
            <a:r>
              <a:rPr b="0" i="0" spc="5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no</a:t>
            </a:r>
            <a:r>
              <a:rPr b="0" i="0" spc="5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lançamento</a:t>
            </a:r>
            <a:r>
              <a:rPr b="0" i="0" spc="55" dirty="0">
                <a:latin typeface="Calibri"/>
                <a:cs typeface="Calibri"/>
              </a:rPr>
              <a:t>  </a:t>
            </a:r>
            <a:r>
              <a:rPr b="0" i="0" spc="-25" dirty="0">
                <a:latin typeface="Calibri"/>
                <a:cs typeface="Calibri"/>
              </a:rPr>
              <a:t>do </a:t>
            </a:r>
            <a:r>
              <a:rPr b="0" i="0" spc="-10" dirty="0">
                <a:latin typeface="Calibri"/>
                <a:cs typeface="Calibri"/>
              </a:rPr>
              <a:t>produto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20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RAZÕES</a:t>
            </a:r>
            <a:r>
              <a:rPr spc="-145" dirty="0"/>
              <a:t> </a:t>
            </a:r>
            <a:r>
              <a:rPr spc="-50" dirty="0"/>
              <a:t>PARA</a:t>
            </a:r>
            <a:r>
              <a:rPr spc="-140" dirty="0"/>
              <a:t> </a:t>
            </a:r>
            <a:r>
              <a:rPr spc="-55" dirty="0"/>
              <a:t>TESTAR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820163"/>
            <a:ext cx="10358120" cy="3835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latin typeface="Calibri"/>
                <a:cs typeface="Calibri"/>
              </a:rPr>
              <a:t>Encontrar</a:t>
            </a:r>
            <a:r>
              <a:rPr sz="4000" spc="14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entradas</a:t>
            </a:r>
            <a:r>
              <a:rPr sz="4000" spc="13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ou</a:t>
            </a:r>
            <a:r>
              <a:rPr sz="4000" spc="14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sequências</a:t>
            </a:r>
            <a:r>
              <a:rPr sz="4000" spc="13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135" dirty="0">
                <a:latin typeface="Calibri"/>
                <a:cs typeface="Calibri"/>
              </a:rPr>
              <a:t>  </a:t>
            </a:r>
            <a:r>
              <a:rPr sz="4000" spc="-10" dirty="0">
                <a:latin typeface="Calibri"/>
                <a:cs typeface="Calibri"/>
              </a:rPr>
              <a:t>entradas </a:t>
            </a:r>
            <a:r>
              <a:rPr sz="4000" dirty="0">
                <a:latin typeface="Calibri"/>
                <a:cs typeface="Calibri"/>
              </a:rPr>
              <a:t>nas</a:t>
            </a:r>
            <a:r>
              <a:rPr sz="4000" spc="33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quais</a:t>
            </a:r>
            <a:r>
              <a:rPr sz="4000" spc="33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33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software</a:t>
            </a:r>
            <a:r>
              <a:rPr sz="4000" spc="33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se</a:t>
            </a:r>
            <a:r>
              <a:rPr sz="4000" spc="330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comporta</a:t>
            </a:r>
            <a:r>
              <a:rPr sz="4000" spc="335" dirty="0">
                <a:latin typeface="Calibri"/>
                <a:cs typeface="Calibri"/>
              </a:rPr>
              <a:t> 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330" dirty="0">
                <a:latin typeface="Calibri"/>
                <a:cs typeface="Calibri"/>
              </a:rPr>
              <a:t>  </a:t>
            </a:r>
            <a:r>
              <a:rPr sz="4000" spc="-20" dirty="0">
                <a:latin typeface="Calibri"/>
                <a:cs typeface="Calibri"/>
              </a:rPr>
              <a:t>modo </a:t>
            </a:r>
            <a:r>
              <a:rPr sz="4000" spc="-10" dirty="0">
                <a:latin typeface="Calibri"/>
                <a:cs typeface="Calibri"/>
              </a:rPr>
              <a:t>incorreto,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indesejável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ou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fora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conformidade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de </a:t>
            </a:r>
            <a:r>
              <a:rPr sz="4000" dirty="0">
                <a:latin typeface="Calibri"/>
                <a:cs typeface="Calibri"/>
              </a:rPr>
              <a:t>suas</a:t>
            </a:r>
            <a:r>
              <a:rPr sz="4000" spc="-2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especificações</a:t>
            </a:r>
            <a:endParaRPr sz="40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1200"/>
              </a:spcBef>
            </a:pPr>
            <a:r>
              <a:rPr sz="4000" dirty="0">
                <a:latin typeface="Calibri"/>
                <a:cs typeface="Calibri"/>
              </a:rPr>
              <a:t>Esses</a:t>
            </a:r>
            <a:r>
              <a:rPr sz="4000" spc="2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fatores</a:t>
            </a:r>
            <a:r>
              <a:rPr sz="4000" spc="2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são</a:t>
            </a:r>
            <a:r>
              <a:rPr sz="4000" spc="2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causados</a:t>
            </a:r>
            <a:r>
              <a:rPr sz="4000" spc="2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por</a:t>
            </a:r>
            <a:r>
              <a:rPr sz="4000" spc="2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defeitos</a:t>
            </a:r>
            <a:r>
              <a:rPr sz="4000" spc="2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(bugs),</a:t>
            </a:r>
            <a:r>
              <a:rPr sz="4000" spc="280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e </a:t>
            </a:r>
            <a:r>
              <a:rPr sz="4000" dirty="0">
                <a:latin typeface="Calibri"/>
                <a:cs typeface="Calibri"/>
              </a:rPr>
              <a:t>o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teste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software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busca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35" dirty="0">
                <a:latin typeface="Calibri"/>
                <a:cs typeface="Calibri"/>
              </a:rPr>
              <a:t>encontrá-</a:t>
            </a:r>
            <a:r>
              <a:rPr sz="4000" spc="-25" dirty="0">
                <a:latin typeface="Calibri"/>
                <a:cs typeface="Calibri"/>
              </a:rPr>
              <a:t>los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8209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RAZÕES</a:t>
            </a:r>
            <a:r>
              <a:rPr spc="-145" dirty="0"/>
              <a:t> </a:t>
            </a:r>
            <a:r>
              <a:rPr spc="-50" dirty="0"/>
              <a:t>PARA</a:t>
            </a:r>
            <a:r>
              <a:rPr spc="-140" dirty="0"/>
              <a:t> </a:t>
            </a:r>
            <a:r>
              <a:rPr spc="-55" dirty="0"/>
              <a:t>TESTAR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85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veremos</a:t>
            </a:r>
            <a:r>
              <a:rPr spc="-80" dirty="0"/>
              <a:t> </a:t>
            </a:r>
            <a:r>
              <a:rPr dirty="0"/>
              <a:t>nesse</a:t>
            </a:r>
            <a:r>
              <a:rPr spc="-80" dirty="0"/>
              <a:t> </a:t>
            </a:r>
            <a:r>
              <a:rPr spc="-10" dirty="0"/>
              <a:t>semestre?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8347"/>
            <a:ext cx="8742045" cy="230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dirty="0">
                <a:latin typeface="Calibri"/>
                <a:cs typeface="Calibri"/>
              </a:rPr>
              <a:t>Princípios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técnicas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teste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software</a:t>
            </a:r>
            <a:endParaRPr sz="4000">
              <a:latin typeface="Calibri"/>
              <a:cs typeface="Calibri"/>
            </a:endParaRPr>
          </a:p>
          <a:p>
            <a:pPr marL="697865" lvl="1" indent="-227965">
              <a:lnSpc>
                <a:spcPts val="4310"/>
              </a:lnSpc>
              <a:spcBef>
                <a:spcPts val="110"/>
              </a:spcBef>
              <a:buFont typeface="Arial MT"/>
              <a:buChar char="•"/>
              <a:tabLst>
                <a:tab pos="697865" algn="l"/>
              </a:tabLst>
            </a:pPr>
            <a:r>
              <a:rPr sz="3600" spc="-35" dirty="0">
                <a:latin typeface="Calibri"/>
                <a:cs typeface="Calibri"/>
              </a:rPr>
              <a:t>Técnicas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teste</a:t>
            </a:r>
            <a:r>
              <a:rPr sz="3600" spc="-12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funcional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(caixa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preta)</a:t>
            </a:r>
            <a:endParaRPr sz="3600">
              <a:latin typeface="Calibri"/>
              <a:cs typeface="Calibri"/>
            </a:endParaRPr>
          </a:p>
          <a:p>
            <a:pPr marL="697865" lvl="1" indent="-227965">
              <a:lnSpc>
                <a:spcPts val="4310"/>
              </a:lnSpc>
              <a:buFont typeface="Arial MT"/>
              <a:buChar char="•"/>
              <a:tabLst>
                <a:tab pos="697865" algn="l"/>
              </a:tabLst>
            </a:pPr>
            <a:r>
              <a:rPr sz="3600" spc="-35" dirty="0">
                <a:latin typeface="Calibri"/>
                <a:cs typeface="Calibri"/>
              </a:rPr>
              <a:t>Técnicas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teste</a:t>
            </a:r>
            <a:r>
              <a:rPr sz="3600" spc="-1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estrutural</a:t>
            </a:r>
            <a:r>
              <a:rPr sz="3600" spc="-1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(caixa</a:t>
            </a:r>
            <a:r>
              <a:rPr sz="3600" spc="-1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branca)</a:t>
            </a:r>
            <a:endParaRPr sz="36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697865" algn="l"/>
              </a:tabLst>
            </a:pPr>
            <a:r>
              <a:rPr sz="3600" spc="-35" dirty="0">
                <a:latin typeface="Calibri"/>
                <a:cs typeface="Calibri"/>
              </a:rPr>
              <a:t>Técnicas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teste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baseados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em</a:t>
            </a:r>
            <a:r>
              <a:rPr sz="3600" spc="-9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defeitos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834388"/>
            <a:ext cx="10358755" cy="331724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algn="just">
              <a:lnSpc>
                <a:spcPts val="4300"/>
              </a:lnSpc>
              <a:spcBef>
                <a:spcPts val="260"/>
              </a:spcBef>
            </a:pPr>
            <a:r>
              <a:rPr sz="3600" dirty="0">
                <a:latin typeface="Calibri"/>
                <a:cs typeface="Calibri"/>
              </a:rPr>
              <a:t>Os</a:t>
            </a:r>
            <a:r>
              <a:rPr sz="3600" spc="4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testes</a:t>
            </a:r>
            <a:r>
              <a:rPr sz="3600" spc="409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não</a:t>
            </a:r>
            <a:r>
              <a:rPr sz="3600" spc="409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conseguem</a:t>
            </a:r>
            <a:r>
              <a:rPr sz="3600" spc="4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demonstrar</a:t>
            </a:r>
            <a:r>
              <a:rPr sz="3600" spc="4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que</a:t>
            </a:r>
            <a:r>
              <a:rPr sz="3600" spc="4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</a:t>
            </a:r>
            <a:r>
              <a:rPr sz="3600" spc="409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software </a:t>
            </a:r>
            <a:r>
              <a:rPr sz="3600" dirty="0">
                <a:latin typeface="Calibri"/>
                <a:cs typeface="Calibri"/>
              </a:rPr>
              <a:t>está</a:t>
            </a:r>
            <a:r>
              <a:rPr sz="3600" spc="1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livre</a:t>
            </a:r>
            <a:r>
              <a:rPr sz="3600" spc="1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de</a:t>
            </a:r>
            <a:r>
              <a:rPr sz="3600" spc="13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defeitos</a:t>
            </a:r>
            <a:r>
              <a:rPr sz="3600" spc="13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ou</a:t>
            </a:r>
            <a:r>
              <a:rPr sz="3600" spc="13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que</a:t>
            </a:r>
            <a:r>
              <a:rPr sz="3600" spc="1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vai</a:t>
            </a:r>
            <a:r>
              <a:rPr sz="3600" spc="13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se</a:t>
            </a:r>
            <a:r>
              <a:rPr sz="3600" spc="13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comportar</a:t>
            </a:r>
            <a:r>
              <a:rPr sz="3600" spc="130" dirty="0">
                <a:latin typeface="Calibri"/>
                <a:cs typeface="Calibri"/>
              </a:rPr>
              <a:t>  </a:t>
            </a:r>
            <a:r>
              <a:rPr sz="3600" spc="-25" dirty="0">
                <a:latin typeface="Calibri"/>
                <a:cs typeface="Calibri"/>
              </a:rPr>
              <a:t>de </a:t>
            </a:r>
            <a:r>
              <a:rPr sz="3600" dirty="0">
                <a:latin typeface="Calibri"/>
                <a:cs typeface="Calibri"/>
              </a:rPr>
              <a:t>acordo</a:t>
            </a:r>
            <a:r>
              <a:rPr sz="3600" spc="88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com</a:t>
            </a:r>
            <a:r>
              <a:rPr sz="3600" spc="88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88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sua</a:t>
            </a:r>
            <a:r>
              <a:rPr sz="3600" spc="88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especificação</a:t>
            </a:r>
            <a:r>
              <a:rPr sz="3600" spc="88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em</a:t>
            </a:r>
            <a:r>
              <a:rPr sz="3600" spc="885" dirty="0">
                <a:latin typeface="Calibri"/>
                <a:cs typeface="Calibri"/>
              </a:rPr>
              <a:t>  </a:t>
            </a:r>
            <a:r>
              <a:rPr sz="3600" spc="-10" dirty="0">
                <a:latin typeface="Calibri"/>
                <a:cs typeface="Calibri"/>
              </a:rPr>
              <a:t>qualquer circunstância</a:t>
            </a:r>
            <a:endParaRPr sz="3600">
              <a:latin typeface="Calibri"/>
              <a:cs typeface="Calibri"/>
            </a:endParaRPr>
          </a:p>
          <a:p>
            <a:pPr marL="12700" marR="6350" algn="just">
              <a:lnSpc>
                <a:spcPts val="4320"/>
              </a:lnSpc>
              <a:spcBef>
                <a:spcPts val="20"/>
              </a:spcBef>
            </a:pPr>
            <a:r>
              <a:rPr sz="3600" dirty="0">
                <a:latin typeface="Calibri"/>
                <a:cs typeface="Calibri"/>
              </a:rPr>
              <a:t>Sempre</a:t>
            </a:r>
            <a:r>
              <a:rPr sz="3600" spc="72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é</a:t>
            </a:r>
            <a:r>
              <a:rPr sz="3600" spc="7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possível</a:t>
            </a:r>
            <a:r>
              <a:rPr sz="3600" spc="7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que</a:t>
            </a:r>
            <a:r>
              <a:rPr sz="3600" spc="725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um</a:t>
            </a:r>
            <a:r>
              <a:rPr sz="3600" spc="730" dirty="0">
                <a:latin typeface="Calibri"/>
                <a:cs typeface="Calibri"/>
              </a:rPr>
              <a:t>  </a:t>
            </a:r>
            <a:r>
              <a:rPr sz="3600" dirty="0">
                <a:latin typeface="Calibri"/>
                <a:cs typeface="Calibri"/>
              </a:rPr>
              <a:t>teste</a:t>
            </a:r>
            <a:r>
              <a:rPr sz="3600" spc="730" dirty="0">
                <a:latin typeface="Calibri"/>
                <a:cs typeface="Calibri"/>
              </a:rPr>
              <a:t>  </a:t>
            </a:r>
            <a:r>
              <a:rPr sz="3600" spc="-10" dirty="0">
                <a:latin typeface="Calibri"/>
                <a:cs typeface="Calibri"/>
              </a:rPr>
              <a:t>negligenciado </a:t>
            </a:r>
            <a:r>
              <a:rPr sz="3600" dirty="0">
                <a:latin typeface="Calibri"/>
                <a:cs typeface="Calibri"/>
              </a:rPr>
              <a:t>descubra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mais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problemas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com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sistema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REFLEXÃO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516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b="0" i="0" dirty="0">
                <a:latin typeface="Calibri"/>
                <a:cs typeface="Calibri"/>
              </a:rPr>
              <a:t>Edsger</a:t>
            </a:r>
            <a:r>
              <a:rPr b="0" i="0" spc="28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Dijkstra</a:t>
            </a:r>
            <a:r>
              <a:rPr b="0" i="0" spc="285" dirty="0">
                <a:latin typeface="Calibri"/>
                <a:cs typeface="Calibri"/>
              </a:rPr>
              <a:t>  </a:t>
            </a:r>
            <a:r>
              <a:rPr b="0" i="0" dirty="0">
                <a:latin typeface="Calibri"/>
                <a:cs typeface="Calibri"/>
              </a:rPr>
              <a:t>(1972):</a:t>
            </a:r>
            <a:r>
              <a:rPr b="0" i="0" spc="290" dirty="0">
                <a:latin typeface="Calibri"/>
                <a:cs typeface="Calibri"/>
              </a:rPr>
              <a:t>  </a:t>
            </a:r>
            <a:r>
              <a:rPr i="0" dirty="0">
                <a:latin typeface="Calibri"/>
                <a:cs typeface="Calibri"/>
              </a:rPr>
              <a:t>“</a:t>
            </a:r>
            <a:r>
              <a:rPr dirty="0"/>
              <a:t>O</a:t>
            </a:r>
            <a:r>
              <a:rPr spc="290" dirty="0"/>
              <a:t>  </a:t>
            </a:r>
            <a:r>
              <a:rPr dirty="0"/>
              <a:t>teste</a:t>
            </a:r>
            <a:r>
              <a:rPr spc="285" dirty="0"/>
              <a:t>  </a:t>
            </a:r>
            <a:r>
              <a:rPr dirty="0"/>
              <a:t>só</a:t>
            </a:r>
            <a:r>
              <a:rPr spc="290" dirty="0"/>
              <a:t>  </a:t>
            </a:r>
            <a:r>
              <a:rPr spc="-10" dirty="0"/>
              <a:t>consegue </a:t>
            </a:r>
            <a:r>
              <a:rPr dirty="0"/>
              <a:t>mostrar</a:t>
            </a:r>
            <a:r>
              <a:rPr spc="725" dirty="0"/>
              <a:t>  </a:t>
            </a:r>
            <a:r>
              <a:rPr dirty="0"/>
              <a:t>a</a:t>
            </a:r>
            <a:r>
              <a:rPr spc="720" dirty="0"/>
              <a:t>  </a:t>
            </a:r>
            <a:r>
              <a:rPr dirty="0"/>
              <a:t>presença</a:t>
            </a:r>
            <a:r>
              <a:rPr spc="730" dirty="0"/>
              <a:t>  </a:t>
            </a:r>
            <a:r>
              <a:rPr dirty="0"/>
              <a:t>de</a:t>
            </a:r>
            <a:r>
              <a:rPr spc="720" dirty="0"/>
              <a:t>  </a:t>
            </a:r>
            <a:r>
              <a:rPr dirty="0"/>
              <a:t>erros,</a:t>
            </a:r>
            <a:r>
              <a:rPr spc="720" dirty="0"/>
              <a:t>  </a:t>
            </a:r>
            <a:r>
              <a:rPr dirty="0"/>
              <a:t>não</a:t>
            </a:r>
            <a:r>
              <a:rPr spc="725" dirty="0"/>
              <a:t>  </a:t>
            </a:r>
            <a:r>
              <a:rPr dirty="0"/>
              <a:t>a</a:t>
            </a:r>
            <a:r>
              <a:rPr spc="720" dirty="0"/>
              <a:t>  </a:t>
            </a:r>
            <a:r>
              <a:rPr spc="-25" dirty="0"/>
              <a:t>sua </a:t>
            </a:r>
            <a:r>
              <a:rPr spc="-10" dirty="0"/>
              <a:t>ausência</a:t>
            </a:r>
            <a:r>
              <a:rPr i="0" spc="-10" dirty="0">
                <a:latin typeface="Calibri"/>
                <a:cs typeface="Calibri"/>
              </a:rPr>
              <a:t>.”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REFLEXÃO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30247"/>
            <a:ext cx="10152380" cy="414655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 marR="5080">
              <a:lnSpc>
                <a:spcPct val="78900"/>
              </a:lnSpc>
              <a:spcBef>
                <a:spcPts val="1035"/>
              </a:spcBef>
            </a:pP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Ian</a:t>
            </a:r>
            <a:r>
              <a:rPr sz="3700" spc="-6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Sommerville</a:t>
            </a:r>
            <a:r>
              <a:rPr sz="37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–</a:t>
            </a:r>
            <a:r>
              <a:rPr sz="37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Engenharia</a:t>
            </a:r>
            <a:r>
              <a:rPr sz="37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37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Software.</a:t>
            </a:r>
            <a:r>
              <a:rPr sz="37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25" dirty="0">
                <a:solidFill>
                  <a:srgbClr val="374151"/>
                </a:solidFill>
                <a:latin typeface="Calibri"/>
                <a:cs typeface="Calibri"/>
              </a:rPr>
              <a:t>10ª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Edição.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São</a:t>
            </a:r>
            <a:r>
              <a:rPr sz="3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Paulo:</a:t>
            </a:r>
            <a:r>
              <a:rPr sz="3700" spc="-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Pearson</a:t>
            </a:r>
            <a:r>
              <a:rPr sz="3700" spc="-11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Education</a:t>
            </a:r>
            <a:r>
              <a:rPr sz="3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do</a:t>
            </a:r>
            <a:r>
              <a:rPr sz="3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Brasil,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2019.</a:t>
            </a:r>
            <a:endParaRPr sz="3700">
              <a:latin typeface="Calibri"/>
              <a:cs typeface="Calibri"/>
            </a:endParaRPr>
          </a:p>
          <a:p>
            <a:pPr marL="12700" marR="582930">
              <a:lnSpc>
                <a:spcPct val="80000"/>
              </a:lnSpc>
              <a:spcBef>
                <a:spcPts val="1655"/>
              </a:spcBef>
            </a:pP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Roger</a:t>
            </a:r>
            <a:r>
              <a:rPr sz="3700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S.</a:t>
            </a:r>
            <a:r>
              <a:rPr sz="37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Pressman</a:t>
            </a:r>
            <a:r>
              <a:rPr sz="37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–</a:t>
            </a:r>
            <a:r>
              <a:rPr sz="3700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Engenharia</a:t>
            </a:r>
            <a:r>
              <a:rPr sz="3700" spc="-9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3700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software:</a:t>
            </a:r>
            <a:r>
              <a:rPr sz="3700" spc="-9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25" dirty="0">
                <a:solidFill>
                  <a:srgbClr val="374151"/>
                </a:solidFill>
                <a:latin typeface="Calibri"/>
                <a:cs typeface="Calibri"/>
              </a:rPr>
              <a:t>uma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abordagem</a:t>
            </a:r>
            <a:r>
              <a:rPr sz="3700" spc="-13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profissional.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7ª</a:t>
            </a:r>
            <a:r>
              <a:rPr sz="3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Edição.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Porto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Alegre: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AMGH</a:t>
            </a:r>
            <a:r>
              <a:rPr sz="3700" spc="-12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Editora</a:t>
            </a:r>
            <a:r>
              <a:rPr sz="3700" spc="-12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Ltda,</a:t>
            </a:r>
            <a:r>
              <a:rPr sz="3700" spc="-114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2011.</a:t>
            </a:r>
            <a:endParaRPr sz="3700">
              <a:latin typeface="Calibri"/>
              <a:cs typeface="Calibri"/>
            </a:endParaRPr>
          </a:p>
          <a:p>
            <a:pPr marL="12700" marR="433705">
              <a:lnSpc>
                <a:spcPct val="80000"/>
              </a:lnSpc>
              <a:spcBef>
                <a:spcPts val="1535"/>
              </a:spcBef>
            </a:pP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Shari</a:t>
            </a:r>
            <a:r>
              <a:rPr sz="37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Lawrence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Pfleeger</a:t>
            </a:r>
            <a:r>
              <a:rPr sz="3700" spc="-7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–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Engenharia</a:t>
            </a:r>
            <a:r>
              <a:rPr sz="3700" spc="-7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de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Software: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teoria</a:t>
            </a:r>
            <a:r>
              <a:rPr sz="37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</a:t>
            </a:r>
            <a:r>
              <a:rPr sz="37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prática.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2ª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Edição.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São</a:t>
            </a:r>
            <a:r>
              <a:rPr sz="3700" spc="-8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Paulo:</a:t>
            </a:r>
            <a:r>
              <a:rPr sz="3700" spc="-8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Pearson Education</a:t>
            </a:r>
            <a:r>
              <a:rPr sz="3700" spc="-100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do</a:t>
            </a:r>
            <a:r>
              <a:rPr sz="37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374151"/>
                </a:solidFill>
                <a:latin typeface="Calibri"/>
                <a:cs typeface="Calibri"/>
              </a:rPr>
              <a:t>Brasil,</a:t>
            </a:r>
            <a:r>
              <a:rPr sz="3700" spc="-105" dirty="0">
                <a:solidFill>
                  <a:srgbClr val="374151"/>
                </a:solidFill>
                <a:latin typeface="Calibri"/>
                <a:cs typeface="Calibri"/>
              </a:rPr>
              <a:t> </a:t>
            </a:r>
            <a:r>
              <a:rPr sz="3700" spc="-10" dirty="0">
                <a:solidFill>
                  <a:srgbClr val="374151"/>
                </a:solidFill>
                <a:latin typeface="Calibri"/>
                <a:cs typeface="Calibri"/>
              </a:rPr>
              <a:t>2004.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REFERÊNCIAS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85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veremos</a:t>
            </a:r>
            <a:r>
              <a:rPr spc="-80" dirty="0"/>
              <a:t> </a:t>
            </a:r>
            <a:r>
              <a:rPr dirty="0"/>
              <a:t>nesse</a:t>
            </a:r>
            <a:r>
              <a:rPr spc="-80" dirty="0"/>
              <a:t> </a:t>
            </a:r>
            <a:r>
              <a:rPr spc="-10" dirty="0"/>
              <a:t>semestre?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4339"/>
            <a:ext cx="6918959" cy="407924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unidade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integração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sistema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aceitação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atributos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qualidade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7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regressão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85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veremos</a:t>
            </a:r>
            <a:r>
              <a:rPr spc="-80" dirty="0"/>
              <a:t> </a:t>
            </a:r>
            <a:r>
              <a:rPr dirty="0"/>
              <a:t>nesse</a:t>
            </a:r>
            <a:r>
              <a:rPr spc="-80" dirty="0"/>
              <a:t> </a:t>
            </a:r>
            <a:r>
              <a:rPr spc="-10" dirty="0"/>
              <a:t>semestre?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4339"/>
            <a:ext cx="9572625" cy="20466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20" dirty="0">
                <a:latin typeface="Calibri"/>
                <a:cs typeface="Calibri"/>
              </a:rPr>
              <a:t>Desenvolvimento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casos</a:t>
            </a:r>
            <a:r>
              <a:rPr sz="4000" spc="-4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4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teste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60" dirty="0">
                <a:latin typeface="Calibri"/>
                <a:cs typeface="Calibri"/>
              </a:rPr>
              <a:t>Testes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automatizados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ferramentas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apoio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70" dirty="0">
                <a:latin typeface="Calibri"/>
                <a:cs typeface="Calibri"/>
              </a:rPr>
              <a:t>Teste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em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ferramentas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integração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contínua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</a:t>
            </a:r>
            <a:r>
              <a:rPr spc="-85" dirty="0"/>
              <a:t> </a:t>
            </a:r>
            <a:r>
              <a:rPr dirty="0"/>
              <a:t>que</a:t>
            </a:r>
            <a:r>
              <a:rPr spc="-80" dirty="0"/>
              <a:t> </a:t>
            </a:r>
            <a:r>
              <a:rPr dirty="0"/>
              <a:t>veremos</a:t>
            </a:r>
            <a:r>
              <a:rPr spc="-80" dirty="0"/>
              <a:t> </a:t>
            </a:r>
            <a:r>
              <a:rPr dirty="0"/>
              <a:t>nesse</a:t>
            </a:r>
            <a:r>
              <a:rPr spc="-80" dirty="0"/>
              <a:t> </a:t>
            </a:r>
            <a:r>
              <a:rPr spc="-10" dirty="0"/>
              <a:t>semestre?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4339"/>
            <a:ext cx="9115425" cy="20466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20" dirty="0">
                <a:latin typeface="Calibri"/>
                <a:cs typeface="Calibri"/>
              </a:rPr>
              <a:t>Desenvolvimento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dirigido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por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testes</a:t>
            </a:r>
            <a:r>
              <a:rPr sz="4000" spc="-11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(TDD)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0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10" dirty="0">
                <a:latin typeface="Calibri"/>
                <a:cs typeface="Calibri"/>
              </a:rPr>
              <a:t>Gerenciamento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do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processo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teste</a:t>
            </a:r>
            <a:endParaRPr sz="40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</a:tabLst>
            </a:pPr>
            <a:r>
              <a:rPr sz="4000" spc="-10" dirty="0">
                <a:latin typeface="Calibri"/>
                <a:cs typeface="Calibri"/>
              </a:rPr>
              <a:t>Registro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acompanhamento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problemas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603559"/>
            <a:ext cx="10358120" cy="42583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1935" algn="l"/>
              </a:tabLst>
            </a:pPr>
            <a:r>
              <a:rPr sz="3400" dirty="0">
                <a:latin typeface="Calibri"/>
                <a:cs typeface="Calibri"/>
              </a:rPr>
              <a:t>Bibliografia</a:t>
            </a:r>
            <a:r>
              <a:rPr sz="3400" spc="-180" dirty="0">
                <a:latin typeface="Calibri"/>
                <a:cs typeface="Calibri"/>
              </a:rPr>
              <a:t> </a:t>
            </a:r>
            <a:r>
              <a:rPr sz="3400" spc="-10" dirty="0">
                <a:latin typeface="Calibri"/>
                <a:cs typeface="Calibri"/>
              </a:rPr>
              <a:t>básica</a:t>
            </a:r>
            <a:endParaRPr sz="34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697865" algn="l"/>
              </a:tabLst>
            </a:pPr>
            <a:r>
              <a:rPr sz="3100" dirty="0">
                <a:latin typeface="Calibri"/>
                <a:cs typeface="Calibri"/>
              </a:rPr>
              <a:t>PRESSMAN,</a:t>
            </a:r>
            <a:r>
              <a:rPr sz="3100" spc="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Roger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S.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Engenharia</a:t>
            </a:r>
            <a:r>
              <a:rPr sz="3100" spc="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</a:t>
            </a:r>
            <a:r>
              <a:rPr sz="3100" spc="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software</a:t>
            </a:r>
            <a:r>
              <a:rPr sz="3100" spc="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-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7.</a:t>
            </a:r>
            <a:r>
              <a:rPr sz="3100" spc="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ed.</a:t>
            </a:r>
            <a:r>
              <a:rPr sz="3100" spc="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/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spc="-20" dirty="0">
                <a:latin typeface="Calibri"/>
                <a:cs typeface="Calibri"/>
              </a:rPr>
              <a:t>2011</a:t>
            </a:r>
            <a:endParaRPr sz="31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080"/>
              </a:spcBef>
            </a:pPr>
            <a:r>
              <a:rPr sz="3100" dirty="0">
                <a:latin typeface="Calibri"/>
                <a:cs typeface="Calibri"/>
              </a:rPr>
              <a:t>São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Paulo:</a:t>
            </a:r>
            <a:r>
              <a:rPr sz="3100" spc="-11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Makron</a:t>
            </a:r>
            <a:r>
              <a:rPr sz="3100" spc="-10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Books,</a:t>
            </a:r>
            <a:r>
              <a:rPr sz="3100" spc="-10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2011.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(DIGITAL)</a:t>
            </a:r>
            <a:endParaRPr sz="31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697865" algn="l"/>
                <a:tab pos="3301365" algn="l"/>
                <a:tab pos="4588510" algn="l"/>
                <a:tab pos="6481445" algn="l"/>
                <a:tab pos="8110855" algn="l"/>
                <a:tab pos="9519285" algn="l"/>
              </a:tabLst>
            </a:pPr>
            <a:r>
              <a:rPr sz="3100" spc="-10" dirty="0">
                <a:latin typeface="Calibri"/>
                <a:cs typeface="Calibri"/>
              </a:rPr>
              <a:t>ORGANIZADOR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PEDRO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HENRIQUE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CACIQUE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10" dirty="0">
                <a:latin typeface="Calibri"/>
                <a:cs typeface="Calibri"/>
              </a:rPr>
              <a:t>BRAGA.</a:t>
            </a:r>
            <a:r>
              <a:rPr sz="3100" dirty="0">
                <a:latin typeface="Calibri"/>
                <a:cs typeface="Calibri"/>
              </a:rPr>
              <a:t>	</a:t>
            </a:r>
            <a:r>
              <a:rPr sz="3100" spc="-65" dirty="0">
                <a:latin typeface="Calibri"/>
                <a:cs typeface="Calibri"/>
              </a:rPr>
              <a:t>Teste</a:t>
            </a:r>
            <a:endParaRPr sz="310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080"/>
              </a:spcBef>
            </a:pPr>
            <a:r>
              <a:rPr sz="3100" dirty="0">
                <a:latin typeface="Calibri"/>
                <a:cs typeface="Calibri"/>
              </a:rPr>
              <a:t>de</a:t>
            </a:r>
            <a:r>
              <a:rPr sz="3100" spc="-10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software</a:t>
            </a:r>
            <a:r>
              <a:rPr sz="3100" spc="-90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Pearson</a:t>
            </a:r>
            <a:r>
              <a:rPr sz="3100" spc="-9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(DIGITAL)</a:t>
            </a:r>
            <a:endParaRPr sz="3100">
              <a:latin typeface="Calibri"/>
              <a:cs typeface="Calibri"/>
            </a:endParaRPr>
          </a:p>
          <a:p>
            <a:pPr marL="698500" marR="6350" lvl="1" indent="-228600">
              <a:lnSpc>
                <a:spcPts val="4900"/>
              </a:lnSpc>
              <a:spcBef>
                <a:spcPts val="60"/>
              </a:spcBef>
              <a:buFont typeface="Arial MT"/>
              <a:buChar char="•"/>
              <a:tabLst>
                <a:tab pos="698500" algn="l"/>
              </a:tabLst>
            </a:pPr>
            <a:r>
              <a:rPr sz="3100" spc="-20" dirty="0">
                <a:latin typeface="Calibri"/>
                <a:cs typeface="Calibri"/>
              </a:rPr>
              <a:t>Testes</a:t>
            </a:r>
            <a:r>
              <a:rPr sz="3100" spc="7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software</a:t>
            </a:r>
            <a:r>
              <a:rPr sz="3100" spc="9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e</a:t>
            </a:r>
            <a:r>
              <a:rPr sz="3100" spc="8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gerência</a:t>
            </a:r>
            <a:r>
              <a:rPr sz="3100" spc="9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de</a:t>
            </a:r>
            <a:r>
              <a:rPr sz="3100" spc="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configuração</a:t>
            </a:r>
            <a:r>
              <a:rPr sz="3100" spc="9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/</a:t>
            </a:r>
            <a:r>
              <a:rPr sz="3100" spc="95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2019</a:t>
            </a:r>
            <a:r>
              <a:rPr sz="3100" spc="9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Porto </a:t>
            </a:r>
            <a:r>
              <a:rPr sz="3100" dirty="0">
                <a:latin typeface="Calibri"/>
                <a:cs typeface="Calibri"/>
              </a:rPr>
              <a:t>Alegre</a:t>
            </a:r>
            <a:r>
              <a:rPr sz="3100" spc="-8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SAGAH</a:t>
            </a:r>
            <a:r>
              <a:rPr sz="3100" spc="-70" dirty="0">
                <a:latin typeface="Calibri"/>
                <a:cs typeface="Calibri"/>
              </a:rPr>
              <a:t> </a:t>
            </a:r>
            <a:r>
              <a:rPr sz="3100" dirty="0">
                <a:latin typeface="Calibri"/>
                <a:cs typeface="Calibri"/>
              </a:rPr>
              <a:t>2019</a:t>
            </a:r>
            <a:r>
              <a:rPr sz="3100" spc="-75" dirty="0">
                <a:latin typeface="Calibri"/>
                <a:cs typeface="Calibri"/>
              </a:rPr>
              <a:t> </a:t>
            </a:r>
            <a:r>
              <a:rPr sz="3100" spc="-10" dirty="0">
                <a:latin typeface="Calibri"/>
                <a:cs typeface="Calibri"/>
              </a:rPr>
              <a:t>(DIGITAL)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Referências</a:t>
            </a:r>
            <a:r>
              <a:rPr spc="-185" dirty="0"/>
              <a:t> </a:t>
            </a:r>
            <a:r>
              <a:rPr spc="-10" dirty="0"/>
              <a:t>utilizadas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935" indent="-229235">
              <a:lnSpc>
                <a:spcPts val="2945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500" b="0" i="0" spc="-10" dirty="0">
                <a:latin typeface="Calibri"/>
                <a:cs typeface="Calibri"/>
              </a:rPr>
              <a:t>Bibliografia</a:t>
            </a:r>
            <a:r>
              <a:rPr sz="2500" b="0" i="0" spc="-65" dirty="0">
                <a:latin typeface="Calibri"/>
                <a:cs typeface="Calibri"/>
              </a:rPr>
              <a:t> </a:t>
            </a:r>
            <a:r>
              <a:rPr sz="2500" b="0" i="0" spc="-10" dirty="0">
                <a:latin typeface="Calibri"/>
                <a:cs typeface="Calibri"/>
              </a:rPr>
              <a:t>complementar</a:t>
            </a:r>
            <a:endParaRPr sz="2500">
              <a:latin typeface="Calibri"/>
              <a:cs typeface="Calibri"/>
            </a:endParaRPr>
          </a:p>
          <a:p>
            <a:pPr marL="698500" marR="6350" lvl="1" indent="-228600">
              <a:lnSpc>
                <a:spcPts val="2590"/>
              </a:lnSpc>
              <a:spcBef>
                <a:spcPts val="7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alibri"/>
                <a:cs typeface="Calibri"/>
              </a:rPr>
              <a:t>FÁBIO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CRUZ.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Scrum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Agile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em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Projetos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2ª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Edição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2018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Editora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Brasport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2018 </a:t>
            </a:r>
            <a:r>
              <a:rPr sz="2200" spc="-10" dirty="0">
                <a:latin typeface="Calibri"/>
                <a:cs typeface="Calibri"/>
              </a:rPr>
              <a:t>(DIGITAL)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54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spc="-10" dirty="0">
                <a:latin typeface="Calibri"/>
                <a:cs typeface="Calibri"/>
              </a:rPr>
              <a:t>SANTOS,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Amélia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Premebida.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Código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ética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profissional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administrador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prática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615"/>
              </a:lnSpc>
              <a:spcBef>
                <a:spcPts val="50"/>
              </a:spcBef>
            </a:pPr>
            <a:r>
              <a:rPr sz="2200" b="0" i="0" spc="-10" dirty="0">
                <a:latin typeface="Calibri"/>
                <a:cs typeface="Calibri"/>
              </a:rPr>
              <a:t>empresarial</a:t>
            </a:r>
            <a:r>
              <a:rPr sz="2200" b="0" i="0" spc="-30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: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algumas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spc="-10" dirty="0">
                <a:latin typeface="Calibri"/>
                <a:cs typeface="Calibri"/>
              </a:rPr>
              <a:t>considerações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e</a:t>
            </a:r>
            <a:r>
              <a:rPr sz="2200" b="0" i="0" spc="-20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análise,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O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/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2000</a:t>
            </a:r>
            <a:r>
              <a:rPr sz="2200" b="0" i="0" spc="-25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Maringá,</a:t>
            </a:r>
            <a:r>
              <a:rPr sz="2200" b="0" i="0" spc="-30" dirty="0">
                <a:latin typeface="Calibri"/>
                <a:cs typeface="Calibri"/>
              </a:rPr>
              <a:t> </a:t>
            </a:r>
            <a:r>
              <a:rPr sz="2200" b="0" i="0" dirty="0">
                <a:latin typeface="Calibri"/>
                <a:cs typeface="Calibri"/>
              </a:rPr>
              <a:t>2000.</a:t>
            </a:r>
            <a:r>
              <a:rPr sz="2200" b="0" i="0" spc="-30" dirty="0">
                <a:latin typeface="Calibri"/>
                <a:cs typeface="Calibri"/>
              </a:rPr>
              <a:t> </a:t>
            </a:r>
            <a:r>
              <a:rPr sz="2200" b="0" i="0" spc="-10" dirty="0">
                <a:latin typeface="Calibri"/>
                <a:cs typeface="Calibri"/>
              </a:rPr>
              <a:t>(DIGITAL)</a:t>
            </a:r>
            <a:endParaRPr sz="2200">
              <a:latin typeface="Calibri"/>
              <a:cs typeface="Calibri"/>
            </a:endParaRPr>
          </a:p>
          <a:p>
            <a:pPr marL="698500" marR="6350" lvl="1" indent="-228600">
              <a:lnSpc>
                <a:spcPts val="2710"/>
              </a:lnSpc>
              <a:spcBef>
                <a:spcPts val="10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Desenvolvimento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metodologias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ágeis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2021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Porto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Alegre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Grupo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2021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(DIGITAL)</a:t>
            </a:r>
            <a:endParaRPr sz="2200">
              <a:latin typeface="Calibri"/>
              <a:cs typeface="Calibri"/>
            </a:endParaRPr>
          </a:p>
          <a:p>
            <a:pPr marL="697865" lvl="1" indent="-227965">
              <a:lnSpc>
                <a:spcPts val="2480"/>
              </a:lnSpc>
              <a:buFont typeface="Arial MT"/>
              <a:buChar char="•"/>
              <a:tabLst>
                <a:tab pos="697865" algn="l"/>
              </a:tabLst>
            </a:pPr>
            <a:r>
              <a:rPr sz="2200" dirty="0">
                <a:latin typeface="Calibri"/>
                <a:cs typeface="Calibri"/>
              </a:rPr>
              <a:t>COHN,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Mike.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Desenvolvimento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Scrum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/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2011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Alegre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Bookman</a:t>
            </a:r>
            <a:endParaRPr sz="2200">
              <a:latin typeface="Calibri"/>
              <a:cs typeface="Calibri"/>
            </a:endParaRPr>
          </a:p>
          <a:p>
            <a:pPr marL="698500">
              <a:lnSpc>
                <a:spcPts val="2630"/>
              </a:lnSpc>
            </a:pPr>
            <a:r>
              <a:rPr sz="2200" b="0" i="0" dirty="0">
                <a:latin typeface="Calibri"/>
                <a:cs typeface="Calibri"/>
              </a:rPr>
              <a:t>2011</a:t>
            </a:r>
            <a:r>
              <a:rPr sz="2200" b="0" i="0" spc="-15" dirty="0">
                <a:latin typeface="Calibri"/>
                <a:cs typeface="Calibri"/>
              </a:rPr>
              <a:t> </a:t>
            </a:r>
            <a:r>
              <a:rPr sz="2200" b="0" i="0" spc="-10" dirty="0">
                <a:latin typeface="Calibri"/>
                <a:cs typeface="Calibri"/>
              </a:rPr>
              <a:t>(DIGITAL)</a:t>
            </a:r>
            <a:endParaRPr sz="2200">
              <a:latin typeface="Calibri"/>
              <a:cs typeface="Calibri"/>
            </a:endParaRPr>
          </a:p>
          <a:p>
            <a:pPr marL="698500" marR="6350" lvl="1" indent="-228600">
              <a:lnSpc>
                <a:spcPts val="2590"/>
              </a:lnSpc>
              <a:spcBef>
                <a:spcPts val="175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spc="-10" dirty="0">
                <a:latin typeface="Calibri"/>
                <a:cs typeface="Calibri"/>
              </a:rPr>
              <a:t>OKUYAMA,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Fabio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Yoshimitsu.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Desenvolvimento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software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conceitos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básicos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/ </a:t>
            </a:r>
            <a:r>
              <a:rPr sz="2200" dirty="0">
                <a:latin typeface="Calibri"/>
                <a:cs typeface="Calibri"/>
              </a:rPr>
              <a:t>2014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Porto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Alegre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Bookman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Referências</a:t>
            </a:r>
            <a:r>
              <a:rPr spc="-185" dirty="0"/>
              <a:t> </a:t>
            </a:r>
            <a:r>
              <a:rPr spc="-10" dirty="0"/>
              <a:t>utilizadas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916939" y="1742947"/>
            <a:ext cx="8396605" cy="2605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</a:tabLst>
            </a:pPr>
            <a:r>
              <a:rPr sz="4800" i="1" dirty="0">
                <a:latin typeface="Calibri"/>
                <a:cs typeface="Calibri"/>
              </a:rPr>
              <a:t>1º</a:t>
            </a:r>
            <a:r>
              <a:rPr sz="4800" i="1" spc="-45" dirty="0">
                <a:latin typeface="Calibri"/>
                <a:cs typeface="Calibri"/>
              </a:rPr>
              <a:t> </a:t>
            </a:r>
            <a:r>
              <a:rPr sz="4800" i="1" spc="-10" dirty="0">
                <a:latin typeface="Calibri"/>
                <a:cs typeface="Calibri"/>
              </a:rPr>
              <a:t>Bimestre</a:t>
            </a:r>
            <a:endParaRPr sz="4800">
              <a:latin typeface="Calibri"/>
              <a:cs typeface="Calibri"/>
            </a:endParaRPr>
          </a:p>
          <a:p>
            <a:pPr marL="469900" marR="5080">
              <a:lnSpc>
                <a:spcPts val="4900"/>
              </a:lnSpc>
              <a:spcBef>
                <a:spcPts val="135"/>
              </a:spcBef>
            </a:pPr>
            <a:r>
              <a:rPr sz="4000" i="1" dirty="0">
                <a:latin typeface="Calibri"/>
                <a:cs typeface="Calibri"/>
              </a:rPr>
              <a:t>1,0</a:t>
            </a:r>
            <a:r>
              <a:rPr sz="4000" i="1" spc="-9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Atividade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de</a:t>
            </a:r>
            <a:r>
              <a:rPr sz="4000" i="1" spc="-8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Estudo</a:t>
            </a:r>
            <a:r>
              <a:rPr sz="4000" i="1" spc="-8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Programada. </a:t>
            </a:r>
            <a:r>
              <a:rPr sz="4000" i="1" dirty="0">
                <a:latin typeface="Calibri"/>
                <a:cs typeface="Calibri"/>
              </a:rPr>
              <a:t>1,0</a:t>
            </a:r>
            <a:r>
              <a:rPr sz="4000" i="1" spc="-40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3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Prova</a:t>
            </a:r>
            <a:r>
              <a:rPr sz="4000" i="1" spc="-35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Integrada.</a:t>
            </a:r>
            <a:endParaRPr sz="4000">
              <a:latin typeface="Calibri"/>
              <a:cs typeface="Calibri"/>
            </a:endParaRPr>
          </a:p>
          <a:p>
            <a:pPr marL="469900">
              <a:lnSpc>
                <a:spcPts val="4615"/>
              </a:lnSpc>
            </a:pPr>
            <a:r>
              <a:rPr sz="4000" i="1" dirty="0">
                <a:latin typeface="Calibri"/>
                <a:cs typeface="Calibri"/>
              </a:rPr>
              <a:t>8,0</a:t>
            </a:r>
            <a:r>
              <a:rPr sz="4000" i="1" spc="-7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-</a:t>
            </a:r>
            <a:r>
              <a:rPr sz="4000" i="1" spc="-7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Avaliação</a:t>
            </a:r>
            <a:r>
              <a:rPr sz="4000" i="1" spc="-6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Prática</a:t>
            </a:r>
            <a:r>
              <a:rPr sz="4000" i="1" spc="-65" dirty="0">
                <a:latin typeface="Calibri"/>
                <a:cs typeface="Calibri"/>
              </a:rPr>
              <a:t> </a:t>
            </a:r>
            <a:r>
              <a:rPr sz="4000" i="1" dirty="0">
                <a:latin typeface="Calibri"/>
                <a:cs typeface="Calibri"/>
              </a:rPr>
              <a:t>e</a:t>
            </a:r>
            <a:r>
              <a:rPr sz="4000" i="1" spc="-60" dirty="0">
                <a:latin typeface="Calibri"/>
                <a:cs typeface="Calibri"/>
              </a:rPr>
              <a:t> </a:t>
            </a:r>
            <a:r>
              <a:rPr sz="4000" i="1" spc="-10" dirty="0">
                <a:latin typeface="Calibri"/>
                <a:cs typeface="Calibri"/>
              </a:rPr>
              <a:t>Teórica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138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Avaliação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1160</Words>
  <Application>Microsoft Macintosh PowerPoint</Application>
  <PresentationFormat>Widescreen</PresentationFormat>
  <Paragraphs>144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Arial MT</vt:lpstr>
      <vt:lpstr>Calibri</vt:lpstr>
      <vt:lpstr>Calibri Light</vt:lpstr>
      <vt:lpstr>Office Theme</vt:lpstr>
      <vt:lpstr>PROJETO, IMPLEMENTAÇÃO E TESTE DE SOFTWARE João Choma Neto joao.choma@unicesumar.edu.br</vt:lpstr>
      <vt:lpstr>O que veremos nesse semestre?</vt:lpstr>
      <vt:lpstr>O que veremos nesse semestre?</vt:lpstr>
      <vt:lpstr>O que veremos nesse semestre?</vt:lpstr>
      <vt:lpstr>O que veremos nesse semestre?</vt:lpstr>
      <vt:lpstr>O que veremos nesse semestre?</vt:lpstr>
      <vt:lpstr>Referências utilizadas</vt:lpstr>
      <vt:lpstr>Referências utilizadas</vt:lpstr>
      <vt:lpstr>Avaliação</vt:lpstr>
      <vt:lpstr>Avaliação</vt:lpstr>
      <vt:lpstr>Apresentação do PowerPoint</vt:lpstr>
      <vt:lpstr>O QUE É TESTE DE SOFTWARE?</vt:lpstr>
      <vt:lpstr>TESTE</vt:lpstr>
      <vt:lpstr>TESTE DE SOFTWARE</vt:lpstr>
      <vt:lpstr>TESTE DE SOFTWARE</vt:lpstr>
      <vt:lpstr>TESTE DE SOFTWARE</vt:lpstr>
      <vt:lpstr>TESTE DE SOFTWARE</vt:lpstr>
      <vt:lpstr>TESTE DE SOFTWARE</vt:lpstr>
      <vt:lpstr>Padrão IEEE 610.12</vt:lpstr>
      <vt:lpstr>DEFEITO</vt:lpstr>
      <vt:lpstr>DEFEITO</vt:lpstr>
      <vt:lpstr>ERRO</vt:lpstr>
      <vt:lpstr>Apresentação do PowerPoint</vt:lpstr>
      <vt:lpstr>FALHA</vt:lpstr>
      <vt:lpstr>Apresentação do PowerPoint</vt:lpstr>
      <vt:lpstr>Apresentação do PowerPoint</vt:lpstr>
      <vt:lpstr>DEFEITO ERRO FALHA</vt:lpstr>
      <vt:lpstr>RAZÕES PARA TESTAR</vt:lpstr>
      <vt:lpstr>RAZÕES PARA TESTAR</vt:lpstr>
      <vt:lpstr>REFLEXÃO</vt:lpstr>
      <vt:lpstr>REFLEXÃO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João Choma</cp:lastModifiedBy>
  <cp:revision>2</cp:revision>
  <dcterms:created xsi:type="dcterms:W3CDTF">2025-07-29T04:47:23Z</dcterms:created>
  <dcterms:modified xsi:type="dcterms:W3CDTF">2025-07-29T04:59:10Z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2023-08-04T00:00:00Z</vt:filetime>
  </property>
  <property fmtid="{D5CDD505-2E9C-101B-9397-08002B2CF9AE}" pid="3" name="LastSaved">
    <vt:filetime>2025-07-29T00:00:00Z</vt:filetime>
  </property>
  <property fmtid="{D5CDD505-2E9C-101B-9397-08002B2CF9AE}" pid="4" name="Producer">
    <vt:lpwstr>macOS Versão 13.4.1 (Compilação 22F82) Quartz PDFContext</vt:lpwstr>
  </property>
</Properties>
</file>