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7" r:id="rId4"/>
    <p:sldId id="273" r:id="rId5"/>
    <p:sldId id="274" r:id="rId6"/>
    <p:sldId id="275" r:id="rId7"/>
    <p:sldId id="276" r:id="rId8"/>
    <p:sldId id="277" r:id="rId9"/>
    <p:sldId id="278" r:id="rId10"/>
    <p:sldId id="283" r:id="rId11"/>
    <p:sldId id="284" r:id="rId12"/>
    <p:sldId id="285" r:id="rId13"/>
    <p:sldId id="288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7" r:id="rId27"/>
    <p:sldId id="308" r:id="rId28"/>
    <p:sldId id="306" r:id="rId29"/>
    <p:sldId id="309" r:id="rId30"/>
    <p:sldId id="310" r:id="rId31"/>
    <p:sldId id="290" r:id="rId32"/>
    <p:sldId id="291" r:id="rId33"/>
    <p:sldId id="292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jy3wVxRABiZwmyw/zOESJUTcS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40"/>
  </p:normalViewPr>
  <p:slideViewPr>
    <p:cSldViewPr snapToGrid="0">
      <p:cViewPr varScale="1">
        <p:scale>
          <a:sx n="92" d="100"/>
          <a:sy n="9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1676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e1802ab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e1802abca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7e1802abca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65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e1802abc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7e1802abca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27e1802abca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912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TESTE E QUALIDADE DE SOFTWARE – 2023/2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marR="0" lvl="0" indent="-21193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500"/>
              <a:t>O teste de caminho básico é uma técnica de teste caixa-branca.</a:t>
            </a:r>
            <a:endParaRPr sz="35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  <a:p>
            <a:pPr marL="228600" marR="0" lvl="0" indent="-21193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500"/>
              <a:t>Permite derivar uma medida da complexidade lógica de um projeto e usar essa medida como guia para definir um conjunto base de caminhos de execução. </a:t>
            </a:r>
            <a:endParaRPr sz="35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  <a:p>
            <a:pPr marL="228600" marR="0" lvl="0" indent="-21193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500"/>
              <a:t>Casos de teste criados para exercitar o conjunto básico executam com certeza todas as instruções de um programa pelo menos uma vez durante o teste (Pressman, 2011).</a:t>
            </a:r>
            <a:endParaRPr sz="3500"/>
          </a:p>
          <a:p>
            <a: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endParaRPr/>
          </a:p>
        </p:txBody>
      </p:sp>
      <p:sp>
        <p:nvSpPr>
          <p:cNvPr id="309" name="Google Shape;309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TESTE DE CAMINHO BÁSICO</a:t>
            </a:r>
            <a:endParaRPr/>
          </a:p>
        </p:txBody>
      </p:sp>
      <p:sp>
        <p:nvSpPr>
          <p:cNvPr id="310" name="Google Shape;310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A ideia por trás do caminho básico é identificar e testar caminhos que percorrem diferentes partes do código, como instruções, decisões condicionais e loops.</a:t>
            </a:r>
            <a:endParaRPr sz="350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 Os caminhos básicos ajudam a garantir que todas as partes do código sejam testadas pelo menos uma vez.</a:t>
            </a:r>
            <a:endParaRPr sz="3500"/>
          </a:p>
        </p:txBody>
      </p:sp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CAMINHO BÁSICO</a:t>
            </a:r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9"/>
          <p:cNvSpPr txBox="1"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 DE CAMINHO BÁSICO</a:t>
            </a:r>
            <a:endParaRPr/>
          </a:p>
        </p:txBody>
      </p:sp>
      <p:pic>
        <p:nvPicPr>
          <p:cNvPr id="323" name="Google Shape;32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57" y="704504"/>
            <a:ext cx="9941085" cy="2957472"/>
          </a:xfrm>
          <a:custGeom>
            <a:avLst/>
            <a:gdLst/>
            <a:ahLst/>
            <a:cxnLst/>
            <a:rect l="l" t="t" r="r" b="b"/>
            <a:pathLst>
              <a:path w="10580201" h="2957472" extrusionOk="0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24" name="Google Shape;324;p69"/>
          <p:cNvSpPr txBox="1">
            <a:spLocks noGrp="1"/>
          </p:cNvSpPr>
          <p:nvPr>
            <p:ph type="body" idx="1"/>
          </p:nvPr>
        </p:nvSpPr>
        <p:spPr>
          <a:xfrm>
            <a:off x="4970835" y="3998019"/>
            <a:ext cx="6382966" cy="221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 o fluxo de controle lógico.</a:t>
            </a:r>
            <a:endParaRPr/>
          </a:p>
          <a:p>
            <a:pPr marL="4572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marR="0" lvl="0" indent="-21193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500"/>
              <a:t>O cálculo da complexidade ciclomática fornece a resposta.</a:t>
            </a:r>
            <a:endParaRPr sz="35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  <a:p>
            <a:pPr marL="228600" marR="0" lvl="0" indent="-21193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500"/>
              <a:t>Para calcular a complexidade ciclomática de McCabe, você pode usar a fórmula a seguir: </a:t>
            </a:r>
            <a:r>
              <a:rPr lang="pt-BR" sz="3500" b="1"/>
              <a:t>V(G) = E - N + 2</a:t>
            </a:r>
            <a:endParaRPr sz="3500" b="1"/>
          </a:p>
          <a:p>
            <a:pPr marL="228600" marR="0" lvl="0" indent="-21193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500"/>
              <a:t>Onde:</a:t>
            </a:r>
            <a:endParaRPr sz="3500"/>
          </a:p>
          <a:p>
            <a:pPr marL="914400" marR="0" lvl="1" indent="-4341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500"/>
              <a:t>V(G) é a complexidade ciclomática.</a:t>
            </a:r>
            <a:endParaRPr sz="3500"/>
          </a:p>
          <a:p>
            <a:pPr marL="914400" marR="0" lvl="1" indent="-4341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500"/>
              <a:t>E é o número de arestas no grafo de fluxo de controle.</a:t>
            </a:r>
            <a:endParaRPr sz="3500"/>
          </a:p>
          <a:p>
            <a:pPr marL="914400" marR="0" lvl="1" indent="-4341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500"/>
              <a:t>N é o número de nós no grafo de fluxo de controle.</a:t>
            </a:r>
            <a:endParaRPr/>
          </a:p>
        </p:txBody>
      </p:sp>
      <p:sp>
        <p:nvSpPr>
          <p:cNvPr id="345" name="Google Shape;345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Quantos caminhos procurar?</a:t>
            </a:r>
            <a:endParaRPr/>
          </a:p>
        </p:txBody>
      </p:sp>
      <p:sp>
        <p:nvSpPr>
          <p:cNvPr id="346" name="Google Shape;346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sz="4800"/>
              <a:t>TESTE ESTRUTURAL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pt-BR" sz="2000" dirty="0">
                <a:solidFill>
                  <a:schemeClr val="dk1"/>
                </a:solidFill>
              </a:rPr>
              <a:t>A CONTINUAÇÃO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16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88A85F-292C-424B-64AA-ED6BA4602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Linhas (</a:t>
            </a:r>
            <a:r>
              <a:rPr lang="pt-BR" sz="3200" dirty="0" err="1"/>
              <a:t>Line</a:t>
            </a:r>
            <a:r>
              <a:rPr lang="pt-BR" sz="3200" dirty="0"/>
              <a:t> </a:t>
            </a:r>
            <a:r>
              <a:rPr lang="pt-BR" sz="3200" dirty="0" err="1"/>
              <a:t>Coverage</a:t>
            </a:r>
            <a:r>
              <a:rPr lang="pt-BR" sz="3200" dirty="0"/>
              <a:t>) </a:t>
            </a:r>
          </a:p>
          <a:p>
            <a:r>
              <a:rPr lang="pt-BR" sz="3200" dirty="0"/>
              <a:t>Cobertura de código</a:t>
            </a:r>
          </a:p>
          <a:p>
            <a:r>
              <a:rPr lang="pt-BR" sz="3200" dirty="0"/>
              <a:t>OBJETIVO: garantir que cada linha de código seja executada pelo menos uma vez durante a execução dos casos de teste</a:t>
            </a:r>
          </a:p>
          <a:p>
            <a:r>
              <a:rPr lang="pt-BR" sz="3200" dirty="0"/>
              <a:t>Isso ajuda a identificar partes do código que não foram testadas.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75BA25-3847-3E32-1CE1-1A600C79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F43B8F-AD96-97DC-E4E1-FE2237F66B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0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CC54DA-1BB0-E1AF-F2CC-8858C7DD6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Ramificações (</a:t>
            </a:r>
            <a:r>
              <a:rPr lang="pt-BR" sz="3200" dirty="0" err="1"/>
              <a:t>Branch</a:t>
            </a:r>
            <a:r>
              <a:rPr lang="pt-BR" sz="3200" dirty="0"/>
              <a:t> </a:t>
            </a:r>
            <a:r>
              <a:rPr lang="pt-BR" sz="3200" dirty="0" err="1"/>
              <a:t>Coverage</a:t>
            </a:r>
            <a:r>
              <a:rPr lang="pt-BR" sz="3200" dirty="0"/>
              <a:t>)</a:t>
            </a:r>
          </a:p>
          <a:p>
            <a:r>
              <a:rPr lang="pt-BR" sz="3200" dirty="0"/>
              <a:t>OBJETIVO: garantir que todas as ramificações ou caminhos de decisão no código sejam exercidas</a:t>
            </a:r>
          </a:p>
          <a:p>
            <a:r>
              <a:rPr lang="pt-BR" sz="3200" dirty="0"/>
              <a:t>Isso inclui a verificação de todas as instruções condicionais, como declarações "</a:t>
            </a:r>
            <a:r>
              <a:rPr lang="pt-BR" sz="3200" dirty="0" err="1"/>
              <a:t>if</a:t>
            </a:r>
            <a:r>
              <a:rPr lang="pt-BR" sz="3200" dirty="0"/>
              <a:t>" e "</a:t>
            </a:r>
            <a:r>
              <a:rPr lang="pt-BR" sz="3200" dirty="0" err="1"/>
              <a:t>else</a:t>
            </a:r>
            <a:r>
              <a:rPr lang="pt-BR" sz="3200" dirty="0"/>
              <a:t>".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F5CECBD-99A3-FDF3-F3FE-91682905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23F8D-950E-452B-791A-5CE695365B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02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46590E3-1643-DB05-20D7-0452A5AC6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Condições (</a:t>
            </a:r>
            <a:r>
              <a:rPr lang="pt-BR" sz="3200" dirty="0" err="1"/>
              <a:t>Condition</a:t>
            </a:r>
            <a:r>
              <a:rPr lang="pt-BR" sz="3200" dirty="0"/>
              <a:t> </a:t>
            </a:r>
            <a:r>
              <a:rPr lang="pt-BR" sz="3200" dirty="0" err="1"/>
              <a:t>Coverage</a:t>
            </a:r>
            <a:r>
              <a:rPr lang="pt-BR" sz="3200" dirty="0"/>
              <a:t>)</a:t>
            </a:r>
          </a:p>
          <a:p>
            <a:r>
              <a:rPr lang="pt-BR" sz="3200" dirty="0"/>
              <a:t>OBJETIVO: visa verificar cada condição dentro de instruções condicionais separadamente. </a:t>
            </a:r>
          </a:p>
          <a:p>
            <a:r>
              <a:rPr lang="pt-BR" sz="3200" dirty="0"/>
              <a:t>Cada condição deve ser avaliada tanto como verdadeira quanto falsa.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044D55-CD78-131A-B5B3-3917C6EE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557106-AD04-DA9D-E36A-5146B8A1F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95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195520-1025-3194-BCBA-DC3F5D98B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Caminhos (Path </a:t>
            </a:r>
            <a:r>
              <a:rPr lang="pt-BR" sz="3200" dirty="0" err="1"/>
              <a:t>Coverage</a:t>
            </a:r>
            <a:r>
              <a:rPr lang="pt-BR" sz="3200" dirty="0"/>
              <a:t>)</a:t>
            </a:r>
          </a:p>
          <a:p>
            <a:r>
              <a:rPr lang="pt-BR" sz="3200" dirty="0"/>
              <a:t>OBJETIVO: Este é um critério mais abrangente que busca testar todos os caminhos possíveis através do código. </a:t>
            </a:r>
          </a:p>
          <a:p>
            <a:r>
              <a:rPr lang="pt-BR" sz="3200" dirty="0"/>
              <a:t>Isso inclui todas as combinações de caminhos de decisão e loops.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94FAD0-1367-4F8A-3785-14B18C04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3BF2B0-4000-CAFD-A258-2AC0BE47D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8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5293B1F-D316-D9A1-276E-7F3D140CA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800" dirty="0">
                <a:cs typeface="Calibri" panose="020F0502020204030204" pitchFamily="34" charset="0"/>
              </a:rPr>
              <a:t>Cobertura de ciclos (loop)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800" dirty="0">
                <a:cs typeface="Calibri" panose="020F0502020204030204" pitchFamily="34" charset="0"/>
              </a:rPr>
              <a:t>OBJETIVO: Testar </a:t>
            </a:r>
            <a:r>
              <a:rPr lang="pt-BR" dirty="0">
                <a:cs typeface="Calibri" panose="020F0502020204030204" pitchFamily="34" charset="0"/>
              </a:rPr>
              <a:t>todos os ciclos</a:t>
            </a:r>
            <a:r>
              <a:rPr lang="pt-BR" sz="2800" dirty="0">
                <a:cs typeface="Calibri" panose="020F0502020204030204" pitchFamily="34" charset="0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800" dirty="0">
                <a:cs typeface="Calibri" panose="020F0502020204030204" pitchFamily="34" charset="0"/>
              </a:rPr>
              <a:t>Podem ser definidas </a:t>
            </a:r>
            <a:r>
              <a:rPr lang="pt-BR" sz="2800" u="sng" dirty="0">
                <a:cs typeface="Calibri" panose="020F0502020204030204" pitchFamily="34" charset="0"/>
              </a:rPr>
              <a:t>quatro</a:t>
            </a:r>
            <a:r>
              <a:rPr lang="pt-BR" sz="2800" dirty="0">
                <a:cs typeface="Calibri" panose="020F0502020204030204" pitchFamily="34" charset="0"/>
              </a:rPr>
              <a:t> </a:t>
            </a:r>
            <a:r>
              <a:rPr lang="pt-BR" sz="2800" u="sng" dirty="0">
                <a:cs typeface="Calibri" panose="020F0502020204030204" pitchFamily="34" charset="0"/>
              </a:rPr>
              <a:t>diferentes</a:t>
            </a:r>
            <a:r>
              <a:rPr lang="pt-BR" sz="2800" dirty="0">
                <a:cs typeface="Calibri" panose="020F0502020204030204" pitchFamily="34" charset="0"/>
              </a:rPr>
              <a:t> classes de ciclos: 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>
                <a:cs typeface="Calibri" panose="020F0502020204030204" pitchFamily="34" charset="0"/>
              </a:rPr>
              <a:t>Ciclos simples;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>
                <a:cs typeface="Calibri" panose="020F0502020204030204" pitchFamily="34" charset="0"/>
              </a:rPr>
              <a:t>Ciclos concatenados;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>
                <a:cs typeface="Calibri" panose="020F0502020204030204" pitchFamily="34" charset="0"/>
              </a:rPr>
              <a:t>Ciclos aninhados;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>
                <a:cs typeface="Calibri" panose="020F0502020204030204" pitchFamily="34" charset="0"/>
              </a:rPr>
              <a:t>Ciclos não estruturados.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3B55E0-246C-7217-196D-46053422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7B2669-39B0-5BBD-B0B6-B2B11ED946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3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ANTERIORMENTE</a:t>
            </a:r>
            <a:b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TESTE </a:t>
            </a:r>
            <a:r>
              <a:rPr lang="pt-BR" sz="2500">
                <a:solidFill>
                  <a:srgbClr val="FFFFFF"/>
                </a:solidFill>
              </a:rPr>
              <a:t>FUNCIONAL</a:t>
            </a:r>
            <a:endParaRPr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6E61FAA-E2C7-5562-BFA9-1E3DE7E3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SIMPLES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68D477-F591-7460-9667-E88A8266A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735AE48-994B-A343-8BAF-406143B5A14B}"/>
              </a:ext>
            </a:extLst>
          </p:cNvPr>
          <p:cNvSpPr txBox="1">
            <a:spLocks/>
          </p:cNvSpPr>
          <p:nvPr/>
        </p:nvSpPr>
        <p:spPr>
          <a:xfrm>
            <a:off x="838200" y="1940719"/>
            <a:ext cx="10515600" cy="479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O seguinte conjunto de testes pode ser aplicado a onde </a:t>
            </a:r>
            <a:r>
              <a:rPr lang="pt-BR" sz="2600" b="1" i="1" dirty="0" err="1">
                <a:cs typeface="Calibri" panose="020F0502020204030204" pitchFamily="34" charset="0"/>
              </a:rPr>
              <a:t>n</a:t>
            </a:r>
            <a:r>
              <a:rPr lang="pt-BR" sz="2600" dirty="0">
                <a:cs typeface="Calibri" panose="020F0502020204030204" pitchFamily="34" charset="0"/>
              </a:rPr>
              <a:t> é o número máximo de </a:t>
            </a:r>
            <a:r>
              <a:rPr lang="pt-BR" sz="2600" u="sng" dirty="0">
                <a:cs typeface="Calibri" panose="020F0502020204030204" pitchFamily="34" charset="0"/>
              </a:rPr>
              <a:t>passadas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permitidas</a:t>
            </a:r>
            <a:r>
              <a:rPr lang="pt-BR" sz="2600" dirty="0">
                <a:cs typeface="Calibri" panose="020F0502020204030204" pitchFamily="34" charset="0"/>
              </a:rPr>
              <a:t> através do </a:t>
            </a:r>
            <a:r>
              <a:rPr lang="pt-BR" sz="2600" u="sng" dirty="0">
                <a:cs typeface="Calibri" panose="020F0502020204030204" pitchFamily="34" charset="0"/>
              </a:rPr>
              <a:t>ciclo: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cs typeface="Calibri" panose="020F0502020204030204" pitchFamily="34" charset="0"/>
              </a:rPr>
              <a:t>1. Pular o ciclo inteiramente.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cs typeface="Calibri" panose="020F0502020204030204" pitchFamily="34" charset="0"/>
              </a:rPr>
              <a:t>2. Somente uma passagem pelo ciclo.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cs typeface="Calibri" panose="020F0502020204030204" pitchFamily="34" charset="0"/>
              </a:rPr>
              <a:t>3. Duas passagens pelo ciclo.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cs typeface="Calibri" panose="020F0502020204030204" pitchFamily="34" charset="0"/>
              </a:rPr>
              <a:t>4. m passagens através do ciclo onde m &lt; </a:t>
            </a:r>
            <a:r>
              <a:rPr lang="pt-BR" sz="2400" dirty="0" err="1">
                <a:cs typeface="Calibri" panose="020F0502020204030204" pitchFamily="34" charset="0"/>
              </a:rPr>
              <a:t>n</a:t>
            </a:r>
            <a:r>
              <a:rPr lang="pt-BR" sz="2400" dirty="0"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cs typeface="Calibri" panose="020F0502020204030204" pitchFamily="34" charset="0"/>
              </a:rPr>
              <a:t>5. </a:t>
            </a:r>
            <a:r>
              <a:rPr lang="pt-BR" sz="2400" dirty="0" err="1">
                <a:cs typeface="Calibri" panose="020F0502020204030204" pitchFamily="34" charset="0"/>
              </a:rPr>
              <a:t>n</a:t>
            </a:r>
            <a:r>
              <a:rPr lang="pt-BR" sz="2400" dirty="0">
                <a:cs typeface="Calibri" panose="020F0502020204030204" pitchFamily="34" charset="0"/>
              </a:rPr>
              <a:t> – 1, </a:t>
            </a:r>
            <a:r>
              <a:rPr lang="pt-BR" sz="2400" dirty="0" err="1">
                <a:cs typeface="Calibri" panose="020F0502020204030204" pitchFamily="34" charset="0"/>
              </a:rPr>
              <a:t>n</a:t>
            </a:r>
            <a:r>
              <a:rPr lang="pt-BR" sz="2400" dirty="0">
                <a:cs typeface="Calibri" panose="020F0502020204030204" pitchFamily="34" charset="0"/>
              </a:rPr>
              <a:t>, </a:t>
            </a:r>
            <a:r>
              <a:rPr lang="pt-BR" sz="2400" dirty="0" err="1">
                <a:cs typeface="Calibri" panose="020F0502020204030204" pitchFamily="34" charset="0"/>
              </a:rPr>
              <a:t>n</a:t>
            </a:r>
            <a:r>
              <a:rPr lang="pt-BR" sz="2400" dirty="0">
                <a:cs typeface="Calibri" panose="020F0502020204030204" pitchFamily="34" charset="0"/>
              </a:rPr>
              <a:t> + 1 passagens através do ciclo.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C0D4C47-A11A-5B27-F202-2AA95EADF897}"/>
              </a:ext>
            </a:extLst>
          </p:cNvPr>
          <p:cNvGrpSpPr/>
          <p:nvPr/>
        </p:nvGrpSpPr>
        <p:grpSpPr>
          <a:xfrm>
            <a:off x="8610600" y="3260678"/>
            <a:ext cx="1621979" cy="2661416"/>
            <a:chOff x="7950200" y="2982201"/>
            <a:chExt cx="1621979" cy="266141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C4EB971-E6BC-2458-1055-B80690175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0200" y="2982201"/>
              <a:ext cx="1621979" cy="266141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32D02E7-6587-1537-51E2-740DA981DA16}"/>
                </a:ext>
              </a:extLst>
            </p:cNvPr>
            <p:cNvSpPr/>
            <p:nvPr/>
          </p:nvSpPr>
          <p:spPr>
            <a:xfrm>
              <a:off x="9311640" y="5059680"/>
              <a:ext cx="260539" cy="396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0075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CAD0F-25BD-FE04-EDBB-8C969D7A0D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C075E22-7AE4-7B06-AC2E-44CDA31B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ANINHADO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E237B1-C05B-98E6-30A6-AEA5508DC6A9}"/>
              </a:ext>
            </a:extLst>
          </p:cNvPr>
          <p:cNvSpPr txBox="1">
            <a:spLocks/>
          </p:cNvSpPr>
          <p:nvPr/>
        </p:nvSpPr>
        <p:spPr>
          <a:xfrm>
            <a:off x="838200" y="1940719"/>
            <a:ext cx="7477852" cy="479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Se fôssemos </a:t>
            </a:r>
            <a:r>
              <a:rPr lang="pt-BR" sz="2600" u="sng" dirty="0">
                <a:cs typeface="Calibri" panose="020F0502020204030204" pitchFamily="34" charset="0"/>
              </a:rPr>
              <a:t>estender</a:t>
            </a:r>
            <a:r>
              <a:rPr lang="pt-BR" sz="2600" dirty="0">
                <a:cs typeface="Calibri" panose="020F0502020204030204" pitchFamily="34" charset="0"/>
              </a:rPr>
              <a:t> a abordagem de teste de </a:t>
            </a:r>
            <a:r>
              <a:rPr lang="pt-BR" sz="2600" u="sng" dirty="0">
                <a:cs typeface="Calibri" panose="020F0502020204030204" pitchFamily="34" charset="0"/>
              </a:rPr>
              <a:t>ciclos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simples</a:t>
            </a:r>
            <a:r>
              <a:rPr lang="pt-BR" sz="2600" dirty="0">
                <a:cs typeface="Calibri" panose="020F0502020204030204" pitchFamily="34" charset="0"/>
              </a:rPr>
              <a:t> para ciclos aninhados, o número de testes possíveis </a:t>
            </a:r>
            <a:r>
              <a:rPr lang="pt-BR" sz="2600" u="sng" dirty="0">
                <a:cs typeface="Calibri" panose="020F0502020204030204" pitchFamily="34" charset="0"/>
              </a:rPr>
              <a:t>cresceria</a:t>
            </a:r>
            <a:r>
              <a:rPr lang="pt-BR" sz="2600" dirty="0">
                <a:cs typeface="Calibri" panose="020F0502020204030204" pitchFamily="34" charset="0"/>
              </a:rPr>
              <a:t> geometricamente à medida que o nível de </a:t>
            </a:r>
            <a:r>
              <a:rPr lang="pt-BR" sz="2600" u="sng" dirty="0" err="1">
                <a:cs typeface="Calibri" panose="020F0502020204030204" pitchFamily="34" charset="0"/>
              </a:rPr>
              <a:t>aninhamento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aumentasse</a:t>
            </a:r>
            <a:r>
              <a:rPr lang="pt-BR" sz="2600" dirty="0">
                <a:cs typeface="Calibri" panose="020F0502020204030204" pitchFamily="34" charset="0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O resultado seria um número </a:t>
            </a:r>
            <a:r>
              <a:rPr lang="pt-BR" sz="2600" u="sng" dirty="0">
                <a:cs typeface="Calibri" panose="020F0502020204030204" pitchFamily="34" charset="0"/>
              </a:rPr>
              <a:t>impossível</a:t>
            </a:r>
            <a:r>
              <a:rPr lang="pt-BR" sz="2600" dirty="0">
                <a:cs typeface="Calibri" panose="020F0502020204030204" pitchFamily="34" charset="0"/>
              </a:rPr>
              <a:t> de </a:t>
            </a:r>
            <a:r>
              <a:rPr lang="pt-BR" sz="2600" u="sng" dirty="0">
                <a:cs typeface="Calibri" panose="020F0502020204030204" pitchFamily="34" charset="0"/>
              </a:rPr>
              <a:t>testes</a:t>
            </a:r>
            <a:r>
              <a:rPr lang="pt-BR" sz="2600" dirty="0"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 err="1">
                <a:cs typeface="Calibri" panose="020F0502020204030204" pitchFamily="34" charset="0"/>
              </a:rPr>
              <a:t>Beizer</a:t>
            </a:r>
            <a:r>
              <a:rPr lang="pt-BR" sz="2600" dirty="0">
                <a:cs typeface="Calibri" panose="020F0502020204030204" pitchFamily="34" charset="0"/>
              </a:rPr>
              <a:t> (1990) sugere uma </a:t>
            </a:r>
            <a:r>
              <a:rPr lang="pt-BR" sz="2600" b="1" dirty="0">
                <a:solidFill>
                  <a:srgbClr val="D9222A"/>
                </a:solidFill>
                <a:cs typeface="Calibri" panose="020F0502020204030204" pitchFamily="34" charset="0"/>
              </a:rPr>
              <a:t>abordagem</a:t>
            </a:r>
            <a:r>
              <a:rPr lang="pt-BR" sz="2600" dirty="0">
                <a:cs typeface="Calibri" panose="020F0502020204030204" pitchFamily="34" charset="0"/>
              </a:rPr>
              <a:t> que ajudará a reduzir o número de testes.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886EB5C-B0E5-CC5C-340D-C84A54E52382}"/>
              </a:ext>
            </a:extLst>
          </p:cNvPr>
          <p:cNvGrpSpPr/>
          <p:nvPr/>
        </p:nvGrpSpPr>
        <p:grpSpPr>
          <a:xfrm>
            <a:off x="9268424" y="2108118"/>
            <a:ext cx="1787593" cy="2981801"/>
            <a:chOff x="8549641" y="3272922"/>
            <a:chExt cx="1206984" cy="225375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76DD156-EF99-B192-1B30-4622C6FCC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9641" y="3272922"/>
              <a:ext cx="1206984" cy="22537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7CFA5DE-FD8C-99E9-FFE9-288C9AD15532}"/>
                </a:ext>
              </a:extLst>
            </p:cNvPr>
            <p:cNvSpPr/>
            <p:nvPr/>
          </p:nvSpPr>
          <p:spPr>
            <a:xfrm>
              <a:off x="8549641" y="3624961"/>
              <a:ext cx="160019" cy="646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82020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E041F1-CD89-3BC7-DE0D-600E3F7B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CADEA3-A9B9-0144-10C3-C53BDADF85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401476-4032-FCAA-044B-18EECC9D4466}"/>
              </a:ext>
            </a:extLst>
          </p:cNvPr>
          <p:cNvSpPr txBox="1"/>
          <p:nvPr/>
        </p:nvSpPr>
        <p:spPr>
          <a:xfrm>
            <a:off x="838200" y="1945717"/>
            <a:ext cx="7635240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100" dirty="0">
                <a:cs typeface="Calibri" panose="020F0502020204030204" pitchFamily="34" charset="0"/>
              </a:rPr>
              <a:t>1. Comece pelo ciclo </a:t>
            </a:r>
            <a:r>
              <a:rPr lang="pt-BR" sz="2100" u="sng" dirty="0">
                <a:cs typeface="Calibri" panose="020F0502020204030204" pitchFamily="34" charset="0"/>
              </a:rPr>
              <a:t>mais</a:t>
            </a:r>
            <a:r>
              <a:rPr lang="pt-BR" sz="2100" dirty="0">
                <a:cs typeface="Calibri" panose="020F0502020204030204" pitchFamily="34" charset="0"/>
              </a:rPr>
              <a:t> </a:t>
            </a:r>
            <a:r>
              <a:rPr lang="pt-BR" sz="2100" u="sng" dirty="0">
                <a:cs typeface="Calibri" panose="020F0502020204030204" pitchFamily="34" charset="0"/>
              </a:rPr>
              <a:t>interno</a:t>
            </a:r>
            <a:r>
              <a:rPr lang="pt-BR" sz="2100" dirty="0">
                <a:cs typeface="Calibri" panose="020F0502020204030204" pitchFamily="34" charset="0"/>
              </a:rPr>
              <a:t>. Coloque todos os </a:t>
            </a:r>
            <a:r>
              <a:rPr lang="pt-BR" sz="2100" u="sng" dirty="0">
                <a:cs typeface="Calibri" panose="020F0502020204030204" pitchFamily="34" charset="0"/>
              </a:rPr>
              <a:t>outros</a:t>
            </a:r>
            <a:r>
              <a:rPr lang="pt-BR" sz="2100" dirty="0">
                <a:cs typeface="Calibri" panose="020F0502020204030204" pitchFamily="34" charset="0"/>
              </a:rPr>
              <a:t> ciclos nos seus valores </a:t>
            </a:r>
            <a:r>
              <a:rPr lang="pt-BR" sz="2100" u="sng" dirty="0">
                <a:cs typeface="Calibri" panose="020F0502020204030204" pitchFamily="34" charset="0"/>
              </a:rPr>
              <a:t>mínimos</a:t>
            </a:r>
            <a:r>
              <a:rPr lang="pt-BR" sz="2100" dirty="0"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100" dirty="0">
                <a:cs typeface="Calibri" panose="020F0502020204030204" pitchFamily="34" charset="0"/>
              </a:rPr>
              <a:t>2. Faça os testes de </a:t>
            </a:r>
            <a:r>
              <a:rPr lang="pt-BR" sz="2100" u="sng" dirty="0">
                <a:cs typeface="Calibri" panose="020F0502020204030204" pitchFamily="34" charset="0"/>
              </a:rPr>
              <a:t>ciclo</a:t>
            </a:r>
            <a:r>
              <a:rPr lang="pt-BR" sz="2100" dirty="0">
                <a:cs typeface="Calibri" panose="020F0502020204030204" pitchFamily="34" charset="0"/>
              </a:rPr>
              <a:t> </a:t>
            </a:r>
            <a:r>
              <a:rPr lang="pt-BR" sz="2100" u="sng" dirty="0">
                <a:cs typeface="Calibri" panose="020F0502020204030204" pitchFamily="34" charset="0"/>
              </a:rPr>
              <a:t>simples</a:t>
            </a:r>
            <a:r>
              <a:rPr lang="pt-BR" sz="2100" dirty="0">
                <a:cs typeface="Calibri" panose="020F0502020204030204" pitchFamily="34" charset="0"/>
              </a:rPr>
              <a:t> para o ciclo </a:t>
            </a:r>
            <a:r>
              <a:rPr lang="pt-BR" sz="2100" u="sng" dirty="0">
                <a:cs typeface="Calibri" panose="020F0502020204030204" pitchFamily="34" charset="0"/>
              </a:rPr>
              <a:t>mais</a:t>
            </a:r>
            <a:r>
              <a:rPr lang="pt-BR" sz="2100" dirty="0">
                <a:cs typeface="Calibri" panose="020F0502020204030204" pitchFamily="34" charset="0"/>
              </a:rPr>
              <a:t> </a:t>
            </a:r>
            <a:r>
              <a:rPr lang="pt-BR" sz="2100" u="sng" dirty="0">
                <a:cs typeface="Calibri" panose="020F0502020204030204" pitchFamily="34" charset="0"/>
              </a:rPr>
              <a:t>interno</a:t>
            </a:r>
            <a:r>
              <a:rPr lang="pt-BR" sz="2100" dirty="0">
                <a:cs typeface="Calibri" panose="020F0502020204030204" pitchFamily="34" charset="0"/>
              </a:rPr>
              <a:t> mantendo os ciclos externos em seus parâmetros mínimos de iteração. Acrescente outros testes para valores fora do intervalo ou excluídos.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100" dirty="0">
                <a:cs typeface="Calibri" panose="020F0502020204030204" pitchFamily="34" charset="0"/>
              </a:rPr>
              <a:t>3. Trabalhe para fora, fazendo testes para o </a:t>
            </a:r>
            <a:r>
              <a:rPr lang="pt-BR" sz="2100" u="sng" dirty="0">
                <a:cs typeface="Calibri" panose="020F0502020204030204" pitchFamily="34" charset="0"/>
              </a:rPr>
              <a:t>próximo</a:t>
            </a:r>
            <a:r>
              <a:rPr lang="pt-BR" sz="2100" dirty="0">
                <a:cs typeface="Calibri" panose="020F0502020204030204" pitchFamily="34" charset="0"/>
              </a:rPr>
              <a:t> </a:t>
            </a:r>
            <a:r>
              <a:rPr lang="pt-BR" sz="2100" u="sng" dirty="0">
                <a:cs typeface="Calibri" panose="020F0502020204030204" pitchFamily="34" charset="0"/>
              </a:rPr>
              <a:t>ciclo</a:t>
            </a:r>
            <a:r>
              <a:rPr lang="pt-BR" sz="2100" dirty="0">
                <a:cs typeface="Calibri" panose="020F0502020204030204" pitchFamily="34" charset="0"/>
              </a:rPr>
              <a:t>, mas mantendo todos os outros ciclos externos nos seus valores mínimos.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100" dirty="0">
                <a:cs typeface="Calibri" panose="020F0502020204030204" pitchFamily="34" charset="0"/>
              </a:rPr>
              <a:t>4. Continue até que </a:t>
            </a:r>
            <a:r>
              <a:rPr lang="pt-BR" sz="2100" u="sng" dirty="0">
                <a:cs typeface="Calibri" panose="020F0502020204030204" pitchFamily="34" charset="0"/>
              </a:rPr>
              <a:t>todos</a:t>
            </a:r>
            <a:r>
              <a:rPr lang="pt-BR" sz="2100" dirty="0">
                <a:cs typeface="Calibri" panose="020F0502020204030204" pitchFamily="34" charset="0"/>
              </a:rPr>
              <a:t> os ciclos tenham </a:t>
            </a:r>
            <a:r>
              <a:rPr lang="pt-BR" sz="2100" u="sng" dirty="0">
                <a:cs typeface="Calibri" panose="020F0502020204030204" pitchFamily="34" charset="0"/>
              </a:rPr>
              <a:t>sido</a:t>
            </a:r>
            <a:r>
              <a:rPr lang="pt-BR" sz="2100" dirty="0">
                <a:cs typeface="Calibri" panose="020F0502020204030204" pitchFamily="34" charset="0"/>
              </a:rPr>
              <a:t> </a:t>
            </a:r>
            <a:r>
              <a:rPr lang="pt-BR" sz="2100" u="sng" dirty="0">
                <a:cs typeface="Calibri" panose="020F0502020204030204" pitchFamily="34" charset="0"/>
              </a:rPr>
              <a:t>testados</a:t>
            </a:r>
            <a:r>
              <a:rPr lang="pt-BR" sz="2100" dirty="0"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9F2A5A8-B4AC-F350-47E7-1F03B30F59D1}"/>
              </a:ext>
            </a:extLst>
          </p:cNvPr>
          <p:cNvGrpSpPr/>
          <p:nvPr/>
        </p:nvGrpSpPr>
        <p:grpSpPr>
          <a:xfrm>
            <a:off x="9268424" y="2108118"/>
            <a:ext cx="1787593" cy="2981801"/>
            <a:chOff x="8549641" y="3272922"/>
            <a:chExt cx="1206984" cy="225375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6F7C7A8-3359-EC28-C492-641859D9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9641" y="3272922"/>
              <a:ext cx="1206984" cy="22537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CEEEDFF-498F-9E8A-D1EC-3B048809F9E5}"/>
                </a:ext>
              </a:extLst>
            </p:cNvPr>
            <p:cNvSpPr/>
            <p:nvPr/>
          </p:nvSpPr>
          <p:spPr>
            <a:xfrm>
              <a:off x="8549641" y="3624961"/>
              <a:ext cx="160019" cy="646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18275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4854C8-4010-5728-2039-65BB8B69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CONCATENADO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CF0FC8-DD8D-E504-E70F-7A963EA415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5B0C5C1-6467-FED7-B7BD-02793970F2D8}"/>
              </a:ext>
            </a:extLst>
          </p:cNvPr>
          <p:cNvSpPr txBox="1">
            <a:spLocks/>
          </p:cNvSpPr>
          <p:nvPr/>
        </p:nvSpPr>
        <p:spPr>
          <a:xfrm>
            <a:off x="838200" y="1940719"/>
            <a:ext cx="7360920" cy="479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Podem ser testados usando a </a:t>
            </a:r>
            <a:r>
              <a:rPr lang="pt-BR" sz="2600" u="sng" dirty="0">
                <a:cs typeface="Calibri" panose="020F0502020204030204" pitchFamily="34" charset="0"/>
              </a:rPr>
              <a:t>abordagem</a:t>
            </a:r>
            <a:r>
              <a:rPr lang="pt-BR" sz="2600" dirty="0">
                <a:cs typeface="Calibri" panose="020F0502020204030204" pitchFamily="34" charset="0"/>
              </a:rPr>
              <a:t> definida para </a:t>
            </a:r>
            <a:r>
              <a:rPr lang="pt-BR" sz="2600" u="sng" dirty="0">
                <a:cs typeface="Calibri" panose="020F0502020204030204" pitchFamily="34" charset="0"/>
              </a:rPr>
              <a:t>ciclos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simples</a:t>
            </a:r>
            <a:r>
              <a:rPr lang="pt-BR" sz="2600" dirty="0">
                <a:cs typeface="Calibri" panose="020F0502020204030204" pitchFamily="34" charset="0"/>
              </a:rPr>
              <a:t>, se cada um for </a:t>
            </a:r>
            <a:r>
              <a:rPr lang="pt-BR" sz="2600" u="sng" dirty="0">
                <a:cs typeface="Calibri" panose="020F0502020204030204" pitchFamily="34" charset="0"/>
              </a:rPr>
              <a:t>independente</a:t>
            </a:r>
            <a:r>
              <a:rPr lang="pt-BR" sz="2600" dirty="0">
                <a:cs typeface="Calibri" panose="020F0502020204030204" pitchFamily="34" charset="0"/>
              </a:rPr>
              <a:t> do outro.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Se a </a:t>
            </a:r>
            <a:r>
              <a:rPr lang="pt-BR" sz="2600" u="sng" dirty="0">
                <a:cs typeface="Calibri" panose="020F0502020204030204" pitchFamily="34" charset="0"/>
              </a:rPr>
              <a:t>contagem</a:t>
            </a:r>
            <a:r>
              <a:rPr lang="pt-BR" sz="2600" dirty="0">
                <a:cs typeface="Calibri" panose="020F0502020204030204" pitchFamily="34" charset="0"/>
              </a:rPr>
              <a:t> para o </a:t>
            </a:r>
            <a:r>
              <a:rPr lang="pt-BR" sz="2600" u="sng" dirty="0">
                <a:cs typeface="Calibri" panose="020F0502020204030204" pitchFamily="34" charset="0"/>
              </a:rPr>
              <a:t>ciclo 1</a:t>
            </a:r>
            <a:r>
              <a:rPr lang="pt-BR" sz="2600" dirty="0">
                <a:cs typeface="Calibri" panose="020F0502020204030204" pitchFamily="34" charset="0"/>
              </a:rPr>
              <a:t> for usada como </a:t>
            </a:r>
            <a:r>
              <a:rPr lang="pt-BR" sz="2600" u="sng" dirty="0">
                <a:cs typeface="Calibri" panose="020F0502020204030204" pitchFamily="34" charset="0"/>
              </a:rPr>
              <a:t>valor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individual</a:t>
            </a:r>
            <a:r>
              <a:rPr lang="pt-BR" sz="2600" dirty="0">
                <a:cs typeface="Calibri" panose="020F0502020204030204" pitchFamily="34" charset="0"/>
              </a:rPr>
              <a:t> para o </a:t>
            </a:r>
            <a:r>
              <a:rPr lang="pt-BR" sz="2600" u="sng" dirty="0">
                <a:cs typeface="Calibri" panose="020F0502020204030204" pitchFamily="34" charset="0"/>
              </a:rPr>
              <a:t>ciclo 2</a:t>
            </a:r>
            <a:r>
              <a:rPr lang="pt-BR" sz="2600" dirty="0">
                <a:cs typeface="Calibri" panose="020F0502020204030204" pitchFamily="34" charset="0"/>
              </a:rPr>
              <a:t>, então os ciclos </a:t>
            </a:r>
            <a:r>
              <a:rPr lang="pt-BR" sz="2600" u="sng" dirty="0">
                <a:cs typeface="Calibri" panose="020F0502020204030204" pitchFamily="34" charset="0"/>
              </a:rPr>
              <a:t>não</a:t>
            </a:r>
            <a:r>
              <a:rPr lang="pt-BR" sz="2600" dirty="0">
                <a:cs typeface="Calibri" panose="020F0502020204030204" pitchFamily="34" charset="0"/>
              </a:rPr>
              <a:t> são </a:t>
            </a:r>
            <a:r>
              <a:rPr lang="pt-BR" sz="2600" u="sng" dirty="0">
                <a:cs typeface="Calibri" panose="020F0502020204030204" pitchFamily="34" charset="0"/>
              </a:rPr>
              <a:t>independentes</a:t>
            </a:r>
            <a:r>
              <a:rPr lang="pt-BR" sz="2600" dirty="0">
                <a:cs typeface="Calibri" panose="020F0502020204030204" pitchFamily="34" charset="0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Nesse caso é recomendada a abordagem aplicada a </a:t>
            </a:r>
            <a:r>
              <a:rPr lang="pt-BR" sz="2600" u="sng" dirty="0">
                <a:cs typeface="Calibri" panose="020F0502020204030204" pitchFamily="34" charset="0"/>
              </a:rPr>
              <a:t>ciclos</a:t>
            </a:r>
            <a:r>
              <a:rPr lang="pt-BR" sz="2600" dirty="0">
                <a:cs typeface="Calibri" panose="020F0502020204030204" pitchFamily="34" charset="0"/>
              </a:rPr>
              <a:t> </a:t>
            </a:r>
            <a:r>
              <a:rPr lang="pt-BR" sz="2600" u="sng" dirty="0">
                <a:cs typeface="Calibri" panose="020F0502020204030204" pitchFamily="34" charset="0"/>
              </a:rPr>
              <a:t>aninhados</a:t>
            </a:r>
            <a:r>
              <a:rPr lang="pt-BR" sz="2600" dirty="0"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FBC8C82-7D27-AF80-8D69-08F9146125E5}"/>
              </a:ext>
            </a:extLst>
          </p:cNvPr>
          <p:cNvGrpSpPr/>
          <p:nvPr/>
        </p:nvGrpSpPr>
        <p:grpSpPr>
          <a:xfrm>
            <a:off x="9164564" y="1940719"/>
            <a:ext cx="1222515" cy="3340735"/>
            <a:chOff x="9057884" y="1940719"/>
            <a:chExt cx="1222515" cy="334073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CA48133-A88E-4D13-2233-A24792B95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7884" y="1940719"/>
              <a:ext cx="1222515" cy="334073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8994FB5-7BAF-69AF-CED5-DA7833F8CCAE}"/>
                </a:ext>
              </a:extLst>
            </p:cNvPr>
            <p:cNvSpPr/>
            <p:nvPr/>
          </p:nvSpPr>
          <p:spPr>
            <a:xfrm>
              <a:off x="9057884" y="4175760"/>
              <a:ext cx="131836" cy="42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5887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5260FDA-69C2-A2C9-3241-4478458E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NÃO ESTRUTURADO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FF9C40-0668-EC14-5F8D-73C0952FEE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061C7EB-F6B2-F4E6-88B4-461D1E5F3F51}"/>
              </a:ext>
            </a:extLst>
          </p:cNvPr>
          <p:cNvSpPr txBox="1">
            <a:spLocks/>
          </p:cNvSpPr>
          <p:nvPr/>
        </p:nvSpPr>
        <p:spPr>
          <a:xfrm>
            <a:off x="838200" y="1940719"/>
            <a:ext cx="7360920" cy="35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t-BR" sz="2600" dirty="0">
                <a:cs typeface="Calibri" panose="020F0502020204030204" pitchFamily="34" charset="0"/>
              </a:rPr>
              <a:t>Sempre que possível, essa classe de ciclos deverá ser </a:t>
            </a:r>
            <a:r>
              <a:rPr lang="pt-BR" sz="2600" u="sng" dirty="0">
                <a:cs typeface="Calibri" panose="020F0502020204030204" pitchFamily="34" charset="0"/>
              </a:rPr>
              <a:t>redesenhada</a:t>
            </a:r>
            <a:r>
              <a:rPr lang="pt-BR" sz="2600" dirty="0">
                <a:cs typeface="Calibri" panose="020F0502020204030204" pitchFamily="34" charset="0"/>
              </a:rPr>
              <a:t> para refletir o uso das construções de programação estruturada.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234491-7BB8-5583-AF7A-253D404C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361" y="1599026"/>
            <a:ext cx="1126556" cy="375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74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9961A63-0DAF-4184-FD03-97C9B866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variável pode ser</a:t>
            </a:r>
          </a:p>
          <a:p>
            <a:r>
              <a:rPr lang="pt-BR" dirty="0"/>
              <a:t>Definida ou Utilizada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4AFD2B-5561-5CD3-7DA8-4B26D2EE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baseado em Fluxo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6EE23E-B2B9-9D9C-7DF8-A6E8081267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4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9961A63-0DAF-4184-FD03-97C9B866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variável pode ser</a:t>
            </a:r>
          </a:p>
          <a:p>
            <a:r>
              <a:rPr lang="pt-BR" dirty="0"/>
              <a:t>Definida ou Utilizada</a:t>
            </a:r>
          </a:p>
          <a:p>
            <a:endParaRPr lang="pt-BR" dirty="0"/>
          </a:p>
          <a:p>
            <a:r>
              <a:rPr lang="pt-BR" dirty="0"/>
              <a:t>Definição: Atribuição de um valor a uma variável</a:t>
            </a:r>
          </a:p>
          <a:p>
            <a:pPr lvl="1"/>
            <a:r>
              <a:rPr lang="pt-BR" dirty="0"/>
              <a:t>A = 1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4AFD2B-5561-5CD3-7DA8-4B26D2EE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baseado em Fluxo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6EE23E-B2B9-9D9C-7DF8-A6E8081267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891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9961A63-0DAF-4184-FD03-97C9B866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variável pode ser</a:t>
            </a:r>
          </a:p>
          <a:p>
            <a:r>
              <a:rPr lang="pt-BR" dirty="0"/>
              <a:t>Definida ou Utilizada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Uso:</a:t>
            </a:r>
          </a:p>
          <a:p>
            <a:pPr lvl="1"/>
            <a:r>
              <a:rPr lang="pt-BR" dirty="0"/>
              <a:t>Predicativo: a variável é utilizada em uma condição</a:t>
            </a:r>
          </a:p>
          <a:p>
            <a:pPr lvl="2"/>
            <a:r>
              <a:rPr lang="pt-BR" dirty="0" err="1"/>
              <a:t>If</a:t>
            </a:r>
            <a:r>
              <a:rPr lang="pt-BR" dirty="0"/>
              <a:t> (a &gt; 0)</a:t>
            </a:r>
          </a:p>
          <a:p>
            <a:pPr lvl="1"/>
            <a:r>
              <a:rPr lang="pt-BR" dirty="0"/>
              <a:t>Computacional: a variável é utilizada em uma computação</a:t>
            </a:r>
          </a:p>
          <a:p>
            <a:pPr lvl="2"/>
            <a:r>
              <a:rPr lang="pt-BR" dirty="0" err="1"/>
              <a:t>b</a:t>
            </a:r>
            <a:r>
              <a:rPr lang="pt-BR" dirty="0"/>
              <a:t> = a + 1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4AFD2B-5561-5CD3-7DA8-4B26D2EE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baseado em Fluxo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6EE23E-B2B9-9D9C-7DF8-A6E8081267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787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B2A10E-162B-566C-8261-7B4E6E399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535569-C900-6F08-1FC7-EEE19F83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383C02-B0E2-96F9-1F19-5D736A1CE4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4F2BE63-E66D-E0E5-35B7-A517B8E4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97" y="0"/>
            <a:ext cx="9217572" cy="6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0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EEC4A-A8FE-FE93-E120-4C8CC5B11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Requer que cada definição de variável seja exercitada pelo menos uma vez, não importa se por um </a:t>
            </a:r>
            <a:r>
              <a:rPr lang="pt-BR" dirty="0" err="1"/>
              <a:t>c-uso</a:t>
            </a:r>
            <a:r>
              <a:rPr lang="pt-BR" dirty="0"/>
              <a:t> ou por um </a:t>
            </a:r>
            <a:r>
              <a:rPr lang="pt-BR" dirty="0" err="1"/>
              <a:t>p-uso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2ACAF24-3895-5C18-D894-18039811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Todas-Definições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5608C-3872-3AAC-5BA1-1CC9141C45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18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sz="4800"/>
              <a:t>TESTE ESTRUTURAL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80D39BE-B5A6-BAEA-A8F9-028BBB742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Requer que todas as associações entre uma definição de variável e seus usos sejam exercitadas pelos casos de teste, através de pelo menos um caminho livro de definição.</a:t>
            </a:r>
          </a:p>
          <a:p>
            <a:endParaRPr lang="pt-BR" dirty="0"/>
          </a:p>
          <a:p>
            <a:r>
              <a:rPr lang="pt-BR" dirty="0"/>
              <a:t>Um caminho livre de definição é o caminho entre uma definição e redefinição da uma variável.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5D249B3-C423-0C64-0325-DACA8D2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Todos-usos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90B7C9-7479-6468-5345-E3105AAAE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98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e1802abca_0_7"/>
          <p:cNvSpPr txBox="1">
            <a:spLocks noGrp="1"/>
          </p:cNvSpPr>
          <p:nvPr>
            <p:ph type="body" idx="1"/>
          </p:nvPr>
        </p:nvSpPr>
        <p:spPr>
          <a:xfrm>
            <a:off x="838200" y="153350"/>
            <a:ext cx="10515600" cy="602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ExemploCalculoComplexidade</a:t>
            </a:r>
            <a:r>
              <a:rPr lang="pt-BR" dirty="0"/>
              <a:t>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</a:t>
            </a:r>
            <a:r>
              <a:rPr lang="pt-BR" dirty="0" err="1"/>
              <a:t>int</a:t>
            </a:r>
            <a:r>
              <a:rPr lang="pt-BR" dirty="0"/>
              <a:t> a = 5;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b</a:t>
            </a:r>
            <a:r>
              <a:rPr lang="pt-BR" dirty="0"/>
              <a:t> = 10;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(a &gt; </a:t>
            </a:r>
            <a:r>
              <a:rPr lang="pt-BR" dirty="0" err="1"/>
              <a:t>b</a:t>
            </a:r>
            <a:r>
              <a:rPr lang="pt-BR" dirty="0"/>
              <a:t>)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    </a:t>
            </a:r>
            <a:r>
              <a:rPr lang="pt-BR" dirty="0" err="1"/>
              <a:t>System.out.println</a:t>
            </a:r>
            <a:r>
              <a:rPr lang="pt-BR" dirty="0"/>
              <a:t>("a é maior que </a:t>
            </a:r>
            <a:r>
              <a:rPr lang="pt-BR" dirty="0" err="1"/>
              <a:t>b</a:t>
            </a:r>
            <a:r>
              <a:rPr lang="pt-BR" dirty="0"/>
              <a:t>");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} </a:t>
            </a:r>
            <a:r>
              <a:rPr lang="pt-BR" dirty="0" err="1"/>
              <a:t>else</a:t>
            </a:r>
            <a:r>
              <a:rPr lang="pt-BR" dirty="0"/>
              <a:t>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    </a:t>
            </a:r>
            <a:r>
              <a:rPr lang="pt-BR" dirty="0" err="1"/>
              <a:t>System.out.println</a:t>
            </a:r>
            <a:r>
              <a:rPr lang="pt-BR" dirty="0"/>
              <a:t>("a não é maior que </a:t>
            </a:r>
            <a:r>
              <a:rPr lang="pt-BR" dirty="0" err="1"/>
              <a:t>b</a:t>
            </a:r>
            <a:r>
              <a:rPr lang="pt-BR" dirty="0"/>
              <a:t>");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3; </a:t>
            </a:r>
            <a:r>
              <a:rPr lang="pt-BR" dirty="0" err="1"/>
              <a:t>i</a:t>
            </a:r>
            <a:r>
              <a:rPr lang="pt-BR" dirty="0"/>
              <a:t>++)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    </a:t>
            </a:r>
            <a:r>
              <a:rPr lang="pt-BR" dirty="0" err="1"/>
              <a:t>System.out.println</a:t>
            </a:r>
            <a:r>
              <a:rPr lang="pt-BR" dirty="0"/>
              <a:t>("Iteração " + (</a:t>
            </a:r>
            <a:r>
              <a:rPr lang="pt-BR" dirty="0" err="1"/>
              <a:t>i</a:t>
            </a:r>
            <a:r>
              <a:rPr lang="pt-BR" dirty="0"/>
              <a:t> + 1));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    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   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}</a:t>
            </a:r>
            <a:endParaRPr dirty="0"/>
          </a:p>
        </p:txBody>
      </p:sp>
      <p:sp>
        <p:nvSpPr>
          <p:cNvPr id="361" name="Google Shape;361;g27e1802abca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449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e1802abca_0_15"/>
          <p:cNvSpPr txBox="1">
            <a:spLocks noGrp="1"/>
          </p:cNvSpPr>
          <p:nvPr>
            <p:ph type="body" idx="1"/>
          </p:nvPr>
        </p:nvSpPr>
        <p:spPr>
          <a:xfrm>
            <a:off x="838200" y="115025"/>
            <a:ext cx="10515600" cy="660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public class ExemploCalculoComplexidade2 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public static void main(String[] args) 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int x = 5;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int y = 10;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int z = 0;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if (x &gt; y) 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    z = x + y;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} else if (x &lt; y) 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    for (int i = 0; i &lt; 3; i++) 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        z += i;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    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} else 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    z = x * y;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    System.out.println("O valor de z é: " + z);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   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368" name="Google Shape;368;g27e1802abca_0_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838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375" name="Google Shape;37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i="1"/>
              <a:t>TESTE E QUALIDADE DE SOFTWARE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Objetivo principal é garantir que o código-fonte seja testado de maneira abrangente, com ênfase na cobertura de todas as partes do código</a:t>
            </a:r>
            <a:endParaRPr sz="350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Testar:</a:t>
            </a:r>
            <a:endParaRPr sz="3500"/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Instruções</a:t>
            </a:r>
            <a:endParaRPr sz="3500"/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Caminhos de execução</a:t>
            </a:r>
            <a:endParaRPr sz="3500"/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Ramificações condicionais</a:t>
            </a:r>
            <a:endParaRPr sz="3500"/>
          </a:p>
        </p:txBody>
      </p:sp>
      <p:sp>
        <p:nvSpPr>
          <p:cNvPr id="228" name="Google Shape;228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TESTE ESTRUTURAL</a:t>
            </a:r>
            <a:endParaRPr/>
          </a:p>
        </p:txBody>
      </p:sp>
      <p:sp>
        <p:nvSpPr>
          <p:cNvPr id="229" name="Google Shape;229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Objetivo principal é garantir que o código-fonte seja testado de maneira abrangente, com ênfase na cobertura de todas as partes do código</a:t>
            </a:r>
            <a:endParaRPr sz="350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Testar:</a:t>
            </a:r>
            <a:endParaRPr sz="3500"/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Teste de cobertura de código</a:t>
            </a:r>
            <a:endParaRPr sz="3500"/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Teste de caminho</a:t>
            </a:r>
            <a:endParaRPr sz="3500"/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Teste de ramificação</a:t>
            </a:r>
            <a:endParaRPr sz="3500"/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3500"/>
              <a:t>Teste de mutação</a:t>
            </a:r>
            <a:endParaRPr sz="3500"/>
          </a:p>
        </p:txBody>
      </p:sp>
      <p:sp>
        <p:nvSpPr>
          <p:cNvPr id="235" name="Google Shape;235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TESTE ESTRUTURAL</a:t>
            </a:r>
            <a:endParaRPr/>
          </a:p>
        </p:txBody>
      </p:sp>
      <p:sp>
        <p:nvSpPr>
          <p:cNvPr id="236" name="Google Shape;236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TESTE ESTRUTURAL</a:t>
            </a:r>
            <a:endParaRPr/>
          </a:p>
        </p:txBody>
      </p:sp>
      <p:sp>
        <p:nvSpPr>
          <p:cNvPr id="242" name="Google Shape;242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grpSp>
        <p:nvGrpSpPr>
          <p:cNvPr id="243" name="Google Shape;243;p59"/>
          <p:cNvGrpSpPr/>
          <p:nvPr/>
        </p:nvGrpSpPr>
        <p:grpSpPr>
          <a:xfrm>
            <a:off x="7698742" y="1586367"/>
            <a:ext cx="3564431" cy="4644067"/>
            <a:chOff x="5632317" y="1189775"/>
            <a:chExt cx="3305700" cy="3483050"/>
          </a:xfrm>
        </p:grpSpPr>
        <p:sp>
          <p:nvSpPr>
            <p:cNvPr id="244" name="Google Shape;244;p5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67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Elementos Requeridos</a:t>
              </a:r>
              <a:endParaRPr sz="2667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59"/>
            <p:cNvSpPr txBox="1"/>
            <p:nvPr/>
          </p:nvSpPr>
          <p:spPr>
            <a:xfrm>
              <a:off x="5833810" y="2057125"/>
              <a:ext cx="3013457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189" marR="0" lvl="0" indent="-457189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pt-BR" sz="2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Todo critério de teste é composto por um conjunto requisitos de teste</a:t>
              </a:r>
              <a:endParaRPr/>
            </a:p>
            <a:p>
              <a:pPr marL="457189" marR="0" lvl="0" indent="-457189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pt-BR" sz="2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Caminhos, laços de repetição, definição e uso de variáveis</a:t>
              </a:r>
              <a:endPara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59"/>
          <p:cNvGrpSpPr/>
          <p:nvPr/>
        </p:nvGrpSpPr>
        <p:grpSpPr>
          <a:xfrm>
            <a:off x="975425" y="1586475"/>
            <a:ext cx="3824622" cy="4643665"/>
            <a:chOff x="0" y="1189989"/>
            <a:chExt cx="3546900" cy="3482836"/>
          </a:xfrm>
        </p:grpSpPr>
        <p:sp>
          <p:nvSpPr>
            <p:cNvPr id="247" name="Google Shape;247;p5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Critério de Teste</a:t>
              </a:r>
              <a:endParaRPr sz="2667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59"/>
            <p:cNvSpPr txBox="1"/>
            <p:nvPr/>
          </p:nvSpPr>
          <p:spPr>
            <a:xfrm>
              <a:off x="152366" y="2057125"/>
              <a:ext cx="2898551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189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pt-BR" sz="2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Propriedades que devem ser avaliadas no teste</a:t>
              </a:r>
              <a:endPara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59"/>
          <p:cNvGrpSpPr/>
          <p:nvPr/>
        </p:nvGrpSpPr>
        <p:grpSpPr>
          <a:xfrm>
            <a:off x="4608361" y="1586517"/>
            <a:ext cx="3445185" cy="4643792"/>
            <a:chOff x="2755001" y="1189888"/>
            <a:chExt cx="3400301" cy="3482844"/>
          </a:xfrm>
        </p:grpSpPr>
        <p:sp>
          <p:nvSpPr>
            <p:cNvPr id="250" name="Google Shape;250;p59"/>
            <p:cNvSpPr/>
            <p:nvPr/>
          </p:nvSpPr>
          <p:spPr>
            <a:xfrm>
              <a:off x="2755001" y="1189888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Critérios</a:t>
              </a:r>
              <a:endParaRPr sz="1867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59"/>
            <p:cNvSpPr txBox="1"/>
            <p:nvPr/>
          </p:nvSpPr>
          <p:spPr>
            <a:xfrm>
              <a:off x="2849603" y="2057031"/>
              <a:ext cx="3305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189" marR="0" lvl="0" indent="-457189" algn="ctr" rtl="0">
                <a:lnSpc>
                  <a:spcPct val="115000"/>
                </a:lnSpc>
                <a:spcBef>
                  <a:spcPts val="1333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AutoNum type="arabicPeriod"/>
              </a:pPr>
              <a:r>
                <a:rPr lang="pt-BR" sz="2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Baseados em </a:t>
              </a:r>
              <a:r>
                <a:rPr lang="pt-BR" sz="24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complexidade</a:t>
              </a:r>
              <a:endPara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189" marR="0" lvl="0" indent="-457189" algn="ctr" rtl="0">
                <a:lnSpc>
                  <a:spcPct val="115000"/>
                </a:lnSpc>
                <a:spcBef>
                  <a:spcPts val="1333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AutoNum type="arabicPeriod"/>
              </a:pPr>
              <a:r>
                <a:rPr lang="pt-BR" sz="2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Baseados em </a:t>
              </a:r>
              <a:r>
                <a:rPr lang="pt-BR" sz="24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fluxo de controle</a:t>
              </a:r>
              <a:endPara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189" marR="0" lvl="0" indent="-457189" algn="ctr" rtl="0">
                <a:lnSpc>
                  <a:spcPct val="115000"/>
                </a:lnSpc>
                <a:spcBef>
                  <a:spcPts val="1333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AutoNum type="arabicPeriod"/>
              </a:pPr>
              <a:r>
                <a:rPr lang="pt-BR" sz="2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Baseados em </a:t>
              </a:r>
              <a:r>
                <a:rPr lang="pt-BR" sz="24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fluxo de dados</a:t>
              </a:r>
              <a:endPara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Abstração do código Grafo de Fluxo de Controle</a:t>
            </a:r>
            <a:endParaRPr/>
          </a:p>
        </p:txBody>
      </p:sp>
      <p:sp>
        <p:nvSpPr>
          <p:cNvPr id="257" name="Google Shape;257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258" name="Google Shape;258;p60"/>
          <p:cNvSpPr txBox="1"/>
          <p:nvPr/>
        </p:nvSpPr>
        <p:spPr>
          <a:xfrm>
            <a:off x="827651" y="1690700"/>
            <a:ext cx="70191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comportamento do código fonte de um programa pode ser representado por Grafo de Fluxo de Controle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nó corresponde a uma instrução 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arestas denotam o potencial fluxo de controle entre as instruções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0701" y="1237212"/>
            <a:ext cx="2603500" cy="511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FLUXO DE CONTROLE</a:t>
            </a:r>
            <a:endParaRPr/>
          </a:p>
        </p:txBody>
      </p:sp>
      <p:sp>
        <p:nvSpPr>
          <p:cNvPr id="265" name="Google Shape;26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266" name="Google Shape;266;p61"/>
          <p:cNvSpPr txBox="1"/>
          <p:nvPr/>
        </p:nvSpPr>
        <p:spPr>
          <a:xfrm>
            <a:off x="984725" y="2092017"/>
            <a:ext cx="5300483" cy="386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 sequência de passos que o computador segue para executar as operações do programa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Sequência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Condicionais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Estruturas de repetição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0701" y="1237212"/>
            <a:ext cx="2603500" cy="511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FLUXO DE DADOS</a:t>
            </a:r>
            <a:endParaRPr/>
          </a:p>
        </p:txBody>
      </p:sp>
      <p:sp>
        <p:nvSpPr>
          <p:cNvPr id="273" name="Google Shape;273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274" name="Google Shape;274;p62"/>
          <p:cNvSpPr txBox="1"/>
          <p:nvPr/>
        </p:nvSpPr>
        <p:spPr>
          <a:xfrm>
            <a:off x="984725" y="2092017"/>
            <a:ext cx="5300483" cy="386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fluxo de dados descreve como os dados são lidos, processados e transmitidos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0701" y="1237212"/>
            <a:ext cx="2603500" cy="511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1406</Words>
  <Application>Microsoft Macintosh PowerPoint</Application>
  <PresentationFormat>Widescreen</PresentationFormat>
  <Paragraphs>213</Paragraphs>
  <Slides>33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Calibri</vt:lpstr>
      <vt:lpstr>Wingdings</vt:lpstr>
      <vt:lpstr>Arial</vt:lpstr>
      <vt:lpstr>Roboto</vt:lpstr>
      <vt:lpstr>Tema do Office</vt:lpstr>
      <vt:lpstr>TESTE E QUALIDADE DE SOFTWARE</vt:lpstr>
      <vt:lpstr>ANTERIORMENTE  TESTE FUNCIONAL</vt:lpstr>
      <vt:lpstr>TESTE ESTRUTURAL</vt:lpstr>
      <vt:lpstr>TESTE ESTRUTURAL</vt:lpstr>
      <vt:lpstr>TESTE ESTRUTURAL</vt:lpstr>
      <vt:lpstr>TESTE ESTRUTURAL</vt:lpstr>
      <vt:lpstr>Abstração do código Grafo de Fluxo de Controle</vt:lpstr>
      <vt:lpstr>FLUXO DE CONTROLE</vt:lpstr>
      <vt:lpstr>FLUXO DE DADOS</vt:lpstr>
      <vt:lpstr>TESTE DE CAMINHO BÁSICO</vt:lpstr>
      <vt:lpstr>CAMINHO BÁSICO</vt:lpstr>
      <vt:lpstr>TESTE DE CAMINHO BÁSICO</vt:lpstr>
      <vt:lpstr>Quantos caminhos procurar?</vt:lpstr>
      <vt:lpstr>TESTE ESTRUTURAL</vt:lpstr>
      <vt:lpstr>CRITÉRIOS</vt:lpstr>
      <vt:lpstr>CRITÉRIOS</vt:lpstr>
      <vt:lpstr>CRITÉRIOS</vt:lpstr>
      <vt:lpstr>CRITÉRIOS</vt:lpstr>
      <vt:lpstr>CRITÉRIOS</vt:lpstr>
      <vt:lpstr>CICLO SIMPLES</vt:lpstr>
      <vt:lpstr>CICLO ANINHADO</vt:lpstr>
      <vt:lpstr>SOLUÇÃO</vt:lpstr>
      <vt:lpstr>CICLO CONCATENADO</vt:lpstr>
      <vt:lpstr>CICLO NÃO ESTRUTURADO</vt:lpstr>
      <vt:lpstr>Critério baseado em Fluxo de Dados</vt:lpstr>
      <vt:lpstr>Critério baseado em Fluxo de Dados</vt:lpstr>
      <vt:lpstr>Critério baseado em Fluxo de Dados</vt:lpstr>
      <vt:lpstr>Apresentação do PowerPoint</vt:lpstr>
      <vt:lpstr>Todas-Definições</vt:lpstr>
      <vt:lpstr>Todos-usos</vt:lpstr>
      <vt:lpstr>Apresentação do PowerPoint</vt:lpstr>
      <vt:lpstr>Apresentação do PowerPoint</vt:lpstr>
      <vt:lpstr>TESTE E QUALIDADE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QUALIDADE DE SOFTWARE</dc:title>
  <dc:creator>João Choma</dc:creator>
  <cp:lastModifiedBy>João Choma</cp:lastModifiedBy>
  <cp:revision>7</cp:revision>
  <dcterms:created xsi:type="dcterms:W3CDTF">2023-03-05T13:23:25Z</dcterms:created>
  <dcterms:modified xsi:type="dcterms:W3CDTF">2023-10-10T20:06:33Z</dcterms:modified>
</cp:coreProperties>
</file>