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8" r:id="rId17"/>
    <p:sldId id="306" r:id="rId18"/>
    <p:sldId id="309" r:id="rId19"/>
    <p:sldId id="310" r:id="rId20"/>
    <p:sldId id="312" r:id="rId21"/>
    <p:sldId id="315" r:id="rId22"/>
    <p:sldId id="311" r:id="rId23"/>
    <p:sldId id="313" r:id="rId24"/>
    <p:sldId id="314" r:id="rId25"/>
    <p:sldId id="316" r:id="rId26"/>
    <p:sldId id="317" r:id="rId27"/>
    <p:sldId id="318" r:id="rId28"/>
    <p:sldId id="326" r:id="rId29"/>
    <p:sldId id="319" r:id="rId30"/>
    <p:sldId id="320" r:id="rId31"/>
    <p:sldId id="321" r:id="rId32"/>
    <p:sldId id="322" r:id="rId33"/>
    <p:sldId id="323" r:id="rId34"/>
    <p:sldId id="324" r:id="rId35"/>
    <p:sldId id="327" r:id="rId36"/>
    <p:sldId id="325" r:id="rId37"/>
    <p:sldId id="328" r:id="rId38"/>
    <p:sldId id="329" r:id="rId39"/>
    <p:sldId id="330" r:id="rId40"/>
    <p:sldId id="331" r:id="rId41"/>
    <p:sldId id="292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y3wVxRABiZwmyw/zOESJUTcS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63"/>
  </p:normalViewPr>
  <p:slideViewPr>
    <p:cSldViewPr snapToGrid="0">
      <p:cViewPr varScale="1">
        <p:scale>
          <a:sx n="78" d="100"/>
          <a:sy n="78" d="100"/>
        </p:scale>
        <p:origin x="1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67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371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065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6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TESTE E QUALIDADE DE SOFTWARE – 2023/2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CAD0F-25BD-FE04-EDBB-8C969D7A0D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C075E22-7AE4-7B06-AC2E-44CDA31B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ANINHADO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E237B1-C05B-98E6-30A6-AEA5508DC6A9}"/>
              </a:ext>
            </a:extLst>
          </p:cNvPr>
          <p:cNvSpPr txBox="1">
            <a:spLocks/>
          </p:cNvSpPr>
          <p:nvPr/>
        </p:nvSpPr>
        <p:spPr>
          <a:xfrm>
            <a:off x="838200" y="1940719"/>
            <a:ext cx="7477852" cy="479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Se fôssemos </a:t>
            </a:r>
            <a:r>
              <a:rPr lang="pt-BR" sz="2600" u="sng" dirty="0">
                <a:cs typeface="Calibri" panose="020F0502020204030204" pitchFamily="34" charset="0"/>
              </a:rPr>
              <a:t>estender</a:t>
            </a:r>
            <a:r>
              <a:rPr lang="pt-BR" sz="2600" dirty="0">
                <a:cs typeface="Calibri" panose="020F0502020204030204" pitchFamily="34" charset="0"/>
              </a:rPr>
              <a:t> a abordagem de teste de </a:t>
            </a:r>
            <a:r>
              <a:rPr lang="pt-BR" sz="2600" u="sng" dirty="0">
                <a:cs typeface="Calibri" panose="020F0502020204030204" pitchFamily="34" charset="0"/>
              </a:rPr>
              <a:t>ciclos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simples</a:t>
            </a:r>
            <a:r>
              <a:rPr lang="pt-BR" sz="2600" dirty="0">
                <a:cs typeface="Calibri" panose="020F0502020204030204" pitchFamily="34" charset="0"/>
              </a:rPr>
              <a:t> para ciclos aninhados, o número de testes possíveis </a:t>
            </a:r>
            <a:r>
              <a:rPr lang="pt-BR" sz="2600" u="sng" dirty="0">
                <a:cs typeface="Calibri" panose="020F0502020204030204" pitchFamily="34" charset="0"/>
              </a:rPr>
              <a:t>cresceria</a:t>
            </a:r>
            <a:r>
              <a:rPr lang="pt-BR" sz="2600" dirty="0">
                <a:cs typeface="Calibri" panose="020F0502020204030204" pitchFamily="34" charset="0"/>
              </a:rPr>
              <a:t> geometricamente à medida que o nível de </a:t>
            </a:r>
            <a:r>
              <a:rPr lang="pt-BR" sz="2600" u="sng" dirty="0" err="1">
                <a:cs typeface="Calibri" panose="020F0502020204030204" pitchFamily="34" charset="0"/>
              </a:rPr>
              <a:t>aninhamento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aumentasse</a:t>
            </a:r>
            <a:r>
              <a:rPr lang="pt-BR" sz="2600" dirty="0">
                <a:cs typeface="Calibri" panose="020F0502020204030204" pitchFamily="34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O resultado seria um número </a:t>
            </a:r>
            <a:r>
              <a:rPr lang="pt-BR" sz="2600" u="sng" dirty="0">
                <a:cs typeface="Calibri" panose="020F0502020204030204" pitchFamily="34" charset="0"/>
              </a:rPr>
              <a:t>impossível</a:t>
            </a:r>
            <a:r>
              <a:rPr lang="pt-BR" sz="2600" dirty="0">
                <a:cs typeface="Calibri" panose="020F0502020204030204" pitchFamily="34" charset="0"/>
              </a:rPr>
              <a:t> de </a:t>
            </a:r>
            <a:r>
              <a:rPr lang="pt-BR" sz="2600" u="sng" dirty="0">
                <a:cs typeface="Calibri" panose="020F0502020204030204" pitchFamily="34" charset="0"/>
              </a:rPr>
              <a:t>testes</a:t>
            </a:r>
            <a:r>
              <a:rPr lang="pt-BR" sz="2600" dirty="0"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 err="1">
                <a:cs typeface="Calibri" panose="020F0502020204030204" pitchFamily="34" charset="0"/>
              </a:rPr>
              <a:t>Beizer</a:t>
            </a:r>
            <a:r>
              <a:rPr lang="pt-BR" sz="2600" dirty="0">
                <a:cs typeface="Calibri" panose="020F0502020204030204" pitchFamily="34" charset="0"/>
              </a:rPr>
              <a:t> (1990) sugere uma </a:t>
            </a:r>
            <a:r>
              <a:rPr lang="pt-BR" sz="2600" b="1" dirty="0">
                <a:solidFill>
                  <a:srgbClr val="D9222A"/>
                </a:solidFill>
                <a:cs typeface="Calibri" panose="020F0502020204030204" pitchFamily="34" charset="0"/>
              </a:rPr>
              <a:t>abordagem</a:t>
            </a:r>
            <a:r>
              <a:rPr lang="pt-BR" sz="2600" dirty="0">
                <a:cs typeface="Calibri" panose="020F0502020204030204" pitchFamily="34" charset="0"/>
              </a:rPr>
              <a:t> que ajudará a reduzir o número de testes.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886EB5C-B0E5-CC5C-340D-C84A54E52382}"/>
              </a:ext>
            </a:extLst>
          </p:cNvPr>
          <p:cNvGrpSpPr/>
          <p:nvPr/>
        </p:nvGrpSpPr>
        <p:grpSpPr>
          <a:xfrm>
            <a:off x="9268424" y="2108118"/>
            <a:ext cx="1787593" cy="2981801"/>
            <a:chOff x="8549641" y="3272922"/>
            <a:chExt cx="1206984" cy="225375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76DD156-EF99-B192-1B30-4622C6FCC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9641" y="3272922"/>
              <a:ext cx="1206984" cy="22537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7CFA5DE-FD8C-99E9-FFE9-288C9AD15532}"/>
                </a:ext>
              </a:extLst>
            </p:cNvPr>
            <p:cNvSpPr/>
            <p:nvPr/>
          </p:nvSpPr>
          <p:spPr>
            <a:xfrm>
              <a:off x="8549641" y="3624961"/>
              <a:ext cx="160019" cy="646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8202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E041F1-CD89-3BC7-DE0D-600E3F7B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CADEA3-A9B9-0144-10C3-C53BDADF85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401476-4032-FCAA-044B-18EECC9D4466}"/>
              </a:ext>
            </a:extLst>
          </p:cNvPr>
          <p:cNvSpPr txBox="1"/>
          <p:nvPr/>
        </p:nvSpPr>
        <p:spPr>
          <a:xfrm>
            <a:off x="838200" y="1945717"/>
            <a:ext cx="7635240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100" dirty="0">
                <a:cs typeface="Calibri" panose="020F0502020204030204" pitchFamily="34" charset="0"/>
              </a:rPr>
              <a:t>1. Comece pelo ciclo </a:t>
            </a:r>
            <a:r>
              <a:rPr lang="pt-BR" sz="2100" u="sng" dirty="0">
                <a:cs typeface="Calibri" panose="020F0502020204030204" pitchFamily="34" charset="0"/>
              </a:rPr>
              <a:t>mais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interno</a:t>
            </a:r>
            <a:r>
              <a:rPr lang="pt-BR" sz="2100" dirty="0">
                <a:cs typeface="Calibri" panose="020F0502020204030204" pitchFamily="34" charset="0"/>
              </a:rPr>
              <a:t>. Coloque todos os </a:t>
            </a:r>
            <a:r>
              <a:rPr lang="pt-BR" sz="2100" u="sng" dirty="0">
                <a:cs typeface="Calibri" panose="020F0502020204030204" pitchFamily="34" charset="0"/>
              </a:rPr>
              <a:t>outros</a:t>
            </a:r>
            <a:r>
              <a:rPr lang="pt-BR" sz="2100" dirty="0">
                <a:cs typeface="Calibri" panose="020F0502020204030204" pitchFamily="34" charset="0"/>
              </a:rPr>
              <a:t> ciclos nos seus valores </a:t>
            </a:r>
            <a:r>
              <a:rPr lang="pt-BR" sz="2100" u="sng" dirty="0">
                <a:cs typeface="Calibri" panose="020F0502020204030204" pitchFamily="34" charset="0"/>
              </a:rPr>
              <a:t>mínimos</a:t>
            </a:r>
            <a:r>
              <a:rPr lang="pt-BR" sz="2100" dirty="0"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100" dirty="0">
                <a:cs typeface="Calibri" panose="020F0502020204030204" pitchFamily="34" charset="0"/>
              </a:rPr>
              <a:t>2. Faça os testes de </a:t>
            </a:r>
            <a:r>
              <a:rPr lang="pt-BR" sz="2100" u="sng" dirty="0">
                <a:cs typeface="Calibri" panose="020F0502020204030204" pitchFamily="34" charset="0"/>
              </a:rPr>
              <a:t>ciclo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simples</a:t>
            </a:r>
            <a:r>
              <a:rPr lang="pt-BR" sz="2100" dirty="0">
                <a:cs typeface="Calibri" panose="020F0502020204030204" pitchFamily="34" charset="0"/>
              </a:rPr>
              <a:t> para o ciclo </a:t>
            </a:r>
            <a:r>
              <a:rPr lang="pt-BR" sz="2100" u="sng" dirty="0">
                <a:cs typeface="Calibri" panose="020F0502020204030204" pitchFamily="34" charset="0"/>
              </a:rPr>
              <a:t>mais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interno</a:t>
            </a:r>
            <a:r>
              <a:rPr lang="pt-BR" sz="2100" dirty="0">
                <a:cs typeface="Calibri" panose="020F0502020204030204" pitchFamily="34" charset="0"/>
              </a:rPr>
              <a:t> mantendo os ciclos externos em seus parâmetros mínimos de iteração. Acrescente outros testes para valores fora do intervalo ou excluídos.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100" dirty="0">
                <a:cs typeface="Calibri" panose="020F0502020204030204" pitchFamily="34" charset="0"/>
              </a:rPr>
              <a:t>3. Trabalhe para fora, fazendo testes para o </a:t>
            </a:r>
            <a:r>
              <a:rPr lang="pt-BR" sz="2100" u="sng" dirty="0">
                <a:cs typeface="Calibri" panose="020F0502020204030204" pitchFamily="34" charset="0"/>
              </a:rPr>
              <a:t>próximo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ciclo</a:t>
            </a:r>
            <a:r>
              <a:rPr lang="pt-BR" sz="2100" dirty="0">
                <a:cs typeface="Calibri" panose="020F0502020204030204" pitchFamily="34" charset="0"/>
              </a:rPr>
              <a:t>, mas mantendo todos os outros ciclos externos nos seus valores mínimos.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100" dirty="0">
                <a:cs typeface="Calibri" panose="020F0502020204030204" pitchFamily="34" charset="0"/>
              </a:rPr>
              <a:t>4. Continue até que </a:t>
            </a:r>
            <a:r>
              <a:rPr lang="pt-BR" sz="2100" u="sng" dirty="0">
                <a:cs typeface="Calibri" panose="020F0502020204030204" pitchFamily="34" charset="0"/>
              </a:rPr>
              <a:t>todos</a:t>
            </a:r>
            <a:r>
              <a:rPr lang="pt-BR" sz="2100" dirty="0">
                <a:cs typeface="Calibri" panose="020F0502020204030204" pitchFamily="34" charset="0"/>
              </a:rPr>
              <a:t> os ciclos tenham </a:t>
            </a:r>
            <a:r>
              <a:rPr lang="pt-BR" sz="2100" u="sng" dirty="0">
                <a:cs typeface="Calibri" panose="020F0502020204030204" pitchFamily="34" charset="0"/>
              </a:rPr>
              <a:t>sido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testados</a:t>
            </a:r>
            <a:r>
              <a:rPr lang="pt-BR" sz="2100" dirty="0"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F2A5A8-B4AC-F350-47E7-1F03B30F59D1}"/>
              </a:ext>
            </a:extLst>
          </p:cNvPr>
          <p:cNvGrpSpPr/>
          <p:nvPr/>
        </p:nvGrpSpPr>
        <p:grpSpPr>
          <a:xfrm>
            <a:off x="9268424" y="2108118"/>
            <a:ext cx="1787593" cy="2981801"/>
            <a:chOff x="8549641" y="3272922"/>
            <a:chExt cx="1206984" cy="225375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6F7C7A8-3359-EC28-C492-641859D9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9641" y="3272922"/>
              <a:ext cx="1206984" cy="22537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CEEEDFF-498F-9E8A-D1EC-3B048809F9E5}"/>
                </a:ext>
              </a:extLst>
            </p:cNvPr>
            <p:cNvSpPr/>
            <p:nvPr/>
          </p:nvSpPr>
          <p:spPr>
            <a:xfrm>
              <a:off x="8549641" y="3624961"/>
              <a:ext cx="160019" cy="646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1827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4854C8-4010-5728-2039-65BB8B69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CONCATENADO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CF0FC8-DD8D-E504-E70F-7A963EA415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5B0C5C1-6467-FED7-B7BD-02793970F2D8}"/>
              </a:ext>
            </a:extLst>
          </p:cNvPr>
          <p:cNvSpPr txBox="1">
            <a:spLocks/>
          </p:cNvSpPr>
          <p:nvPr/>
        </p:nvSpPr>
        <p:spPr>
          <a:xfrm>
            <a:off x="838200" y="1940719"/>
            <a:ext cx="7360920" cy="479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Podem ser testados usando a </a:t>
            </a:r>
            <a:r>
              <a:rPr lang="pt-BR" sz="2600" u="sng" dirty="0">
                <a:cs typeface="Calibri" panose="020F0502020204030204" pitchFamily="34" charset="0"/>
              </a:rPr>
              <a:t>abordagem</a:t>
            </a:r>
            <a:r>
              <a:rPr lang="pt-BR" sz="2600" dirty="0">
                <a:cs typeface="Calibri" panose="020F0502020204030204" pitchFamily="34" charset="0"/>
              </a:rPr>
              <a:t> definida para </a:t>
            </a:r>
            <a:r>
              <a:rPr lang="pt-BR" sz="2600" u="sng" dirty="0">
                <a:cs typeface="Calibri" panose="020F0502020204030204" pitchFamily="34" charset="0"/>
              </a:rPr>
              <a:t>ciclos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simples</a:t>
            </a:r>
            <a:r>
              <a:rPr lang="pt-BR" sz="2600" dirty="0">
                <a:cs typeface="Calibri" panose="020F0502020204030204" pitchFamily="34" charset="0"/>
              </a:rPr>
              <a:t>, se cada um for </a:t>
            </a:r>
            <a:r>
              <a:rPr lang="pt-BR" sz="2600" u="sng" dirty="0">
                <a:cs typeface="Calibri" panose="020F0502020204030204" pitchFamily="34" charset="0"/>
              </a:rPr>
              <a:t>independente</a:t>
            </a:r>
            <a:r>
              <a:rPr lang="pt-BR" sz="2600" dirty="0">
                <a:cs typeface="Calibri" panose="020F0502020204030204" pitchFamily="34" charset="0"/>
              </a:rPr>
              <a:t> do outro.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Se a </a:t>
            </a:r>
            <a:r>
              <a:rPr lang="pt-BR" sz="2600" u="sng" dirty="0">
                <a:cs typeface="Calibri" panose="020F0502020204030204" pitchFamily="34" charset="0"/>
              </a:rPr>
              <a:t>contagem</a:t>
            </a:r>
            <a:r>
              <a:rPr lang="pt-BR" sz="2600" dirty="0">
                <a:cs typeface="Calibri" panose="020F0502020204030204" pitchFamily="34" charset="0"/>
              </a:rPr>
              <a:t> para o </a:t>
            </a:r>
            <a:r>
              <a:rPr lang="pt-BR" sz="2600" u="sng" dirty="0">
                <a:cs typeface="Calibri" panose="020F0502020204030204" pitchFamily="34" charset="0"/>
              </a:rPr>
              <a:t>ciclo 1</a:t>
            </a:r>
            <a:r>
              <a:rPr lang="pt-BR" sz="2600" dirty="0">
                <a:cs typeface="Calibri" panose="020F0502020204030204" pitchFamily="34" charset="0"/>
              </a:rPr>
              <a:t> for usada como </a:t>
            </a:r>
            <a:r>
              <a:rPr lang="pt-BR" sz="2600" u="sng" dirty="0">
                <a:cs typeface="Calibri" panose="020F0502020204030204" pitchFamily="34" charset="0"/>
              </a:rPr>
              <a:t>valor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individual</a:t>
            </a:r>
            <a:r>
              <a:rPr lang="pt-BR" sz="2600" dirty="0">
                <a:cs typeface="Calibri" panose="020F0502020204030204" pitchFamily="34" charset="0"/>
              </a:rPr>
              <a:t> para o </a:t>
            </a:r>
            <a:r>
              <a:rPr lang="pt-BR" sz="2600" u="sng" dirty="0">
                <a:cs typeface="Calibri" panose="020F0502020204030204" pitchFamily="34" charset="0"/>
              </a:rPr>
              <a:t>ciclo 2</a:t>
            </a:r>
            <a:r>
              <a:rPr lang="pt-BR" sz="2600" dirty="0">
                <a:cs typeface="Calibri" panose="020F0502020204030204" pitchFamily="34" charset="0"/>
              </a:rPr>
              <a:t>, então os ciclos </a:t>
            </a:r>
            <a:r>
              <a:rPr lang="pt-BR" sz="2600" u="sng" dirty="0">
                <a:cs typeface="Calibri" panose="020F0502020204030204" pitchFamily="34" charset="0"/>
              </a:rPr>
              <a:t>não</a:t>
            </a:r>
            <a:r>
              <a:rPr lang="pt-BR" sz="2600" dirty="0">
                <a:cs typeface="Calibri" panose="020F0502020204030204" pitchFamily="34" charset="0"/>
              </a:rPr>
              <a:t> são </a:t>
            </a:r>
            <a:r>
              <a:rPr lang="pt-BR" sz="2600" u="sng" dirty="0">
                <a:cs typeface="Calibri" panose="020F0502020204030204" pitchFamily="34" charset="0"/>
              </a:rPr>
              <a:t>independentes</a:t>
            </a:r>
            <a:r>
              <a:rPr lang="pt-BR" sz="2600" dirty="0">
                <a:cs typeface="Calibri" panose="020F0502020204030204" pitchFamily="34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Nesse caso é recomendada a abordagem aplicada a </a:t>
            </a:r>
            <a:r>
              <a:rPr lang="pt-BR" sz="2600" u="sng" dirty="0">
                <a:cs typeface="Calibri" panose="020F0502020204030204" pitchFamily="34" charset="0"/>
              </a:rPr>
              <a:t>ciclos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aninhados</a:t>
            </a:r>
            <a:r>
              <a:rPr lang="pt-BR" sz="2600" dirty="0"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FBC8C82-7D27-AF80-8D69-08F9146125E5}"/>
              </a:ext>
            </a:extLst>
          </p:cNvPr>
          <p:cNvGrpSpPr/>
          <p:nvPr/>
        </p:nvGrpSpPr>
        <p:grpSpPr>
          <a:xfrm>
            <a:off x="9164564" y="1940719"/>
            <a:ext cx="1222515" cy="3340735"/>
            <a:chOff x="9057884" y="1940719"/>
            <a:chExt cx="1222515" cy="334073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CA48133-A88E-4D13-2233-A24792B95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7884" y="1940719"/>
              <a:ext cx="1222515" cy="334073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8994FB5-7BAF-69AF-CED5-DA7833F8CCAE}"/>
                </a:ext>
              </a:extLst>
            </p:cNvPr>
            <p:cNvSpPr/>
            <p:nvPr/>
          </p:nvSpPr>
          <p:spPr>
            <a:xfrm>
              <a:off x="9057884" y="4175760"/>
              <a:ext cx="131836" cy="42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5887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5260FDA-69C2-A2C9-3241-4478458E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NÃO ESTRUTURADO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FF9C40-0668-EC14-5F8D-73C0952FEE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061C7EB-F6B2-F4E6-88B4-461D1E5F3F51}"/>
              </a:ext>
            </a:extLst>
          </p:cNvPr>
          <p:cNvSpPr txBox="1">
            <a:spLocks/>
          </p:cNvSpPr>
          <p:nvPr/>
        </p:nvSpPr>
        <p:spPr>
          <a:xfrm>
            <a:off x="838200" y="1940719"/>
            <a:ext cx="7360920" cy="35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Sempre que possível, essa classe de ciclos deverá ser </a:t>
            </a:r>
            <a:r>
              <a:rPr lang="pt-BR" sz="2600" u="sng" dirty="0">
                <a:cs typeface="Calibri" panose="020F0502020204030204" pitchFamily="34" charset="0"/>
              </a:rPr>
              <a:t>redesenhada</a:t>
            </a:r>
            <a:r>
              <a:rPr lang="pt-BR" sz="2600" dirty="0">
                <a:cs typeface="Calibri" panose="020F0502020204030204" pitchFamily="34" charset="0"/>
              </a:rPr>
              <a:t> para refletir o uso das construções de programação estruturada.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234491-7BB8-5583-AF7A-253D404C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361" y="1599026"/>
            <a:ext cx="1126556" cy="375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74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9961A63-0DAF-4184-FD03-97C9B866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variável pode ser</a:t>
            </a:r>
          </a:p>
          <a:p>
            <a:r>
              <a:rPr lang="pt-BR" dirty="0"/>
              <a:t>Definida ou Utilizada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4AFD2B-5561-5CD3-7DA8-4B26D2EE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baseado em Fluxo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6EE23E-B2B9-9D9C-7DF8-A6E8081267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4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9961A63-0DAF-4184-FD03-97C9B866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variável pode ser</a:t>
            </a:r>
          </a:p>
          <a:p>
            <a:r>
              <a:rPr lang="pt-BR" dirty="0"/>
              <a:t>Definida ou Utilizada</a:t>
            </a:r>
          </a:p>
          <a:p>
            <a:endParaRPr lang="pt-BR" dirty="0"/>
          </a:p>
          <a:p>
            <a:r>
              <a:rPr lang="pt-BR" dirty="0"/>
              <a:t>Definição: Atribuição de um valor a uma variável</a:t>
            </a:r>
          </a:p>
          <a:p>
            <a:pPr lvl="1"/>
            <a:r>
              <a:rPr lang="pt-BR" dirty="0"/>
              <a:t>A = 1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4AFD2B-5561-5CD3-7DA8-4B26D2EE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baseado em Fluxo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6EE23E-B2B9-9D9C-7DF8-A6E8081267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89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9961A63-0DAF-4184-FD03-97C9B866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variável pode ser</a:t>
            </a:r>
          </a:p>
          <a:p>
            <a:r>
              <a:rPr lang="pt-BR" dirty="0"/>
              <a:t>Definida ou Utilizada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Uso:</a:t>
            </a:r>
          </a:p>
          <a:p>
            <a:pPr lvl="1"/>
            <a:r>
              <a:rPr lang="pt-BR" dirty="0"/>
              <a:t>Predicativo: a variável é utilizada em uma condição</a:t>
            </a:r>
          </a:p>
          <a:p>
            <a:pPr lvl="2"/>
            <a:r>
              <a:rPr lang="pt-BR" dirty="0" err="1"/>
              <a:t>If</a:t>
            </a:r>
            <a:r>
              <a:rPr lang="pt-BR" dirty="0"/>
              <a:t> (a &gt; 0)</a:t>
            </a:r>
          </a:p>
          <a:p>
            <a:pPr lvl="1"/>
            <a:r>
              <a:rPr lang="pt-BR" dirty="0"/>
              <a:t>Computacional: a variável é utilizada em uma computação</a:t>
            </a:r>
          </a:p>
          <a:p>
            <a:pPr lvl="2"/>
            <a:r>
              <a:rPr lang="pt-BR" dirty="0" err="1"/>
              <a:t>b</a:t>
            </a:r>
            <a:r>
              <a:rPr lang="pt-BR" dirty="0"/>
              <a:t> = a + 1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4AFD2B-5561-5CD3-7DA8-4B26D2EE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baseado em Fluxo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6EE23E-B2B9-9D9C-7DF8-A6E8081267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78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B2A10E-162B-566C-8261-7B4E6E399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535569-C900-6F08-1FC7-EEE19F83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383C02-B0E2-96F9-1F19-5D736A1CE4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4F2BE63-E66D-E0E5-35B7-A517B8E4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97" y="0"/>
            <a:ext cx="9217572" cy="6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EEC4A-A8FE-FE93-E120-4C8CC5B11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Requer que cada definição de variável seja exercitada pelo menos uma vez, não importa se por um </a:t>
            </a:r>
            <a:r>
              <a:rPr lang="pt-BR" dirty="0" err="1"/>
              <a:t>c-uso</a:t>
            </a:r>
            <a:r>
              <a:rPr lang="pt-BR" dirty="0"/>
              <a:t> ou por um </a:t>
            </a:r>
            <a:r>
              <a:rPr lang="pt-BR" dirty="0" err="1"/>
              <a:t>p-uso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2ACAF24-3895-5C18-D894-18039811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Todas-Definições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5608C-3872-3AAC-5BA1-1CC9141C45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18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80D39BE-B5A6-BAEA-A8F9-028BBB742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Requer que todas as associações entre uma definição de variável e seus usos sejam exercitadas pelos casos de teste, através de pelo menos um caminho livro de definição.</a:t>
            </a:r>
          </a:p>
          <a:p>
            <a:endParaRPr lang="pt-BR" dirty="0"/>
          </a:p>
          <a:p>
            <a:r>
              <a:rPr lang="pt-BR" dirty="0"/>
              <a:t>Um caminho livre de definição é o caminho entre uma definição e redefinição da uma variável.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5D249B3-C423-0C64-0325-DACA8D2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Todos-usos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90B7C9-7479-6468-5345-E3105AAAE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9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ANTERIORMENTE</a:t>
            </a:r>
            <a:b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TESTE </a:t>
            </a:r>
            <a:r>
              <a:rPr lang="pt-BR" sz="2500">
                <a:solidFill>
                  <a:srgbClr val="FFFFFF"/>
                </a:solidFill>
              </a:rPr>
              <a:t>FUNCIONAL</a:t>
            </a:r>
            <a:endParaRPr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sz="4800" dirty="0"/>
              <a:t>TESTE INTEGRAÇÃO</a:t>
            </a:r>
            <a:endParaRPr dirty="0"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84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05735E3-CEAF-8D7E-BB21-1230E6DC4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 sistemas de software geralmente consistem em várias partes ou módulos que precisam trabalhar juntos para fornecer funcionalidade completa. </a:t>
            </a:r>
          </a:p>
          <a:p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8B10CCB-6B43-ECF1-0EB7-6927F94E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596726-3EB4-F61E-104B-923875A745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0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5EA0D95-D893-23A9-89C3-0FF460D05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 teste de integração é uma fase de teste de software que se concentra na interação entre diferentes componentes de um sistema ou aplicativo para garantir que eles funcionem juntos de forma eficaz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FC01D9-6EDC-F256-6F1A-B29BB00B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67036-CA6A-A9E3-63F6-AB49A5E06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5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EB17B6C-8E22-CE39-3119-E2B0CF13C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principal objetivo do teste de integração é identificar problemas que possam surgir quando os componentes individuais do software são combinados.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16639A-DF13-F6A4-CF99-97C4445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70A4F8-798D-BEBD-4775-515A7DC39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34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16F2F74-305F-10BD-A968-43B5C6F55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unidade verifica se cada componente funciona individualmente.</a:t>
            </a:r>
          </a:p>
          <a:p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teste de integração verificar 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os componentes ainda funcionam quando se comunicam com outros componentes.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FE36503-6B18-ECC2-E8DD-B0595B1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VS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ED4B2-6A40-23E2-FBEE-AE3A4B3FB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8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362D0D-D7C8-CADE-A4F8-1A0ABB17B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Verificação de interfaces: Garantir que os diferentes componentes se comuniquem corretamente e troquem dados da maneira esperada.</a:t>
            </a:r>
          </a:p>
          <a:p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"interface" se refere à maneira como diferentes partes ou componentes de um sistema de software se conectam e interagem entre si</a:t>
            </a:r>
          </a:p>
          <a:p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APIs (Interfaces de Programação de Aplicativos), chamadas de função, mensagens, troca de dados por meio de banco de dados</a:t>
            </a: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6C33C2-69F5-EC39-43AF-8638C4F9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3F867A-5A29-DBB4-B38E-EF7BE12244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3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C6E4222-4477-7ED7-BC00-14D085274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Detecção de problemas de interoperabilidade: Identificar conflitos ou inconsistências que possam surgir quando os componentes interagem.</a:t>
            </a:r>
          </a:p>
          <a:p>
            <a:endParaRPr lang="pt-BR" sz="40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Validação de fluxo de dados: Certificar-se de que os dados fluem corretamente entre os componentes e que não há perda de informações importantes.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CF60A7C-7369-2122-445C-13CABCF5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CEFF92-2E47-8B41-9A37-1B8DFBAF2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94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A0C0CD6-208E-A2EC-46B7-4636D5965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Teste de funcionalidade combinada: Verificar se as funções e recursos do sistema funcionam conforme o esperado quando os componentes são combinados.</a:t>
            </a:r>
          </a:p>
          <a:p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Identificação de erros de comunicação: Encontrar problemas de comunicação, como atrasos ou perda de dados, que podem afetar o desempenho do sistema.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24D71DD-5372-0377-9F48-4B95016D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172617-D787-95BF-7904-A96617783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68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01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28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D742EF-E0B5-392B-AC11-D8331AEB1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enário hipotético envolvendo um sistema de comércio eletrônico simples, com componentes de front-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-end.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0DA6E86-45F5-1397-853B-9C356957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F6F7AC-F4DC-B265-8AB9-97C233784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96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sz="4800"/>
              <a:t>TESTE ESTRUTURAL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pt-BR" sz="2000" dirty="0">
                <a:solidFill>
                  <a:schemeClr val="dk1"/>
                </a:solidFill>
              </a:rPr>
              <a:t>A CONTINUAÇÃO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163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C498C6-C2D1-3573-FDC1-C6104DA90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Cenário: Teste de Integração em um Sistema de Comércio Eletrônico</a:t>
            </a:r>
            <a:endParaRPr lang="pt-BR" sz="36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3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Componentes:</a:t>
            </a:r>
            <a:endParaRPr lang="pt-BR" sz="36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Front-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(Interface do usuário do site de compras).</a:t>
            </a:r>
          </a:p>
          <a:p>
            <a:pPr lvl="1">
              <a:buFont typeface="+mj-lt"/>
              <a:buAutoNum type="arabicPeriod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Back-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(Servidor que gerencia pedidos e produtos).</a:t>
            </a:r>
          </a:p>
          <a:p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6F90EB2-16B3-AD7B-432B-D175FED8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8E4A4-6C21-E1DF-B216-808EAEAA4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77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16B149-4361-AEAA-8CF2-FC526090B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Objetivo do Teste: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Garantir que a interface do usuário do site possa se comunicar corretamente com o servidor de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realizar transações de compra.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C1E04FA-A047-7504-19E7-DA610E14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FD6F8B-20D0-1FB4-696A-6AC77C63B4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112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2312336-8C2A-1776-0404-4A1E36841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de Teste de Integração: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de Teste 1 - Processo de Compra Bem-Sucedido</a:t>
            </a:r>
            <a:endParaRPr lang="pt-BR" sz="32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Abra o navegador e acesse a página inicial do site de compras.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Navegue pelo site, selecione um produto e adicione-o ao carrinho de compras.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Clique no carrinho de compras para revisar os itens.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Clique no botão "Finalizar Compra".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Preencha os detalhes do envio e pagamento.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Clique em "Confirmar Pedido".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28E806-50DF-B370-0EEC-A9FDC3F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ABE5CB-41A6-C9DB-C767-6D7F7506BC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363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0C9F118-96FD-66EC-5788-84C2DBABF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pt-BR" sz="3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ITENS A VALIDAR:</a:t>
            </a:r>
            <a:endParaRPr lang="pt-BR" sz="36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produto selecionado deve aparecer no carrinho de compras.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Verifique se os detalhes do envio e pagamento foram registrados corretamente.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servidor de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deve receber as informações do pedido e responder com uma confirmação de compra bem-sucedida.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usuário deve ver uma confirmação de compra na interface do usuário.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90CAC9-02CF-2588-6D39-E7915F54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9B83E9-B5F4-EB84-BB33-34BD263A0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F756D22-2331-C1A2-7786-D4C9B40C7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Resultado Esperado:</a:t>
            </a:r>
            <a:endParaRPr lang="pt-BR" sz="40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pedido é registrado com sucesso no sistema.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usuário vê uma confirmação de compra na interface do usuário.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35CFF8E-81A5-5872-D07F-47812BAD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222A99-9FC6-5164-A122-2018079407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38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02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35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85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E438FD5-B485-3543-33CE-A32C5CB49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objetivo deste teste é verificar se o sistema de empréstimo de livros funciona corretamente, incluindo a interação entre a biblioteca (</a:t>
            </a:r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e o membro (</a:t>
            </a:r>
            <a:r>
              <a:rPr lang="pt-BR" sz="4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40C216-7F71-0B63-EB62-4A5D722A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10C26A-8F35-0CC5-F248-A2925B0652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62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E5E7F90-3BA7-B2C3-F160-93618F077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de Teste de Integração: Processo de Empréstimo de Livro</a:t>
            </a:r>
            <a:endParaRPr lang="pt-BR" sz="32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Passos:</a:t>
            </a:r>
            <a:endParaRPr lang="pt-BR" sz="32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Inicialização do sistema:</a:t>
            </a:r>
          </a:p>
          <a:p>
            <a:pPr marL="1257300" lvl="2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Criar uma instância da classe Library.</a:t>
            </a:r>
          </a:p>
          <a:p>
            <a:pPr marL="1257300" lvl="2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Criar uma instância da classe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Criar um livro específico (por exemplo, "The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Great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Gatsby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") e adicioná-lo à biblioteca.</a:t>
            </a:r>
          </a:p>
          <a:p>
            <a:pPr lvl="1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Empréstimo de livro:</a:t>
            </a:r>
          </a:p>
          <a:p>
            <a:pPr marL="1257300" lvl="2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membro tenta pegar emprestado o livro da biblioteca.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1347A80-81EB-B43B-0BEE-EB88CA6D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A821BC-4A98-1242-C88A-F79EA57BBB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391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E3F61D6-78C2-F353-58E1-DF8FD800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Verificação: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foi emprestado com sucesso.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não está mais disponível na biblioteca.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está na lista de livros emprestados do membro.</a:t>
            </a: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Tentativa de empréstimo duplicado: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membro tenta pegar emprestado o mesmo livro novamente.</a:t>
            </a: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Verificação: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que o segundo empréstimo é negado (o livro não pode ser emprestado novamente).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C5829B1-B6C8-EC41-9A97-2247845E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B8E4FD-444E-ECFE-AC63-91573D47A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578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FB60B4F-54CB-9A1B-3E8B-1259DAF7A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Devolução do livro:</a:t>
            </a:r>
          </a:p>
          <a:p>
            <a:pPr marL="800100" lvl="1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membro devolve o livro à biblioteca.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Verificação:</a:t>
            </a:r>
          </a:p>
          <a:p>
            <a:pPr marL="800100" lvl="1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está novamente disponível na biblioteca.</a:t>
            </a:r>
          </a:p>
          <a:p>
            <a:pPr marL="800100" lvl="1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foi removido da lista de livros emprestados do membro.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6BB55B9-FACF-312A-4833-8E04BEE4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417A7A-42E4-DEA2-F66A-C8465BAC8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88A85F-292C-424B-64AA-ED6BA4602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Linhas (</a:t>
            </a:r>
            <a:r>
              <a:rPr lang="pt-BR" sz="3200" dirty="0" err="1"/>
              <a:t>Line</a:t>
            </a:r>
            <a:r>
              <a:rPr lang="pt-BR" sz="3200" dirty="0"/>
              <a:t> </a:t>
            </a:r>
            <a:r>
              <a:rPr lang="pt-BR" sz="3200" dirty="0" err="1"/>
              <a:t>Coverage</a:t>
            </a:r>
            <a:r>
              <a:rPr lang="pt-BR" sz="3200" dirty="0"/>
              <a:t>) </a:t>
            </a:r>
          </a:p>
          <a:p>
            <a:r>
              <a:rPr lang="pt-BR" sz="3200" dirty="0"/>
              <a:t>Cobertura de código</a:t>
            </a:r>
          </a:p>
          <a:p>
            <a:r>
              <a:rPr lang="pt-BR" sz="3200" dirty="0"/>
              <a:t>OBJETIVO: garantir que cada linha de código seja executada pelo menos uma vez durante a execução dos casos de teste</a:t>
            </a:r>
          </a:p>
          <a:p>
            <a:r>
              <a:rPr lang="pt-BR" sz="3200" dirty="0"/>
              <a:t>Isso ajuda a identificar partes do código que não foram testadas.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75BA25-3847-3E32-1CE1-1A600C79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F43B8F-AD96-97DC-E4E1-FE2237F66B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02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3953DFC-F509-0CAB-52FE-5288AE052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solidFill>
                  <a:schemeClr val="tx1"/>
                </a:solidFill>
                <a:effectLst/>
                <a:latin typeface="Söhne"/>
              </a:rPr>
              <a:t>Resultado Esperado:</a:t>
            </a:r>
            <a:endParaRPr lang="pt-BR" sz="36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No final do teste, o livro deve estar disponível na biblioteca.</a:t>
            </a: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O primeiro empréstimo deve ter sido bem-sucedido.</a:t>
            </a: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O segundo empréstimo deve ser negado.</a:t>
            </a: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A devolução do livro deve ser bem-sucedida.</a:t>
            </a: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A lista de livros emprestados do membro deve refletir com precisão os empréstimos e devoluções.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C5BEF76-3F7E-DA96-91FF-BB0F49A8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59F61E-CF06-7734-0DB0-26B087718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38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375" name="Google Shape;37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i="1"/>
              <a:t>TESTE E QUALIDADE DE SOFTWARE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CC54DA-1BB0-E1AF-F2CC-8858C7DD6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Ramificações (</a:t>
            </a:r>
            <a:r>
              <a:rPr lang="pt-BR" sz="3200" dirty="0" err="1"/>
              <a:t>Branch</a:t>
            </a:r>
            <a:r>
              <a:rPr lang="pt-BR" sz="3200" dirty="0"/>
              <a:t> </a:t>
            </a:r>
            <a:r>
              <a:rPr lang="pt-BR" sz="3200" dirty="0" err="1"/>
              <a:t>Coverage</a:t>
            </a:r>
            <a:r>
              <a:rPr lang="pt-BR" sz="3200" dirty="0"/>
              <a:t>)</a:t>
            </a:r>
          </a:p>
          <a:p>
            <a:r>
              <a:rPr lang="pt-BR" sz="3200" dirty="0"/>
              <a:t>OBJETIVO: garantir que todas as ramificações ou caminhos de decisão no código sejam exercidas</a:t>
            </a:r>
          </a:p>
          <a:p>
            <a:r>
              <a:rPr lang="pt-BR" sz="3200" dirty="0"/>
              <a:t>Isso inclui a verificação de todas as instruções condicionais, como declarações "</a:t>
            </a:r>
            <a:r>
              <a:rPr lang="pt-BR" sz="3200" dirty="0" err="1"/>
              <a:t>if</a:t>
            </a:r>
            <a:r>
              <a:rPr lang="pt-BR" sz="3200" dirty="0"/>
              <a:t>" e "</a:t>
            </a:r>
            <a:r>
              <a:rPr lang="pt-BR" sz="3200" dirty="0" err="1"/>
              <a:t>else</a:t>
            </a:r>
            <a:r>
              <a:rPr lang="pt-BR" sz="3200" dirty="0"/>
              <a:t>".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F5CECBD-99A3-FDF3-F3FE-91682905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23F8D-950E-452B-791A-5CE695365B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0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46590E3-1643-DB05-20D7-0452A5AC6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Condições (</a:t>
            </a:r>
            <a:r>
              <a:rPr lang="pt-BR" sz="3200" dirty="0" err="1"/>
              <a:t>Condition</a:t>
            </a:r>
            <a:r>
              <a:rPr lang="pt-BR" sz="3200" dirty="0"/>
              <a:t> </a:t>
            </a:r>
            <a:r>
              <a:rPr lang="pt-BR" sz="3200" dirty="0" err="1"/>
              <a:t>Coverage</a:t>
            </a:r>
            <a:r>
              <a:rPr lang="pt-BR" sz="3200" dirty="0"/>
              <a:t>)</a:t>
            </a:r>
          </a:p>
          <a:p>
            <a:r>
              <a:rPr lang="pt-BR" sz="3200" dirty="0"/>
              <a:t>OBJETIVO: visa verificar cada condição dentro de instruções condicionais separadamente. </a:t>
            </a:r>
          </a:p>
          <a:p>
            <a:r>
              <a:rPr lang="pt-BR" sz="3200" dirty="0"/>
              <a:t>Cada condição deve ser avaliada tanto como verdadeira quanto falsa.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044D55-CD78-131A-B5B3-3917C6EE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557106-AD04-DA9D-E36A-5146B8A1F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95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195520-1025-3194-BCBA-DC3F5D98B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Caminhos (Path </a:t>
            </a:r>
            <a:r>
              <a:rPr lang="pt-BR" sz="3200" dirty="0" err="1"/>
              <a:t>Coverage</a:t>
            </a:r>
            <a:r>
              <a:rPr lang="pt-BR" sz="3200" dirty="0"/>
              <a:t>)</a:t>
            </a:r>
          </a:p>
          <a:p>
            <a:r>
              <a:rPr lang="pt-BR" sz="3200" dirty="0"/>
              <a:t>OBJETIVO: Este é um critério mais abrangente que busca testar todos os caminhos possíveis através do código. </a:t>
            </a:r>
          </a:p>
          <a:p>
            <a:r>
              <a:rPr lang="pt-BR" sz="3200" dirty="0"/>
              <a:t>Isso inclui todas as combinações de caminhos de decisão e loops.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94FAD0-1367-4F8A-3785-14B18C04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3BF2B0-4000-CAFD-A258-2AC0BE47D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8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5293B1F-D316-D9A1-276E-7F3D140CA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800" dirty="0">
                <a:cs typeface="Calibri" panose="020F0502020204030204" pitchFamily="34" charset="0"/>
              </a:rPr>
              <a:t>Cobertura de ciclos (loop)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800" dirty="0">
                <a:cs typeface="Calibri" panose="020F0502020204030204" pitchFamily="34" charset="0"/>
              </a:rPr>
              <a:t>OBJETIVO: Testar </a:t>
            </a:r>
            <a:r>
              <a:rPr lang="pt-BR" dirty="0">
                <a:cs typeface="Calibri" panose="020F0502020204030204" pitchFamily="34" charset="0"/>
              </a:rPr>
              <a:t>todos os ciclos</a:t>
            </a:r>
            <a:r>
              <a:rPr lang="pt-BR" sz="2800" dirty="0">
                <a:cs typeface="Calibri" panose="020F0502020204030204" pitchFamily="34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800" dirty="0">
                <a:cs typeface="Calibri" panose="020F0502020204030204" pitchFamily="34" charset="0"/>
              </a:rPr>
              <a:t>Podem ser definidas </a:t>
            </a:r>
            <a:r>
              <a:rPr lang="pt-BR" sz="2800" u="sng" dirty="0">
                <a:cs typeface="Calibri" panose="020F0502020204030204" pitchFamily="34" charset="0"/>
              </a:rPr>
              <a:t>quatro</a:t>
            </a:r>
            <a:r>
              <a:rPr lang="pt-BR" sz="2800" dirty="0">
                <a:cs typeface="Calibri" panose="020F0502020204030204" pitchFamily="34" charset="0"/>
              </a:rPr>
              <a:t> </a:t>
            </a:r>
            <a:r>
              <a:rPr lang="pt-BR" sz="2800" u="sng" dirty="0">
                <a:cs typeface="Calibri" panose="020F0502020204030204" pitchFamily="34" charset="0"/>
              </a:rPr>
              <a:t>diferentes</a:t>
            </a:r>
            <a:r>
              <a:rPr lang="pt-BR" sz="2800" dirty="0">
                <a:cs typeface="Calibri" panose="020F0502020204030204" pitchFamily="34" charset="0"/>
              </a:rPr>
              <a:t> classes de ciclos: 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>
                <a:cs typeface="Calibri" panose="020F0502020204030204" pitchFamily="34" charset="0"/>
              </a:rPr>
              <a:t>Ciclos simples;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>
                <a:cs typeface="Calibri" panose="020F0502020204030204" pitchFamily="34" charset="0"/>
              </a:rPr>
              <a:t>Ciclos concatenados;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>
                <a:cs typeface="Calibri" panose="020F0502020204030204" pitchFamily="34" charset="0"/>
              </a:rPr>
              <a:t>Ciclos aninhados;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>
                <a:cs typeface="Calibri" panose="020F0502020204030204" pitchFamily="34" charset="0"/>
              </a:rPr>
              <a:t>Ciclos não estruturados.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3B55E0-246C-7217-196D-46053422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7B2669-39B0-5BBD-B0B6-B2B11ED946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6E61FAA-E2C7-5562-BFA9-1E3DE7E3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SIMPLES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68D477-F591-7460-9667-E88A8266A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735AE48-994B-A343-8BAF-406143B5A14B}"/>
              </a:ext>
            </a:extLst>
          </p:cNvPr>
          <p:cNvSpPr txBox="1">
            <a:spLocks/>
          </p:cNvSpPr>
          <p:nvPr/>
        </p:nvSpPr>
        <p:spPr>
          <a:xfrm>
            <a:off x="838200" y="1940719"/>
            <a:ext cx="10515600" cy="479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O seguinte conjunto de testes pode ser aplicado a onde </a:t>
            </a:r>
            <a:r>
              <a:rPr lang="pt-BR" sz="2600" b="1" i="1" dirty="0" err="1">
                <a:cs typeface="Calibri" panose="020F0502020204030204" pitchFamily="34" charset="0"/>
              </a:rPr>
              <a:t>n</a:t>
            </a:r>
            <a:r>
              <a:rPr lang="pt-BR" sz="2600" dirty="0">
                <a:cs typeface="Calibri" panose="020F0502020204030204" pitchFamily="34" charset="0"/>
              </a:rPr>
              <a:t> é o número máximo de </a:t>
            </a:r>
            <a:r>
              <a:rPr lang="pt-BR" sz="2600" u="sng" dirty="0">
                <a:cs typeface="Calibri" panose="020F0502020204030204" pitchFamily="34" charset="0"/>
              </a:rPr>
              <a:t>passadas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permitidas</a:t>
            </a:r>
            <a:r>
              <a:rPr lang="pt-BR" sz="2600" dirty="0">
                <a:cs typeface="Calibri" panose="020F0502020204030204" pitchFamily="34" charset="0"/>
              </a:rPr>
              <a:t> através do </a:t>
            </a:r>
            <a:r>
              <a:rPr lang="pt-BR" sz="2600" u="sng" dirty="0">
                <a:cs typeface="Calibri" panose="020F0502020204030204" pitchFamily="34" charset="0"/>
              </a:rPr>
              <a:t>ciclo: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1. Pular o ciclo inteiramente.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2. Somente uma passagem pelo ciclo.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3. Duas passagens pelo ciclo.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4. m passagens através do ciclo onde m &lt; </a:t>
            </a:r>
            <a:r>
              <a:rPr lang="pt-BR" sz="2400" dirty="0" err="1">
                <a:cs typeface="Calibri" panose="020F0502020204030204" pitchFamily="34" charset="0"/>
              </a:rPr>
              <a:t>n</a:t>
            </a:r>
            <a:r>
              <a:rPr lang="pt-BR" sz="2400" dirty="0"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5. </a:t>
            </a:r>
            <a:r>
              <a:rPr lang="pt-BR" sz="2400" dirty="0" err="1">
                <a:cs typeface="Calibri" panose="020F0502020204030204" pitchFamily="34" charset="0"/>
              </a:rPr>
              <a:t>n</a:t>
            </a:r>
            <a:r>
              <a:rPr lang="pt-BR" sz="2400" dirty="0">
                <a:cs typeface="Calibri" panose="020F0502020204030204" pitchFamily="34" charset="0"/>
              </a:rPr>
              <a:t> – 1, </a:t>
            </a:r>
            <a:r>
              <a:rPr lang="pt-BR" sz="2400" dirty="0" err="1">
                <a:cs typeface="Calibri" panose="020F0502020204030204" pitchFamily="34" charset="0"/>
              </a:rPr>
              <a:t>n</a:t>
            </a:r>
            <a:r>
              <a:rPr lang="pt-BR" sz="2400" dirty="0">
                <a:cs typeface="Calibri" panose="020F0502020204030204" pitchFamily="34" charset="0"/>
              </a:rPr>
              <a:t>, </a:t>
            </a:r>
            <a:r>
              <a:rPr lang="pt-BR" sz="2400" dirty="0" err="1">
                <a:cs typeface="Calibri" panose="020F0502020204030204" pitchFamily="34" charset="0"/>
              </a:rPr>
              <a:t>n</a:t>
            </a:r>
            <a:r>
              <a:rPr lang="pt-BR" sz="2400" dirty="0">
                <a:cs typeface="Calibri" panose="020F0502020204030204" pitchFamily="34" charset="0"/>
              </a:rPr>
              <a:t> + 1 passagens através do ciclo.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C0D4C47-A11A-5B27-F202-2AA95EADF897}"/>
              </a:ext>
            </a:extLst>
          </p:cNvPr>
          <p:cNvGrpSpPr/>
          <p:nvPr/>
        </p:nvGrpSpPr>
        <p:grpSpPr>
          <a:xfrm>
            <a:off x="8610600" y="3260678"/>
            <a:ext cx="1621979" cy="2661416"/>
            <a:chOff x="7950200" y="2982201"/>
            <a:chExt cx="1621979" cy="266141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C4EB971-E6BC-2458-1055-B80690175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0200" y="2982201"/>
              <a:ext cx="1621979" cy="266141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32D02E7-6587-1537-51E2-740DA981DA16}"/>
                </a:ext>
              </a:extLst>
            </p:cNvPr>
            <p:cNvSpPr/>
            <p:nvPr/>
          </p:nvSpPr>
          <p:spPr>
            <a:xfrm>
              <a:off x="9311640" y="5059680"/>
              <a:ext cx="260539" cy="396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00753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1590</Words>
  <Application>Microsoft Macintosh PowerPoint</Application>
  <PresentationFormat>Widescreen</PresentationFormat>
  <Paragraphs>216</Paragraphs>
  <Slides>41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Calibri</vt:lpstr>
      <vt:lpstr>Söhne</vt:lpstr>
      <vt:lpstr>Wingdings</vt:lpstr>
      <vt:lpstr>Arial</vt:lpstr>
      <vt:lpstr>Tema do Office</vt:lpstr>
      <vt:lpstr>TESTE E QUALIDADE DE SOFTWARE</vt:lpstr>
      <vt:lpstr>ANTERIORMENTE  TESTE FUNCIONAL</vt:lpstr>
      <vt:lpstr>TESTE ESTRUTURAL</vt:lpstr>
      <vt:lpstr>CRITÉRIOS</vt:lpstr>
      <vt:lpstr>CRITÉRIOS</vt:lpstr>
      <vt:lpstr>CRITÉRIOS</vt:lpstr>
      <vt:lpstr>CRITÉRIOS</vt:lpstr>
      <vt:lpstr>CRITÉRIOS</vt:lpstr>
      <vt:lpstr>CICLO SIMPLES</vt:lpstr>
      <vt:lpstr>CICLO ANINHADO</vt:lpstr>
      <vt:lpstr>SOLUÇÃO</vt:lpstr>
      <vt:lpstr>CICLO CONCATENADO</vt:lpstr>
      <vt:lpstr>CICLO NÃO ESTRUTURADO</vt:lpstr>
      <vt:lpstr>Critério baseado em Fluxo de Dados</vt:lpstr>
      <vt:lpstr>Critério baseado em Fluxo de Dados</vt:lpstr>
      <vt:lpstr>Critério baseado em Fluxo de Dados</vt:lpstr>
      <vt:lpstr>Apresentação do PowerPoint</vt:lpstr>
      <vt:lpstr>Todas-Definições</vt:lpstr>
      <vt:lpstr>Todos-usos</vt:lpstr>
      <vt:lpstr>TESTE INTEGRAÇÃO</vt:lpstr>
      <vt:lpstr>TESTE DE INTEGRAÇÃO</vt:lpstr>
      <vt:lpstr>TESTE DE INTEGRAÇÃO</vt:lpstr>
      <vt:lpstr>TESTE DE INTEGRAÇÃO</vt:lpstr>
      <vt:lpstr>UNIDADE VS INTEGRAÇÃO</vt:lpstr>
      <vt:lpstr>INTEGRAÇÃO</vt:lpstr>
      <vt:lpstr>INTEGRAÇÃO</vt:lpstr>
      <vt:lpstr>INTEGRAÇÃO</vt:lpstr>
      <vt:lpstr>ESTUDO DE CASO 01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 02</vt:lpstr>
      <vt:lpstr>ESTUDO DE CASO</vt:lpstr>
      <vt:lpstr>ESTUDO DE CASO</vt:lpstr>
      <vt:lpstr>ESTUDO DE CASO</vt:lpstr>
      <vt:lpstr>ESTUDO DE CASO</vt:lpstr>
      <vt:lpstr>ESTUDO DE CASO</vt:lpstr>
      <vt:lpstr>TESTE E QUALIDADE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QUALIDADE DE SOFTWARE</dc:title>
  <dc:creator>João Choma</dc:creator>
  <cp:lastModifiedBy>João Choma</cp:lastModifiedBy>
  <cp:revision>13</cp:revision>
  <dcterms:created xsi:type="dcterms:W3CDTF">2023-03-05T13:23:25Z</dcterms:created>
  <dcterms:modified xsi:type="dcterms:W3CDTF">2023-10-16T20:01:42Z</dcterms:modified>
</cp:coreProperties>
</file>