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12" r:id="rId4"/>
    <p:sldId id="315" r:id="rId5"/>
    <p:sldId id="311" r:id="rId6"/>
    <p:sldId id="313" r:id="rId7"/>
    <p:sldId id="314" r:id="rId8"/>
    <p:sldId id="316" r:id="rId9"/>
    <p:sldId id="317" r:id="rId10"/>
    <p:sldId id="318" r:id="rId11"/>
    <p:sldId id="326" r:id="rId12"/>
    <p:sldId id="319" r:id="rId13"/>
    <p:sldId id="320" r:id="rId14"/>
    <p:sldId id="321" r:id="rId15"/>
    <p:sldId id="322" r:id="rId16"/>
    <p:sldId id="323" r:id="rId17"/>
    <p:sldId id="324" r:id="rId18"/>
    <p:sldId id="327" r:id="rId19"/>
    <p:sldId id="325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6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7" r:id="rId40"/>
    <p:sldId id="348" r:id="rId41"/>
    <p:sldId id="349" r:id="rId42"/>
    <p:sldId id="350" r:id="rId43"/>
    <p:sldId id="351" r:id="rId44"/>
    <p:sldId id="292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/>
    <p:restoredTop sz="94637"/>
  </p:normalViewPr>
  <p:slideViewPr>
    <p:cSldViewPr snapToGrid="0">
      <p:cViewPr varScale="1">
        <p:scale>
          <a:sx n="89" d="100"/>
          <a:sy n="89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371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06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65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84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A0C0CD6-208E-A2EC-46B7-4636D5965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Teste de funcionalidade combinada: Verificar se as funções e recursos do sistema funcionam conforme o esperado quando os componentes são combinados.</a:t>
            </a:r>
          </a:p>
          <a:p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Identificação de erros de comunicação: Encontrar problemas de comunicação, como atrasos ou perda de dados, que podem afetar o desempenho do sistema.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24D71DD-5372-0377-9F48-4B95016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72617-D787-95BF-7904-A96617783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D742EF-E0B5-392B-AC11-D8331AEB1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enário hipotético envolvendo um sistema de comércio eletrônico simples, com componentes de front-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-end.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DA6E86-45F5-1397-853B-9C35695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F6F7AC-F4DC-B265-8AB9-97C233784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96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C498C6-C2D1-3573-FDC1-C6104DA90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Cenário: Teste de Integração em um Sistema de Comércio Eletrônico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Componentes: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(Interface do usuário do site de compras).</a:t>
            </a:r>
          </a:p>
          <a:p>
            <a:pPr lvl="1">
              <a:buFont typeface="+mj-lt"/>
              <a:buAutoNum type="arabicPeriod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(Servidor que gerencia pedidos e produtos).</a:t>
            </a:r>
          </a:p>
          <a:p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6F90EB2-16B3-AD7B-432B-D175FED8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8E4A4-6C21-E1DF-B216-808EAEAA4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7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16B149-4361-AEAA-8CF2-FC526090B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 do Teste: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interface do usuário do site possa se comunicar corretamente com o servidor de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realizar transações de compra.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C1E04FA-A047-7504-19E7-DA610E14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D6F8B-20D0-1FB4-696A-6AC77C63B4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2312336-8C2A-1776-0404-4A1E36841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de Integração: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1 - Processo de Compra Bem-Sucedido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Abra o navegador e acesse a página inicial do site de compras.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Navegue pelo site, selecione um produto e adicione-o ao carrinho de compras.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no carrinho de compras para revisar os itens.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no botão "Finalizar Compra".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Preencha os detalhes do envio e pagamento.</a:t>
            </a:r>
          </a:p>
          <a:p>
            <a:pPr lvl="1">
              <a:buFont typeface="+mj-lt"/>
              <a:buAutoNum type="arabicPeriod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em "Confirmar Pedido".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28E806-50DF-B370-0EEC-A9FDC3F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BE5CB-41A6-C9DB-C767-6D7F7506BC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6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0C9F118-96FD-66EC-5788-84C2DBABF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sz="3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ITENS A VALIDAR:</a:t>
            </a:r>
            <a:endParaRPr lang="pt-BR" sz="3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produto selecionado deve aparecer no carrinho de compras.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Verifique se os detalhes do envio e pagamento foram registrados corretamente.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servidor de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deve receber as informações do pedido e responder com uma confirmação de compra bem-sucedida.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usuário deve ver uma confirmação de compra na interface do usuário.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90CAC9-02CF-2588-6D39-E7915F54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9B83E9-B5F4-EB84-BB33-34BD263A0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F756D22-2331-C1A2-7786-D4C9B40C7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Resultado Esperado:</a:t>
            </a:r>
            <a:endParaRPr lang="pt-BR" sz="4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pedido é registrado com sucesso no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usuário vê uma confirmação de compra na interface do usuário.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5CFF8E-81A5-5872-D07F-47812BAD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222A99-9FC6-5164-A122-201807940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3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02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18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8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438FD5-B485-3543-33CE-A32C5CB4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objetivo deste teste é verificar se o sistema de empréstimo de livros funciona corretamente, incluindo a interação entre a biblioteca (</a:t>
            </a:r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e o membro (</a:t>
            </a:r>
            <a:r>
              <a:rPr lang="pt-BR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40C216-7F71-0B63-EB62-4A5D722A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0C26A-8F35-0CC5-F248-A2925B065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ANTERIORMENTE</a:t>
            </a: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pt-BR" sz="2500">
                <a:solidFill>
                  <a:srgbClr val="FFFFFF"/>
                </a:solidFill>
              </a:rPr>
              <a:t>FUNCIONAL</a:t>
            </a:r>
            <a:endParaRPr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E5E7F90-3BA7-B2C3-F160-93618F077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de Teste de Integração: Processo de Empréstimo de Livro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Passos:</a:t>
            </a:r>
            <a:endParaRPr lang="pt-BR" sz="3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Inicialização do sistema: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uma instância da classe Library.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uma instância da classe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 livro específico (por exemplo, "The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Gatsby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") e adicioná-lo à biblioteca.</a:t>
            </a:r>
          </a:p>
          <a:p>
            <a:pPr lvl="1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Empréstimo de livro:</a:t>
            </a:r>
          </a:p>
          <a:p>
            <a:pPr marL="1257300" lvl="2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tenta pegar emprestado o livro da biblioteca.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1347A80-81EB-B43B-0BEE-EB88CA6D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821BC-4A98-1242-C88A-F79EA57BB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9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E3F61D6-78C2-F353-58E1-DF8FD800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foi emprestado com sucesso.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não está mais disponível na biblioteca.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está na lista de livros emprestados do membro.</a:t>
            </a: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Tentativa de empréstimo duplicado: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tenta pegar emprestado o mesmo livro novamente.</a:t>
            </a: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lvl="1" indent="-457200"/>
            <a:r>
              <a:rPr lang="pt-BR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que o segundo empréstimo é negado (o livro não pode ser emprestado novamente).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5829B1-B6C8-EC41-9A97-2247845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B8E4FD-444E-ECFE-AC63-91573D47A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57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FB60B4F-54CB-9A1B-3E8B-1259DAF7A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Devolução do livro: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membro devolve o livro à biblioteca.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Verificação: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está novamente disponível na biblioteca.</a:t>
            </a:r>
          </a:p>
          <a:p>
            <a:pPr marL="800100" lvl="1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livro foi removido da lista de livros emprestados do membro.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BB55B9-FACF-312A-4833-8E04BEE4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17A7A-42E4-DEA2-F66A-C8465BAC8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3953DFC-F509-0CAB-52FE-5288AE052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solidFill>
                  <a:schemeClr val="tx1"/>
                </a:solidFill>
                <a:effectLst/>
                <a:latin typeface="Söhne"/>
              </a:rPr>
              <a:t>Resultado Esperado:</a:t>
            </a:r>
            <a:endParaRPr lang="pt-BR" sz="36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No final do teste, o livro deve estar disponível na biblioteca.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O primeiro empréstimo deve ter sido bem-sucedido.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O segundo empréstimo deve ser negado.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A devolução do livro deve ser bem-sucedida.</a:t>
            </a:r>
          </a:p>
          <a:p>
            <a:pPr lvl="1"/>
            <a:r>
              <a:rPr lang="pt-BR" sz="3200" b="0" i="0" dirty="0">
                <a:solidFill>
                  <a:schemeClr val="tx1"/>
                </a:solidFill>
                <a:effectLst/>
                <a:latin typeface="Söhne"/>
              </a:rPr>
              <a:t>A lista de livros emprestados do membro deve refletir com precisão os empréstimos e devoluções.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5BEF76-3F7E-DA96-91FF-BB0F49A8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F61E-CF06-7734-0DB0-26B087718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3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TDD - 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27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9F8072-8C57-B112-AE9F-6FAFFDFD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TDD significa Test-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é uma abordagem de desenvolvimento de software que coloca um forte foco na escrita de testes antes de escrever o código real.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DBD120-4874-79DC-0B8A-136265A2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903DE-B23D-9C0B-D8FD-4BAF554F6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7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inal, o que é TDD? | Blog TreinaWeb">
            <a:extLst>
              <a:ext uri="{FF2B5EF4-FFF2-40B4-BE49-F238E27FC236}">
                <a16:creationId xmlns:a16="http://schemas.microsoft.com/office/drawing/2014/main" id="{8B823467-E12E-B7EA-0D7C-87AE2A9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895" y="643466"/>
            <a:ext cx="5592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E89B42-D85B-E867-830D-446289EE71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8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23A030-55B5-3178-62A6-19AA035FA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desenvolvedor escreve um teste que descreve a funcionalidade desejada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teste inicial geralmente falha, já que a funcionalidade ainda não foi implementada.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CF353C-F3ED-9B0B-5084-29020CDF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44A49D-16E3-6CF9-CB57-57FA810DA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91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2AC4765-67A3-83B5-436E-90DD35FA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escreve o código necessário para fazer o teste passar. O objetivo é fazer com que o teste inicialmente falhado seja bem-sucedido. Nenhum código é escrito além do necessário para fazer o teste passar.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47AB74-D163-8658-2021-3414FBA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DEVELOP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C80E6-E3D6-5C2C-FDE0-C728EF697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7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B096C3-9E16-571C-304E-1428E3ACC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pode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refatorar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código para torná-lo mais limpo, eficiente e legível, sem alterar o comportamento observável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Isso ajuda a manter a qualidade do código.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4AA8EF-2F28-23E3-90B8-733C2C5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REFECTOR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1BFC05-910E-3A6C-C6F6-1D87AC9D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 dirty="0"/>
              <a:t>TESTE INTEGRAÇÃO</a:t>
            </a:r>
            <a:endParaRPr dirty="0"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4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órum Chaves - E volta o cão arrependido... | Facebook">
            <a:extLst>
              <a:ext uri="{FF2B5EF4-FFF2-40B4-BE49-F238E27FC236}">
                <a16:creationId xmlns:a16="http://schemas.microsoft.com/office/drawing/2014/main" id="{34692F49-8743-4463-C875-F718BFD11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r="1" b="11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5E919D-59D4-7034-C92B-2AD8C1F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472966"/>
            <a:ext cx="4491820" cy="550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ciclo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é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repetido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continuamente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à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medida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que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novas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funcionalidades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adicionadas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ou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alterações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feitas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no </a:t>
            </a:r>
            <a:r>
              <a:rPr lang="en-US" sz="36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código</a:t>
            </a:r>
            <a:r>
              <a:rPr lang="en-US" sz="36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  <a:endParaRPr lang="en-US" sz="3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AC4BF-5114-415B-DB5F-0E8B0438B2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30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6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C953145-EB72-9AEB-387F-63A54310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Implementar uma calculadora que realiza operações de soma, subtração, multiplicação e divisão.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3A61DE-B0FA-163A-D6CF-D6325F9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DAB35-EE1B-404C-1CA0-04A8B97FE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5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149013" cy="6215064"/>
          </a:xfrm>
        </p:spPr>
        <p:txBody>
          <a:bodyPr/>
          <a:lstStyle/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testAdd</a:t>
            </a:r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82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5749"/>
            <a:ext cx="11249025" cy="6215064"/>
          </a:xfrm>
        </p:spPr>
        <p:txBody>
          <a:bodyPr/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subtract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7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0615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49"/>
            <a:ext cx="111633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35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assertThrows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() </a:t>
            </a:r>
            <a:r>
              <a:rPr lang="pt-BR" sz="3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4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testDivideByZero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2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fail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Expected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thrown</a:t>
            </a:r>
            <a:r>
              <a:rPr lang="pt-B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pt-B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Espera-se que uma exceção do tipo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IllegalArgumentException</a:t>
            </a:r>
            <a:r>
              <a:rPr lang="pt-B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seja lançada, portanto, este bloco catch será executado.</a:t>
            </a:r>
            <a:endParaRPr lang="pt-BR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44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F83597A-10D1-A45E-C327-6BA665B46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método </a:t>
            </a:r>
            <a:r>
              <a:rPr lang="pt-BR" dirty="0" err="1"/>
              <a:t>fail</a:t>
            </a:r>
            <a:r>
              <a:rPr lang="pt-BR" dirty="0"/>
              <a:t>("mensagem")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usado para indicar explicitamente que um teste deve falhar.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Ele é normalmente usado em conjunto com um bloco </a:t>
            </a:r>
            <a:r>
              <a:rPr lang="pt-BR" dirty="0" err="1"/>
              <a:t>try</a:t>
            </a:r>
            <a:r>
              <a:rPr lang="pt-BR" dirty="0"/>
              <a:t>-catch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para tratar de situações em que você espera que um teste falhe.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mensagem de erro especificada é exibida quando o teste falha, fornecendo informações adicionais sobre o motivo da falha.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1A1188-8D7D-53AF-42DA-A8ECA3AD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891008-494B-8666-145D-5FE9BC20F9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68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BAD868-1546-5B47-93BE-040374964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uma c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lasse simples para calcular média de um vetor.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093222-2A95-5B13-3910-6A18C827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0B388-479E-8DC8-549D-FF1F6AAE5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05735E3-CEAF-8D7E-BB21-1230E6DC4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sistemas de software geralmente consistem em várias partes ou módulos que precisam trabalhar juntos para fornecer funcionalidade completa. </a:t>
            </a:r>
          </a:p>
          <a:p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B10CCB-6B43-ECF1-0EB7-6927F94E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6726-3EB4-F61E-104B-923875A74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09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02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888DE70-654E-DDB6-B360-68852DC40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amos criar uma classe </a:t>
            </a:r>
            <a:r>
              <a:rPr lang="pt-BR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StringManipulator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manipula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começando com a função de concatenação e adicionar a função de inverter uma </a:t>
            </a:r>
            <a:r>
              <a:rPr lang="pt-BR" sz="4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4E4BE9-94C3-7DA9-0671-5B6BCB7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51A25-C30D-6EA4-0645-177903754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41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AverageCalculator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calculateAverage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15.0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5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51B1416-A62C-B6AB-0048-3DD554E0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5749"/>
            <a:ext cx="12001500" cy="6215064"/>
          </a:xfrm>
        </p:spPr>
        <p:txBody>
          <a:bodyPr>
            <a:normAutofit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pt-BR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Test</a:t>
            </a:r>
            <a:endParaRPr lang="pt-BR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3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StringManipulator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pt-BR" sz="3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manipulator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reverseString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abcdef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assertEquals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fedcba</a:t>
            </a:r>
            <a:r>
              <a:rPr lang="pt-BR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3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14300" indent="0">
              <a:buNone/>
            </a:pP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E4D46-6A0B-EFE7-0962-31A7B79C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0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EA0D95-D893-23A9-89C3-0FF460D0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teste de integração é uma fase de teste de software que se concentra na interação entre diferentes componentes de um sistema ou aplicativo para garantir que eles funcionem juntos de forma eficaz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C01D9-6EDC-F256-6F1A-B29BB00B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67036-CA6A-A9E3-63F6-AB49A5E06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B17B6C-8E22-CE39-3119-E2B0CF13C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integração é identificar problemas que possam surgir quando os componentes individuais do software são combinados.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16639A-DF13-F6A4-CF99-97C4445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0A4F8-798D-BEBD-4775-515A7DC39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6F2F74-305F-10BD-A968-43B5C6F55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unidade verifica se cada componente funciona individualmente.</a:t>
            </a:r>
          </a:p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teste de integração verificar 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os componentes ainda funcionam quando se comunicam com outros componentes.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FE36503-6B18-ECC2-E8DD-B0595B1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VS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ED4B2-6A40-23E2-FBEE-AE3A4B3F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362D0D-D7C8-CADE-A4F8-1A0ABB17B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 de interfaces: Garantir que os diferentes componentes se comuniquem corretamente e troquem dados da maneira esperada.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"interface" se refere à maneira como diferentes partes ou componentes de um sistema de software se conectam e interagem entre si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APIs (Interfaces de Programação de Aplicativos), chamadas de função, mensagens, troca de dados por meio de banco de dados</a:t>
            </a: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6C33C2-69F5-EC39-43AF-8638C4F9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F867A-5A29-DBB4-B38E-EF7BE1224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C6E4222-4477-7ED7-BC00-14D085274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Detecção de problemas de interoperabilidade: Identificar conflitos ou inconsistências que possam surgir quando os componentes interagem.</a:t>
            </a:r>
          </a:p>
          <a:p>
            <a:endParaRPr lang="pt-BR" sz="4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Validação de fluxo de dados: Certificar-se de que os dados fluem corretamente entre os componentes e que não há perda de informações importantes.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CF60A7C-7369-2122-445C-13CABCF5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CEFF92-2E47-8B41-9A37-1B8DFBAF2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48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1552</Words>
  <Application>Microsoft Macintosh PowerPoint</Application>
  <PresentationFormat>Widescreen</PresentationFormat>
  <Paragraphs>229</Paragraphs>
  <Slides>44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Menlo</vt:lpstr>
      <vt:lpstr>Söhne</vt:lpstr>
      <vt:lpstr>Calibri</vt:lpstr>
      <vt:lpstr>Tema do Office</vt:lpstr>
      <vt:lpstr>TESTE E QUALIDADE DE SOFTWARE</vt:lpstr>
      <vt:lpstr>ANTERIORMENTE  TESTE FUNCIONAL</vt:lpstr>
      <vt:lpstr>TESTE INTEGRAÇÃO</vt:lpstr>
      <vt:lpstr>TESTE DE INTEGRAÇÃO</vt:lpstr>
      <vt:lpstr>TESTE DE INTEGRAÇÃO</vt:lpstr>
      <vt:lpstr>TESTE DE INTEGRAÇÃO</vt:lpstr>
      <vt:lpstr>UNIDADE VS INTEGRAÇÃO</vt:lpstr>
      <vt:lpstr>INTEGRAÇÃO</vt:lpstr>
      <vt:lpstr>INTEGRAÇÃO</vt:lpstr>
      <vt:lpstr>INTEGRAÇÃO</vt:lpstr>
      <vt:lpstr>ESTUDO DE CASO 01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ESTUDO DE CASO 02</vt:lpstr>
      <vt:lpstr>ESTUDO DE CASO</vt:lpstr>
      <vt:lpstr>ESTUDO DE CASO</vt:lpstr>
      <vt:lpstr>ESTUDO DE CASO</vt:lpstr>
      <vt:lpstr>ESTUDO DE CASO</vt:lpstr>
      <vt:lpstr>ESTUDO DE CASO</vt:lpstr>
      <vt:lpstr>TDD - Test-Driven Development</vt:lpstr>
      <vt:lpstr>TDD</vt:lpstr>
      <vt:lpstr>Apresentação do PowerPoint</vt:lpstr>
      <vt:lpstr>TEST</vt:lpstr>
      <vt:lpstr>DEVELOP</vt:lpstr>
      <vt:lpstr>REFECTOR</vt:lpstr>
      <vt:lpstr>Apresentação do PowerPoint</vt:lpstr>
      <vt:lpstr>USANDO O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NOTA</vt:lpstr>
      <vt:lpstr>USANDO TDD</vt:lpstr>
      <vt:lpstr>Apresentação do PowerPoint</vt:lpstr>
      <vt:lpstr>USANDO TDD</vt:lpstr>
      <vt:lpstr>Apresentação do PowerPoint</vt:lpstr>
      <vt:lpstr>Apresentação do PowerPoint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28</cp:revision>
  <dcterms:created xsi:type="dcterms:W3CDTF">2023-03-05T13:23:25Z</dcterms:created>
  <dcterms:modified xsi:type="dcterms:W3CDTF">2023-10-31T21:14:15Z</dcterms:modified>
</cp:coreProperties>
</file>