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9"/>
  </p:notesMasterIdLst>
  <p:sldIdLst>
    <p:sldId id="256" r:id="rId2"/>
    <p:sldId id="353" r:id="rId3"/>
    <p:sldId id="377" r:id="rId4"/>
    <p:sldId id="356" r:id="rId5"/>
    <p:sldId id="357" r:id="rId6"/>
    <p:sldId id="358" r:id="rId7"/>
    <p:sldId id="359" r:id="rId8"/>
    <p:sldId id="326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70" r:id="rId18"/>
    <p:sldId id="372" r:id="rId19"/>
    <p:sldId id="371" r:id="rId20"/>
    <p:sldId id="373" r:id="rId21"/>
    <p:sldId id="374" r:id="rId22"/>
    <p:sldId id="375" r:id="rId23"/>
    <p:sldId id="376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95" r:id="rId32"/>
    <p:sldId id="385" r:id="rId33"/>
    <p:sldId id="386" r:id="rId34"/>
    <p:sldId id="387" r:id="rId35"/>
    <p:sldId id="388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389" r:id="rId44"/>
    <p:sldId id="390" r:id="rId45"/>
    <p:sldId id="391" r:id="rId46"/>
    <p:sldId id="392" r:id="rId47"/>
    <p:sldId id="393" r:id="rId48"/>
    <p:sldId id="394" r:id="rId49"/>
    <p:sldId id="355" r:id="rId50"/>
    <p:sldId id="40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14" r:id="rId62"/>
    <p:sldId id="403" r:id="rId63"/>
    <p:sldId id="405" r:id="rId64"/>
    <p:sldId id="406" r:id="rId65"/>
    <p:sldId id="407" r:id="rId66"/>
    <p:sldId id="408" r:id="rId67"/>
    <p:sldId id="409" r:id="rId68"/>
    <p:sldId id="410" r:id="rId69"/>
    <p:sldId id="411" r:id="rId70"/>
    <p:sldId id="412" r:id="rId71"/>
    <p:sldId id="413" r:id="rId72"/>
    <p:sldId id="426" r:id="rId73"/>
    <p:sldId id="429" r:id="rId74"/>
    <p:sldId id="430" r:id="rId75"/>
    <p:sldId id="428" r:id="rId76"/>
    <p:sldId id="431" r:id="rId77"/>
    <p:sldId id="292" r:id="rId78"/>
  </p:sldIdLst>
  <p:sldSz cx="12192000" cy="6858000"/>
  <p:notesSz cx="6858000" cy="9144000"/>
  <p:embeddedFontLst>
    <p:embeddedFont>
      <p:font typeface="Calibri" panose="020F0502020204030204" pitchFamily="34" charset="0"/>
      <p:regular r:id="rId80"/>
      <p:bold r:id="rId81"/>
      <p:italic r:id="rId82"/>
      <p:boldItalic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4" roundtripDataSignature="AMtx7mjy3wVxRABiZwmyw/zOESJUTcSR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/>
    <p:restoredTop sz="94668"/>
  </p:normalViewPr>
  <p:slideViewPr>
    <p:cSldViewPr snapToGrid="0">
      <p:cViewPr varScale="1">
        <p:scale>
          <a:sx n="101" d="100"/>
          <a:sy n="101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customschemas.google.com/relationships/presentationmetadata" Target="meta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2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7493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0104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8934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0065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177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282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5107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0864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4556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324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ao.chom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mazon.com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mailto:joao.choma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TESTE E QUALIDADE DE SOFTWARE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João Choma Neto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joao.choma@gmail.com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Unicesumar – Maringá – 2023/2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TESTE E QUALIDADE DE SOFTWARE – 2023/2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8AE7C49-BA6D-B821-FC81-04574BC1A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Acesso ao sistema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Iniciar o sistema de reservas de passagens aéreas.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Acessar a página inicial.</a:t>
            </a:r>
          </a:p>
          <a:p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Pesquisa de voos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Pesquisar voos disponíveis para uma rota específica e data de viagem.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os resultados da pesquisa estão corretos, incluindo detalhes do voo, preços e disponibilidade de assentos.</a:t>
            </a:r>
          </a:p>
          <a:p>
            <a:pPr algn="l"/>
            <a:endParaRPr lang="pt-BR" sz="36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06E2DBF-2154-CEC5-626A-89312AE9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49DB36-73A0-C039-AF84-0C54B52691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5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2CB7021-799C-0798-37E3-C82B29F74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Seleção de voo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Selecionar um voo desejado.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o voo selecionado é exibido corretamente na tela de seleção.</a:t>
            </a:r>
          </a:p>
          <a:p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Escolha de Assento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Escolher assentos para a viagem.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os assentos escolhidos são reservados com sucesso.</a:t>
            </a:r>
          </a:p>
          <a:p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C40E6A3-EFA7-52FA-A025-A621A788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77D9E2-C526-6409-5D12-CAC428B0B8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38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CD80070-5DC9-D9AF-A7F5-CAC831D58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Informações do Passageiro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Preencher as informações do passageiro, como nome, data de nascimento, número de passaporte, etc.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as informações do passageiro são registradas corretamente.</a:t>
            </a:r>
          </a:p>
          <a:p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Pagamento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Selecionar um método de pagamento.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Inserir os detalhes do pagamento, como número do cartão de crédito e data de validade.</a:t>
            </a:r>
          </a:p>
          <a:p>
            <a:pPr marL="800100" lvl="1"/>
            <a:r>
              <a:rPr lang="pt-BR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Confirmar o pagamento.</a:t>
            </a:r>
          </a:p>
          <a:p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3369EAC-C10F-F887-81A5-07AFD306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E59795-82F9-9F0E-651C-C7C9E47249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44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8110F89-C233-74AC-DFA8-3669E3785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Confirmação de Reserva</a:t>
            </a:r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Receber uma confirmação de reserva com detalhes do voo, informações do passageiro e número de reserva.</a:t>
            </a:r>
          </a:p>
          <a:p>
            <a:pPr marL="800100" lvl="1"/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Verificar se a confirmação é gerada corretamente.</a:t>
            </a:r>
          </a:p>
          <a:p>
            <a:r>
              <a:rPr lang="pt-BR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Encerramento</a:t>
            </a:r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/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Sair do sistema ou retornar à página inicial.</a:t>
            </a:r>
            <a:b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B370F88-7CEB-451B-5945-522964BD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3E98BF-F4C8-D872-F0D8-BD3B3A5734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071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9667C39-21ED-56F0-772A-1ED104E67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Critérios de aprovação</a:t>
            </a:r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Todos os passos do teste são concluídos sem erros ou problemas.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informações inseridas são registradas corretamente no sistema.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confirmação de reserva é gerada e exibida com precisão.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sistema lida com exceções, como erros de pagamento, de maneira apropriada, informando o usuário e permitindo a correção.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2774D3E-7195-3144-E13F-B22CCECC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F7CF7B-BF68-8055-A133-4B0162BEA5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14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7EAF7C8-5D26-AE28-BD39-C9E4C537B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Pode haver uma variedade de casos de teste abrangendo diferentes cenários, requisitos e funcionalidades do sistema.</a:t>
            </a:r>
          </a:p>
          <a:p>
            <a:endParaRPr lang="pt-BR" sz="32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NÃO se faz </a:t>
            </a:r>
            <a:r>
              <a:rPr lang="pt-BR" sz="32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de sistema no ambiente de desenvolvimento. Recomenda-se criar um ambiente único para o teste de sistema</a:t>
            </a:r>
            <a:endParaRPr lang="pt-BR" sz="32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3CC662F-ED77-160D-BA89-107B191D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6112D0-8CDE-9247-2FD0-FBC108E36B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63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BEB28-E814-EC03-FBE9-DF695A0F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FAZER?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102832-833B-AF3B-AD61-BA7E0AC49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4A828F-0C0B-72D6-A56E-3ABA46EFB6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65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CF288A0-6A6B-BC3E-9CB6-16DB0CD44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Escopo: O teste de sistema aborda o sistema de software em sua totalidade, incluindo todos os módulos, componentes e interfaces integradas.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 se concentra em garantir que o software funcione como um todo e atenda aos requisitos de alto nível definidos para o projeto.</a:t>
            </a:r>
            <a:b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BE1152-5CB4-35B7-569D-B2D21170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1FDC86-AE37-659F-00EF-A934A20BF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75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CF288A0-6A6B-BC3E-9CB6-16DB0CD44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</a:t>
            </a:r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ecificar as áreas do sistema que serão testadas, as funcionalidades a serem abordadas e os requisitos relevantes.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Listar todos os requisitos funcionais e não funcionais do sistema que precisam ser testados.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Estabelecer critérios de aceitação claros para cada requisito, definindo o que é considerado "passar" ou "falhar" nos testes.</a:t>
            </a: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BE1152-5CB4-35B7-569D-B2D21170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1FDC86-AE37-659F-00EF-A934A20BF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935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932F889-FA4D-BC0D-FCD2-7D8B6D3BE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teste de sistema se baseia nos requisitos de sistema, que descrevem as funcionalidades, características e comportamentos do software como um sistema completo.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 casos de teste são projetados com base nessas especificações.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4376453-E600-FB32-5621-A705D245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DO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A61621-DD73-C51D-02B5-4275CC6C5D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5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B9E8C-7AD6-A3AC-9892-ACD7B9E5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AULA PASSADA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4D4A70-0887-87C3-1A76-AC0C7FC02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8B8E4F-C299-4050-4E9D-20C31EC1CA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63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B318034-C202-A629-5D86-67A7F2B5B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teste de sistema é frequentemente realizado em um ambiente semelhante ao ambiente de produção, incluindo hardware, sistemas operacionais e configurações de rede.</a:t>
            </a:r>
          </a:p>
          <a:p>
            <a:r>
              <a:rPr lang="pt-BR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ambiente de desenvolvimento é diferente do ambiente de teste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1521161-3359-1DB0-2B71-AFCCE9AB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TESTE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1E4648-657E-F488-2141-B4F53B1A9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343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C1B5B03-0C24-FF01-1BCB-69FDD21F9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Integração: Durante o teste de sistema, os testadores verificam a integração adequada entre os diferentes componentes do sistema, a comunicação e o fluxo de dados entre eles.</a:t>
            </a:r>
          </a:p>
          <a:p>
            <a:r>
              <a:rPr lang="pt-BR" dirty="0"/>
              <a:t>Testes funcionais: O teste de sistema inclui testes funcionais para verificar se o software executa as funções especificadas, atende aos requisitos de negócios e opera de acordo com as expectativas.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E8D02E-DB94-BBC3-EF84-21955C33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AVALIAR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C0152-921E-349D-E303-2B62E8CA2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583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C1B5B03-0C24-FF01-1BCB-69FDD21F9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Testes de desempenho: o teste de sistema também pode incluir testes de desempenho para avaliar o desempenho, a escalabilidade e a capacidade de resposta do sistema.</a:t>
            </a:r>
          </a:p>
          <a:p>
            <a:endParaRPr lang="pt-BR" dirty="0"/>
          </a:p>
          <a:p>
            <a:r>
              <a:rPr lang="pt-BR" dirty="0"/>
              <a:t>Exemplo</a:t>
            </a:r>
          </a:p>
          <a:p>
            <a:pPr lvl="1"/>
            <a:r>
              <a:rPr lang="pt-BR" dirty="0"/>
              <a:t>Teste de Desempenho do Sistema de Comércio Eletrônico: o objetivo é avaliar como o sistema lida com o aumento da carga, medir a capacidade de resposta e identificar possíveis gargalos de desempenho.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E8D02E-DB94-BBC3-EF84-21955C33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AVALIAR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C0152-921E-349D-E303-2B62E8CA2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210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C1B5B03-0C24-FF01-1BCB-69FDD21F9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Testes de segurança: A segurança do sistema pode ser testada durante o teste de sistema para identificar vulnerabilidades de segurança e garantir que as políticas de segurança sejam aplicadas adequadamente.</a:t>
            </a:r>
          </a:p>
          <a:p>
            <a:r>
              <a:rPr lang="pt-BR" dirty="0"/>
              <a:t>Exemplo</a:t>
            </a:r>
          </a:p>
          <a:p>
            <a:pPr lvl="1"/>
            <a:r>
              <a:rPr lang="pt-BR" b="1" dirty="0"/>
              <a:t>Teste de Autenticação e Controle de Acesso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Tentar acessar áreas restritas do site sem credenciais válidas para avaliar a eficácia do controle de acesso.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Verificar se a autenticação é segura e se os usuários não autorizados não conseguem acessar informações confidenciais.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E8D02E-DB94-BBC3-EF84-21955C33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AVALIAR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C0152-921E-349D-E303-2B62E8CA2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561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de Aceitação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284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teste de aceitação, também conhecido como teste de aceitação do usuário, se concentra na validação do software pelos usuários finais ou pelos stakeholders que representam os interesses dos usuários.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10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Usuário não é o cliente</a:t>
            </a:r>
          </a:p>
          <a:p>
            <a:endParaRPr lang="pt-BR" dirty="0"/>
          </a:p>
          <a:p>
            <a:r>
              <a:rPr lang="pt-BR" dirty="0"/>
              <a:t>Um usuário de sistema é uma pessoa ou entidade que interage com um sistema de software ou computador para realizar tarefas, executar funções ou obter informações. </a:t>
            </a:r>
          </a:p>
          <a:p>
            <a:r>
              <a:rPr lang="pt-BR" dirty="0"/>
              <a:t>Os usuários de sistemas podem variar amplamente em suas funções, necessidades e níveis de acesso, dependendo do tipo de sistema e do contexto em que estão operando.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991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Usuário não é o cliente</a:t>
            </a:r>
          </a:p>
          <a:p>
            <a:endParaRPr lang="pt-BR" dirty="0"/>
          </a:p>
          <a:p>
            <a:r>
              <a:rPr lang="pt-BR" dirty="0"/>
              <a:t>CLIENTE refere-se à pessoa, equipe, departamento, organização ou entidade que solicita, encomenda ou financia o desenvolvimento de um sistema de software.</a:t>
            </a:r>
          </a:p>
          <a:p>
            <a:r>
              <a:rPr lang="pt-BR" dirty="0"/>
              <a:t>Cliente são os responsáveis por definir os requisitos, objetivos e necessidades do sistema.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93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Usuário não é o cliente</a:t>
            </a:r>
          </a:p>
          <a:p>
            <a:endParaRPr lang="pt-BR" dirty="0"/>
          </a:p>
          <a:p>
            <a:r>
              <a:rPr lang="pt-BR" b="1" dirty="0"/>
              <a:t>Usuário Final</a:t>
            </a:r>
            <a:r>
              <a:rPr lang="pt-BR" dirty="0"/>
              <a:t>: Os usuários de sistema podem ser classificados como "usuários finais", o que significa que são os destinatários finais do software ou do sistema.</a:t>
            </a:r>
          </a:p>
          <a:p>
            <a:r>
              <a:rPr lang="pt-BR" dirty="0"/>
              <a:t>Por exemplo, em um software de processamento de texto, os usuários finais seriam escritores e editores que usam o software para criar documentos.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 DO USUÁRIO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767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Usuário não é o cliente</a:t>
            </a:r>
          </a:p>
          <a:p>
            <a:endParaRPr lang="pt-BR" dirty="0"/>
          </a:p>
          <a:p>
            <a:r>
              <a:rPr lang="pt-BR" b="1" dirty="0"/>
              <a:t>Usuários Internos e Externos</a:t>
            </a:r>
            <a:r>
              <a:rPr lang="pt-BR" dirty="0"/>
              <a:t>: Os usuários de sistema podem incluir pessoas dentro da organização (usuários internos) ou fora dela (usuários externos).</a:t>
            </a:r>
          </a:p>
          <a:p>
            <a:r>
              <a:rPr lang="pt-BR" dirty="0"/>
              <a:t>Por exemplo, os funcionários de uma empresa podem ser usuários internos de um sistema interno, enquanto os clientes que acessam um site de comércio eletrônico são usuários externos.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 DO USUÁRIO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59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de Sistema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955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Usuário não é o cliente</a:t>
            </a:r>
          </a:p>
          <a:p>
            <a:endParaRPr lang="pt-BR" dirty="0"/>
          </a:p>
          <a:p>
            <a:r>
              <a:rPr lang="pt-BR" b="1" dirty="0">
                <a:effectLst/>
              </a:rPr>
              <a:t>Níveis de Acesso</a:t>
            </a:r>
            <a:r>
              <a:rPr lang="pt-BR" dirty="0"/>
              <a:t>: Os usuários de sistema podem ter diferentes níveis de acesso e permissões, dependendo de sua função e responsabilidades. </a:t>
            </a:r>
          </a:p>
          <a:p>
            <a:r>
              <a:rPr lang="pt-BR" dirty="0"/>
              <a:t>Os usuários podem ter acesso completo a todas as funcionalidades do sistema, ou ter acesso limitado a recursos específicos.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 DO USUÁRIO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96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79DC4F7-F6D2-2EF8-2EC6-688E57395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Representantes dos clientes ou stakeholders avaliam o software com base nos requisitos do projeto e nas metas de negócios.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DF3E0A9-A316-BE0B-1750-9F2DB775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 DO CLIENTE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48AB67-FA15-1159-162A-D098389957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8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BEB28-E814-EC03-FBE9-DF695A0F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FAZER?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102832-833B-AF3B-AD61-BA7E0AC49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4A828F-0C0B-72D6-A56E-3ABA46EFB6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9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185CA-EE60-AFD8-71AE-1A01F677E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participantes do teste de aceitação são geralmente os usuários finais ou representantes dos usuários. Eles são as pessoas que usarão o software no ambiente real.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58B96BD-A5C9-4D9B-82E5-5354FC6B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PARTICIPANTES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009FAD-5ADD-C991-9719-64DBA2F11D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68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D333B5A-6550-7F07-024E-3888A43CF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teste de aceitação aborda principalmente os requisitos de negócios e as necessidades dos usuários finais. Ele se concentra em verificar se o software atende a esses requisitos de maneira satisfatória.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81F075D-078B-BC84-1365-74574002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8B6817-CB94-EC2A-A70E-3AC599042C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80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4C1EAE-7C1B-D1A5-5822-20EE8945F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teste de aceitação é realizado em um ambiente que se assemelha ao ambiente de produção </a:t>
            </a:r>
          </a:p>
          <a:p>
            <a:r>
              <a:rPr lang="pt-BR" dirty="0"/>
              <a:t>A ideia é garantir que o software funcione da mesma forma que quando estiver em uso real.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299EC5-EF22-E61A-546C-2DBF0FC6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TESTE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AAA56F-3E67-98B8-0858-B3DE33A82C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135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de Usuário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8792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3FE2435-8345-AAFC-6119-4441AEE3D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teste de usuário, também conhecido como teste de usuário final ou teste de usuário real, é uma fase no processo de desenvolvimento de software, na qual os usuários finais ou representantes dos usuários participam da avaliação do software antes do lançamento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2921D6B-52A8-2F94-C4F6-0000AA8D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USUÁRIO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17608C-EEC3-0A4B-048B-B2F00847D3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635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3FE2435-8345-AAFC-6119-4441AEE3D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principal objetivo do teste de usuário é coletar feedback direto dos usuários reais para garantir que o software atenda às suas necessidades, expectativas e requisitos.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2921D6B-52A8-2F94-C4F6-0000AA8D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USUÁRIO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17608C-EEC3-0A4B-048B-B2F00847D3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851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BEB28-E814-EC03-FBE9-DF695A0F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FAZER?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102832-833B-AF3B-AD61-BA7E0AC49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4A828F-0C0B-72D6-A56E-3ABA46EFB6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2F110-ED59-B713-5C74-E6208C20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C71247-390F-F0C1-F0B7-BE0899D49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6E04F6-C58A-7A1D-D97B-9AEB1D16F6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pic>
        <p:nvPicPr>
          <p:cNvPr id="5" name="Picture 2" descr="2.3 Fases de Teste - Programação e Desenvolvimento Dirigidor por Testes">
            <a:extLst>
              <a:ext uri="{FF2B5EF4-FFF2-40B4-BE49-F238E27FC236}">
                <a16:creationId xmlns:a16="http://schemas.microsoft.com/office/drawing/2014/main" id="{EF455FAD-3493-49C5-4D78-E33B4DAB1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93460"/>
            <a:ext cx="10905066" cy="447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275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1008AF4-F88D-41D5-1E01-2801D0C6C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Os participantes do teste de usuário são os usuários finais reais para os quais o software está sendo desenvolvido, ou representantes desses usuários. </a:t>
            </a:r>
          </a:p>
          <a:p>
            <a:r>
              <a:rPr lang="pt-BR" dirty="0">
                <a:solidFill>
                  <a:srgbClr val="374151"/>
                </a:solidFill>
                <a:latin typeface="Söhne"/>
              </a:rPr>
              <a:t>P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odem incluir clientes, funcionários da empresa, membros da comunidade, ou qualquer pessoa que represente o público-alvo do software.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8B788B8-7226-CE74-4542-1FD4FE3F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PARTICIPANTES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E4BF19-756C-CDF4-F04B-78E710ACD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700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1008AF4-F88D-41D5-1E01-2801D0C6C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Os participantes são solicitados a realizar tarefas específicas usando o software, seguindo cenários de uso definidos.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Isso ajuda a simular situações da vida real em que o software será usado.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8B788B8-7226-CE74-4542-1FD4FE3F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TESTE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E4BF19-756C-CDF4-F04B-78E710ACD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796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DE673E1-AC62-1458-8876-30A9B95C7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 participantes são encorajados a fornecer feedback qualitativo sobre sua experiência. Isso pode incluir comentários, sugestões e observações sobre quaisquer problemas encontrados.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496584-5D82-B90F-24C2-ABAC38DA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FEEDBACK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AD7450-8D66-9751-0E4E-9E0D3AD1FA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554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pt-BR" sz="4000" dirty="0">
                <a:solidFill>
                  <a:srgbClr val="FFFFFF"/>
                </a:solidFill>
              </a:rPr>
              <a:t>ESTUDO DE CASO 01</a:t>
            </a:r>
            <a:endParaRPr sz="6600" dirty="0"/>
          </a:p>
        </p:txBody>
      </p:sp>
      <p:pic>
        <p:nvPicPr>
          <p:cNvPr id="98" name="Google Shape;98;p2" descr="Foto em preto e branco de homem com a boca aberta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7316" y="1160794"/>
            <a:ext cx="6780700" cy="453408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43</a:t>
            </a:fld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85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FCDEB9-6ED4-56EF-6DE6-0DB031752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Site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Amazon.com</a:t>
            </a:r>
            <a:endParaRPr lang="pt-BR" dirty="0"/>
          </a:p>
          <a:p>
            <a:r>
              <a:rPr lang="pt-BR" b="1" dirty="0"/>
              <a:t>Funcionalidade a Ser Testada</a:t>
            </a:r>
            <a:r>
              <a:rPr lang="pt-BR" dirty="0"/>
              <a:t>: Adicionar um item ao carrinho de compras no site da </a:t>
            </a:r>
            <a:r>
              <a:rPr lang="pt-BR" dirty="0" err="1"/>
              <a:t>Amazon</a:t>
            </a:r>
            <a:r>
              <a:rPr lang="pt-BR" dirty="0"/>
              <a:t>.</a:t>
            </a:r>
          </a:p>
          <a:p>
            <a:r>
              <a:rPr lang="pt-BR" b="1" dirty="0"/>
              <a:t>Cenário de Teste</a:t>
            </a:r>
            <a:r>
              <a:rPr lang="pt-BR" dirty="0"/>
              <a:t>:</a:t>
            </a:r>
          </a:p>
          <a:p>
            <a:r>
              <a:rPr lang="pt-BR" b="1" dirty="0"/>
              <a:t>Contexto</a:t>
            </a:r>
            <a:r>
              <a:rPr lang="pt-BR" dirty="0"/>
              <a:t>: Você está navegando no site da </a:t>
            </a:r>
            <a:r>
              <a:rPr lang="pt-BR" dirty="0" err="1"/>
              <a:t>Amazon</a:t>
            </a:r>
            <a:r>
              <a:rPr lang="pt-BR" dirty="0"/>
              <a:t> e deseja comprar um livro.</a:t>
            </a:r>
          </a:p>
          <a:p>
            <a:r>
              <a:rPr lang="pt-BR" b="1" dirty="0"/>
              <a:t>Objetivo</a:t>
            </a:r>
            <a:r>
              <a:rPr lang="pt-BR" dirty="0"/>
              <a:t>: Encontrar o livro desejado e adicionar ao carrinho de compras.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52E1758-BAA7-2091-96A9-30BE7993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Avaliar a funcionalidade de adicionar um item ao carrinho de compras no site 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Amazon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5186A0-81EE-0E98-CCA2-121CAADB6B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200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C3D162E-7298-CBE0-27A0-B166F1F0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1257"/>
            <a:ext cx="10515600" cy="5915706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Etapas Detalhadas</a:t>
            </a:r>
            <a:r>
              <a:rPr lang="pt-BR" dirty="0"/>
              <a:t>:</a:t>
            </a:r>
          </a:p>
          <a:p>
            <a:pPr>
              <a:buFont typeface="+mj-lt"/>
              <a:buAutoNum type="arabicPeriod"/>
            </a:pPr>
            <a:r>
              <a:rPr lang="pt-BR" dirty="0"/>
              <a:t>Abra o navegador da web e acesse o site da </a:t>
            </a:r>
            <a:r>
              <a:rPr lang="pt-BR" dirty="0" err="1"/>
              <a:t>Amazon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www.amazon.com</a:t>
            </a:r>
            <a:r>
              <a:rPr lang="pt-BR" dirty="0"/>
              <a:t>).</a:t>
            </a:r>
          </a:p>
          <a:p>
            <a:pPr>
              <a:buFont typeface="+mj-lt"/>
              <a:buAutoNum type="arabicPeriod"/>
            </a:pPr>
            <a:r>
              <a:rPr lang="pt-BR" dirty="0"/>
              <a:t>Na página inicial da </a:t>
            </a:r>
            <a:r>
              <a:rPr lang="pt-BR" dirty="0" err="1"/>
              <a:t>Amazon</a:t>
            </a:r>
            <a:r>
              <a:rPr lang="pt-BR" dirty="0"/>
              <a:t>, localize a barra de pesquisa na parte superior da página.</a:t>
            </a:r>
          </a:p>
          <a:p>
            <a:pPr>
              <a:buFont typeface="+mj-lt"/>
              <a:buAutoNum type="arabicPeriod"/>
            </a:pPr>
            <a:r>
              <a:rPr lang="pt-BR" dirty="0"/>
              <a:t>Digite "Nome do Livro" (substitua "Nome do Livro" pelo título de um livro fictício que você inventar) na barra de pesquisa.</a:t>
            </a:r>
          </a:p>
          <a:p>
            <a:pPr>
              <a:buFont typeface="+mj-lt"/>
              <a:buAutoNum type="arabicPeriod"/>
            </a:pPr>
            <a:r>
              <a:rPr lang="pt-BR" dirty="0"/>
              <a:t>Pressione "</a:t>
            </a:r>
            <a:r>
              <a:rPr lang="pt-BR" dirty="0" err="1"/>
              <a:t>Enter</a:t>
            </a:r>
            <a:r>
              <a:rPr lang="pt-BR" dirty="0"/>
              <a:t>" ou clique no ícone de pesquisa para iniciar a pesquisa.</a:t>
            </a:r>
          </a:p>
          <a:p>
            <a:pPr>
              <a:buFont typeface="+mj-lt"/>
              <a:buAutoNum type="arabicPeriod"/>
            </a:pPr>
            <a:r>
              <a:rPr lang="pt-BR" dirty="0"/>
              <a:t>Analise os resultados da pesquisa e encontre o livro "Nome do Livro" nos resultados da pesquisa.</a:t>
            </a:r>
          </a:p>
          <a:p>
            <a:pPr>
              <a:buFont typeface="+mj-lt"/>
              <a:buAutoNum type="arabicPeriod"/>
            </a:pPr>
            <a:r>
              <a:rPr lang="pt-BR" dirty="0"/>
              <a:t>Clique no título do livro "Nome do Livro" para acessar a página do produto.</a:t>
            </a:r>
          </a:p>
          <a:p>
            <a:pPr>
              <a:buFont typeface="+mj-lt"/>
              <a:buAutoNum type="arabicPeriod"/>
            </a:pPr>
            <a:r>
              <a:rPr lang="pt-BR" dirty="0"/>
              <a:t>Na página do produto, verifique as informações sobre o livro, como título, autor, preço e disponibilidade.</a:t>
            </a:r>
          </a:p>
          <a:p>
            <a:pPr>
              <a:buFont typeface="+mj-lt"/>
              <a:buAutoNum type="arabicPeriod"/>
            </a:pPr>
            <a:r>
              <a:rPr lang="pt-BR" dirty="0"/>
              <a:t>Role a página para baixo e localize o botão "Adicionar ao Carrinho" ou equivalente.</a:t>
            </a:r>
          </a:p>
          <a:p>
            <a:pPr>
              <a:buFont typeface="+mj-lt"/>
              <a:buAutoNum type="arabicPeriod"/>
            </a:pPr>
            <a:r>
              <a:rPr lang="pt-BR" dirty="0"/>
              <a:t>Clique no botão "Adicionar ao Carrinho" para adicionar o livro ao carrinho de compras.</a:t>
            </a:r>
          </a:p>
          <a:p>
            <a:pPr>
              <a:buFont typeface="+mj-lt"/>
              <a:buAutoNum type="arabicPeriod"/>
            </a:pPr>
            <a:r>
              <a:rPr lang="pt-BR" dirty="0"/>
              <a:t>Confirme se o livro foi adicionado com sucesso ao seu carrinho de compras.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1DB4B2-6FD9-1112-00C5-BD78BDCF9C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16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4C60BC6-EC43-9BD5-135F-132EFE025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525"/>
            <a:ext cx="10515600" cy="6040438"/>
          </a:xfrm>
        </p:spPr>
        <p:txBody>
          <a:bodyPr/>
          <a:lstStyle/>
          <a:p>
            <a:r>
              <a:rPr lang="pt-BR" b="1" dirty="0"/>
              <a:t>Critérios de Sucesso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participante concluiu a tarefa com sucesso ao adicionar o livro "Nome do Livro" ao carrinho de compras.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participante encontrou o botão "Adicionar ao Carrinho" facilmente na página do produto.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livro foi adicionado ao carrinho de compras sem problemas.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As informações no carrinho de compras estão corretas, incluindo o título do livro, preço e quantidade.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53DE29-8306-D679-E7BE-EE94857D75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894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BC9FA17-0DCB-CFDC-ECBF-14CF797B2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pt-BR" i="0" dirty="0">
                <a:solidFill>
                  <a:srgbClr val="374151"/>
                </a:solidFill>
                <a:effectLst/>
                <a:latin typeface="Söhne"/>
              </a:rPr>
              <a:t>Como você classificaria a facilidade de encontrar o livro que você estava procurando?</a:t>
            </a:r>
          </a:p>
          <a:p>
            <a:pPr algn="l">
              <a:buFont typeface="+mj-lt"/>
              <a:buAutoNum type="arabicPeriod"/>
            </a:pPr>
            <a:r>
              <a:rPr lang="pt-BR" i="0" dirty="0">
                <a:solidFill>
                  <a:srgbClr val="374151"/>
                </a:solidFill>
                <a:effectLst/>
                <a:latin typeface="Söhne"/>
              </a:rPr>
              <a:t>Você teve alguma dificuldade em localizar o botão "Adicionar ao Carrinho" na página do produto? Se sim, o que o confundiu?</a:t>
            </a:r>
          </a:p>
          <a:p>
            <a:pPr algn="l">
              <a:buFont typeface="+mj-lt"/>
              <a:buAutoNum type="arabicPeriod"/>
            </a:pPr>
            <a:r>
              <a:rPr lang="pt-BR" i="0" dirty="0">
                <a:solidFill>
                  <a:srgbClr val="374151"/>
                </a:solidFill>
                <a:effectLst/>
                <a:latin typeface="Söhne"/>
              </a:rPr>
              <a:t>O processo de adicionar o livro ao carrinho foi intuitivo? Por favor, explique.</a:t>
            </a:r>
          </a:p>
          <a:p>
            <a:pPr algn="l">
              <a:buFont typeface="+mj-lt"/>
              <a:buAutoNum type="arabicPeriod"/>
            </a:pPr>
            <a:r>
              <a:rPr lang="pt-BR" i="0" dirty="0">
                <a:solidFill>
                  <a:srgbClr val="374151"/>
                </a:solidFill>
                <a:effectLst/>
                <a:latin typeface="Söhne"/>
              </a:rPr>
              <a:t>Você teve alguma dúvida ou preocupação ao adicionar o livro ao carrinho?</a:t>
            </a:r>
          </a:p>
          <a:p>
            <a:pPr algn="l">
              <a:buFont typeface="+mj-lt"/>
              <a:buAutoNum type="arabicPeriod"/>
            </a:pPr>
            <a:r>
              <a:rPr lang="pt-BR" i="0" dirty="0">
                <a:solidFill>
                  <a:srgbClr val="374151"/>
                </a:solidFill>
                <a:effectLst/>
                <a:latin typeface="Söhne"/>
              </a:rPr>
              <a:t>A página do produto forneceu todas as informações necessárias sobre o livro, como título, autor, preço e disponibilidade?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86827C6-8688-5DF6-E9DF-640F0259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Perguntas são projetadas para obter informações mais detalhadas sobre a experiência dos participantes e possíveis áreas de melhoria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ABC826-B0D1-79D4-8887-1A0A4CFB46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122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BC9FA17-0DCB-CFDC-ECBF-14CF797B2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628650" indent="-514350" algn="l">
              <a:buFont typeface="+mj-lt"/>
              <a:buAutoNum type="arabicPeriod" startAt="6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O preço exibido na página do produto correspondeu ao preço no carrinho de compras?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 startAt="6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Você encontrou alguma dificuldade na visualização do seu carrinho de compras após adicionar o livro?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 startAt="6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 quantidade do livro no carrinho de compras refletiu corretamente a quantidade que você selecionou?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 startAt="6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Houve algum aspecto do processo de adicionar ao carrinho que você acredita que possa ser melhorado?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 startAt="6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No geral, como você avaliaria a experiência de adicionar o livro ao carrinho de compras na </a:t>
            </a: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Amazon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?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 startAt="6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Você tem alguma sugestão ou recomendação para melhorar essa funcionalidade?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86827C6-8688-5DF6-E9DF-640F0259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Perguntas são projetadas para obter informações mais detalhadas sobre a experiência dos participantes e possíveis áreas de melhoria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ABC826-B0D1-79D4-8887-1A0A4CFB46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093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0B51E-6FE9-8C2E-0395-CBECA0FC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HOJE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3E865-CB6E-F5BA-0C48-3F8C3C1C9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18E013-810B-8F41-766C-9F358B4FB3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17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C16484C-D248-44A4-950F-FE9389471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teste de sistema é uma fase do processo de teste de software que se concentra em avaliar o software como um sistema integrado</a:t>
            </a:r>
          </a:p>
          <a:p>
            <a:r>
              <a:rPr lang="pt-BR" sz="32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Objetivo é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garantir que a aplicação funcione conforme o esperado em um ambiente que se assemelhe ao ambiente de produção.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964C9E-4971-BA49-3444-CAFD8CEE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AAD148-34FA-E591-0CCB-D8C07EC8F7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560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A/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83096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A6BBD3C-A579-01EA-9E68-FD9426079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teste A/</a:t>
            </a:r>
            <a:r>
              <a:rPr lang="pt-BR" sz="3600" b="0" i="0" dirty="0" err="1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sz="36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também conhecido como teste dividido, é uma metodologia de pesquisa comparativa usada principalmente para avaliar mudanças em páginas da web, aplicativos móveis, ou em outros aspectos de experiências digitais.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3CD6876-0CC7-5E66-255E-CDA22F05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A/</a:t>
            </a:r>
            <a:r>
              <a:rPr lang="pt-BR" dirty="0" err="1"/>
              <a:t>B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B8DBF4-733F-A4B8-1C13-ED61337C91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162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63A8B1F-FF23-856D-E9E3-76FED3EDC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Duas Versões: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Envolve a criação de duas versões de um item (A e </a:t>
            </a:r>
            <a:r>
              <a:rPr lang="pt-BR" sz="3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que são idênticas exceto por uma única variável que é modificada.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 exemplo, em um website, você pode alterar a cor de um botão de "Azul" (Versão A) para "Vermelho" (Versão </a:t>
            </a:r>
            <a:r>
              <a:rPr lang="pt-BR" sz="3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5AA28AC-C9D2-572A-E757-3BEE49E0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A/</a:t>
            </a:r>
            <a:r>
              <a:rPr lang="pt-BR" dirty="0" err="1"/>
              <a:t>B</a:t>
            </a:r>
            <a:r>
              <a:rPr lang="pt-BR" dirty="0"/>
              <a:t> COMO FAZER?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AB6E80-33A5-F836-F036-24C94A010A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6035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63A8B1F-FF23-856D-E9E3-76FED3EDC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Grupo de Usuários: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público-alvo é dividido aleatoriamente em dois grupos, onde um grupo é exposto à Versão A e o outro à Versão B.</a:t>
            </a:r>
          </a:p>
          <a:p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5AA28AC-C9D2-572A-E757-3BEE49E0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A/</a:t>
            </a:r>
            <a:r>
              <a:rPr lang="pt-BR" dirty="0" err="1"/>
              <a:t>B</a:t>
            </a:r>
            <a:r>
              <a:rPr lang="pt-BR" dirty="0"/>
              <a:t> COMO FAZER?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AB6E80-33A5-F836-F036-24C94A010A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3452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FFCE458-9E1C-7843-1386-543116730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F0F0F"/>
                </a:solidFill>
                <a:effectLst/>
                <a:latin typeface="Söhne"/>
              </a:rPr>
              <a:t>O objetivo principal é determinar qual das duas versões é mais eficaz em alcançar um determinado objetivo, como aumentar a taxa de cliques, melhorar as taxas de conversão, ou qualquer outra métrica relevante.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29FD436-1C24-7384-6811-0F793CC2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TESTE A/</a:t>
            </a:r>
            <a:r>
              <a:rPr lang="pt-BR" dirty="0" err="1"/>
              <a:t>B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4485A4-7C19-FEB4-27C5-DD4755B157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945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B5412F-02F9-EBE3-37D1-FB64FE05B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Hipótese: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Começa com uma hipótese sobre como uma mudança específica pode impactar o comportamento do usuário.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 do Teste: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 duas versões (A e </a:t>
            </a:r>
            <a:r>
              <a:rPr lang="pt-B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são criadas com a diferença de uma única variável chave.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Distribuição Aleatória: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Os usuários são aleatoriamente direcionados para uma das versões.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Coleta de Dados: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São coletados dados sobre o desempenho de cada versão.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Análise Estatística: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Os dados são analisados para determinar qual versão teve melhor desempenho em relação ao objetivo estabelecido.</a:t>
            </a: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7AD8D5E-17E3-0BF0-FE55-4173337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B13318-D88B-2C53-CCD0-804BD4DCE8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6101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pt-BR" sz="4000" dirty="0">
                <a:solidFill>
                  <a:srgbClr val="FFFFFF"/>
                </a:solidFill>
              </a:rPr>
              <a:t>ESTUDO DE CASO TESTE A/</a:t>
            </a:r>
            <a:r>
              <a:rPr lang="pt-BR" sz="4000" dirty="0" err="1">
                <a:solidFill>
                  <a:srgbClr val="FFFFFF"/>
                </a:solidFill>
              </a:rPr>
              <a:t>B</a:t>
            </a:r>
            <a:endParaRPr sz="6600" dirty="0"/>
          </a:p>
        </p:txBody>
      </p:sp>
      <p:pic>
        <p:nvPicPr>
          <p:cNvPr id="98" name="Google Shape;98;p2" descr="Foto em preto e branco de homem com a boca aberta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7316" y="1160794"/>
            <a:ext cx="6780700" cy="453408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56</a:t>
            </a:fld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7560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C07E05A-B25C-1810-1380-08AE8BDFB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1300"/>
            <a:ext cx="10515600" cy="6115050"/>
          </a:xfrm>
        </p:spPr>
        <p:txBody>
          <a:bodyPr>
            <a:normAutofit fontScale="92500"/>
          </a:bodyPr>
          <a:lstStyle/>
          <a:p>
            <a:pPr algn="l"/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Vamos criar um exemplo de teste A/</a:t>
            </a:r>
            <a:r>
              <a:rPr lang="pt-B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 um site de comércio eletrônico que vende roupas. O objetivo é aumentar a taxa de conversão, ou seja, o número de visitantes que efetivamente realizam uma compra.</a:t>
            </a:r>
            <a:endParaRPr lang="pt-BR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Hipótese: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Alterar o design do botão "Adicionar ao Carrinho" na página de produto poderá aumentar a taxa de conversão.</a:t>
            </a:r>
          </a:p>
          <a:p>
            <a:pPr algn="l"/>
            <a:r>
              <a:rPr lang="pt-BR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 do Teste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Versão A (Controle):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design atual do botão "Adicionar ao Carrinho" é um botão padrão, de cor azul com texto branco.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Versão </a:t>
            </a:r>
            <a:r>
              <a:rPr lang="pt-BR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(Teste):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novo design do botão é de cor verde-limão com texto preto, supostamente mais chamativo.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Período de Teste: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teste é executado por um período determinado, por exemplo, 30 dias, para coletar uma amostra significativa de dados.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Rastreamento de Métricas: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 taxas de conversão são rastreadas para ambos os grupos. Isso inclui o número de cliques no botão e o número de transações concluídas.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BE0D48-5E7A-24E6-1D90-8D5792064B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5817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Beta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58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6784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CE64C6B-FBD9-F518-2688-60BB45C1C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teste beta é uma fase do processo de teste de software onde um produto em desenvolvimento é exposto a um grupo de usuários finais externos para uso real. Esse teste é realizado após os testes internos mas antes do lançamento oficial do produto.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71BCEC5-2EEA-7F4B-2A3A-D92B9438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BETA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C0A534-5AE6-2CB6-A4BB-A4C8F96EA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4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C16484C-D248-44A4-950F-FE9389471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 realizado após os testes de unidade e de integração e antes dos testes de aceitação.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964C9E-4971-BA49-3444-CAFD8CEE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AAD148-34FA-E591-0CCB-D8C07EC8F7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985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211C0D6-F97C-A51A-569E-7091FC91E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objetivo principal do teste beta é coletar feedback dos usuários reais para identificar problemas não detectados em testes anteriores e entender como o software funciona no mundo real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36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0F60778-EA7F-FEED-1F96-72072F80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BETA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786846-A050-EA94-3B2D-9465305031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3514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de Regressão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61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4348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4439FDF-1BD5-8935-A3D2-3803403AB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teste de regressão é uma abordagem de testes de software que garante que as modificações recentes em um código não afetem adversamente as funcionalidades existentes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AE91833-9BAA-BB81-E894-E88F7505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REGRESSÃO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DCCB92-D32C-80B0-52B8-EB87A41778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707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4439FDF-1BD5-8935-A3D2-3803403AB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 essencialmente um processo de validação para confirmar que o software continua a funcionar conforme esperado após qualquer mudança, como atualizações de código, otimizações de desempenho, ou outras alterações.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AE91833-9BAA-BB81-E894-E88F7505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REGRESSÃO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DCCB92-D32C-80B0-52B8-EB87A41778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651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DD78821-0483-3E91-8D56-F7BF45FB6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Garantir Estabilidade: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Serve para assegurar que as mudanças no software não introduzam novos bugs em partes que já estavam funcionando corretamente.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4336999-46A6-956A-4C34-DF4507A7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AFD6D5-96A1-EEFE-6AB7-4E88B961EF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533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DD78821-0483-3E91-8D56-F7BF45FB6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Confirmação de Modificações: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Ajuda a verificar se as alterações implementadas estão funcionando conforme o esperado.</a:t>
            </a:r>
          </a:p>
          <a:p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4336999-46A6-956A-4C34-DF4507A7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AFD6D5-96A1-EEFE-6AB7-4E88B961EF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9233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DD78821-0483-3E91-8D56-F7BF45FB6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Prevenção de Regressões:</a:t>
            </a:r>
            <a:r>
              <a:rPr lang="pt-BR" sz="32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Identifica problemas onde uma melhoria em uma parte do software pode causar falhas em outra.</a:t>
            </a:r>
            <a:endParaRPr lang="pt-B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4336999-46A6-956A-4C34-DF4507A7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AFD6D5-96A1-EEFE-6AB7-4E88B961EF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049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DE8ABCA-343A-E3CD-79FE-FCAB67024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Identificação de Casos de Teste: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Selecione os casos de teste que cobrem as funcionalidades mais críticas do software.</a:t>
            </a:r>
          </a:p>
          <a:p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Automação de Testes: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Automatize os testes quando possível para facilitar a execução frequente.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7817FB-C7F0-7BFB-21B1-A15B0075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983B29-1A7B-50FD-23AC-B501B8CB13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940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DE8ABCA-343A-E3CD-79FE-FCAB67024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Execução Regular: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Execute os testes de regressão após cada mudança significativa no código.</a:t>
            </a:r>
          </a:p>
          <a:p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Análise de Resultados: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Revise os resultados dos testes para identificar quaisquer regressões.</a:t>
            </a:r>
          </a:p>
          <a:p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7817FB-C7F0-7BFB-21B1-A15B0075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983B29-1A7B-50FD-23AC-B501B8CB13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1652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6ED6F65-735A-DEF1-5428-B240C6143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Após Cada Alteração no Código: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Sempre que o código for modificado, seja por uma pequena correção ou uma grande atualização.</a:t>
            </a:r>
          </a:p>
          <a:p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1FAFC5A-008C-43E5-9F37-8ADE3AD0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FAZER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0E487E-0860-F0A3-BF6E-8BD04E3866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96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C16484C-D248-44A4-950F-FE9389471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principal objetivo do teste de sistema é verificar se o software atende aos requisitos funcionais e não funcionais</a:t>
            </a:r>
          </a:p>
          <a:p>
            <a:r>
              <a:rPr lang="pt-BR" sz="32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Consegue 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identificar problemas que podem surgir quando os diferentes componentes do sistema interagem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964C9E-4971-BA49-3444-CAFD8CEE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AAD148-34FA-E591-0CCB-D8C07EC8F7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896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6ED6F65-735A-DEF1-5428-B240C6143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Antes de Lançamentos Importantes: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Antes de lançar uma nova versão do software, para garantir que as mudanças não afetem negativamente a aplicação existente.</a:t>
            </a:r>
          </a:p>
          <a:p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1FAFC5A-008C-43E5-9F37-8ADE3AD0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FAZER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0E487E-0860-F0A3-BF6E-8BD04E3866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0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6ED6F65-735A-DEF1-5428-B240C6143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Durante a Manutenção Contínua: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Como parte do processo de manutenção regular para garantir a integridade contínua do software.</a:t>
            </a:r>
          </a:p>
          <a:p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1FAFC5A-008C-43E5-9F37-8ADE3AD0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FAZER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0E487E-0860-F0A3-BF6E-8BD04E3866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1107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pt-BR" sz="4000" dirty="0">
                <a:solidFill>
                  <a:srgbClr val="FFFFFF"/>
                </a:solidFill>
              </a:rPr>
              <a:t>ESTUDO DE CASO TESTE DE REGRESSÃO</a:t>
            </a:r>
            <a:endParaRPr sz="6600" dirty="0"/>
          </a:p>
        </p:txBody>
      </p:sp>
      <p:pic>
        <p:nvPicPr>
          <p:cNvPr id="98" name="Google Shape;98;p2" descr="Foto em preto e branco de homem com a boca aberta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7316" y="1160794"/>
            <a:ext cx="6780700" cy="453408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72</a:t>
            </a:fld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79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8D6FB7-4532-DE11-C437-2F407906E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 lnSpcReduction="10000"/>
          </a:bodyPr>
          <a:lstStyle/>
          <a:p>
            <a:r>
              <a:rPr lang="pt-BR" sz="32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pt-BR" sz="32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amos considerar um exemplo hipotético de um teste de regressão em um aplicativo de e-commerce, onde uma nova funcionalidade é adicionada, mas acaba introduzindo um problema em uma funcionalidade existente.</a:t>
            </a:r>
          </a:p>
          <a:p>
            <a:pPr algn="l"/>
            <a:r>
              <a:rPr lang="pt-BR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Suponha que temos um aplicativo de e-commerce que já possui uma funcionalidade de busca de produtos por nome. A funcionalidade tem funcionado bem até agora. A equipe decide adicionar uma nova funcionalidade que permite aos usuários filtrar os resultados da busca por </a:t>
            </a:r>
            <a:r>
              <a:rPr lang="pt-BR" sz="3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categoria.</a:t>
            </a:r>
            <a:endParaRPr lang="pt-BR" sz="32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9EC4993-D0D8-1A6F-BB82-D5C781D6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REGRESSÃO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C24FF2-D5D1-6130-B1E7-9639B4A23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8540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5F27D8A-B71A-501F-ADD8-DF060CB34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Nova Funcionalidade: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Filtro por categoria na busca.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Implementação: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código é atualizado para incluir opções de filtro na interface do usuário e a lógica correspondente no </a:t>
            </a:r>
            <a:r>
              <a:rPr lang="pt-BR" sz="3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backend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pt-BR" sz="36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CE87780-ECBD-AF3D-825E-163EF757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REGRESSÃO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9D20E2-D31C-6B54-8B56-6A80E0490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016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3FFAC67-8B79-0530-C87E-73815E938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Teste de Regressão</a:t>
            </a:r>
          </a:p>
          <a:p>
            <a:pPr lvl="1"/>
            <a:r>
              <a:rPr lang="pt-BR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Após a implementação, um teste de regressão é realizado para garantir que as mudanças não afetaram as funcionalidades existentes.</a:t>
            </a:r>
          </a:p>
          <a:p>
            <a:pPr algn="l"/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Descoberta de um Problema</a:t>
            </a:r>
          </a:p>
          <a:p>
            <a:pPr lvl="1"/>
            <a:r>
              <a:rPr lang="pt-BR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Durante o teste de regressão, descobre-se um problema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BA5DE52-38BE-499E-DD67-25733EAF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REGRESSÃO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E2EE7E-6692-3212-719F-40C5C5FD97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6233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3FFAC67-8B79-0530-C87E-73815E938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Problema: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busca por nome do produto, que funcionava corretamente antes, agora retorna resultados incorretos quando o filtro de categoria não é usado.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Causa Possível: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lógica adicionada para o filtro de categoria pode estar interferindo na lógica de busca original.</a:t>
            </a:r>
          </a:p>
          <a:p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BA5DE52-38BE-499E-DD67-25733EAF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REGRESSÃO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E2EE7E-6692-3212-719F-40C5C5FD97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2989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TESTE E QUALIDADE DE SOFTWARE</a:t>
            </a:r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João Choma Neto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joao.choma@gmail.com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Unicesumar – Maringá – 2023/2</a:t>
            </a:r>
            <a:endParaRPr/>
          </a:p>
        </p:txBody>
      </p:sp>
      <p:sp>
        <p:nvSpPr>
          <p:cNvPr id="375" name="Google Shape;37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i="1"/>
              <a:t>TESTE E QUALIDADE DE SOFTWARE</a:t>
            </a:r>
            <a:endParaRPr/>
          </a:p>
        </p:txBody>
      </p:sp>
      <p:sp>
        <p:nvSpPr>
          <p:cNvPr id="376" name="Google Shape;37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77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pt-BR" sz="4000" dirty="0">
                <a:solidFill>
                  <a:srgbClr val="FFFFFF"/>
                </a:solidFill>
              </a:rPr>
              <a:t>ESTUDO DE CASO 01</a:t>
            </a:r>
            <a:endParaRPr sz="6600" dirty="0"/>
          </a:p>
        </p:txBody>
      </p:sp>
      <p:pic>
        <p:nvPicPr>
          <p:cNvPr id="98" name="Google Shape;98;p2" descr="Foto em preto e branco de homem com a boca aberta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7316" y="1160794"/>
            <a:ext cx="6780700" cy="453408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8</a:t>
            </a:fld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6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8AE7C49-BA6D-B821-FC81-04574BC1A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Cenário de Teste: Reserva de Voo</a:t>
            </a:r>
            <a:endParaRPr lang="pt-BR" sz="32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sz="32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Objetivo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Verificar se o sistema de reservas de passagens aéreas permite aos usuários reservar voos com sucesso, escolher assentos, fazer pagamentos e receber confirmações de reserva.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06E2DBF-2154-CEC5-626A-89312AE9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49DB36-73A0-C039-AF84-0C54B52691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100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3327</Words>
  <Application>Microsoft Macintosh PowerPoint</Application>
  <PresentationFormat>Widescreen</PresentationFormat>
  <Paragraphs>333</Paragraphs>
  <Slides>77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1" baseType="lpstr">
      <vt:lpstr>Calibri</vt:lpstr>
      <vt:lpstr>Arial</vt:lpstr>
      <vt:lpstr>Söhne</vt:lpstr>
      <vt:lpstr>Tema do Office</vt:lpstr>
      <vt:lpstr>TESTE E QUALIDADE DE SOFTWARE</vt:lpstr>
      <vt:lpstr>AULA PASSADA</vt:lpstr>
      <vt:lpstr>Teste de Sistema</vt:lpstr>
      <vt:lpstr>Apresentação do PowerPoint</vt:lpstr>
      <vt:lpstr>TESTE DE SISTEMA</vt:lpstr>
      <vt:lpstr>TESTE DE SISTEMA</vt:lpstr>
      <vt:lpstr>TESTE DE SISTEMA</vt:lpstr>
      <vt:lpstr>ESTUDO DE CASO 01</vt:lpstr>
      <vt:lpstr>TESTE DE SISTEMA</vt:lpstr>
      <vt:lpstr>TESTE DE SISTEMA</vt:lpstr>
      <vt:lpstr>TESTE DE SISTEMA</vt:lpstr>
      <vt:lpstr>TESTE DE SISTEMA</vt:lpstr>
      <vt:lpstr>TESTE DE SISTEMA</vt:lpstr>
      <vt:lpstr>TESTE DE SISTEMA</vt:lpstr>
      <vt:lpstr>ATENÇÃO</vt:lpstr>
      <vt:lpstr>COMO FAZER?</vt:lpstr>
      <vt:lpstr>ESCOPO</vt:lpstr>
      <vt:lpstr>ESCOPO</vt:lpstr>
      <vt:lpstr>REQUISITOS DO SISTEMA</vt:lpstr>
      <vt:lpstr>AMBIENTE DE TESTE</vt:lpstr>
      <vt:lpstr>O QUE AVALIAR</vt:lpstr>
      <vt:lpstr>O QUE AVALIAR</vt:lpstr>
      <vt:lpstr>O QUE AVALIAR</vt:lpstr>
      <vt:lpstr>Teste de Aceitação</vt:lpstr>
      <vt:lpstr>TESTE DE ACEITAÇÃO</vt:lpstr>
      <vt:lpstr>TESTE DE ACEITAÇÃO</vt:lpstr>
      <vt:lpstr>TESTE DE ACEITAÇÃO</vt:lpstr>
      <vt:lpstr>TESTE DE ACEITAÇÃO DO USUÁRIO</vt:lpstr>
      <vt:lpstr>TESTE DE ACEITAÇÃO DO USUÁRIO</vt:lpstr>
      <vt:lpstr>TESTE DE ACEITAÇÃO DO USUÁRIO</vt:lpstr>
      <vt:lpstr>TESTE DE ACEITAÇÃO DO CLIENTE</vt:lpstr>
      <vt:lpstr>COMO FAZER?</vt:lpstr>
      <vt:lpstr>PARTICIPANTES</vt:lpstr>
      <vt:lpstr>ESCOPO</vt:lpstr>
      <vt:lpstr>AMBIENTE DE TESTE</vt:lpstr>
      <vt:lpstr>Teste de Usuário</vt:lpstr>
      <vt:lpstr>TESTE DE USUÁRIO</vt:lpstr>
      <vt:lpstr>TESTE DE USUÁRIO</vt:lpstr>
      <vt:lpstr>COMO FAZER?</vt:lpstr>
      <vt:lpstr>PARTICIPANTES</vt:lpstr>
      <vt:lpstr>AMBIENTE DE TESTE</vt:lpstr>
      <vt:lpstr>FEEDBACK</vt:lpstr>
      <vt:lpstr>ESTUDO DE CASO 01</vt:lpstr>
      <vt:lpstr>Avaliar a funcionalidade de adicionar um item ao carrinho de compras no site da Amazon</vt:lpstr>
      <vt:lpstr>Apresentação do PowerPoint</vt:lpstr>
      <vt:lpstr>Apresentação do PowerPoint</vt:lpstr>
      <vt:lpstr>Perguntas são projetadas para obter informações mais detalhadas sobre a experiência dos participantes e possíveis áreas de melhoria</vt:lpstr>
      <vt:lpstr>Perguntas são projetadas para obter informações mais detalhadas sobre a experiência dos participantes e possíveis áreas de melhoria</vt:lpstr>
      <vt:lpstr>HOJE</vt:lpstr>
      <vt:lpstr>Teste A/B</vt:lpstr>
      <vt:lpstr>TESTE A/B</vt:lpstr>
      <vt:lpstr>TESTE A/B COMO FAZER?</vt:lpstr>
      <vt:lpstr>TESTE A/B COMO FAZER?</vt:lpstr>
      <vt:lpstr>OBJETIVO DO TESTE A/B</vt:lpstr>
      <vt:lpstr>PROCEDIMENTO</vt:lpstr>
      <vt:lpstr>ESTUDO DE CASO TESTE A/B</vt:lpstr>
      <vt:lpstr>Apresentação do PowerPoint</vt:lpstr>
      <vt:lpstr>Teste Beta</vt:lpstr>
      <vt:lpstr>TESTE BETA</vt:lpstr>
      <vt:lpstr>TESTE BETA</vt:lpstr>
      <vt:lpstr>Teste de Regressão</vt:lpstr>
      <vt:lpstr>TESTE DE REGRESSÃO</vt:lpstr>
      <vt:lpstr>TESTE DE REGRESSÃO</vt:lpstr>
      <vt:lpstr>PARA QUE SERVE?</vt:lpstr>
      <vt:lpstr>PARA QUE SERVE?</vt:lpstr>
      <vt:lpstr>PARA QUE SERVE?</vt:lpstr>
      <vt:lpstr>COMO FAZER?</vt:lpstr>
      <vt:lpstr>COMO FAZER?</vt:lpstr>
      <vt:lpstr>QUANDO FAZER</vt:lpstr>
      <vt:lpstr>QUANDO FAZER</vt:lpstr>
      <vt:lpstr>QUANDO FAZER</vt:lpstr>
      <vt:lpstr>ESTUDO DE CASO TESTE DE REGRESSÃO</vt:lpstr>
      <vt:lpstr>TESTE DE REGRESSÃO</vt:lpstr>
      <vt:lpstr>TESTE DE REGRESSÃO</vt:lpstr>
      <vt:lpstr>TESTE DE REGRESSÃO</vt:lpstr>
      <vt:lpstr>TESTE DE REGRESSÃO</vt:lpstr>
      <vt:lpstr>TESTE E QUALIDADE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E QUALIDADE DE SOFTWARE</dc:title>
  <dc:creator>João Choma</dc:creator>
  <cp:lastModifiedBy>João Choma</cp:lastModifiedBy>
  <cp:revision>52</cp:revision>
  <dcterms:created xsi:type="dcterms:W3CDTF">2023-03-05T13:23:25Z</dcterms:created>
  <dcterms:modified xsi:type="dcterms:W3CDTF">2023-11-14T21:27:03Z</dcterms:modified>
</cp:coreProperties>
</file>