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353" r:id="rId3"/>
    <p:sldId id="432" r:id="rId4"/>
    <p:sldId id="293" r:id="rId5"/>
    <p:sldId id="294" r:id="rId6"/>
    <p:sldId id="295" r:id="rId7"/>
    <p:sldId id="296" r:id="rId8"/>
    <p:sldId id="297" r:id="rId9"/>
    <p:sldId id="312" r:id="rId10"/>
    <p:sldId id="315" r:id="rId11"/>
    <p:sldId id="311" r:id="rId12"/>
    <p:sldId id="313" r:id="rId13"/>
    <p:sldId id="314" r:id="rId14"/>
    <p:sldId id="316" r:id="rId15"/>
    <p:sldId id="377" r:id="rId16"/>
    <p:sldId id="356" r:id="rId17"/>
    <p:sldId id="357" r:id="rId18"/>
    <p:sldId id="358" r:id="rId19"/>
    <p:sldId id="359" r:id="rId20"/>
    <p:sldId id="366" r:id="rId21"/>
    <p:sldId id="372" r:id="rId22"/>
    <p:sldId id="371" r:id="rId23"/>
    <p:sldId id="373" r:id="rId24"/>
    <p:sldId id="374" r:id="rId25"/>
    <p:sldId id="375" r:id="rId26"/>
    <p:sldId id="376" r:id="rId27"/>
    <p:sldId id="378" r:id="rId28"/>
    <p:sldId id="379" r:id="rId29"/>
    <p:sldId id="380" r:id="rId30"/>
    <p:sldId id="381" r:id="rId31"/>
    <p:sldId id="386" r:id="rId32"/>
    <p:sldId id="387" r:id="rId33"/>
    <p:sldId id="388" r:id="rId34"/>
    <p:sldId id="396" r:id="rId35"/>
    <p:sldId id="397" r:id="rId36"/>
    <p:sldId id="398" r:id="rId37"/>
    <p:sldId id="401" r:id="rId38"/>
    <p:sldId id="402" r:id="rId39"/>
    <p:sldId id="404" r:id="rId40"/>
    <p:sldId id="415" r:id="rId41"/>
    <p:sldId id="416" r:id="rId42"/>
    <p:sldId id="417" r:id="rId43"/>
    <p:sldId id="418" r:id="rId44"/>
    <p:sldId id="422" r:id="rId45"/>
    <p:sldId id="423" r:id="rId46"/>
    <p:sldId id="424" r:id="rId47"/>
    <p:sldId id="414" r:id="rId48"/>
    <p:sldId id="405" r:id="rId49"/>
    <p:sldId id="406" r:id="rId50"/>
    <p:sldId id="407" r:id="rId51"/>
    <p:sldId id="408" r:id="rId52"/>
    <p:sldId id="409" r:id="rId53"/>
    <p:sldId id="410" r:id="rId54"/>
    <p:sldId id="411" r:id="rId55"/>
    <p:sldId id="412" r:id="rId56"/>
    <p:sldId id="413" r:id="rId57"/>
    <p:sldId id="332" r:id="rId58"/>
    <p:sldId id="333" r:id="rId59"/>
    <p:sldId id="334" r:id="rId60"/>
    <p:sldId id="335" r:id="rId61"/>
    <p:sldId id="336" r:id="rId62"/>
    <p:sldId id="337" r:id="rId63"/>
    <p:sldId id="292" r:id="rId64"/>
  </p:sldIdLst>
  <p:sldSz cx="12192000" cy="6858000"/>
  <p:notesSz cx="6858000" cy="9144000"/>
  <p:embeddedFontLst>
    <p:embeddedFont>
      <p:font typeface="Calibri" panose="020F0502020204030204" pitchFamily="3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4" roundtripDataSignature="AMtx7mjy3wVxRABiZwmyw/zOESJUTcSR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/>
    <p:restoredTop sz="94668"/>
  </p:normalViewPr>
  <p:slideViewPr>
    <p:cSldViewPr snapToGrid="0">
      <p:cViewPr varScale="1">
        <p:scale>
          <a:sx n="101" d="100"/>
          <a:sy n="101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84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7849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1676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371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893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177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282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0864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3248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749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ao.chom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mailto:joao.choma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TESTE E QUALIDADE DE SOFTWARE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João Choma Neto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joao.choma@gmail.com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Unicesumar – Maringá – 2023/2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TESTE E QUALIDADE DE SOFTWARE – 2023/2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05735E3-CEAF-8D7E-BB21-1230E6DC4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 sistemas de software geralmente consistem em várias partes ou módulos que precisam trabalhar juntos para fornecer funcionalidade completa. </a:t>
            </a:r>
          </a:p>
          <a:p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8B10CCB-6B43-ECF1-0EB7-6927F94E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INTEGRAÇÃO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596726-3EB4-F61E-104B-923875A745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90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5EA0D95-D893-23A9-89C3-0FF460D05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 teste de integração é uma fase de teste de software que se concentra na interação entre diferentes componentes de um sistema ou aplicativo para garantir que eles funcionem juntos de forma eficaz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0FC01D9-6EDC-F256-6F1A-B29BB00B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INTEGRAÇÃO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667036-CA6A-A9E3-63F6-AB49A5E065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25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EB17B6C-8E22-CE39-3119-E2B0CF13C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principal objetivo do teste de integração é identificar problemas que possam surgir quando os componentes individuais do software são combinados.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016639A-DF13-F6A4-CF99-97C44459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INTEGRAÇÃO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70A4F8-798D-BEBD-4775-515A7DC398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342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16F2F74-305F-10BD-A968-43B5C6F55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teste de unidade verifica se cada componente funciona individualmente.</a:t>
            </a:r>
          </a:p>
          <a:p>
            <a:r>
              <a:rPr lang="pt-BR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teste de integração verificar </a:t>
            </a:r>
            <a:r>
              <a:rPr lang="pt-BR" sz="4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os componentes ainda funcionam quando se comunicam com outros componentes.</a:t>
            </a:r>
            <a:endParaRPr lang="pt-BR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FE36503-6B18-ECC2-E8DD-B0595B1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VS INTEGRAÇÃO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9ED4B2-6A40-23E2-FBEE-AE3A4B3FB2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8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6362D0D-D7C8-CADE-A4F8-1A0ABB17B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Verificação de interfaces: Garantir que os diferentes componentes se comuniquem corretamente e troquem dados da maneira esperada.</a:t>
            </a:r>
          </a:p>
          <a:p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"interface" se refere à maneira como diferentes partes ou componentes de um sistema de software se conectam e interagem entre si</a:t>
            </a:r>
          </a:p>
          <a:p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APIs (Interfaces de Programação de Aplicativos), chamadas de função, mensagens, troca de dados por meio de banco de dados</a:t>
            </a:r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6C33C2-69F5-EC39-43AF-8638C4F9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3F867A-5A29-DBB4-B38E-EF7BE12244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83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de Sistema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955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2F110-ED59-B713-5C74-E6208C20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C71247-390F-F0C1-F0B7-BE0899D49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6E04F6-C58A-7A1D-D97B-9AEB1D16F6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pic>
        <p:nvPicPr>
          <p:cNvPr id="5" name="Picture 2" descr="2.3 Fases de Teste - Programação e Desenvolvimento Dirigidor por Testes">
            <a:extLst>
              <a:ext uri="{FF2B5EF4-FFF2-40B4-BE49-F238E27FC236}">
                <a16:creationId xmlns:a16="http://schemas.microsoft.com/office/drawing/2014/main" id="{EF455FAD-3493-49C5-4D78-E33B4DAB1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93460"/>
            <a:ext cx="10905066" cy="447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275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C16484C-D248-44A4-950F-FE9389471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teste de sistema é uma fase do processo de teste de software que se concentra em avaliar o software como um sistema integrado</a:t>
            </a:r>
          </a:p>
          <a:p>
            <a:r>
              <a:rPr lang="pt-BR" sz="32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Objetivo é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garantir que a aplicação funcione conforme o esperado em um ambiente que se assemelhe ao ambiente de produção.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A964C9E-4971-BA49-3444-CAFD8CEE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AAD148-34FA-E591-0CCB-D8C07EC8F7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156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C16484C-D248-44A4-950F-FE9389471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 realizado após os testes de unidade e de integração e antes dos testes de aceitação.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A964C9E-4971-BA49-3444-CAFD8CEE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AAD148-34FA-E591-0CCB-D8C07EC8F7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985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C16484C-D248-44A4-950F-FE9389471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principal objetivo do teste de sistema é verificar se o software atende aos requisitos funcionais e não funcionais</a:t>
            </a:r>
          </a:p>
          <a:p>
            <a:r>
              <a:rPr lang="pt-BR" sz="32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Consegue </a:t>
            </a:r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identificar problemas que podem surgir quando os diferentes componentes do sistema interagem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A964C9E-4971-BA49-3444-CAFD8CEE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AAD148-34FA-E591-0CCB-D8C07EC8F7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89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B9E8C-7AD6-A3AC-9892-ACD7B9E5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4D4A70-0887-87C3-1A76-AC0C7FC02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8B8E4F-C299-4050-4E9D-20C31EC1CA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635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7EAF7C8-5D26-AE28-BD39-C9E4C537B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Pode haver uma variedade de casos de teste abrangendo diferentes cenários, requisitos e funcionalidades do sistema.</a:t>
            </a:r>
          </a:p>
          <a:p>
            <a:endParaRPr lang="pt-BR" sz="32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NÃO se faz </a:t>
            </a:r>
            <a:r>
              <a:rPr lang="pt-BR" sz="32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de sistema no ambiente de desenvolvimento. Recomenda-se criar um ambiente único para o teste de sistema</a:t>
            </a:r>
            <a:endParaRPr lang="pt-BR" sz="3200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3CC662F-ED77-160D-BA89-107B191D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6112D0-8CDE-9247-2FD0-FBC108E36B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632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CF288A0-6A6B-BC3E-9CB6-16DB0CD44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</a:t>
            </a:r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ecificar as áreas do sistema que serão testadas, as funcionalidades a serem abordadas e os requisitos relevantes.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Listar todos os requisitos funcionais e não funcionais do sistema que precisam ser testados.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Estabelecer critérios de aceitação claros para cada requisito, definindo o que é considerado "passar" ou "falhar" nos testes.</a:t>
            </a: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BE1152-5CB4-35B7-569D-B2D21170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1FDC86-AE37-659F-00EF-A934A20BF0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935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932F889-FA4D-BC0D-FCD2-7D8B6D3BE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teste de sistema se baseia nos requisitos de sistema, que descrevem as funcionalidades, características e comportamentos do software como um sistema completo.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 casos de teste são projetados com base nessas especificações.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4376453-E600-FB32-5621-A705D245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DO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A61621-DD73-C51D-02B5-4275CC6C5D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53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B318034-C202-A629-5D86-67A7F2B5B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teste de sistema é frequentemente realizado em um ambiente semelhante ao ambiente de produção, incluindo hardware, sistemas operacionais e configurações de rede.</a:t>
            </a:r>
          </a:p>
          <a:p>
            <a:r>
              <a:rPr lang="pt-BR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ambiente de desenvolvimento é diferente do ambiente de teste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1521161-3359-1DB0-2B71-AFCCE9AB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TESTE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1E4648-657E-F488-2141-B4F53B1A9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343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C1B5B03-0C24-FF01-1BCB-69FDD21F9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Integração: Durante o teste de sistema, os testadores verificam a integração adequada entre os diferentes componentes do sistema, a comunicação e o fluxo de dados entre eles.</a:t>
            </a:r>
          </a:p>
          <a:p>
            <a:r>
              <a:rPr lang="pt-BR" dirty="0"/>
              <a:t>Testes funcionais: O teste de sistema inclui testes funcionais para verificar se o software executa as funções especificadas, atende aos requisitos de negócios e opera de acordo com as expectativas.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FE8D02E-DB94-BBC3-EF84-21955C33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AVALIAR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C0152-921E-349D-E303-2B62E8CA2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583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C1B5B03-0C24-FF01-1BCB-69FDD21F9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Testes de desempenho: o teste de sistema também pode incluir testes de desempenho para avaliar o desempenho, a escalabilidade e a capacidade de resposta do sistema.</a:t>
            </a:r>
          </a:p>
          <a:p>
            <a:endParaRPr lang="pt-BR" dirty="0"/>
          </a:p>
          <a:p>
            <a:r>
              <a:rPr lang="pt-BR" dirty="0"/>
              <a:t>Exemplo</a:t>
            </a:r>
          </a:p>
          <a:p>
            <a:pPr lvl="1"/>
            <a:r>
              <a:rPr lang="pt-BR" dirty="0"/>
              <a:t>Teste de Desempenho do Sistema de Comércio Eletrônico: o objetivo é avaliar como o sistema lida com o aumento da carga, medir a capacidade de resposta e identificar possíveis gargalos de desempenho.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FE8D02E-DB94-BBC3-EF84-21955C33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AVALIAR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C0152-921E-349D-E303-2B62E8CA2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210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C1B5B03-0C24-FF01-1BCB-69FDD21F9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Testes de segurança: A segurança do sistema pode ser testada durante o teste de sistema para identificar vulnerabilidades de segurança e garantir que as políticas de segurança sejam aplicadas adequadamente.</a:t>
            </a:r>
          </a:p>
          <a:p>
            <a:r>
              <a:rPr lang="pt-BR" dirty="0"/>
              <a:t>Exemplo</a:t>
            </a:r>
          </a:p>
          <a:p>
            <a:pPr lvl="1"/>
            <a:r>
              <a:rPr lang="pt-BR" b="1" dirty="0"/>
              <a:t>Teste de Autenticação e Controle de Acesso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Tentar acessar áreas restritas do site sem credenciais válidas para avaliar a eficácia do controle de acesso.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Verificar se a autenticação é segura e se os usuários não autorizados não conseguem acessar informações confidenciais.</a:t>
            </a:r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FE8D02E-DB94-BBC3-EF84-21955C33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AVALIAR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C0152-921E-349D-E303-2B62E8CA2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561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de Aceitação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284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D0A981-23E2-BB4E-01FB-825BF049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teste de aceitação, também conhecido como teste de aceitação do usuário, se concentra na validação do software pelos usuários finais ou pelos stakeholders que representam os interesses dos usuários.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CCB9DD-BEF4-F102-C91F-FF41E2F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8BDDCC-2B93-2F79-3656-6AE3B28F4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10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D0A981-23E2-BB4E-01FB-825BF049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Usuário não é o cliente</a:t>
            </a:r>
          </a:p>
          <a:p>
            <a:endParaRPr lang="pt-BR" dirty="0"/>
          </a:p>
          <a:p>
            <a:r>
              <a:rPr lang="pt-BR" dirty="0"/>
              <a:t>Um usuário de sistema é uma pessoa ou entidade que interage com um sistema de software ou computador para realizar tarefas, executar funções ou obter informações. </a:t>
            </a:r>
          </a:p>
          <a:p>
            <a:r>
              <a:rPr lang="pt-BR" dirty="0"/>
              <a:t>Os usuários de sistemas podem variar amplamente em suas funções, necessidades e níveis de acesso, dependendo do tipo de sistema e do contexto em que estão operando.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CCB9DD-BEF4-F102-C91F-FF41E2F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8BDDCC-2B93-2F79-3656-6AE3B28F4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99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80C1E35-6402-465B-997A-913FF3253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TESTE</a:t>
            </a:r>
          </a:p>
          <a:p>
            <a:pPr lvl="1"/>
            <a:r>
              <a:rPr lang="pt-BR" sz="2800" dirty="0"/>
              <a:t>ESTRUTURAL – CRITÉRIOS DE TESTE</a:t>
            </a:r>
          </a:p>
          <a:p>
            <a:pPr lvl="1"/>
            <a:r>
              <a:rPr lang="pt-BR" sz="2800" dirty="0"/>
              <a:t>INTEGRAÇÃO</a:t>
            </a:r>
          </a:p>
          <a:p>
            <a:pPr lvl="1"/>
            <a:r>
              <a:rPr lang="pt-BR" sz="2800" dirty="0"/>
              <a:t>SISTEMA</a:t>
            </a:r>
          </a:p>
          <a:p>
            <a:pPr lvl="1"/>
            <a:r>
              <a:rPr lang="pt-BR" sz="2800" dirty="0"/>
              <a:t>ACEITAÇÃO</a:t>
            </a:r>
          </a:p>
          <a:p>
            <a:pPr lvl="1"/>
            <a:r>
              <a:rPr lang="pt-BR" sz="2800" dirty="0"/>
              <a:t>USUÁRIO - A/</a:t>
            </a:r>
            <a:r>
              <a:rPr lang="pt-BR" sz="2800" dirty="0" err="1"/>
              <a:t>B</a:t>
            </a:r>
            <a:endParaRPr lang="pt-BR" sz="2800" dirty="0"/>
          </a:p>
          <a:p>
            <a:pPr lvl="1"/>
            <a:r>
              <a:rPr lang="pt-BR" sz="2800" dirty="0"/>
              <a:t>REGRESSÃO</a:t>
            </a:r>
          </a:p>
          <a:p>
            <a:r>
              <a:rPr lang="pt-BR" sz="3200" dirty="0"/>
              <a:t>TDD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8A82B58-2A5F-689B-6DCB-661F77F0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BBD60F-C59F-B93D-F844-86D1FC1277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090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D0A981-23E2-BB4E-01FB-825BF049A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Usuário não é o cliente</a:t>
            </a:r>
          </a:p>
          <a:p>
            <a:endParaRPr lang="pt-BR" dirty="0"/>
          </a:p>
          <a:p>
            <a:r>
              <a:rPr lang="pt-BR" dirty="0"/>
              <a:t>CLIENTE refere-se à pessoa, equipe, departamento, organização ou entidade que solicita, encomenda ou financia o desenvolvimento de um sistema de software.</a:t>
            </a:r>
          </a:p>
          <a:p>
            <a:r>
              <a:rPr lang="pt-BR" dirty="0"/>
              <a:t>Cliente são os responsáveis por definir os requisitos, objetivos e necessidades do sistema.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5CCB9DD-BEF4-F102-C91F-FF41E2F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ACEITAÇÃO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8BDDCC-2B93-2F79-3656-6AE3B28F4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93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185CA-EE60-AFD8-71AE-1A01F677E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participantes do teste de aceitação são geralmente os usuários finais ou representantes dos usuários. Eles são as pessoas que usarão o software no ambiente real.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58B96BD-A5C9-4D9B-82E5-5354FC6B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PARTICIPANTES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009FAD-5ADD-C991-9719-64DBA2F11D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68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D333B5A-6550-7F07-024E-3888A43CF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teste de aceitação aborda principalmente os requisitos de negócios e as necessidades dos usuários finais. Ele se concentra em verificar se o software atende a esses requisitos de maneira satisfatória.</a:t>
            </a:r>
          </a:p>
          <a:p>
            <a:endParaRPr lang="pt-BR" dirty="0"/>
          </a:p>
          <a:p>
            <a:r>
              <a:rPr lang="pt-PT" sz="2800" kern="0" dirty="0">
                <a:effectLst/>
                <a:latin typeface="Calibri" panose="020F0502020204030204" pitchFamily="34" charset="0"/>
                <a:ea typeface="Arial MT"/>
                <a:cs typeface="Calibri" panose="020F0502020204030204" pitchFamily="34" charset="0"/>
              </a:rPr>
              <a:t>Deve definir os riscos para o processo de teste, como as falhas do sistema e o desempenho inadequado, e discutir como esses riscos podem ser mitigados</a:t>
            </a:r>
            <a:r>
              <a:rPr lang="pt-B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81F075D-078B-BC84-1365-74574002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e PLANEJAMENTO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8B6817-CB94-EC2A-A70E-3AC599042C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80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A4C1EAE-7C1B-D1A5-5822-20EE8945F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teste de aceitação é realizado em um ambiente que se assemelha ao ambiente de produção </a:t>
            </a:r>
          </a:p>
          <a:p>
            <a:r>
              <a:rPr lang="pt-BR" dirty="0"/>
              <a:t>A ideia é garantir que o software funcione da mesma forma que quando estiver em uso real.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A299EC5-EF22-E61A-546C-2DBF0FC6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TESTE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AAA56F-3E67-98B8-0858-B3DE33A82C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135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de Usuário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8792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3FE2435-8345-AAFC-6119-4441AEE3D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teste de usuário, também conhecido como teste de usuário final ou teste de usuário real, é uma fase no processo de desenvolvimento de software, na qual os usuários finais ou representantes dos usuários participam da avaliação do software antes do lançamento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2921D6B-52A8-2F94-C4F6-0000AA8D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USUÁRIO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17608C-EEC3-0A4B-048B-B2F00847D3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635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3FE2435-8345-AAFC-6119-4441AEE3D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principal objetivo do teste de usuário é coletar feedback direto dos usuários reais para garantir que o software atenda às suas necessidades, expectativas e requisitos.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2921D6B-52A8-2F94-C4F6-0000AA8D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USUÁRIO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17608C-EEC3-0A4B-048B-B2F00847D3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851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1008AF4-F88D-41D5-1E01-2801D0C6C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Os participantes são solicitados a realizar tarefas específicas usando o software, seguindo cenários de uso definidos.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Isso ajuda a simular situações da vida real em que o software será usado.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8B788B8-7226-CE74-4542-1FD4FE3F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TESTE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E4BF19-756C-CDF4-F04B-78E710ACD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796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DE673E1-AC62-1458-8876-30A9B95C7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 participantes são encorajados a fornecer feedback qualitativo sobre sua experiência. Isso pode incluir comentários, sugestões e observações sobre quaisquer problemas encontrados.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496584-5D82-B90F-24C2-ABAC38DA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FEEDBACK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AD7450-8D66-9751-0E4E-9E0D3AD1FA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554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A/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830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sz="4800"/>
              <a:t>TESTE ESTRUTURAL</a:t>
            </a:r>
            <a:endParaRPr/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pt-BR" sz="2000" dirty="0">
                <a:solidFill>
                  <a:schemeClr val="dk1"/>
                </a:solidFill>
              </a:rPr>
              <a:t>A CONTINUAÇÃO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7163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A6BBD3C-A579-01EA-9E68-FD9426079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teste A/</a:t>
            </a:r>
            <a:r>
              <a:rPr lang="pt-BR" sz="3600" b="0" i="0" dirty="0" err="1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sz="36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também conhecido como teste dividido, é uma metodologia de pesquisa comparativa usada principalmente para avaliar mudanças em páginas da web, aplicativos móveis, ou em outros aspectos de experiências digitais.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3CD6876-0CC7-5E66-255E-CDA22F05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A/</a:t>
            </a:r>
            <a:r>
              <a:rPr lang="pt-BR" dirty="0" err="1"/>
              <a:t>B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B8DBF4-733F-A4B8-1C13-ED61337C91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16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63A8B1F-FF23-856D-E9E3-76FED3EDC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Duas Versões: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Envolve a criação de duas versões de um item (A e </a:t>
            </a:r>
            <a:r>
              <a:rPr lang="pt-BR" sz="3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que são idênticas exceto por uma única variável que é modificada.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 exemplo, em um website, você pode alterar a cor de um botão de "Azul" (Versão A) para "Vermelho" (Versão </a:t>
            </a:r>
            <a:r>
              <a:rPr lang="pt-BR" sz="3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BR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5AA28AC-C9D2-572A-E757-3BEE49E0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A/</a:t>
            </a:r>
            <a:r>
              <a:rPr lang="pt-BR" dirty="0" err="1"/>
              <a:t>B</a:t>
            </a:r>
            <a:r>
              <a:rPr lang="pt-BR" dirty="0"/>
              <a:t> COMO FAZER?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AB6E80-33A5-F836-F036-24C94A010A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603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63A8B1F-FF23-856D-E9E3-76FED3EDC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Grupo de Usuários: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público-alvo é dividido aleatoriamente em dois grupos, onde um grupo é exposto à Versão A e o outro à Versão B.</a:t>
            </a:r>
          </a:p>
          <a:p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5AA28AC-C9D2-572A-E757-3BEE49E0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A/</a:t>
            </a:r>
            <a:r>
              <a:rPr lang="pt-BR" dirty="0" err="1"/>
              <a:t>B</a:t>
            </a:r>
            <a:r>
              <a:rPr lang="pt-BR" dirty="0"/>
              <a:t> COMO FAZER?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AB6E80-33A5-F836-F036-24C94A010A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345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FFCE458-9E1C-7843-1386-543116730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F0F0F"/>
                </a:solidFill>
                <a:effectLst/>
                <a:latin typeface="Söhne"/>
              </a:rPr>
              <a:t>O objetivo principal é determinar qual das duas versões é mais eficaz em alcançar um determinado objetivo, como aumentar a taxa de cliques, melhorar as taxas de conversão, ou qualquer outra métrica relevante.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29FD436-1C24-7384-6811-0F793CC2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TESTE A/</a:t>
            </a:r>
            <a:r>
              <a:rPr lang="pt-BR" dirty="0" err="1"/>
              <a:t>B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4485A4-7C19-FEB4-27C5-DD4755B157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945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Beta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5678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CE64C6B-FBD9-F518-2688-60BB45C1C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teste beta é uma fase do processo de teste de software onde um produto em desenvolvimento é exposto a um grupo de usuários finais externos para uso real. Esse teste é realizado após os testes internos mas antes do lançamento oficial do produto.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71BCEC5-2EEA-7F4B-2A3A-D92B9438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BETA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C0A534-5AE6-2CB6-A4BB-A4C8F96EA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48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211C0D6-F97C-A51A-569E-7091FC91E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objetivo principal do teste beta é coletar feedback dos usuários reais para identificar problemas não detectados em testes anteriores e entender como o software funciona no mundo real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36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0F60778-EA7F-FEED-1F96-72072F80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BETA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786846-A050-EA94-3B2D-9465305031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3514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de Regressão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4348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4439FDF-1BD5-8935-A3D2-3803403AB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 essencialmente um processo de validação para confirmar que o software continua a funcionar conforme esperado após qualquer mudança, como atualizações de código, otimizações de desempenho, ou outras alterações.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AE91833-9BAA-BB81-E894-E88F7505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REGRESSÃO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DCCB92-D32C-80B0-52B8-EB87A41778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65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DD78821-0483-3E91-8D56-F7BF45FB6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Garantir Estabilidade: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Serve para assegurar que as mudanças no software não introduzam novos bugs em partes que já estavam funcionando corretamente.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4336999-46A6-956A-4C34-DF4507A7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SERVE?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AFD6D5-96A1-EEFE-6AB7-4E88B961EF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5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E88A85F-292C-424B-64AA-ED6BA4602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Cobertura de Linhas (</a:t>
            </a:r>
            <a:r>
              <a:rPr lang="pt-BR" sz="3200" dirty="0" err="1"/>
              <a:t>Line</a:t>
            </a:r>
            <a:r>
              <a:rPr lang="pt-BR" sz="3200" dirty="0"/>
              <a:t> </a:t>
            </a:r>
            <a:r>
              <a:rPr lang="pt-BR" sz="3200" dirty="0" err="1"/>
              <a:t>Coverage</a:t>
            </a:r>
            <a:r>
              <a:rPr lang="pt-BR" sz="3200" dirty="0"/>
              <a:t>, </a:t>
            </a:r>
            <a:r>
              <a:rPr lang="pt-PT" sz="3200" dirty="0" err="1"/>
              <a:t>Statement</a:t>
            </a:r>
            <a:r>
              <a:rPr lang="pt-PT" sz="3200" dirty="0"/>
              <a:t> </a:t>
            </a:r>
            <a:r>
              <a:rPr lang="pt-PT" sz="3200" dirty="0" err="1"/>
              <a:t>Coverage</a:t>
            </a:r>
            <a:r>
              <a:rPr lang="pt-BR" sz="3200" dirty="0"/>
              <a:t> ) </a:t>
            </a:r>
          </a:p>
          <a:p>
            <a:r>
              <a:rPr lang="pt-BR" sz="3200" dirty="0"/>
              <a:t>Cobertura de código</a:t>
            </a:r>
          </a:p>
          <a:p>
            <a:r>
              <a:rPr lang="pt-BR" sz="3200" dirty="0"/>
              <a:t>OBJETIVO: garantir que cada linha de código seja executada pelo menos uma vez durante a execução dos casos de teste</a:t>
            </a:r>
          </a:p>
          <a:p>
            <a:r>
              <a:rPr lang="pt-BR" sz="3200" dirty="0"/>
              <a:t>Isso ajuda a identificar partes do código que não foram testadas.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75BA25-3847-3E32-1CE1-1A600C79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F43B8F-AD96-97DC-E4E1-FE2237F66B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302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DD78821-0483-3E91-8D56-F7BF45FB6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Confirmação de Modificações: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Ajuda a verificar se as alterações implementadas estão funcionando conforme o esperado.</a:t>
            </a:r>
          </a:p>
          <a:p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4336999-46A6-956A-4C34-DF4507A7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SERVE?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AFD6D5-96A1-EEFE-6AB7-4E88B961EF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9233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DD78821-0483-3E91-8D56-F7BF45FB6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Prevenção de Regressões:</a:t>
            </a:r>
            <a:r>
              <a:rPr lang="pt-BR" sz="32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Identifica problemas onde uma melhoria em uma parte do software pode causar falhas em outra.</a:t>
            </a:r>
            <a:endParaRPr lang="pt-B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4336999-46A6-956A-4C34-DF4507A7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SERVE?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AFD6D5-96A1-EEFE-6AB7-4E88B961EF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0494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DE8ABCA-343A-E3CD-79FE-FCAB67024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Identificação de Casos de Teste: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Selecione os casos de teste que cobrem as funcionalidades mais críticas do software.</a:t>
            </a:r>
          </a:p>
          <a:p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Automação de Testes: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Automatize os testes quando possível para facilitar a execução frequente.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77817FB-C7F0-7BFB-21B1-A15B0075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983B29-1A7B-50FD-23AC-B501B8CB13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940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DE8ABCA-343A-E3CD-79FE-FCAB67024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Execução Regular: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Execute os testes de regressão após cada mudança significativa no código.</a:t>
            </a:r>
          </a:p>
          <a:p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Análise de Resultados: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Revise os resultados dos testes para identificar quaisquer regressões.</a:t>
            </a:r>
          </a:p>
          <a:p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77817FB-C7F0-7BFB-21B1-A15B0075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983B29-1A7B-50FD-23AC-B501B8CB13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1652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6ED6F65-735A-DEF1-5428-B240C6143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Após Cada Alteração no Código: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Sempre que o código for modificado, seja por uma pequena correção ou uma grande atualização.</a:t>
            </a:r>
          </a:p>
          <a:p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1FAFC5A-008C-43E5-9F37-8ADE3AD0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FAZER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0E487E-0860-F0A3-BF6E-8BD04E3866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967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6ED6F65-735A-DEF1-5428-B240C6143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Antes de Lançamentos Importantes: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Antes de lançar uma nova versão do software, para garantir que as mudanças não afetem negativamente a aplicação existente.</a:t>
            </a:r>
          </a:p>
          <a:p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1FAFC5A-008C-43E5-9F37-8ADE3AD0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FAZER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0E487E-0860-F0A3-BF6E-8BD04E3866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06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6ED6F65-735A-DEF1-5428-B240C6143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Durante a Manutenção Contínua: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Como parte do processo de manutenção regular para garantir a integridade contínua do software.</a:t>
            </a:r>
          </a:p>
          <a:p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1FAFC5A-008C-43E5-9F37-8ADE3AD0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FAZER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0E487E-0860-F0A3-BF6E-8BD04E3866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1107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TDD - </a:t>
            </a:r>
            <a:r>
              <a:rPr lang="pt-BR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Test-</a:t>
            </a:r>
            <a:r>
              <a:rPr lang="pt-BR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Driven</a:t>
            </a:r>
            <a:r>
              <a:rPr lang="pt-BR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12752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49F8072-8C57-B112-AE9F-6FAFFDFDE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TDD significa Test-</a:t>
            </a:r>
            <a:r>
              <a:rPr lang="pt-BR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Driven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que é uma abordagem de desenvolvimento de software que coloca um forte foco na escrita de testes antes de escrever o código real.</a:t>
            </a:r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1DBD120-4874-79DC-0B8A-136265A2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F903DE-B23D-9C0B-D8FD-4BAF554F67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6792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inal, o que é TDD? | Blog TreinaWeb">
            <a:extLst>
              <a:ext uri="{FF2B5EF4-FFF2-40B4-BE49-F238E27FC236}">
                <a16:creationId xmlns:a16="http://schemas.microsoft.com/office/drawing/2014/main" id="{8B823467-E12E-B7EA-0D7C-87AE2A944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9895" y="643466"/>
            <a:ext cx="559220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E89B42-D85B-E867-830D-446289EE711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59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98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CC54DA-1BB0-E1AF-F2CC-8858C7DD6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Cobertura de Ramificações (</a:t>
            </a:r>
            <a:r>
              <a:rPr lang="pt-BR" sz="3200" dirty="0" err="1"/>
              <a:t>Branch</a:t>
            </a:r>
            <a:r>
              <a:rPr lang="pt-BR" sz="3200" dirty="0"/>
              <a:t> </a:t>
            </a:r>
            <a:r>
              <a:rPr lang="pt-BR" sz="3200" dirty="0" err="1"/>
              <a:t>Coverage</a:t>
            </a:r>
            <a:r>
              <a:rPr lang="pt-BR" sz="3200" dirty="0"/>
              <a:t>)</a:t>
            </a:r>
          </a:p>
          <a:p>
            <a:r>
              <a:rPr lang="pt-BR" sz="3200" dirty="0"/>
              <a:t>OBJETIVO: garantir que todas as ramificações ou caminhos de decisão no código </a:t>
            </a:r>
            <a:r>
              <a:rPr lang="pt-BR" sz="3200"/>
              <a:t>sejam exercitadas</a:t>
            </a:r>
            <a:endParaRPr lang="pt-BR" sz="3200" dirty="0"/>
          </a:p>
          <a:p>
            <a:r>
              <a:rPr lang="pt-BR" sz="3200" dirty="0"/>
              <a:t>Isso inclui a verificação de todas as instruções condicionais, como declarações "</a:t>
            </a:r>
            <a:r>
              <a:rPr lang="pt-BR" sz="3200" dirty="0" err="1"/>
              <a:t>if</a:t>
            </a:r>
            <a:r>
              <a:rPr lang="pt-BR" sz="3200" dirty="0"/>
              <a:t>" e "</a:t>
            </a:r>
            <a:r>
              <a:rPr lang="pt-BR" sz="3200" dirty="0" err="1"/>
              <a:t>else</a:t>
            </a:r>
            <a:r>
              <a:rPr lang="pt-BR" sz="3200" dirty="0"/>
              <a:t>".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F5CECBD-99A3-FDF3-F3FE-91682905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23F8D-950E-452B-791A-5CE695365B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0242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A23A030-55B5-3178-62A6-19AA035FA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desenvolvedor escreve um teste que descreve a funcionalidade desejada do software. </a:t>
            </a:r>
          </a:p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Este teste inicial geralmente falha, já que a funcionalidade ainda não foi implementada.</a:t>
            </a:r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CCF353C-F3ED-9B0B-5084-29020CDF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44A49D-16E3-6CF9-CB57-57FA810DAD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4910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2AC4765-67A3-83B5-436E-90DD35FAB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desenvolvedor escreve o código necessário para fazer o teste passar. O objetivo é fazer com que o teste inicialmente falhado seja bem-sucedido. Nenhum código é escrito além do necessário para fazer o teste passar.</a:t>
            </a:r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747AB74-D163-8658-2021-3414FBA1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DEVELOP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2C80E6-E3D6-5C2C-FDE0-C728EF697D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745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CB096C3-9E16-571C-304E-1428E3ACC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desenvolvedor pode </a:t>
            </a:r>
            <a:r>
              <a:rPr lang="pt-BR" sz="36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refatorar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código para torná-lo mais limpo, eficiente e legível, sem alterar o comportamento observável do software. </a:t>
            </a:r>
          </a:p>
          <a:p>
            <a:r>
              <a:rPr lang="pt-BR" sz="3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Isso ajuda a manter a qualidade do código.</a:t>
            </a:r>
            <a:endParaRPr lang="pt-B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4AA8EF-2F28-23E3-90B8-733C2C54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REFECTOR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1BFC05-910E-3A6C-C6F6-1D87AC9D7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9468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TESTE E QUALIDADE DE SOFTWARE</a:t>
            </a:r>
            <a:endParaRPr/>
          </a:p>
        </p:txBody>
      </p:sp>
      <p:sp>
        <p:nvSpPr>
          <p:cNvPr id="374" name="Google Shape;374;p3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João Choma Neto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joao.choma@gmail.com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Unicesumar – Maringá – 2023/2</a:t>
            </a:r>
            <a:endParaRPr/>
          </a:p>
        </p:txBody>
      </p:sp>
      <p:sp>
        <p:nvSpPr>
          <p:cNvPr id="375" name="Google Shape;37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i="1"/>
              <a:t>TESTE E QUALIDADE DE SOFTWARE</a:t>
            </a:r>
            <a:endParaRPr/>
          </a:p>
        </p:txBody>
      </p:sp>
      <p:sp>
        <p:nvSpPr>
          <p:cNvPr id="376" name="Google Shape;37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63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46590E3-1643-DB05-20D7-0452A5AC6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Cobertura de Condições (</a:t>
            </a:r>
            <a:r>
              <a:rPr lang="pt-BR" sz="3200" dirty="0" err="1"/>
              <a:t>Condition</a:t>
            </a:r>
            <a:r>
              <a:rPr lang="pt-BR" sz="3200" dirty="0"/>
              <a:t> </a:t>
            </a:r>
            <a:r>
              <a:rPr lang="pt-BR" sz="3200" dirty="0" err="1"/>
              <a:t>Coverage</a:t>
            </a:r>
            <a:r>
              <a:rPr lang="pt-BR" sz="3200" dirty="0"/>
              <a:t>)</a:t>
            </a:r>
          </a:p>
          <a:p>
            <a:r>
              <a:rPr lang="pt-BR" sz="3200" dirty="0"/>
              <a:t>OBJETIVO: visa verificar cada condição dentro de instruções condicionais separadamente. </a:t>
            </a:r>
          </a:p>
          <a:p>
            <a:r>
              <a:rPr lang="pt-BR" sz="3200" dirty="0"/>
              <a:t>Cada condição deve ser avaliada tanto como verdadeira quanto falsa.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6044D55-CD78-131A-B5B3-3917C6EE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557106-AD04-DA9D-E36A-5146B8A1F1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95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195520-1025-3194-BCBA-DC3F5D98B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Cobertura de Caminhos (Path </a:t>
            </a:r>
            <a:r>
              <a:rPr lang="pt-BR" sz="3200" dirty="0" err="1"/>
              <a:t>Coverage</a:t>
            </a:r>
            <a:r>
              <a:rPr lang="pt-BR" sz="3200" dirty="0"/>
              <a:t>)</a:t>
            </a:r>
          </a:p>
          <a:p>
            <a:r>
              <a:rPr lang="pt-BR" sz="3200" dirty="0"/>
              <a:t>OBJETIVO: Este é um critério mais abrangente que busca testar todos os caminhos possíveis através do código. </a:t>
            </a:r>
          </a:p>
          <a:p>
            <a:r>
              <a:rPr lang="pt-BR" sz="3200" dirty="0"/>
              <a:t>Isso inclui todas as combinações de caminhos de decisão e loops.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C94FAD0-1367-4F8A-3785-14B18C04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3BF2B0-4000-CAFD-A258-2AC0BE47D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68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 descr="Imagem em preto e branco de pessoa olhando para a câmer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15707" r="17708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 extrusionOk="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pt-BR" sz="4800" dirty="0"/>
              <a:t>TESTE INTEGRAÇÃO</a:t>
            </a:r>
            <a:endParaRPr dirty="0"/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idx="11"/>
          </p:nvPr>
        </p:nvSpPr>
        <p:spPr>
          <a:xfrm>
            <a:off x="537417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 QUALIDADE DE SOFTWARE - 2023/2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9753600" y="635635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7845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2132</Words>
  <Application>Microsoft Macintosh PowerPoint</Application>
  <PresentationFormat>Widescreen</PresentationFormat>
  <Paragraphs>242</Paragraphs>
  <Slides>63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67" baseType="lpstr">
      <vt:lpstr>Calibri</vt:lpstr>
      <vt:lpstr>Arial</vt:lpstr>
      <vt:lpstr>Söhne</vt:lpstr>
      <vt:lpstr>Tema do Office</vt:lpstr>
      <vt:lpstr>TESTE E QUALIDADE DE SOFTWARE</vt:lpstr>
      <vt:lpstr>CONTEÚDO</vt:lpstr>
      <vt:lpstr>Apresentação do PowerPoint</vt:lpstr>
      <vt:lpstr>TESTE ESTRUTURAL</vt:lpstr>
      <vt:lpstr>CRITÉRIOS</vt:lpstr>
      <vt:lpstr>CRITÉRIOS</vt:lpstr>
      <vt:lpstr>CRITÉRIOS</vt:lpstr>
      <vt:lpstr>CRITÉRIOS</vt:lpstr>
      <vt:lpstr>TESTE INTEGRAÇÃO</vt:lpstr>
      <vt:lpstr>TESTE DE INTEGRAÇÃO</vt:lpstr>
      <vt:lpstr>TESTE DE INTEGRAÇÃO</vt:lpstr>
      <vt:lpstr>TESTE DE INTEGRAÇÃO</vt:lpstr>
      <vt:lpstr>UNIDADE VS INTEGRAÇÃO</vt:lpstr>
      <vt:lpstr>INTEGRAÇÃO</vt:lpstr>
      <vt:lpstr>Teste de Sistema</vt:lpstr>
      <vt:lpstr>Apresentação do PowerPoint</vt:lpstr>
      <vt:lpstr>TESTE DE SISTEMA</vt:lpstr>
      <vt:lpstr>TESTE DE SISTEMA</vt:lpstr>
      <vt:lpstr>TESTE DE SISTEMA</vt:lpstr>
      <vt:lpstr>ATENÇÃO</vt:lpstr>
      <vt:lpstr>ESCOPO</vt:lpstr>
      <vt:lpstr>REQUISITOS DO SISTEMA</vt:lpstr>
      <vt:lpstr>AMBIENTE DE TESTE</vt:lpstr>
      <vt:lpstr>O QUE AVALIAR</vt:lpstr>
      <vt:lpstr>O QUE AVALIAR</vt:lpstr>
      <vt:lpstr>O QUE AVALIAR</vt:lpstr>
      <vt:lpstr>Teste de Aceitação</vt:lpstr>
      <vt:lpstr>TESTE DE ACEITAÇÃO</vt:lpstr>
      <vt:lpstr>TESTE DE ACEITAÇÃO</vt:lpstr>
      <vt:lpstr>TESTE DE ACEITAÇÃO</vt:lpstr>
      <vt:lpstr>PARTICIPANTES</vt:lpstr>
      <vt:lpstr>ESCOPO e PLANEJAMENTO</vt:lpstr>
      <vt:lpstr>AMBIENTE DE TESTE</vt:lpstr>
      <vt:lpstr>Teste de Usuário</vt:lpstr>
      <vt:lpstr>TESTE DE USUÁRIO</vt:lpstr>
      <vt:lpstr>TESTE DE USUÁRIO</vt:lpstr>
      <vt:lpstr>AMBIENTE DE TESTE</vt:lpstr>
      <vt:lpstr>FEEDBACK</vt:lpstr>
      <vt:lpstr>Teste A/B</vt:lpstr>
      <vt:lpstr>TESTE A/B</vt:lpstr>
      <vt:lpstr>TESTE A/B COMO FAZER?</vt:lpstr>
      <vt:lpstr>TESTE A/B COMO FAZER?</vt:lpstr>
      <vt:lpstr>OBJETIVO DO TESTE A/B</vt:lpstr>
      <vt:lpstr>Teste Beta</vt:lpstr>
      <vt:lpstr>TESTE BETA</vt:lpstr>
      <vt:lpstr>TESTE BETA</vt:lpstr>
      <vt:lpstr>Teste de Regressão</vt:lpstr>
      <vt:lpstr>TESTE DE REGRESSÃO</vt:lpstr>
      <vt:lpstr>PARA QUE SERVE?</vt:lpstr>
      <vt:lpstr>PARA QUE SERVE?</vt:lpstr>
      <vt:lpstr>PARA QUE SERVE?</vt:lpstr>
      <vt:lpstr>COMO FAZER?</vt:lpstr>
      <vt:lpstr>COMO FAZER?</vt:lpstr>
      <vt:lpstr>QUANDO FAZER</vt:lpstr>
      <vt:lpstr>QUANDO FAZER</vt:lpstr>
      <vt:lpstr>QUANDO FAZER</vt:lpstr>
      <vt:lpstr>TDD - Test-Driven Development</vt:lpstr>
      <vt:lpstr>TDD</vt:lpstr>
      <vt:lpstr>Apresentação do PowerPoint</vt:lpstr>
      <vt:lpstr>TEST</vt:lpstr>
      <vt:lpstr>DEVELOP</vt:lpstr>
      <vt:lpstr>REFECTOR</vt:lpstr>
      <vt:lpstr>TESTE E QUALIDADE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E QUALIDADE DE SOFTWARE</dc:title>
  <dc:creator>João Choma</dc:creator>
  <cp:lastModifiedBy>João Choma</cp:lastModifiedBy>
  <cp:revision>55</cp:revision>
  <dcterms:created xsi:type="dcterms:W3CDTF">2023-03-05T13:23:25Z</dcterms:created>
  <dcterms:modified xsi:type="dcterms:W3CDTF">2023-11-21T20:53:36Z</dcterms:modified>
</cp:coreProperties>
</file>