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DVYxGjQNLsL25vHnh9qDRURz9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19c57efb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19c57efb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e19c57efb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1829273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e1829273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e18292733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/>
              <a:t>A adaptação acarreta no desenvolvimento de novas fundamentações (PIAGET, 2003 apud MOURA, 2013).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574800" y="2143125"/>
            <a:ext cx="9969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pt-BR" sz="6000"/>
              <a:t>Qual a </a:t>
            </a: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definição de Artificial?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ARTIFICIAL</a:t>
            </a:r>
            <a:endParaRPr/>
          </a:p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b="1" i="0" lang="pt-BR" sz="4800" u="none" strike="noStrike">
                <a:solidFill>
                  <a:srgbClr val="000000"/>
                </a:solidFill>
              </a:rPr>
              <a:t>Artificial </a:t>
            </a:r>
            <a:r>
              <a:rPr b="0" i="0" lang="pt-BR" sz="4800" u="none" strike="noStrike">
                <a:solidFill>
                  <a:srgbClr val="000000"/>
                </a:solidFill>
              </a:rPr>
              <a:t>(Aurélio):</a:t>
            </a:r>
            <a:endParaRPr b="0" sz="7200"/>
          </a:p>
          <a:p>
            <a:pPr indent="-4826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○"/>
            </a:pPr>
            <a:r>
              <a:rPr lang="pt-BR" sz="4000">
                <a:solidFill>
                  <a:srgbClr val="000000"/>
                </a:solidFill>
              </a:rPr>
              <a:t>P</a:t>
            </a:r>
            <a:r>
              <a:rPr b="0" i="0" lang="pt-BR" sz="4000" u="none" strike="noStrike">
                <a:solidFill>
                  <a:srgbClr val="000000"/>
                </a:solidFill>
              </a:rPr>
              <a:t>roduzido pela arte ou pela indústria; não natural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pt-BR" sz="6000"/>
              <a:t>O que é </a:t>
            </a: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Inteligência Artificial?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 ARTIFICIAL</a:t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1" i="0" lang="pt-BR" sz="4000" u="none" strike="noStrike">
                <a:solidFill>
                  <a:srgbClr val="000000"/>
                </a:solidFill>
              </a:rPr>
              <a:t>Herbert Simon</a:t>
            </a:r>
            <a:r>
              <a:rPr b="0" i="0" lang="pt-BR" sz="4000" u="none" strike="noStrike">
                <a:solidFill>
                  <a:srgbClr val="000000"/>
                </a:solidFill>
              </a:rPr>
              <a:t>: “o uso de programas de computador e técnicas de programação para clarificar os princípios da inteligência em geral e do pensamento humano em particular”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 ARTIFICIAL</a:t>
            </a:r>
            <a:endParaRPr/>
          </a:p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1" i="0" lang="pt-BR" sz="4000" u="none" strike="noStrike">
                <a:solidFill>
                  <a:srgbClr val="000000"/>
                </a:solidFill>
              </a:rPr>
              <a:t>Marvin Minsky:</a:t>
            </a:r>
            <a:r>
              <a:rPr b="0" i="0" lang="pt-BR" sz="4000" u="none" strike="noStrike">
                <a:solidFill>
                  <a:srgbClr val="000000"/>
                </a:solidFill>
              </a:rPr>
              <a:t> “é a ciência de fazer com que máquinas façam coisas que requereriam inteligência se feitas pelos homens”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 ARTIFICIAL</a:t>
            </a:r>
            <a:endParaRPr/>
          </a:p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É a ciência de fazer com que sistemas artificiais tenham um comportamento inteligente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inteligência artificial (IA) buscou reproduzir computacionalmente os sistemas biológicos de inteligência presente nos seres humanos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82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Baseado na ideia de que o sistema inteligente humano levou inúmeros anos para se aperfeiçoar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19c57efbd_1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47" name="Google Shape;147;g1e19c57efbd_1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g1e19c57efbd_1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que é a inteligência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que é a Inteligência Artificial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Próxima aula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Mais definições de inteligência artificial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REFERÊNCIAS</a:t>
            </a:r>
            <a:r>
              <a:rPr lang="pt-BR"/>
              <a:t> E INDICAÇÕES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Livros gerais, em português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Bittencourt, G. Inteligência Artificial: ferramentas e teorias (terceira edição). Editora da UFSC, Florianópolis, 2006.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Rich, E. &amp; Knight, K. Inteligência Artificial. Makron Books, Rio de Janeiro, 1994.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RUSSELL, S. e NORVIG, P. Inteligência Artificial. Editora Campus, 2004 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LUGER, G. Inteligência Artificial: estruturas e estratégias para a solução de problemas complexos. Bookman. Porto Alegre, 2004 </a:t>
            </a:r>
            <a:endParaRPr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Luciano Frontino Medeiros - Inteligência artificial aplicada: uma abordagem introdutória. Curitiba: InterSaberes,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Unidade I:</a:t>
            </a:r>
            <a:endParaRPr/>
          </a:p>
          <a:p>
            <a:pPr indent="-4826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HISTÓRICO E PRINCÍPIOS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Definições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Histórico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Paradigmas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Linhas de pesquisa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18292733f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47" name="Google Shape;47;g1e18292733f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g1e18292733f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que é a inteligência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que é a Inteligência Artificial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pt-BR" sz="5400"/>
              <a:t>Como podemos entender o que é inteligência?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</a:t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1" i="0" lang="pt-BR" sz="4000" u="none" strike="noStrike">
                <a:solidFill>
                  <a:srgbClr val="000000"/>
                </a:solidFill>
              </a:rPr>
              <a:t>Inteligência </a:t>
            </a:r>
            <a:r>
              <a:rPr b="0" i="0" lang="pt-BR" sz="4000" u="none" strike="noStrike">
                <a:solidFill>
                  <a:srgbClr val="000000"/>
                </a:solidFill>
              </a:rPr>
              <a:t>(Aurélio):</a:t>
            </a:r>
            <a:endParaRPr b="0" sz="60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F</a:t>
            </a:r>
            <a:r>
              <a:rPr b="0" i="0" lang="pt-BR" sz="3200" u="none" strike="noStrike">
                <a:solidFill>
                  <a:srgbClr val="000000"/>
                </a:solidFill>
              </a:rPr>
              <a:t>aculdade de aprender ou compreender</a:t>
            </a:r>
            <a:endParaRPr b="0" sz="48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Q</a:t>
            </a:r>
            <a:r>
              <a:rPr b="0" i="0" lang="pt-BR" sz="3200" u="none" strike="noStrike">
                <a:solidFill>
                  <a:srgbClr val="000000"/>
                </a:solidFill>
              </a:rPr>
              <a:t>ualidade ou capacidade de compreender e adaptar-se facilmente</a:t>
            </a:r>
            <a:endParaRPr b="0" sz="48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D</a:t>
            </a:r>
            <a:r>
              <a:rPr b="0" i="0" lang="pt-BR" sz="3200" u="none" strike="noStrike">
                <a:solidFill>
                  <a:srgbClr val="000000"/>
                </a:solidFill>
              </a:rPr>
              <a:t>estreza mental; habilidade</a:t>
            </a:r>
            <a:endParaRPr b="0" sz="48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Capacidade de resolver situações problemáticas </a:t>
            </a:r>
            <a:r>
              <a:rPr b="0" i="0" lang="pt-BR" sz="3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novas</a:t>
            </a:r>
            <a:r>
              <a:rPr b="0" i="0" lang="pt-BR" sz="3200" u="none" strike="noStrike">
                <a:solidFill>
                  <a:srgbClr val="000000"/>
                </a:solidFill>
              </a:rPr>
              <a:t> mediante reestruturação dos dados perceptivos</a:t>
            </a:r>
            <a:endParaRPr b="0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</a:t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O termo Inteligência tem sua origem etimológica no latim, através da palavra </a:t>
            </a:r>
            <a:r>
              <a:rPr lang="pt-BR" sz="4000">
                <a:highlight>
                  <a:srgbClr val="FFFF00"/>
                </a:highlight>
              </a:rPr>
              <a:t>Inter</a:t>
            </a:r>
            <a:r>
              <a:rPr lang="pt-BR" sz="4000"/>
              <a:t> que significa </a:t>
            </a:r>
            <a:r>
              <a:rPr lang="pt-BR" sz="4000">
                <a:highlight>
                  <a:srgbClr val="FFFF00"/>
                </a:highlight>
              </a:rPr>
              <a:t>entre</a:t>
            </a:r>
            <a:r>
              <a:rPr lang="pt-BR" sz="4000"/>
              <a:t>, e </a:t>
            </a:r>
            <a:r>
              <a:rPr lang="pt-BR" sz="4000">
                <a:highlight>
                  <a:srgbClr val="FFFF00"/>
                </a:highlight>
              </a:rPr>
              <a:t>legere</a:t>
            </a:r>
            <a:r>
              <a:rPr lang="pt-BR" sz="4000"/>
              <a:t> que por sua vez significa </a:t>
            </a:r>
            <a:r>
              <a:rPr lang="pt-BR" sz="4000">
                <a:highlight>
                  <a:srgbClr val="FFFF00"/>
                </a:highlight>
              </a:rPr>
              <a:t>escolher</a:t>
            </a:r>
            <a:endParaRPr sz="4000"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palavra inteligência está relacionada com a capacidade a qual um </a:t>
            </a:r>
            <a:r>
              <a:rPr lang="pt-BR" sz="4000">
                <a:highlight>
                  <a:srgbClr val="FFFF00"/>
                </a:highlight>
              </a:rPr>
              <a:t>agente</a:t>
            </a:r>
            <a:r>
              <a:rPr lang="pt-BR" sz="4000"/>
              <a:t> possui em poder </a:t>
            </a:r>
            <a:r>
              <a:rPr lang="pt-BR" sz="4000">
                <a:highlight>
                  <a:srgbClr val="FFFF00"/>
                </a:highlight>
              </a:rPr>
              <a:t>decidir</a:t>
            </a:r>
            <a:r>
              <a:rPr lang="pt-BR" sz="4000"/>
              <a:t> entre diferentes </a:t>
            </a:r>
            <a:r>
              <a:rPr lang="pt-BR" sz="4000">
                <a:highlight>
                  <a:srgbClr val="FFFF00"/>
                </a:highlight>
              </a:rPr>
              <a:t>possibilidades</a:t>
            </a:r>
            <a:r>
              <a:rPr lang="pt-BR" sz="4000"/>
              <a:t> disponíveis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</a:t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Inteligência é uma </a:t>
            </a:r>
            <a:r>
              <a:rPr lang="pt-BR" sz="4000">
                <a:highlight>
                  <a:srgbClr val="FFFF00"/>
                </a:highlight>
              </a:rPr>
              <a:t>adequação</a:t>
            </a:r>
            <a:r>
              <a:rPr lang="pt-BR" sz="4000"/>
              <a:t> de um organismo a uma situação </a:t>
            </a:r>
            <a:r>
              <a:rPr lang="pt-BR" sz="4000">
                <a:highlight>
                  <a:srgbClr val="FFFF00"/>
                </a:highlight>
              </a:rPr>
              <a:t>adversa</a:t>
            </a:r>
            <a:r>
              <a:rPr lang="pt-BR" sz="4000"/>
              <a:t>, ou seja, que não seja de seu cotidiano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</a:t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Os seres </a:t>
            </a:r>
            <a:r>
              <a:rPr lang="pt-BR" sz="4000">
                <a:highlight>
                  <a:srgbClr val="FFFF00"/>
                </a:highlight>
              </a:rPr>
              <a:t>Humanos</a:t>
            </a:r>
            <a:r>
              <a:rPr lang="pt-BR" sz="4000"/>
              <a:t> estão em constante interação com o ambiente </a:t>
            </a:r>
            <a:r>
              <a:rPr lang="pt-BR" sz="4000">
                <a:highlight>
                  <a:srgbClr val="FFFF00"/>
                </a:highlight>
              </a:rPr>
              <a:t>recebendo</a:t>
            </a:r>
            <a:r>
              <a:rPr lang="pt-BR" sz="4000"/>
              <a:t> estímulos e </a:t>
            </a:r>
            <a:r>
              <a:rPr lang="pt-BR" sz="4000">
                <a:highlight>
                  <a:srgbClr val="FFFF00"/>
                </a:highlight>
              </a:rPr>
              <a:t>reagindo</a:t>
            </a:r>
            <a:r>
              <a:rPr lang="pt-BR" sz="4000"/>
              <a:t> a eles</a:t>
            </a:r>
            <a:endParaRPr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Numerosas situações que não são corriqueiras</a:t>
            </a:r>
            <a:endParaRPr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Necessidade de </a:t>
            </a:r>
            <a:r>
              <a:rPr lang="pt-BR" sz="4000">
                <a:highlight>
                  <a:srgbClr val="FFFF00"/>
                </a:highlight>
              </a:rPr>
              <a:t>adaptação</a:t>
            </a:r>
            <a:r>
              <a:rPr lang="pt-BR" sz="4000"/>
              <a:t> para superar as adversidades inéditas</a:t>
            </a:r>
            <a:endParaRPr/>
          </a:p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Resultado é adquirir </a:t>
            </a:r>
            <a:r>
              <a:rPr lang="pt-BR" sz="4000">
                <a:highlight>
                  <a:srgbClr val="FFFF00"/>
                </a:highlight>
              </a:rPr>
              <a:t>conhecimento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O QUE É INTELIGÊNCIA</a:t>
            </a:r>
            <a:endParaRPr/>
          </a:p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sz="4000"/>
              <a:t>Podemos conceituar inteligência como: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A capacidade de adquirir conhecimento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Solucionar problemas apresentados já vistos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Solucionar problemas apresentados nunca vistos</a:t>
            </a:r>
            <a:endParaRPr sz="4000"/>
          </a:p>
          <a:p>
            <a:pPr indent="-533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sz="4000"/>
              <a:t>Recurso / apoio: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Conhecimentos adquiridos em outras situações, mesmo que estes não estejam diretamente relacionados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