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ry893rRg7XTBObuZmTZWyd72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9c35b19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19c35b19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9c35b19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19c35b19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e19c35b19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9d0f41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19d0f41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19c35b1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e19c35b1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e19c35b19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19c35b19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e19c35b19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e19c35b19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9c35b19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19c35b19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19c35b19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18" name="Google Shape;18;p14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574800" y="2143125"/>
            <a:ext cx="9969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571500" y="1438275"/>
            <a:ext cx="65247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Década de 1950</a:t>
            </a:r>
            <a:endParaRPr/>
          </a:p>
          <a:p>
            <a:pPr indent="-431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Alan Turing explora a possibilidade matemática da inteligência artificial</a:t>
            </a:r>
            <a:endParaRPr/>
          </a:p>
          <a:p>
            <a:pPr indent="-431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Surgimento da Teoria da Computação de Turing</a:t>
            </a:r>
            <a:endParaRPr b="0" i="0" sz="3200" u="none" strike="noStrike">
              <a:solidFill>
                <a:srgbClr val="000000"/>
              </a:solidFill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00" y="666750"/>
            <a:ext cx="451485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3857625" y="6410325"/>
            <a:ext cx="69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https://encrypted-tbn0.gstatic.com/images?q=tbn:ANd9GcRnn8Bzd51Hxfwa1sVm2DZDToM4zz2oY0iVHiDBLEAIIlGdRJk&amp;s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Década de 1950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Computadores não conseguiam armazenar comandos, apenas executá-los</a:t>
            </a:r>
            <a:endParaRPr b="0"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Computação era extremamente cara</a:t>
            </a:r>
            <a:endParaRPr b="0"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Surgimento do T</a:t>
            </a:r>
            <a:r>
              <a:rPr b="0" i="0" lang="pt-BR" sz="3200" u="none" strike="noStrike">
                <a:solidFill>
                  <a:srgbClr val="000000"/>
                </a:solidFill>
              </a:rPr>
              <a:t>este de </a:t>
            </a:r>
            <a:r>
              <a:rPr lang="pt-BR" sz="3200">
                <a:solidFill>
                  <a:srgbClr val="000000"/>
                </a:solidFill>
              </a:rPr>
              <a:t>T</a:t>
            </a:r>
            <a:r>
              <a:rPr b="0" i="0" lang="pt-BR" sz="3200" u="none" strike="noStrike">
                <a:solidFill>
                  <a:srgbClr val="000000"/>
                </a:solidFill>
              </a:rPr>
              <a:t>uring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9c35b193_0_2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TESTE DE TURING</a:t>
            </a:r>
            <a:endParaRPr/>
          </a:p>
        </p:txBody>
      </p:sp>
      <p:sp>
        <p:nvSpPr>
          <p:cNvPr id="114" name="Google Shape;114;g1e19c35b193_0_2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g1e19c35b19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0" y="0"/>
            <a:ext cx="10972800" cy="63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19c35b193_0_25"/>
          <p:cNvSpPr txBox="1"/>
          <p:nvPr/>
        </p:nvSpPr>
        <p:spPr>
          <a:xfrm>
            <a:off x="895350" y="6381750"/>
            <a:ext cx="9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https://encrypted-tbn0.gstatic.com/images?q=tbn:ANd9GcQDbOFFrMNgamfzR5ir8S8PhZm2MWtu5tWtgHe_FR8rLZL6fmg&amp;s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TESTE DE TURING</a:t>
            </a:r>
            <a:endParaRPr/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b="0" i="0" lang="pt-BR" sz="4400" u="none" strike="noStrike">
                <a:solidFill>
                  <a:srgbClr val="000000"/>
                </a:solidFill>
              </a:rPr>
              <a:t>Proposta: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b="0" i="0" lang="pt-BR" sz="3600" u="none" strike="noStrike">
                <a:solidFill>
                  <a:srgbClr val="000000"/>
                </a:solidFill>
              </a:rPr>
              <a:t>Uma pessoa, u</a:t>
            </a:r>
            <a:r>
              <a:rPr lang="pt-BR" sz="3600">
                <a:solidFill>
                  <a:srgbClr val="000000"/>
                </a:solidFill>
              </a:rPr>
              <a:t>m computador e u</a:t>
            </a:r>
            <a:r>
              <a:rPr b="0" i="0" lang="pt-BR" sz="3600" u="none" strike="noStrike">
                <a:solidFill>
                  <a:srgbClr val="000000"/>
                </a:solidFill>
              </a:rPr>
              <a:t>m juiz (uma pessoa que irá definir quem é uma máquina e quem é o ser humano)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strike="noStrike">
              <a:solidFill>
                <a:srgbClr val="000000"/>
              </a:solidFill>
            </a:endParaRPr>
          </a:p>
          <a:p>
            <a:pPr indent="-508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pt-BR" sz="4400">
                <a:solidFill>
                  <a:srgbClr val="000000"/>
                </a:solidFill>
              </a:rPr>
              <a:t>Processo:</a:t>
            </a:r>
            <a:endParaRPr b="0" i="0" sz="4400" u="none" strike="noStrike">
              <a:solidFill>
                <a:srgbClr val="000000"/>
              </a:solidFill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b="0" i="0" lang="pt-BR" sz="3600" u="none" strike="noStrike">
                <a:solidFill>
                  <a:srgbClr val="000000"/>
                </a:solidFill>
              </a:rPr>
              <a:t>Um juiz dialoga com um computador e com uma pessoa, através de um terminal, mas sem saber quem é a pessoa e quem é o computador.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b="0" i="0" lang="pt-BR" sz="3600" u="none" strike="noStrike">
                <a:solidFill>
                  <a:srgbClr val="000000"/>
                </a:solidFill>
              </a:rPr>
              <a:t>Se o juiz não consegue distinguir um do outro, a máquina é considerada inteligente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1956 </a:t>
            </a:r>
            <a:endParaRPr/>
          </a:p>
          <a:p>
            <a:pPr indent="-431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Conferência Dartmouth Summer Research Project em Inteligência Artificial </a:t>
            </a:r>
            <a:endParaRPr/>
          </a:p>
          <a:p>
            <a:pPr indent="-431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Reúne 10  pesquisadores para discutir IA</a:t>
            </a:r>
            <a:endParaRPr b="0"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John McCarthy cunha o termo “inteligência artificial” no evento</a:t>
            </a:r>
            <a:endParaRPr b="0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De 1957 a 1974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Computadores poderiam armazenar mais informações e se tornaram mais rápidos, mais baratos e mais acessíveis</a:t>
            </a:r>
            <a:endParaRPr b="0" sz="5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Algoritmos de aprendizado de máquina também melhoraram</a:t>
            </a:r>
            <a:endParaRPr b="0" sz="5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Agências governamentais financiam pesquisa em IA</a:t>
            </a:r>
            <a:endParaRPr b="0" sz="5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9c35b193_0_3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44" name="Google Shape;144;g1e19c35b193_0_3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g1e19c35b193_0_3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Destaques na história da Inteligência Artificial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Próxima aula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História até a década de 2020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9d0f41ff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REFERÊNCIAS E INDICAÇÕES</a:t>
            </a:r>
            <a:endParaRPr/>
          </a:p>
        </p:txBody>
      </p:sp>
      <p:sp>
        <p:nvSpPr>
          <p:cNvPr id="151" name="Google Shape;151;g1e19d0f41ff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1e19d0f41ff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Livros gerais, em português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Bittencourt, G. Inteligência Artificial: ferramentas e teorias (terceira edição). Editora da UFSC, Florianópolis, 2006.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Rich, E. &amp; Knight, K. Inteligência Artificial. Makron Books, Rio de Janeiro, 1994.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RUSSELL, S. e NORVIG, P. Inteligência Artificial. Editora Campus, 2004 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LUGER, G. Inteligência Artificial: estruturas e estratégias para a solução de problemas complexos. Bookman. Porto Alegre, 2004 </a:t>
            </a:r>
            <a:endParaRPr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Luciano Frontino Medeiros - Inteligência artificial aplicada: uma abordagem introdutória. Curitiba: InterSaberes,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Unidade I:</a:t>
            </a:r>
            <a:endParaRPr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HISTÓRICO E PRINCÍPIOS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Definições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Histórico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Paradigmas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Linhas de pesquisa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19c35b193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47" name="Google Shape;47;g1e19c35b193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g1e19c35b193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História da Inteligência artificial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19c35b193_0_7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55" name="Google Shape;55;g1e19c35b193_0_7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g1e19c35b193_0_7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Conceitos de inteligência artificial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inteligência artificial (IA) buscou reproduzir computacionalmente os sistemas biológicos de inteligência presente nos seres humanos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82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Baseado na ideia de que o sistema inteligente humano levou inúmeros anos para se aperfeiçoar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CARACTERÍSTICAS DA INTELIGÊNCIA ARTIFICIAL</a:t>
            </a:r>
            <a:endParaRPr/>
          </a:p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Inteligência artificial (IA) é a capacidade de uma máquina reproduzir habilidades semelhantes às humanas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Raciocínio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A</a:t>
            </a:r>
            <a:r>
              <a:rPr b="0" i="0" lang="pt-BR" sz="3200" u="none" strike="noStrike">
                <a:solidFill>
                  <a:srgbClr val="000000"/>
                </a:solidFill>
              </a:rPr>
              <a:t>prendizado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P</a:t>
            </a:r>
            <a:r>
              <a:rPr b="0" i="0" lang="pt-BR" sz="3200" u="none" strike="noStrike">
                <a:solidFill>
                  <a:srgbClr val="000000"/>
                </a:solidFill>
              </a:rPr>
              <a:t>lanejamento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C</a:t>
            </a:r>
            <a:r>
              <a:rPr b="0" i="0" lang="pt-BR" sz="3200" u="none" strike="noStrike">
                <a:solidFill>
                  <a:srgbClr val="000000"/>
                </a:solidFill>
              </a:rPr>
              <a:t>riatividade</a:t>
            </a:r>
            <a:endParaRPr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9c35b193_0_1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77" name="Google Shape;77;g1e19c35b193_0_1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g1e19c35b193_0_1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História da Inteligência artificial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b="0" i="0" lang="pt-BR" sz="4800" u="none" strike="noStrike">
                <a:solidFill>
                  <a:srgbClr val="000000"/>
                </a:solidFill>
              </a:rPr>
              <a:t>Início do século XX</a:t>
            </a:r>
            <a:endParaRPr/>
          </a:p>
          <a:p>
            <a:pPr indent="-4826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■"/>
            </a:pPr>
            <a:r>
              <a:rPr b="0" i="0" lang="pt-BR" sz="4000" u="none" strike="noStrike">
                <a:solidFill>
                  <a:srgbClr val="000000"/>
                </a:solidFill>
              </a:rPr>
              <a:t>Ficção científica familiariza o mundo com o conceito de robôs artificialmente inteligentes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O primeiro trabalho agora reconhecido como IA foi realizado por Warren McCulloch e Walter Pitts (1943)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Eles se basearam em três fontes: 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O conhecimento da fisiologia básica e da função dos neurônios no cérebro 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Uma análise formal da lógica proposicional criada por Russell e Whitehead</a:t>
            </a:r>
            <a:endParaRPr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A teoria da computação de Turing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