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gyP7h20L8WGd0p/AB5Smv3LdM+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19bfc02a7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19bfc02a7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e19bfc02a7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19bfc02a7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19bfc02a7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1e19bfc02a7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19bfc02a7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e19bfc02a7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e19bfc02a7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19bfc02a7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19bfc02a7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e19bfc02a7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19bfc02a7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e19bfc02a7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e19bfc02a7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1e19bfc02a7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g1e19bfc02a7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Aula Conceitual">
  <p:cSld name="Capa Aula Conceitua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 txBox="1"/>
          <p:nvPr>
            <p:ph type="title"/>
          </p:nvPr>
        </p:nvSpPr>
        <p:spPr>
          <a:xfrm>
            <a:off x="1574800" y="2143125"/>
            <a:ext cx="99822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" type="body"/>
          </p:nvPr>
        </p:nvSpPr>
        <p:spPr>
          <a:xfrm>
            <a:off x="1574800" y="3721100"/>
            <a:ext cx="89281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14"/>
          <p:cNvSpPr txBox="1"/>
          <p:nvPr/>
        </p:nvSpPr>
        <p:spPr>
          <a:xfrm>
            <a:off x="9662325" y="787400"/>
            <a:ext cx="162095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Unidade: </a:t>
            </a:r>
            <a:endParaRPr/>
          </a:p>
        </p:txBody>
      </p:sp>
      <p:sp>
        <p:nvSpPr>
          <p:cNvPr id="18" name="Google Shape;18;p14"/>
          <p:cNvSpPr txBox="1"/>
          <p:nvPr/>
        </p:nvSpPr>
        <p:spPr>
          <a:xfrm>
            <a:off x="10198100" y="1183597"/>
            <a:ext cx="10502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Aula: 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">
  <p:cSld name="Conteú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Encontro ao Vivo">
  <p:cSld name="Capa Encontro ao Viv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1574800" y="2143125"/>
            <a:ext cx="99822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1574800" y="3721100"/>
            <a:ext cx="89281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11605517" y="6472327"/>
            <a:ext cx="5659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/>
          <p:nvPr>
            <p:ph type="title"/>
          </p:nvPr>
        </p:nvSpPr>
        <p:spPr>
          <a:xfrm>
            <a:off x="1574800" y="2143125"/>
            <a:ext cx="9969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INTELIGÊNCIA ARTIFICIAL</a:t>
            </a:r>
            <a:endParaRPr/>
          </a:p>
        </p:txBody>
      </p:sp>
      <p:sp>
        <p:nvSpPr>
          <p:cNvPr id="31" name="Google Shape;31;p1"/>
          <p:cNvSpPr txBox="1"/>
          <p:nvPr>
            <p:ph idx="1" type="body"/>
          </p:nvPr>
        </p:nvSpPr>
        <p:spPr>
          <a:xfrm>
            <a:off x="1574800" y="3721100"/>
            <a:ext cx="89281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/>
              <a:t>Prof. Me. João Choma Neto</a:t>
            </a:r>
            <a:endParaRPr/>
          </a:p>
        </p:txBody>
      </p:sp>
      <p:sp>
        <p:nvSpPr>
          <p:cNvPr id="32" name="Google Shape;32;p1"/>
          <p:cNvSpPr txBox="1"/>
          <p:nvPr/>
        </p:nvSpPr>
        <p:spPr>
          <a:xfrm>
            <a:off x="11023600" y="792914"/>
            <a:ext cx="584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3" name="Google Shape;33;p1"/>
          <p:cNvSpPr txBox="1"/>
          <p:nvPr/>
        </p:nvSpPr>
        <p:spPr>
          <a:xfrm>
            <a:off x="10998200" y="1197303"/>
            <a:ext cx="584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LINHA DO TEMPO DA IA</a:t>
            </a:r>
            <a:endParaRPr/>
          </a:p>
        </p:txBody>
      </p: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7" name="Google Shape;97;p9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82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Char char="●"/>
            </a:pPr>
            <a:r>
              <a:rPr b="0" i="0" lang="pt-BR" sz="4000" u="none" strike="noStrike">
                <a:solidFill>
                  <a:srgbClr val="000000"/>
                </a:solidFill>
              </a:rPr>
              <a:t>Década de 1990 e 2000</a:t>
            </a:r>
            <a:endParaRPr/>
          </a:p>
          <a:p>
            <a:pPr indent="-4318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○"/>
            </a:pPr>
            <a:r>
              <a:rPr b="0" i="0" lang="pt-BR" sz="3200" u="none" strike="noStrike">
                <a:solidFill>
                  <a:srgbClr val="000000"/>
                </a:solidFill>
              </a:rPr>
              <a:t>Reinventaram algoritmos de aprendizado por retroprogramação</a:t>
            </a:r>
            <a:endParaRPr b="0" i="0" sz="3200" u="none" strike="noStrike">
              <a:solidFill>
                <a:srgbClr val="000000"/>
              </a:solidFill>
            </a:endParaRPr>
          </a:p>
          <a:p>
            <a:pPr indent="-4318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○"/>
            </a:pPr>
            <a:r>
              <a:rPr lang="pt-BR" sz="3200">
                <a:solidFill>
                  <a:srgbClr val="000000"/>
                </a:solidFill>
              </a:rPr>
              <a:t>Novas perspectivas de uso de modelos criados em 1950 e 1950 – Modelos de markov, mineração de dados, redes bayesianas</a:t>
            </a:r>
            <a:endParaRPr/>
          </a:p>
          <a:p>
            <a:pPr indent="-4318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○"/>
            </a:pPr>
            <a:r>
              <a:rPr lang="pt-BR" sz="3200">
                <a:solidFill>
                  <a:srgbClr val="000000"/>
                </a:solidFill>
              </a:rPr>
              <a:t>1995 – Surgimento do conceito de agente inteligente</a:t>
            </a:r>
            <a:endParaRPr b="0" i="0" sz="3200" u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AGENTE INTELIGENTE</a:t>
            </a:r>
            <a:endParaRPr/>
          </a:p>
        </p:txBody>
      </p:sp>
      <p:sp>
        <p:nvSpPr>
          <p:cNvPr id="103" name="Google Shape;103;p10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4" name="Google Shape;104;p10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82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pt-BR" sz="4000"/>
              <a:t>Um agente é simplesmente algo que age (a palavra agente vem do latino agere, que significa fazer)</a:t>
            </a:r>
            <a:endParaRPr/>
          </a:p>
          <a:p>
            <a:pPr indent="-482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pt-BR" sz="4000"/>
              <a:t>Espera-se que um agente computacional faça mais: </a:t>
            </a:r>
            <a:endParaRPr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pt-BR" sz="3200"/>
              <a:t>Opere sob controle autônomo</a:t>
            </a:r>
            <a:endParaRPr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pt-BR" sz="3200"/>
              <a:t>Percebe</a:t>
            </a:r>
            <a:r>
              <a:rPr lang="pt-BR" sz="3200"/>
              <a:t> seu ambiente, persista por um período de tempo prolongado, adapte-se a mudanças</a:t>
            </a:r>
            <a:endParaRPr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pt-BR" sz="3200"/>
              <a:t>Seja capaz de criar e perseguir metas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LINHA DO TEMPO DA IA</a:t>
            </a:r>
            <a:endParaRPr/>
          </a:p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1" name="Google Shape;111;p11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82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pt-BR" sz="4000"/>
              <a:t>2010 e 2020</a:t>
            </a:r>
            <a:endParaRPr/>
          </a:p>
          <a:p>
            <a:pPr indent="-4318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pt-BR" sz="3200"/>
              <a:t>Deep learning</a:t>
            </a:r>
            <a:endParaRPr sz="3200"/>
          </a:p>
          <a:p>
            <a:pPr indent="-4318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pt-BR" sz="3200"/>
              <a:t>Chatbots</a:t>
            </a:r>
            <a:endParaRPr sz="3200"/>
          </a:p>
          <a:p>
            <a:pPr indent="-4318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pt-BR" sz="3200"/>
              <a:t>Reconhecimento de padrões em imagem</a:t>
            </a:r>
            <a:endParaRPr/>
          </a:p>
          <a:p>
            <a:pPr indent="-4318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pt-BR" sz="3200"/>
              <a:t>ChatGPT, Chat Bing</a:t>
            </a:r>
            <a:endParaRPr/>
          </a:p>
          <a:p>
            <a:pPr indent="-4318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pt-BR" sz="3200"/>
              <a:t>Grande capacidade de processamento e armazenamento de dados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19bfc02a7_0_2"/>
          <p:cNvSpPr txBox="1"/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CHATS</a:t>
            </a:r>
            <a:endParaRPr/>
          </a:p>
        </p:txBody>
      </p:sp>
      <p:sp>
        <p:nvSpPr>
          <p:cNvPr id="118" name="Google Shape;118;g1e19bfc02a7_0_2"/>
          <p:cNvSpPr txBox="1"/>
          <p:nvPr>
            <p:ph idx="12" type="sldNum"/>
          </p:nvPr>
        </p:nvSpPr>
        <p:spPr>
          <a:xfrm>
            <a:off x="-38100" y="0"/>
            <a:ext cx="482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9" name="Google Shape;119;g1e19bfc02a7_0_2"/>
          <p:cNvSpPr txBox="1"/>
          <p:nvPr>
            <p:ph idx="1" type="body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g1e19bfc02a7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875" y="1057275"/>
            <a:ext cx="10229851" cy="498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1e19bfc02a7_0_2"/>
          <p:cNvSpPr txBox="1"/>
          <p:nvPr/>
        </p:nvSpPr>
        <p:spPr>
          <a:xfrm>
            <a:off x="1276350" y="6143625"/>
            <a:ext cx="944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FONTE: https://encrypted-tbn0.gstatic.com/images?q=tbn:ANd9GcQTMCBGyPNGaFCP-gIwH3DINqKlSq1_C_dOaXfI_lmSn2pHjq0&amp;s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19bfc02a7_0_13"/>
          <p:cNvSpPr txBox="1"/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CHATS</a:t>
            </a:r>
            <a:endParaRPr/>
          </a:p>
        </p:txBody>
      </p:sp>
      <p:sp>
        <p:nvSpPr>
          <p:cNvPr id="128" name="Google Shape;128;g1e19bfc02a7_0_13"/>
          <p:cNvSpPr txBox="1"/>
          <p:nvPr>
            <p:ph idx="12" type="sldNum"/>
          </p:nvPr>
        </p:nvSpPr>
        <p:spPr>
          <a:xfrm>
            <a:off x="-38100" y="0"/>
            <a:ext cx="482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9" name="Google Shape;129;g1e19bfc02a7_0_13"/>
          <p:cNvSpPr txBox="1"/>
          <p:nvPr>
            <p:ph idx="1" type="body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g1e19bfc02a7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0098" y="719137"/>
            <a:ext cx="7143677" cy="54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1e19bfc02a7_0_13"/>
          <p:cNvSpPr txBox="1"/>
          <p:nvPr/>
        </p:nvSpPr>
        <p:spPr>
          <a:xfrm>
            <a:off x="3705225" y="6248400"/>
            <a:ext cx="54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FONTE: Imagem elaborada pelo autor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19bfc02a7_0_25"/>
          <p:cNvSpPr txBox="1"/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CHATS</a:t>
            </a:r>
            <a:endParaRPr/>
          </a:p>
        </p:txBody>
      </p:sp>
      <p:sp>
        <p:nvSpPr>
          <p:cNvPr id="138" name="Google Shape;138;g1e19bfc02a7_0_25"/>
          <p:cNvSpPr txBox="1"/>
          <p:nvPr>
            <p:ph idx="12" type="sldNum"/>
          </p:nvPr>
        </p:nvSpPr>
        <p:spPr>
          <a:xfrm>
            <a:off x="-38100" y="0"/>
            <a:ext cx="482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9" name="Google Shape;139;g1e19bfc02a7_0_25"/>
          <p:cNvSpPr txBox="1"/>
          <p:nvPr>
            <p:ph idx="1" type="body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g1e19bfc02a7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656" y="1214373"/>
            <a:ext cx="7382694" cy="492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1e19bfc02a7_0_25"/>
          <p:cNvSpPr txBox="1"/>
          <p:nvPr/>
        </p:nvSpPr>
        <p:spPr>
          <a:xfrm>
            <a:off x="1352550" y="6202425"/>
            <a:ext cx="948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FONTE: https://encrypted-tbn0.gstatic.com/images?q=tbn:ANd9GcSSZNDTQKUwLGO0yE0xtMo_9_JxBQ0M9em_a2oP-VZlEudTvOs&amp;s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19bfc02a7_0_35"/>
          <p:cNvSpPr txBox="1"/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CONCLUSÕES</a:t>
            </a:r>
            <a:endParaRPr/>
          </a:p>
        </p:txBody>
      </p:sp>
      <p:sp>
        <p:nvSpPr>
          <p:cNvPr id="148" name="Google Shape;148;g1e19bfc02a7_0_35"/>
          <p:cNvSpPr txBox="1"/>
          <p:nvPr>
            <p:ph idx="12" type="sldNum"/>
          </p:nvPr>
        </p:nvSpPr>
        <p:spPr>
          <a:xfrm>
            <a:off x="-38100" y="0"/>
            <a:ext cx="482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9" name="Google Shape;149;g1e19bfc02a7_0_35"/>
          <p:cNvSpPr txBox="1"/>
          <p:nvPr>
            <p:ph idx="1" type="body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SzPts val="3200"/>
              <a:buChar char="●"/>
            </a:pPr>
            <a:r>
              <a:rPr lang="pt-BR"/>
              <a:t>História da Inteligência artificial até década de 2020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SzPts val="3200"/>
              <a:buChar char="●"/>
            </a:pPr>
            <a:r>
              <a:rPr lang="pt-BR"/>
              <a:t>Próxima aula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Agente inteligente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19bfc02a7_1_0"/>
          <p:cNvSpPr txBox="1"/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REFERÊNCIAS E INDICAÇÕES</a:t>
            </a:r>
            <a:endParaRPr/>
          </a:p>
        </p:txBody>
      </p:sp>
      <p:sp>
        <p:nvSpPr>
          <p:cNvPr id="155" name="Google Shape;155;g1e19bfc02a7_1_0"/>
          <p:cNvSpPr txBox="1"/>
          <p:nvPr>
            <p:ph idx="12" type="sldNum"/>
          </p:nvPr>
        </p:nvSpPr>
        <p:spPr>
          <a:xfrm>
            <a:off x="-38100" y="0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6" name="Google Shape;156;g1e19bfc02a7_1_0"/>
          <p:cNvSpPr txBox="1"/>
          <p:nvPr>
            <p:ph idx="1" type="body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-BR" sz="3600"/>
              <a:t>Livros gerais, em português</a:t>
            </a:r>
            <a:endParaRPr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pt-BR" sz="3200"/>
              <a:t>Bittencourt, G. Inteligência Artificial: ferramentas e teorias (terceira edição). Editora da UFSC, Florianópolis, 2006.</a:t>
            </a:r>
            <a:endParaRPr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pt-BR" sz="3200"/>
              <a:t>Rich, E. &amp; Knight, K. Inteligência Artificial. Makron Books, Rio de Janeiro, 1994.</a:t>
            </a:r>
            <a:endParaRPr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pt-BR" sz="3200"/>
              <a:t>RUSSELL, S. e NORVIG, P. Inteligência Artificial. Editora Campus, 2004 </a:t>
            </a:r>
            <a:endParaRPr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pt-BR" sz="3200"/>
              <a:t>LUGER, G. Inteligência Artificial: estruturas e estratégias para a solução de problemas complexos. Bookman. Porto Alegre, 2004 </a:t>
            </a:r>
            <a:endParaRPr sz="3200"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pt-BR" sz="3200"/>
              <a:t>Luciano Frontino Medeiros - Inteligência artificial aplicada: uma abordagem introdutória. Curitiba: InterSaberes, 2018.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CONTEÚDO</a:t>
            </a:r>
            <a:endParaRPr/>
          </a:p>
        </p:txBody>
      </p:sp>
      <p:sp>
        <p:nvSpPr>
          <p:cNvPr id="39" name="Google Shape;39;p2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" name="Google Shape;40;p2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82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pt-BR" sz="4000"/>
              <a:t>Unidade I:</a:t>
            </a:r>
            <a:endParaRPr/>
          </a:p>
          <a:p>
            <a:pPr indent="-482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○"/>
            </a:pPr>
            <a:r>
              <a:rPr lang="pt-BR" sz="4000"/>
              <a:t>HISTÓRICO E PRINCÍPIOS DE INTELIGÊNCIA ARTIFICIAL</a:t>
            </a:r>
            <a:endParaRPr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pt-BR" sz="3200"/>
              <a:t>Definições de Inteligência Artificial</a:t>
            </a:r>
            <a:endParaRPr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pt-BR" sz="3200"/>
              <a:t>Histórico da Inteligência Artificial</a:t>
            </a:r>
            <a:endParaRPr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pt-BR" sz="3200"/>
              <a:t>Paradigmas da Inteligência Artificial</a:t>
            </a:r>
            <a:endParaRPr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pt-BR" sz="3200"/>
              <a:t>Linhas de pesquisa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e19bfc02a7_0_42"/>
          <p:cNvSpPr txBox="1"/>
          <p:nvPr>
            <p:ph type="title"/>
          </p:nvPr>
        </p:nvSpPr>
        <p:spPr>
          <a:xfrm>
            <a:off x="571500" y="365125"/>
            <a:ext cx="11112600" cy="78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CONTEÚDO DA AULA</a:t>
            </a:r>
            <a:endParaRPr/>
          </a:p>
        </p:txBody>
      </p:sp>
      <p:sp>
        <p:nvSpPr>
          <p:cNvPr id="47" name="Google Shape;47;g1e19bfc02a7_0_42"/>
          <p:cNvSpPr txBox="1"/>
          <p:nvPr>
            <p:ph idx="12" type="sldNum"/>
          </p:nvPr>
        </p:nvSpPr>
        <p:spPr>
          <a:xfrm>
            <a:off x="-38100" y="0"/>
            <a:ext cx="482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8" name="Google Shape;48;g1e19bfc02a7_0_42"/>
          <p:cNvSpPr txBox="1"/>
          <p:nvPr>
            <p:ph idx="1" type="body"/>
          </p:nvPr>
        </p:nvSpPr>
        <p:spPr>
          <a:xfrm>
            <a:off x="571500" y="1438275"/>
            <a:ext cx="11417400" cy="492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SzPts val="3200"/>
              <a:buChar char="●"/>
            </a:pPr>
            <a:r>
              <a:rPr lang="pt-BR"/>
              <a:t>História da Inteligência artificial até década de 2020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INTELIGÊNCIA ARTIFICIAL</a:t>
            </a:r>
            <a:endParaRPr/>
          </a:p>
        </p:txBody>
      </p:sp>
      <p:sp>
        <p:nvSpPr>
          <p:cNvPr id="54" name="Google Shape;54;p3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5" name="Google Shape;55;p3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82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pt-BR" sz="4000"/>
              <a:t>A inteligência artificial (IA) buscou reproduzir computacionalmente os sistemas biológicos de inteligência presente nos seres humanos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-4826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Char char="●"/>
            </a:pPr>
            <a:r>
              <a:rPr lang="pt-BR" sz="4000"/>
              <a:t>Baseado na ideia de que o sistema inteligente humano levou inúmeros anos para se aperfeiçoar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CARACTERÍSTICAS DA INTELIGÊNCIA ARTIFICIAL</a:t>
            </a:r>
            <a:endParaRPr/>
          </a:p>
        </p:txBody>
      </p:sp>
      <p:sp>
        <p:nvSpPr>
          <p:cNvPr id="61" name="Google Shape;61;p4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82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Char char="●"/>
            </a:pPr>
            <a:r>
              <a:rPr b="0" i="0" lang="pt-BR" sz="4000" u="none" strike="noStrike">
                <a:solidFill>
                  <a:srgbClr val="000000"/>
                </a:solidFill>
              </a:rPr>
              <a:t>Inteligência artificial (IA) é a capacidade de uma máquina reproduzir habilidades semelhantes às humanas</a:t>
            </a:r>
            <a:endParaRPr/>
          </a:p>
          <a:p>
            <a:pPr indent="-4318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○"/>
            </a:pPr>
            <a:r>
              <a:rPr b="0" i="0" lang="pt-BR" sz="3200" u="none" strike="noStrike">
                <a:solidFill>
                  <a:srgbClr val="000000"/>
                </a:solidFill>
              </a:rPr>
              <a:t>Raciocínio</a:t>
            </a:r>
            <a:endParaRPr/>
          </a:p>
          <a:p>
            <a:pPr indent="-4318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○"/>
            </a:pPr>
            <a:r>
              <a:rPr lang="pt-BR" sz="3200">
                <a:solidFill>
                  <a:srgbClr val="000000"/>
                </a:solidFill>
              </a:rPr>
              <a:t>A</a:t>
            </a:r>
            <a:r>
              <a:rPr b="0" i="0" lang="pt-BR" sz="3200" u="none" strike="noStrike">
                <a:solidFill>
                  <a:srgbClr val="000000"/>
                </a:solidFill>
              </a:rPr>
              <a:t>prendizado</a:t>
            </a:r>
            <a:endParaRPr/>
          </a:p>
          <a:p>
            <a:pPr indent="-4318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○"/>
            </a:pPr>
            <a:r>
              <a:rPr lang="pt-BR" sz="3200">
                <a:solidFill>
                  <a:srgbClr val="000000"/>
                </a:solidFill>
              </a:rPr>
              <a:t>P</a:t>
            </a:r>
            <a:r>
              <a:rPr b="0" i="0" lang="pt-BR" sz="3200" u="none" strike="noStrike">
                <a:solidFill>
                  <a:srgbClr val="000000"/>
                </a:solidFill>
              </a:rPr>
              <a:t>lanejamento</a:t>
            </a:r>
            <a:endParaRPr/>
          </a:p>
          <a:p>
            <a:pPr indent="-4318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○"/>
            </a:pPr>
            <a:r>
              <a:rPr lang="pt-BR" sz="3200">
                <a:solidFill>
                  <a:srgbClr val="000000"/>
                </a:solidFill>
              </a:rPr>
              <a:t>C</a:t>
            </a:r>
            <a:r>
              <a:rPr b="0" i="0" lang="pt-BR" sz="3200" u="none" strike="noStrike">
                <a:solidFill>
                  <a:srgbClr val="000000"/>
                </a:solidFill>
              </a:rPr>
              <a:t>riatividade</a:t>
            </a:r>
            <a:endParaRPr sz="5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LINHA DO TEMPO DA IA</a:t>
            </a:r>
            <a:endParaRPr/>
          </a:p>
        </p:txBody>
      </p:sp>
      <p:sp>
        <p:nvSpPr>
          <p:cNvPr id="68" name="Google Shape;68;p5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9" name="Google Shape;69;p5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82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Char char="●"/>
            </a:pPr>
            <a:r>
              <a:rPr b="0" i="0" lang="pt-BR" sz="4000" u="none" strike="noStrike">
                <a:solidFill>
                  <a:srgbClr val="000000"/>
                </a:solidFill>
              </a:rPr>
              <a:t>De 1957 a 1974</a:t>
            </a:r>
            <a:endParaRPr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○"/>
            </a:pPr>
            <a:r>
              <a:rPr b="0" i="0" lang="pt-BR" sz="3200" u="none" strike="noStrike">
                <a:solidFill>
                  <a:srgbClr val="000000"/>
                </a:solidFill>
              </a:rPr>
              <a:t>Pioneirismo no uso de redes neurais por McCulloch e Pitts também prosperou</a:t>
            </a:r>
            <a:endParaRPr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○"/>
            </a:pPr>
            <a:r>
              <a:rPr lang="pt-BR" sz="3200">
                <a:solidFill>
                  <a:srgbClr val="000000"/>
                </a:solidFill>
              </a:rPr>
              <a:t>Aperfeiçoamento do uso de neurônios artificiais (perceptrons) coletivos para solucionar problemas individuais</a:t>
            </a:r>
            <a:endParaRPr b="0" i="0" sz="3200" u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LINHA DO TEMPO DA IA</a:t>
            </a:r>
            <a:endParaRPr/>
          </a:p>
        </p:txBody>
      </p:sp>
      <p:sp>
        <p:nvSpPr>
          <p:cNvPr id="75" name="Google Shape;75;p6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6" name="Google Shape;76;p6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82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Char char="●"/>
            </a:pPr>
            <a:r>
              <a:rPr b="0" i="0" lang="pt-BR" sz="4000" u="none" strike="noStrike">
                <a:solidFill>
                  <a:srgbClr val="000000"/>
                </a:solidFill>
              </a:rPr>
              <a:t>Década de 1980</a:t>
            </a:r>
            <a:endParaRPr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○"/>
            </a:pPr>
            <a:r>
              <a:rPr b="0" i="0" lang="pt-BR" sz="3200" u="none" strike="noStrike">
                <a:solidFill>
                  <a:srgbClr val="000000"/>
                </a:solidFill>
              </a:rPr>
              <a:t>Expansão do conjunto de ferramentas algorítmicas e aumento dos fundos para pesquisa em IA</a:t>
            </a:r>
            <a:endParaRPr b="0" sz="3200"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○"/>
            </a:pPr>
            <a:r>
              <a:rPr b="0" i="0" lang="pt-BR" sz="3200" u="none" strike="noStrike">
                <a:solidFill>
                  <a:srgbClr val="000000"/>
                </a:solidFill>
              </a:rPr>
              <a:t>John Hopfield e David Rumelhart popularizam técnicas de “aprendizado profundo” – Deep Learning</a:t>
            </a:r>
            <a:endParaRPr b="0" sz="3200"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○"/>
            </a:pPr>
            <a:r>
              <a:rPr b="0" i="0" lang="pt-BR" sz="3200" u="none" strike="noStrike">
                <a:solidFill>
                  <a:srgbClr val="000000"/>
                </a:solidFill>
              </a:rPr>
              <a:t>Edward Feigenbaum introduz sistemas especialistas que imitam o processo de tomada de decisão de um especialista humano</a:t>
            </a:r>
            <a:endParaRPr b="0"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SISTEMAS ESPECIALISTAS</a:t>
            </a:r>
            <a:endParaRPr/>
          </a:p>
        </p:txBody>
      </p:sp>
      <p:sp>
        <p:nvSpPr>
          <p:cNvPr id="82" name="Google Shape;82;p7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3" name="Google Shape;83;p7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2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pt-BR" sz="4000"/>
              <a:t>Foco do esforço inicial foi dedicado à área de diagnóstico médico</a:t>
            </a:r>
            <a:endParaRPr/>
          </a:p>
          <a:p>
            <a:pPr indent="-482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pt-BR" sz="4000"/>
              <a:t>Feigenbaum, Buchanan e o Dr. Edward Shortliffe	desenvolveram o MYCIN</a:t>
            </a:r>
            <a:endParaRPr/>
          </a:p>
          <a:p>
            <a:pPr indent="-4826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pt-BR" sz="4000"/>
              <a:t>MYCIN</a:t>
            </a:r>
            <a:endParaRPr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pt-BR" sz="3200"/>
              <a:t>Diagnosticar infecções sanguíneas,  com cerca de 450 regras</a:t>
            </a:r>
            <a:endParaRPr/>
          </a:p>
          <a:p>
            <a:pPr indent="-4318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pt-BR" sz="3200"/>
              <a:t>O sistema foi capaz de se sair tão bem quanto alguns especialistas,</a:t>
            </a:r>
            <a:r>
              <a:rPr lang="pt-BR" sz="3200"/>
              <a:t> muito</a:t>
            </a:r>
            <a:r>
              <a:rPr lang="pt-BR" sz="3200"/>
              <a:t> melhor do que médicos em início de carreira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/>
          <p:nvPr>
            <p:ph type="title"/>
          </p:nvPr>
        </p:nvSpPr>
        <p:spPr>
          <a:xfrm>
            <a:off x="571500" y="365125"/>
            <a:ext cx="11112500" cy="78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/>
              <a:t>LINHA DO TEMPO DA IA</a:t>
            </a:r>
            <a:endParaRPr/>
          </a:p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-38100" y="0"/>
            <a:ext cx="48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0" name="Google Shape;90;p8"/>
          <p:cNvSpPr txBox="1"/>
          <p:nvPr>
            <p:ph idx="1" type="body"/>
          </p:nvPr>
        </p:nvSpPr>
        <p:spPr>
          <a:xfrm>
            <a:off x="571500" y="1438275"/>
            <a:ext cx="114173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82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Char char="●"/>
            </a:pPr>
            <a:r>
              <a:rPr b="0" i="0" lang="pt-BR" sz="4000" u="none" strike="noStrike">
                <a:solidFill>
                  <a:srgbClr val="000000"/>
                </a:solidFill>
              </a:rPr>
              <a:t>Década de 1990 e 2000</a:t>
            </a:r>
            <a:endParaRPr/>
          </a:p>
          <a:p>
            <a:pPr indent="-4318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○"/>
            </a:pPr>
            <a:r>
              <a:rPr b="0" i="0" lang="pt-BR" sz="3200" u="none" strike="noStrike">
                <a:solidFill>
                  <a:srgbClr val="000000"/>
                </a:solidFill>
              </a:rPr>
              <a:t>1997: Deep Blue da IBM derrota o campeão mundial de xadrez Gary Kasparov</a:t>
            </a:r>
            <a:endParaRPr b="0" sz="3200"/>
          </a:p>
          <a:p>
            <a:pPr indent="-4318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○"/>
            </a:pPr>
            <a:r>
              <a:rPr b="0" i="0" lang="pt-BR" sz="3200" u="none" strike="noStrike">
                <a:solidFill>
                  <a:srgbClr val="000000"/>
                </a:solidFill>
              </a:rPr>
              <a:t>Software de reconhecimento de fala é implementado no Windows.</a:t>
            </a:r>
            <a:endParaRPr b="0" sz="3200"/>
          </a:p>
          <a:p>
            <a:pPr indent="-4318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○"/>
            </a:pPr>
            <a:r>
              <a:rPr b="0" i="0" lang="pt-BR" sz="3200" u="none" strike="noStrike">
                <a:solidFill>
                  <a:srgbClr val="000000"/>
                </a:solidFill>
              </a:rPr>
              <a:t>Kismet, um robô desenvolvido por Cynthia Breazeal, pode reconhecer e exibir emoções</a:t>
            </a:r>
            <a:endParaRPr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Modelo PowerPoint 2022">
      <a:dk1>
        <a:srgbClr val="000000"/>
      </a:dk1>
      <a:lt1>
        <a:srgbClr val="FFFFFF"/>
      </a:lt1>
      <a:dk2>
        <a:srgbClr val="C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2022-03-28T12:51:30Z</dcterms:created>
  <dc:creator>Sandro Pavan</dc:creator>
</cp:coreProperties>
</file>