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63" r:id="rId2"/>
    <p:sldId id="264" r:id="rId3"/>
    <p:sldId id="293" r:id="rId4"/>
    <p:sldId id="265" r:id="rId5"/>
    <p:sldId id="323" r:id="rId6"/>
    <p:sldId id="325" r:id="rId7"/>
    <p:sldId id="337" r:id="rId8"/>
    <p:sldId id="328" r:id="rId9"/>
    <p:sldId id="329" r:id="rId10"/>
    <p:sldId id="338" r:id="rId11"/>
    <p:sldId id="331" r:id="rId12"/>
    <p:sldId id="327" r:id="rId13"/>
    <p:sldId id="332" r:id="rId14"/>
    <p:sldId id="343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797" autoAdjust="0"/>
    <p:restoredTop sz="94660"/>
  </p:normalViewPr>
  <p:slideViewPr>
    <p:cSldViewPr snapToGrid="0">
      <p:cViewPr varScale="1">
        <p:scale>
          <a:sx n="49" d="100"/>
          <a:sy n="49" d="100"/>
        </p:scale>
        <p:origin x="208" y="2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7DEC8-852A-4F1F-8100-B4095B493CAD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775DB-4DD8-4963-937B-467A8D6E24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77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Encontro ao Viv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66B4B-03EC-491A-84A1-45AA8A3F6B04}"/>
              </a:ext>
            </a:extLst>
          </p:cNvPr>
          <p:cNvSpPr>
            <a:spLocks noGrp="1" noChangeAspect="1"/>
          </p:cNvSpPr>
          <p:nvPr>
            <p:ph type="title" hasCustomPrompt="1"/>
          </p:nvPr>
        </p:nvSpPr>
        <p:spPr>
          <a:xfrm>
            <a:off x="1574800" y="2143125"/>
            <a:ext cx="9982200" cy="785581"/>
          </a:xfrm>
        </p:spPr>
        <p:txBody>
          <a:bodyPr anchor="t" anchorCtr="0">
            <a:noAutofit/>
          </a:bodyPr>
          <a:lstStyle>
            <a:lvl1pPr>
              <a:defRPr/>
            </a:lvl1pPr>
          </a:lstStyle>
          <a:p>
            <a:r>
              <a:rPr lang="pt-BR" dirty="0"/>
              <a:t>Nome da disciplina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C68DF3-1B60-4A04-BD32-C728B398A7F6}"/>
              </a:ext>
            </a:extLst>
          </p:cNvPr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1574800" y="3721100"/>
            <a:ext cx="8928100" cy="635000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143909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Aula Conceitu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66B4B-03EC-491A-84A1-45AA8A3F6B04}"/>
              </a:ext>
            </a:extLst>
          </p:cNvPr>
          <p:cNvSpPr>
            <a:spLocks noGrp="1" noChangeAspect="1"/>
          </p:cNvSpPr>
          <p:nvPr>
            <p:ph type="title" hasCustomPrompt="1"/>
          </p:nvPr>
        </p:nvSpPr>
        <p:spPr>
          <a:xfrm>
            <a:off x="1574800" y="2143125"/>
            <a:ext cx="9982200" cy="785581"/>
          </a:xfrm>
        </p:spPr>
        <p:txBody>
          <a:bodyPr anchor="t" anchorCtr="0">
            <a:noAutofit/>
          </a:bodyPr>
          <a:lstStyle>
            <a:lvl1pPr>
              <a:defRPr/>
            </a:lvl1pPr>
          </a:lstStyle>
          <a:p>
            <a:r>
              <a:rPr lang="pt-BR" dirty="0"/>
              <a:t>Nome da disciplina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C68DF3-1B60-4A04-BD32-C728B398A7F6}"/>
              </a:ext>
            </a:extLst>
          </p:cNvPr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1574800" y="3721100"/>
            <a:ext cx="8928100" cy="635000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pt-BR" dirty="0"/>
              <a:t>Nome do Professor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1AEA61-37E1-4724-B3F1-05D621F02E9C}"/>
              </a:ext>
            </a:extLst>
          </p:cNvPr>
          <p:cNvSpPr txBox="1"/>
          <p:nvPr userDrawn="1"/>
        </p:nvSpPr>
        <p:spPr>
          <a:xfrm>
            <a:off x="9662325" y="7874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i="1" dirty="0">
                <a:solidFill>
                  <a:srgbClr val="C00000"/>
                </a:solidFill>
              </a:rPr>
              <a:t>Unidade: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712904-976E-40C8-A74D-B85551B7B2B5}"/>
              </a:ext>
            </a:extLst>
          </p:cNvPr>
          <p:cNvSpPr txBox="1"/>
          <p:nvPr userDrawn="1"/>
        </p:nvSpPr>
        <p:spPr>
          <a:xfrm>
            <a:off x="10198100" y="1183597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i="1" dirty="0">
                <a:solidFill>
                  <a:srgbClr val="C00000"/>
                </a:solidFill>
              </a:rPr>
              <a:t>Aula: </a:t>
            </a:r>
          </a:p>
        </p:txBody>
      </p:sp>
    </p:spTree>
    <p:extLst>
      <p:ext uri="{BB962C8B-B14F-4D97-AF65-F5344CB8AC3E}">
        <p14:creationId xmlns:p14="http://schemas.microsoft.com/office/powerpoint/2010/main" val="329458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7FFA7-76BD-4612-8A02-503FDE09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65125"/>
            <a:ext cx="11112500" cy="785581"/>
          </a:xfrm>
          <a:noFill/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6128DE7-D6A6-4AB1-9870-10EBC3DBB2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-38100" y="0"/>
            <a:ext cx="482600" cy="365125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fld id="{E92A0AE8-7FE7-4E7E-92EB-E4F84B95CD97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DBC9642-00B6-44DC-BBBB-BD65A3CB6F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1500" y="1438275"/>
            <a:ext cx="11417300" cy="49244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04423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ítulo 6">
            <a:extLst>
              <a:ext uri="{FF2B5EF4-FFF2-40B4-BE49-F238E27FC236}">
                <a16:creationId xmlns:a16="http://schemas.microsoft.com/office/drawing/2014/main" id="{C9CCFC4C-73A3-47A6-ACE9-07A4560A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B52F954-533E-47A8-9240-D50427E32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545B369-6233-4279-B8E9-AE2C97154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5517" y="6472327"/>
            <a:ext cx="5659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A0AE8-7FE7-4E7E-92EB-E4F84B95CD97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908752-763F-4481-8E31-9BF1C2EA0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82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C307E-4C81-4EC7-856C-3FEF4524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2143125"/>
            <a:ext cx="9969500" cy="785581"/>
          </a:xfrm>
        </p:spPr>
        <p:txBody>
          <a:bodyPr/>
          <a:lstStyle/>
          <a:p>
            <a:r>
              <a:rPr lang="pt-BR" dirty="0"/>
              <a:t>Inteligência artificial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78645E-2260-488B-8517-27EF8F8953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Prof. Me. João </a:t>
            </a:r>
            <a:r>
              <a:rPr lang="pt-BR" dirty="0" err="1"/>
              <a:t>Choma</a:t>
            </a:r>
            <a:r>
              <a:rPr lang="pt-BR" dirty="0"/>
              <a:t> Neto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C4CFD36-7F80-4B3A-9922-B36AF61BA47A}"/>
              </a:ext>
            </a:extLst>
          </p:cNvPr>
          <p:cNvSpPr txBox="1"/>
          <p:nvPr/>
        </p:nvSpPr>
        <p:spPr>
          <a:xfrm>
            <a:off x="11023600" y="792914"/>
            <a:ext cx="58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i="1" dirty="0"/>
              <a:t>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D45A538-ACE0-4B0A-8760-80AF3EF2EF5B}"/>
              </a:ext>
            </a:extLst>
          </p:cNvPr>
          <p:cNvSpPr txBox="1"/>
          <p:nvPr/>
        </p:nvSpPr>
        <p:spPr>
          <a:xfrm>
            <a:off x="10998200" y="1197303"/>
            <a:ext cx="58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i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6055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4A9C8-E5D6-1B45-A6E3-627FEADB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computacional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8886ED0-A570-B34F-B9E0-4A04B006A7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0AE8-7FE7-4E7E-92EB-E4F84B95CD97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9CD461-88F2-724A-89F0-E06EB4796E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71500" indent="-571500" algn="just">
              <a:buFont typeface="Wingdings" pitchFamily="2" charset="2"/>
              <a:buChar char="v"/>
            </a:pPr>
            <a:r>
              <a:rPr lang="pt-BR" sz="4000" dirty="0"/>
              <a:t>Capacidade de sistemas computacionais interpretarem imagens e vídeos, reconhecendo objetos, rostos e outros elementos visuais</a:t>
            </a:r>
          </a:p>
        </p:txBody>
      </p:sp>
    </p:spTree>
    <p:extLst>
      <p:ext uri="{BB962C8B-B14F-4D97-AF65-F5344CB8AC3E}">
        <p14:creationId xmlns:p14="http://schemas.microsoft.com/office/powerpoint/2010/main" val="40533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0A15B-609C-544B-A791-4AC7C32D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0B556A7-A9E8-D74D-BE7D-AC0F344B28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0AE8-7FE7-4E7E-92EB-E4F84B95CD97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1BAB19-49CB-134A-8F3A-CEDF9F807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pt-BR" sz="4000" dirty="0"/>
              <a:t>Utilização de </a:t>
            </a:r>
            <a:r>
              <a:rPr lang="pt-BR" sz="4000" dirty="0" err="1"/>
              <a:t>chatbots</a:t>
            </a:r>
            <a:r>
              <a:rPr lang="pt-BR" sz="4000" dirty="0"/>
              <a:t> para construção de uma conversa informal e não robotizada com aplicações de consulta de dados</a:t>
            </a:r>
          </a:p>
        </p:txBody>
      </p:sp>
    </p:spTree>
    <p:extLst>
      <p:ext uri="{BB962C8B-B14F-4D97-AF65-F5344CB8AC3E}">
        <p14:creationId xmlns:p14="http://schemas.microsoft.com/office/powerpoint/2010/main" val="297234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AFD44-DE5F-7D46-996B-413727F8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Reconhecimento de voz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0776212-3AFB-4C49-9741-6A25388FCD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0AE8-7FE7-4E7E-92EB-E4F84B95CD97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8E5481-77B0-5C4E-AC41-434945125E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v"/>
            </a:pPr>
            <a:r>
              <a:rPr lang="pt-BR" sz="3600" dirty="0"/>
              <a:t>O reconhecimento de voz é a tecnologia que ajuda a IA a entender a fala humana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pt-BR" sz="3600" dirty="0"/>
              <a:t>Esses sistemas servem como base para aplicações como software de transcrição de fala em texto, ferramentas de tradução e alto-falantes inteligentes ativados por voz 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pt-BR" sz="3600" dirty="0"/>
              <a:t>Embora as máquinas reconheçam a fala, elas não a entendem da mesma maneira que as pessoas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pt-BR" sz="3600" dirty="0"/>
              <a:t>Os seres humanos conseguem entender a linguagem, mesmo fora de contexto ou com frases confusas</a:t>
            </a:r>
          </a:p>
        </p:txBody>
      </p:sp>
    </p:spTree>
    <p:extLst>
      <p:ext uri="{BB962C8B-B14F-4D97-AF65-F5344CB8AC3E}">
        <p14:creationId xmlns:p14="http://schemas.microsoft.com/office/powerpoint/2010/main" val="105458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09F07-71BB-8E4B-8DCB-71411B72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Recomendação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70E4440-0C9D-F54F-B7E4-B5FC1867A2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0AE8-7FE7-4E7E-92EB-E4F84B95CD97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AB54F4-3006-CF44-9781-8958F0E13A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571500" indent="-571500" algn="just">
              <a:buFont typeface="Wingdings" pitchFamily="2" charset="2"/>
              <a:buChar char="v"/>
            </a:pPr>
            <a:r>
              <a:rPr lang="pt-BR" sz="4000" dirty="0"/>
              <a:t>Os sistemas de recomendação são uma importante área da IA e já tem sido utilizados comercialmente por diversas empresas</a:t>
            </a:r>
          </a:p>
          <a:p>
            <a:pPr marL="571500" indent="-571500" algn="just">
              <a:buFont typeface="Wingdings" pitchFamily="2" charset="2"/>
              <a:buChar char="v"/>
            </a:pPr>
            <a:r>
              <a:rPr lang="pt-BR" sz="4000" dirty="0"/>
              <a:t>Estes sistemas auxiliam na escolha de itens (filmes, livros, vídeos) oferecidos pela plataforma com base em comportamentos anteriores</a:t>
            </a:r>
          </a:p>
          <a:p>
            <a:pPr marL="571500" indent="-571500" algn="just">
              <a:buFont typeface="Wingdings" pitchFamily="2" charset="2"/>
              <a:buChar char="v"/>
            </a:pPr>
            <a:r>
              <a:rPr lang="pt-BR" sz="4000" dirty="0" err="1"/>
              <a:t>Netflix</a:t>
            </a:r>
            <a:r>
              <a:rPr lang="pt-BR" sz="4000" dirty="0"/>
              <a:t>, </a:t>
            </a:r>
            <a:r>
              <a:rPr lang="pt-BR" sz="4000" dirty="0" err="1"/>
              <a:t>Spotify</a:t>
            </a:r>
            <a:r>
              <a:rPr lang="pt-BR" sz="4000" dirty="0"/>
              <a:t>, </a:t>
            </a:r>
            <a:r>
              <a:rPr lang="pt-BR" sz="4000" dirty="0" err="1"/>
              <a:t>Amazon</a:t>
            </a:r>
            <a:r>
              <a:rPr lang="pt-BR" sz="4000" dirty="0"/>
              <a:t>, Google</a:t>
            </a:r>
          </a:p>
        </p:txBody>
      </p:sp>
    </p:spTree>
    <p:extLst>
      <p:ext uri="{BB962C8B-B14F-4D97-AF65-F5344CB8AC3E}">
        <p14:creationId xmlns:p14="http://schemas.microsoft.com/office/powerpoint/2010/main" val="508115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D2301-3A01-F949-80F8-89C252BF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 e indicações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19AE7A7-51BE-AC49-8095-F54ED58CF1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0AE8-7FE7-4E7E-92EB-E4F84B95CD97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954BF6-1FDA-CB46-9D9A-469D71EA1A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marL="457200" indent="-457200" algn="just" fontAlgn="base">
              <a:spcAft>
                <a:spcPts val="0"/>
              </a:spcAft>
              <a:buFont typeface="Wingdings" pitchFamily="2" charset="2"/>
              <a:buChar char="v"/>
            </a:pPr>
            <a:r>
              <a:rPr lang="pt-BR" sz="3600" dirty="0"/>
              <a:t>Livros gerais, em português</a:t>
            </a:r>
          </a:p>
          <a:p>
            <a:pPr marL="914400" lvl="2" indent="-457200" algn="just" fontAlgn="base">
              <a:spcBef>
                <a:spcPts val="1000"/>
              </a:spcBef>
              <a:buFont typeface="Wingdings" pitchFamily="2" charset="2"/>
              <a:buChar char="v"/>
            </a:pPr>
            <a:r>
              <a:rPr lang="pt-BR" sz="3200" dirty="0"/>
              <a:t>Bittencourt, G. Inteligência Artificial: ferramentas e teorias (terceira edição). Editora da UFSC, Florianópolis, 2006.</a:t>
            </a:r>
          </a:p>
          <a:p>
            <a:pPr marL="914400" lvl="2" indent="-457200" algn="just" fontAlgn="base">
              <a:spcBef>
                <a:spcPts val="1000"/>
              </a:spcBef>
              <a:buFont typeface="Wingdings" pitchFamily="2" charset="2"/>
              <a:buChar char="v"/>
            </a:pPr>
            <a:r>
              <a:rPr lang="pt-BR" sz="3200" dirty="0" err="1"/>
              <a:t>Rich</a:t>
            </a:r>
            <a:r>
              <a:rPr lang="pt-BR" sz="3200" dirty="0"/>
              <a:t>, E. &amp; Knight, </a:t>
            </a:r>
            <a:r>
              <a:rPr lang="pt-BR" sz="3200" dirty="0" err="1"/>
              <a:t>K</a:t>
            </a:r>
            <a:r>
              <a:rPr lang="pt-BR" sz="3200" dirty="0"/>
              <a:t>. Inteligência Artificial. Makron Books, Rio de Janeiro, 1994.</a:t>
            </a:r>
          </a:p>
          <a:p>
            <a:pPr marL="914400" lvl="2" indent="-457200" algn="just" fontAlgn="base">
              <a:spcBef>
                <a:spcPts val="1000"/>
              </a:spcBef>
              <a:buFont typeface="Wingdings" pitchFamily="2" charset="2"/>
              <a:buChar char="v"/>
            </a:pPr>
            <a:r>
              <a:rPr lang="pt-BR" sz="3200" dirty="0"/>
              <a:t>RUSSELL, S. e NORVIG, P. Inteligência Artificial. Editora Campus, 2004 </a:t>
            </a:r>
          </a:p>
          <a:p>
            <a:pPr marL="914400" lvl="2" indent="-457200" algn="just" fontAlgn="base">
              <a:spcBef>
                <a:spcPts val="1000"/>
              </a:spcBef>
              <a:buFont typeface="Wingdings" pitchFamily="2" charset="2"/>
              <a:buChar char="v"/>
            </a:pPr>
            <a:r>
              <a:rPr lang="pt-BR" sz="3200" dirty="0"/>
              <a:t>LUGER, G. Inteligência Artificial: estruturas e estratégias para a solução de problemas complexos. </a:t>
            </a:r>
            <a:r>
              <a:rPr lang="pt-BR" sz="3200" dirty="0" err="1"/>
              <a:t>Bookman</a:t>
            </a:r>
            <a:r>
              <a:rPr lang="pt-BR" sz="3200" dirty="0"/>
              <a:t>. Porto Alegre, 2004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43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89C61-A507-A446-B3C2-8293BFA4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9232EDC-13DD-584F-9F2D-BADA4FB15B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0AE8-7FE7-4E7E-92EB-E4F84B95CD97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8F74CE-718E-394B-80F2-1CD37F370F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pt-BR" sz="4000" dirty="0"/>
              <a:t>Unidade </a:t>
            </a:r>
            <a:r>
              <a:rPr lang="pt-BR" sz="4000" dirty="0" err="1"/>
              <a:t>I</a:t>
            </a:r>
            <a:r>
              <a:rPr lang="pt-BR" sz="4000" dirty="0"/>
              <a:t>:</a:t>
            </a:r>
          </a:p>
          <a:p>
            <a:pPr marL="457200" lvl="0" indent="-457200">
              <a:buFont typeface="Wingdings" pitchFamily="2" charset="2"/>
              <a:buChar char="v"/>
            </a:pPr>
            <a:r>
              <a:rPr lang="pt-BR" sz="4000" dirty="0"/>
              <a:t>	HISTÓRICO E PRINCÍPIOS DE INTELIGÊNCIA ARTIFICIAL</a:t>
            </a:r>
          </a:p>
          <a:p>
            <a:pPr marL="1143000" lvl="1" indent="-457200" algn="just">
              <a:buFont typeface="Wingdings" pitchFamily="2" charset="2"/>
              <a:buChar char="v"/>
            </a:pPr>
            <a:r>
              <a:rPr lang="pt-BR" sz="3200" dirty="0"/>
              <a:t>Definições de Inteligência Artificial</a:t>
            </a:r>
          </a:p>
          <a:p>
            <a:pPr marL="1143000" lvl="1" indent="-457200" algn="just">
              <a:buFont typeface="Wingdings" pitchFamily="2" charset="2"/>
              <a:buChar char="v"/>
            </a:pPr>
            <a:r>
              <a:rPr lang="pt-BR" sz="3200" dirty="0"/>
              <a:t>Histórico da Inteligência Artificial</a:t>
            </a:r>
          </a:p>
          <a:p>
            <a:pPr marL="1143000" lvl="1" indent="-457200" algn="just">
              <a:buFont typeface="Wingdings" pitchFamily="2" charset="2"/>
              <a:buChar char="v"/>
            </a:pPr>
            <a:r>
              <a:rPr lang="pt-BR" sz="3200" dirty="0"/>
              <a:t>Paradigmas da Inteligência Artificial</a:t>
            </a:r>
          </a:p>
          <a:p>
            <a:pPr marL="1143000" lvl="1" indent="-457200" algn="just">
              <a:buFont typeface="Wingdings" pitchFamily="2" charset="2"/>
              <a:buChar char="v"/>
            </a:pPr>
            <a:r>
              <a:rPr lang="pt-BR" sz="3200" dirty="0"/>
              <a:t>Linhas de pesquisa</a:t>
            </a:r>
          </a:p>
        </p:txBody>
      </p:sp>
    </p:spTree>
    <p:extLst>
      <p:ext uri="{BB962C8B-B14F-4D97-AF65-F5344CB8AC3E}">
        <p14:creationId xmlns:p14="http://schemas.microsoft.com/office/powerpoint/2010/main" val="44562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55EBC-6F7C-7043-9F62-D6391B57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Inteligência artificial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CEAF774-F03B-7843-95AD-0CEF395D7C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0AE8-7FE7-4E7E-92EB-E4F84B95CD97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68C417-ECF1-2140-9488-8D3DEC5F87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571500" indent="-571500" algn="just">
              <a:buFont typeface="Wingdings" pitchFamily="2" charset="2"/>
              <a:buChar char="v"/>
            </a:pPr>
            <a:r>
              <a:rPr lang="pt-BR" sz="4000" dirty="0"/>
              <a:t>A inteligência artificial (IA) buscou reproduzir computacionalmente os sistemas biológicos de inteligência presente nos seres humanos</a:t>
            </a:r>
          </a:p>
          <a:p>
            <a:pPr marL="571500" indent="-571500" algn="just">
              <a:buFont typeface="Wingdings" pitchFamily="2" charset="2"/>
              <a:buChar char="v"/>
            </a:pPr>
            <a:endParaRPr lang="pt-BR" sz="4000" dirty="0"/>
          </a:p>
          <a:p>
            <a:pPr marL="571500" indent="-571500" algn="just">
              <a:buFont typeface="Wingdings" pitchFamily="2" charset="2"/>
              <a:buChar char="v"/>
            </a:pPr>
            <a:r>
              <a:rPr lang="pt-BR" sz="4000" dirty="0"/>
              <a:t>Baseado na ideia de que o sistema inteligente humano levou inúmeros anos para se aperfeiçoar</a:t>
            </a:r>
          </a:p>
        </p:txBody>
      </p:sp>
    </p:spTree>
    <p:extLst>
      <p:ext uri="{BB962C8B-B14F-4D97-AF65-F5344CB8AC3E}">
        <p14:creationId xmlns:p14="http://schemas.microsoft.com/office/powerpoint/2010/main" val="87618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7A5AC-F3C6-314A-AD8C-E207BC7E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da inteligência artificial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B3BD324-AC66-3F41-9673-1FD5967354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0AE8-7FE7-4E7E-92EB-E4F84B95CD97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3A2C40-A6DC-3945-B775-443808CD31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4000" b="0" i="0" u="none" strike="noStrike" dirty="0">
                <a:solidFill>
                  <a:srgbClr val="000000"/>
                </a:solidFill>
                <a:effectLst/>
              </a:rPr>
              <a:t>Inteligência artificial (IA) é a capacidade de uma máquina reproduzir habilidades semelhantes às humanas</a:t>
            </a:r>
          </a:p>
          <a:p>
            <a:pPr marL="1257300" lvl="1" indent="-571500">
              <a:buFont typeface="Wingdings" pitchFamily="2" charset="2"/>
              <a:buChar char="v"/>
            </a:pPr>
            <a:r>
              <a:rPr lang="pt-BR" sz="3200" b="0" i="0" u="none" strike="noStrike" dirty="0">
                <a:solidFill>
                  <a:srgbClr val="000000"/>
                </a:solidFill>
                <a:effectLst/>
              </a:rPr>
              <a:t>Raciocínio</a:t>
            </a:r>
          </a:p>
          <a:p>
            <a:pPr marL="1257300" lvl="1" indent="-571500">
              <a:buFont typeface="Wingdings" pitchFamily="2" charset="2"/>
              <a:buChar char="v"/>
            </a:pPr>
            <a:r>
              <a:rPr lang="pt-BR" sz="3200" dirty="0">
                <a:solidFill>
                  <a:srgbClr val="000000"/>
                </a:solidFill>
              </a:rPr>
              <a:t>A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</a:rPr>
              <a:t>prendizado</a:t>
            </a:r>
          </a:p>
          <a:p>
            <a:pPr marL="1257300" lvl="1" indent="-571500">
              <a:buFont typeface="Wingdings" pitchFamily="2" charset="2"/>
              <a:buChar char="v"/>
            </a:pPr>
            <a:r>
              <a:rPr lang="pt-BR" sz="3200" dirty="0">
                <a:solidFill>
                  <a:srgbClr val="000000"/>
                </a:solidFill>
              </a:rPr>
              <a:t>P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</a:rPr>
              <a:t>lanejamento</a:t>
            </a:r>
          </a:p>
          <a:p>
            <a:pPr marL="1257300" lvl="1" indent="-571500">
              <a:buFont typeface="Wingdings" pitchFamily="2" charset="2"/>
              <a:buChar char="v"/>
            </a:pPr>
            <a:r>
              <a:rPr lang="pt-BR" sz="3200" dirty="0">
                <a:solidFill>
                  <a:srgbClr val="000000"/>
                </a:solidFill>
              </a:rPr>
              <a:t>C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</a:rPr>
              <a:t>riatividade</a:t>
            </a:r>
            <a:endParaRPr lang="pt-BR" sz="5200" dirty="0"/>
          </a:p>
        </p:txBody>
      </p:sp>
    </p:spTree>
    <p:extLst>
      <p:ext uri="{BB962C8B-B14F-4D97-AF65-F5344CB8AC3E}">
        <p14:creationId xmlns:p14="http://schemas.microsoft.com/office/powerpoint/2010/main" val="40889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BF94-9F5B-6145-AAC9-44773121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Agente inteligente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A26D399-18B1-CA44-85CD-C8401BFAC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0AE8-7FE7-4E7E-92EB-E4F84B95CD97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948875-0624-3F43-A97E-15827886A6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571500" indent="-571500" algn="just">
              <a:buFont typeface="Wingdings" pitchFamily="2" charset="2"/>
              <a:buChar char="v"/>
            </a:pPr>
            <a:r>
              <a:rPr lang="pt-BR" sz="4000" dirty="0"/>
              <a:t>Um agente é simplesmente algo que age (a palavra agente vem do latino </a:t>
            </a:r>
            <a:r>
              <a:rPr lang="pt-BR" sz="4000" dirty="0" err="1"/>
              <a:t>agere</a:t>
            </a:r>
            <a:r>
              <a:rPr lang="pt-BR" sz="4000" dirty="0"/>
              <a:t>, que significa fazer)</a:t>
            </a:r>
          </a:p>
          <a:p>
            <a:pPr marL="571500" indent="-571500" algn="just">
              <a:buFont typeface="Wingdings" pitchFamily="2" charset="2"/>
              <a:buChar char="v"/>
            </a:pPr>
            <a:r>
              <a:rPr lang="pt-BR" sz="4000" dirty="0"/>
              <a:t>Espera-se que um agente computacional faça mais: </a:t>
            </a:r>
          </a:p>
          <a:p>
            <a:pPr marL="1257300" lvl="1" indent="-571500" algn="just">
              <a:buFont typeface="Wingdings" pitchFamily="2" charset="2"/>
              <a:buChar char="v"/>
            </a:pPr>
            <a:r>
              <a:rPr lang="pt-BR" sz="3200" dirty="0"/>
              <a:t>Opere sob controle autônomo</a:t>
            </a:r>
          </a:p>
          <a:p>
            <a:pPr marL="1257300" lvl="1" indent="-571500" algn="just">
              <a:buFont typeface="Wingdings" pitchFamily="2" charset="2"/>
              <a:buChar char="v"/>
            </a:pPr>
            <a:r>
              <a:rPr lang="pt-BR" sz="3200" dirty="0"/>
              <a:t>Perceba seu ambiente, persista por um período de tempo prolongado, adapte-se a mudanças</a:t>
            </a:r>
          </a:p>
          <a:p>
            <a:pPr marL="1257300" lvl="1" indent="-571500" algn="just">
              <a:buFont typeface="Wingdings" pitchFamily="2" charset="2"/>
              <a:buChar char="v"/>
            </a:pPr>
            <a:r>
              <a:rPr lang="pt-BR" sz="3200" dirty="0"/>
              <a:t>Seja capaz de criar e perseguir metas</a:t>
            </a:r>
          </a:p>
        </p:txBody>
      </p:sp>
    </p:spTree>
    <p:extLst>
      <p:ext uri="{BB962C8B-B14F-4D97-AF65-F5344CB8AC3E}">
        <p14:creationId xmlns:p14="http://schemas.microsoft.com/office/powerpoint/2010/main" val="341173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64DD9-DF46-314F-8E96-47679386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6EE7E87-91EA-F94B-86B2-B3094EB316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0AE8-7FE7-4E7E-92EB-E4F84B95CD97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D2D5A0-BA2D-0C4D-9FED-DB1FD14A5D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b="1" dirty="0">
                <a:latin typeface="+mj-lt"/>
              </a:rPr>
              <a:t>Estado da arte</a:t>
            </a:r>
          </a:p>
          <a:p>
            <a:pPr algn="ctr"/>
            <a:r>
              <a:rPr lang="pt-BR" sz="6000" b="1" dirty="0">
                <a:latin typeface="+mj-lt"/>
              </a:rPr>
              <a:t>Linhas de pesquisa</a:t>
            </a:r>
          </a:p>
        </p:txBody>
      </p:sp>
    </p:spTree>
    <p:extLst>
      <p:ext uri="{BB962C8B-B14F-4D97-AF65-F5344CB8AC3E}">
        <p14:creationId xmlns:p14="http://schemas.microsoft.com/office/powerpoint/2010/main" val="134970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1FEA6-84F3-EE41-8418-0AFBEF50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Processamento de linguagem natural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03DDAB3-C37F-F945-B0F5-5C986FDA4A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0AE8-7FE7-4E7E-92EB-E4F84B95CD97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9E4568-2C18-BA41-9EDA-CBE1652A0F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 algn="just">
              <a:buFont typeface="Wingdings" pitchFamily="2" charset="2"/>
              <a:buChar char="v"/>
            </a:pPr>
            <a:r>
              <a:rPr lang="pt-BR" sz="3600" dirty="0"/>
              <a:t>PLN é a capacidade de sistemas computacionais entenderem e interpretarem a linguagem humana, permitindo a comunicação entre humanos e máquinas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62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035B5-CB8C-B24D-997A-63733392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Processamento de linguagem natural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AD8C4FD-743C-254C-B043-83E5A3C252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0AE8-7FE7-4E7E-92EB-E4F84B95CD97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C9CA38-AF7D-DD44-985D-BB4A5E9313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v"/>
            </a:pPr>
            <a:r>
              <a:rPr lang="pt-BR" sz="3600" dirty="0"/>
              <a:t>O processamento de linguagem natural (PLN) é um ramo da inteligência artificial que combina linguística computacional, uma modelagem baseada em regras da linguagem humana, e modelos estatísticos de </a:t>
            </a:r>
            <a:r>
              <a:rPr lang="pt-BR" sz="3600" dirty="0" err="1"/>
              <a:t>machine</a:t>
            </a:r>
            <a:r>
              <a:rPr lang="pt-BR" sz="3600" dirty="0"/>
              <a:t> </a:t>
            </a:r>
            <a:r>
              <a:rPr lang="pt-BR" sz="3600" dirty="0" err="1"/>
              <a:t>learning</a:t>
            </a:r>
            <a:r>
              <a:rPr lang="pt-BR" sz="3600" dirty="0"/>
              <a:t> e </a:t>
            </a:r>
            <a:r>
              <a:rPr lang="pt-BR" sz="3600" dirty="0" err="1"/>
              <a:t>deep</a:t>
            </a:r>
            <a:r>
              <a:rPr lang="pt-BR" sz="3600" dirty="0"/>
              <a:t> </a:t>
            </a:r>
            <a:r>
              <a:rPr lang="pt-BR" sz="3600" dirty="0" err="1"/>
              <a:t>learning</a:t>
            </a:r>
            <a:endParaRPr lang="pt-BR" sz="3600" dirty="0"/>
          </a:p>
          <a:p>
            <a:pPr marL="457200" indent="-457200" algn="just">
              <a:buFont typeface="Wingdings" pitchFamily="2" charset="2"/>
              <a:buChar char="v"/>
            </a:pPr>
            <a:r>
              <a:rPr lang="pt-BR" sz="3600" dirty="0"/>
              <a:t>Juntas, essas tecnologias permitem que os computadores processem a linguagem humana na forma de texto ou dados de voz e “compreendam” seu significado completo, incluindo a intenção e o sentimento do falante ou escritor</a:t>
            </a:r>
          </a:p>
        </p:txBody>
      </p:sp>
    </p:spTree>
    <p:extLst>
      <p:ext uri="{BB962C8B-B14F-4D97-AF65-F5344CB8AC3E}">
        <p14:creationId xmlns:p14="http://schemas.microsoft.com/office/powerpoint/2010/main" val="196111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F841E-05ED-AC4E-9DBC-5510B1AF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Jogos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D6E1AC9-F9AA-5141-B8E5-8D734FBB1D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0AE8-7FE7-4E7E-92EB-E4F84B95CD97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C25ACD-27C1-F344-AE93-2D5930204F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 algn="just">
              <a:buFont typeface="Wingdings" pitchFamily="2" charset="2"/>
              <a:buChar char="v"/>
            </a:pPr>
            <a:r>
              <a:rPr lang="pt-BR" dirty="0"/>
              <a:t>O DEEP BLUE da IBM se tornou o primeiro programa de computador a derrotar o campeão mundial em uma partida de xadrez, ao vencer </a:t>
            </a:r>
            <a:r>
              <a:rPr lang="pt-BR" dirty="0" err="1"/>
              <a:t>Garry</a:t>
            </a:r>
            <a:r>
              <a:rPr lang="pt-BR" dirty="0"/>
              <a:t> </a:t>
            </a:r>
            <a:r>
              <a:rPr lang="pt-BR" dirty="0" err="1"/>
              <a:t>Kasparov</a:t>
            </a:r>
            <a:r>
              <a:rPr lang="pt-BR" dirty="0"/>
              <a:t> por um placar de 3,5 a 2,5 em uma partida de exibição na década de 1990</a:t>
            </a:r>
          </a:p>
          <a:p>
            <a:pPr marL="457200" indent="-457200" algn="just">
              <a:buFont typeface="Wingdings" pitchFamily="2" charset="2"/>
              <a:buChar char="v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0545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Modelo PowerPoint 2022">
      <a:dk1>
        <a:sysClr val="windowText" lastClr="000000"/>
      </a:dk1>
      <a:lt1>
        <a:sysClr val="window" lastClr="FFFFFF"/>
      </a:lt1>
      <a:dk2>
        <a:srgbClr val="C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C00000"/>
      </a:hlink>
      <a:folHlink>
        <a:srgbClr val="C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573</Words>
  <Application>Microsoft Macintosh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Tema do Office</vt:lpstr>
      <vt:lpstr>Inteligência artificial</vt:lpstr>
      <vt:lpstr>conteúdo</vt:lpstr>
      <vt:lpstr>Inteligência artificial</vt:lpstr>
      <vt:lpstr>Características da inteligência artificial</vt:lpstr>
      <vt:lpstr>Agente inteligente</vt:lpstr>
      <vt:lpstr>Apresentação do PowerPoint</vt:lpstr>
      <vt:lpstr>Processamento de linguagem natural</vt:lpstr>
      <vt:lpstr>Processamento de linguagem natural</vt:lpstr>
      <vt:lpstr>Jogos</vt:lpstr>
      <vt:lpstr>Visão computacional</vt:lpstr>
      <vt:lpstr>Conversação</vt:lpstr>
      <vt:lpstr>Reconhecimento de voz</vt:lpstr>
      <vt:lpstr>Recomendação</vt:lpstr>
      <vt:lpstr>Referencias e indicações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Sandro Pavan</dc:creator>
  <cp:lastModifiedBy>João Choma</cp:lastModifiedBy>
  <cp:revision>23</cp:revision>
  <dcterms:created xsi:type="dcterms:W3CDTF">2022-03-28T12:51:30Z</dcterms:created>
  <dcterms:modified xsi:type="dcterms:W3CDTF">2023-04-09T20:50:02Z</dcterms:modified>
</cp:coreProperties>
</file>