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jGB3AjjVov04XlWs+cdHmS6K4r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181c2da7e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181c2da7e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e181c2da7e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19cf9db43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19cf9db43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e19cf9db43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181c2da7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e181c2da7e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181c2da7e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181c2da7e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e181c2da7e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19cf9db43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19cf9db43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e19cf9db43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181c2da7e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181c2da7e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e181c2da7e_0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19cf9db43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e19cf9db43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19cf9db43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e19cf9db43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181c2da7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e181c2da7e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181c2da7e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e181c2da7e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e181c2da7e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19cf9db43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e19cf9db43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e19cf9db43_0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19cf9db4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e19cf9db43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e19cf9db4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1e19cf9db4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g1e19cf9db4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e19cf9db43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1e19cf9db43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e19cf9db43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19cf9db43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19cf9db43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1e19cf9db43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19cf9db43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19cf9db43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1e19cf9db43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19cf9db43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19cf9db43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e19cf9db43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181c2da7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e181c2da7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Aula Conceitual">
  <p:cSld name="Capa Aula Conceitu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1574800" y="2143125"/>
            <a:ext cx="99822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" type="body"/>
          </p:nvPr>
        </p:nvSpPr>
        <p:spPr>
          <a:xfrm>
            <a:off x="1574800" y="3721100"/>
            <a:ext cx="8928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6"/>
          <p:cNvSpPr txBox="1"/>
          <p:nvPr/>
        </p:nvSpPr>
        <p:spPr>
          <a:xfrm>
            <a:off x="9662325" y="787400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Unidade: </a:t>
            </a:r>
            <a:endParaRPr/>
          </a:p>
        </p:txBody>
      </p:sp>
      <p:sp>
        <p:nvSpPr>
          <p:cNvPr id="18" name="Google Shape;18;p16"/>
          <p:cNvSpPr txBox="1"/>
          <p:nvPr/>
        </p:nvSpPr>
        <p:spPr>
          <a:xfrm>
            <a:off x="10198100" y="1183597"/>
            <a:ext cx="10502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Aula: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">
  <p:cSld name="Conteú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Encontro ao Vivo">
  <p:cSld name="Capa Encontro ao Viv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1574800" y="2143125"/>
            <a:ext cx="99822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1574800" y="3721100"/>
            <a:ext cx="8928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11605517" y="6472327"/>
            <a:ext cx="5659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>
            <p:ph type="title"/>
          </p:nvPr>
        </p:nvSpPr>
        <p:spPr>
          <a:xfrm>
            <a:off x="1574800" y="2143125"/>
            <a:ext cx="9969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INTELIGÊNCIA ARTIFICIAL</a:t>
            </a:r>
            <a:endParaRPr/>
          </a:p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574800" y="3721100"/>
            <a:ext cx="8928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Prof. Me. João Choma Neto</a:t>
            </a:r>
            <a:endParaRPr/>
          </a:p>
        </p:txBody>
      </p:sp>
      <p:sp>
        <p:nvSpPr>
          <p:cNvPr id="32" name="Google Shape;32;p1"/>
          <p:cNvSpPr txBox="1"/>
          <p:nvPr/>
        </p:nvSpPr>
        <p:spPr>
          <a:xfrm>
            <a:off x="11023600" y="792914"/>
            <a:ext cx="584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3" name="Google Shape;33;p1"/>
          <p:cNvSpPr txBox="1"/>
          <p:nvPr/>
        </p:nvSpPr>
        <p:spPr>
          <a:xfrm>
            <a:off x="10998200" y="1197303"/>
            <a:ext cx="584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181c2da7e_0_55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LINHAS DE PESQUISA EXISTENTES</a:t>
            </a:r>
            <a:endParaRPr/>
          </a:p>
        </p:txBody>
      </p:sp>
      <p:sp>
        <p:nvSpPr>
          <p:cNvPr id="103" name="Google Shape;103;g1e181c2da7e_0_55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4" name="Google Shape;104;g1e181c2da7e_0_55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Linhas de pesquisa</a:t>
            </a:r>
            <a:endParaRPr sz="3000"/>
          </a:p>
          <a:p>
            <a:pPr indent="-4191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Conexionista</a:t>
            </a:r>
            <a:endParaRPr sz="3000"/>
          </a:p>
          <a:p>
            <a:pPr indent="-4191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Simbólica</a:t>
            </a:r>
            <a:endParaRPr sz="3000"/>
          </a:p>
          <a:p>
            <a:pPr indent="-4191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Evolucionária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19cf9db43_0_54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CONEXIONISTA</a:t>
            </a:r>
            <a:endParaRPr/>
          </a:p>
        </p:txBody>
      </p:sp>
      <p:sp>
        <p:nvSpPr>
          <p:cNvPr id="111" name="Google Shape;111;g1e19cf9db43_0_54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2" name="Google Shape;112;g1e19cf9db43_0_54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000"/>
              <a:t>O </a:t>
            </a:r>
            <a:r>
              <a:rPr b="1" lang="pt-BR" sz="3000"/>
              <a:t>primeiro</a:t>
            </a:r>
            <a:r>
              <a:rPr lang="pt-BR" sz="3000"/>
              <a:t> </a:t>
            </a:r>
            <a:r>
              <a:rPr b="1" lang="pt-BR" sz="3000"/>
              <a:t>caso</a:t>
            </a:r>
            <a:r>
              <a:rPr lang="pt-BR" sz="3000"/>
              <a:t> se enquadra na linha de pesquisa em IA que denominamos </a:t>
            </a:r>
            <a:r>
              <a:rPr b="1" lang="pt-BR" sz="3000"/>
              <a:t>conexionista</a:t>
            </a:r>
            <a:endParaRPr b="1" sz="30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000"/>
              <a:t>V</a:t>
            </a:r>
            <a:r>
              <a:rPr lang="pt-BR" sz="3000"/>
              <a:t>oltada à arquitetura de dispositivos que </a:t>
            </a:r>
            <a:r>
              <a:rPr lang="pt-BR" sz="3000" u="sng"/>
              <a:t>simulem</a:t>
            </a:r>
            <a:r>
              <a:rPr lang="pt-BR" sz="3000"/>
              <a:t> as </a:t>
            </a:r>
            <a:r>
              <a:rPr lang="pt-BR" sz="3000" u="sng"/>
              <a:t>células</a:t>
            </a:r>
            <a:r>
              <a:rPr lang="pt-BR" sz="3000"/>
              <a:t> </a:t>
            </a:r>
            <a:r>
              <a:rPr lang="pt-BR" sz="3000" u="sng"/>
              <a:t>biológicas</a:t>
            </a:r>
            <a:r>
              <a:rPr lang="pt-BR" sz="3000"/>
              <a:t> que interagem para que ocorram os </a:t>
            </a:r>
            <a:r>
              <a:rPr lang="pt-BR" sz="3000" u="sng"/>
              <a:t>processos</a:t>
            </a:r>
            <a:r>
              <a:rPr lang="pt-BR" sz="3000"/>
              <a:t> </a:t>
            </a:r>
            <a:r>
              <a:rPr lang="pt-BR" sz="3000" u="sng"/>
              <a:t>responsáveis</a:t>
            </a:r>
            <a:r>
              <a:rPr lang="pt-BR" sz="3000"/>
              <a:t> pela </a:t>
            </a:r>
            <a:r>
              <a:rPr lang="pt-BR" sz="3000" u="sng"/>
              <a:t>inteligência</a:t>
            </a:r>
            <a:endParaRPr sz="30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000"/>
              <a:t>Podemos exemplificar com as pesquisas que visam ao desenvolvimento de </a:t>
            </a:r>
            <a:r>
              <a:rPr b="1" lang="pt-BR" sz="3000"/>
              <a:t>redes</a:t>
            </a:r>
            <a:r>
              <a:rPr lang="pt-BR" sz="3000"/>
              <a:t> </a:t>
            </a:r>
            <a:r>
              <a:rPr b="1" lang="pt-BR" sz="3000"/>
              <a:t>neurais</a:t>
            </a:r>
            <a:r>
              <a:rPr lang="pt-BR" sz="3000"/>
              <a:t> </a:t>
            </a:r>
            <a:r>
              <a:rPr b="1" lang="pt-BR" sz="3000"/>
              <a:t>artificiais</a:t>
            </a:r>
            <a:r>
              <a:rPr lang="pt-BR" sz="3000"/>
              <a:t> e de </a:t>
            </a:r>
            <a:r>
              <a:rPr b="1" lang="pt-BR" sz="3000"/>
              <a:t>sistemas</a:t>
            </a:r>
            <a:r>
              <a:rPr lang="pt-BR" sz="3000"/>
              <a:t> </a:t>
            </a:r>
            <a:r>
              <a:rPr b="1" lang="pt-BR" sz="3000"/>
              <a:t>imunológicos</a:t>
            </a:r>
            <a:r>
              <a:rPr lang="pt-BR" sz="3000"/>
              <a:t> </a:t>
            </a:r>
            <a:r>
              <a:rPr b="1" lang="pt-BR" sz="3000"/>
              <a:t>artificiais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13" name="Google Shape;113;g1e19cf9db43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025" y="4909725"/>
            <a:ext cx="4933950" cy="18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e19cf9db43_0_54"/>
          <p:cNvSpPr txBox="1"/>
          <p:nvPr/>
        </p:nvSpPr>
        <p:spPr>
          <a:xfrm>
            <a:off x="8721900" y="5219700"/>
            <a:ext cx="3267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FONTE: https://encrypted-tbn0.gstatic.com/images?q=tbn:ANd9GcT4r0YLFyQ6QuOy1Uv1BLnAcmJ_MEZpXMfwABxUwe5oTe65rps&amp;s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181c2da7e_0_12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REDES NEURAIS</a:t>
            </a:r>
            <a:endParaRPr/>
          </a:p>
        </p:txBody>
      </p:sp>
      <p:sp>
        <p:nvSpPr>
          <p:cNvPr id="120" name="Google Shape;120;g1e181c2da7e_0_12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1" name="Google Shape;121;g1e181c2da7e_0_12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São modelos matemáticos inspirados na estrutura e funcionamento do cérebro humano</a:t>
            </a:r>
            <a:endParaRPr/>
          </a:p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Eles são usados para reconhecimento de padrões, processamento de imagem e som, entre outras</a:t>
            </a:r>
            <a:endParaRPr/>
          </a:p>
        </p:txBody>
      </p:sp>
      <p:pic>
        <p:nvPicPr>
          <p:cNvPr id="122" name="Google Shape;122;g1e181c2da7e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450" y="3815824"/>
            <a:ext cx="4203750" cy="280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e181c2da7e_0_12"/>
          <p:cNvSpPr txBox="1"/>
          <p:nvPr/>
        </p:nvSpPr>
        <p:spPr>
          <a:xfrm>
            <a:off x="9760200" y="4438650"/>
            <a:ext cx="222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FONTE: https://encrypted-tbn0.gstatic.com/images?q=tbn:ANd9GcSQ8tIhWxuQ9FAtWX1Eg8zlVhgEJBsxKL4B37ynuLcz1bRGnD-K&amp;s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181c2da7e_0_62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SIMBÓLICA</a:t>
            </a:r>
            <a:endParaRPr/>
          </a:p>
        </p:txBody>
      </p:sp>
      <p:sp>
        <p:nvSpPr>
          <p:cNvPr id="130" name="Google Shape;130;g1e181c2da7e_0_62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1" name="Google Shape;131;g1e181c2da7e_0_62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Existe a linha de pesquisa denominada </a:t>
            </a:r>
            <a:r>
              <a:rPr b="1" lang="pt-BR" sz="3000"/>
              <a:t>simbólica</a:t>
            </a:r>
            <a:endParaRPr sz="3000"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Busca lidar com </a:t>
            </a:r>
            <a:r>
              <a:rPr lang="pt-BR" sz="3000" u="sng"/>
              <a:t>processos</a:t>
            </a:r>
            <a:r>
              <a:rPr lang="pt-BR" sz="3000"/>
              <a:t> </a:t>
            </a:r>
            <a:r>
              <a:rPr lang="pt-BR" sz="3000" u="sng"/>
              <a:t>inteligentes</a:t>
            </a:r>
            <a:r>
              <a:rPr lang="pt-BR" sz="3000"/>
              <a:t> utilizando </a:t>
            </a:r>
            <a:r>
              <a:rPr lang="pt-BR" sz="3000" u="sng"/>
              <a:t>linguagens</a:t>
            </a:r>
            <a:r>
              <a:rPr lang="pt-BR" sz="3000"/>
              <a:t> </a:t>
            </a:r>
            <a:r>
              <a:rPr lang="pt-BR" sz="3000" u="sng"/>
              <a:t>baseadas</a:t>
            </a:r>
            <a:r>
              <a:rPr lang="pt-BR" sz="3000"/>
              <a:t> em </a:t>
            </a:r>
            <a:r>
              <a:rPr lang="pt-BR" sz="3000" u="sng"/>
              <a:t>lógica</a:t>
            </a:r>
            <a:r>
              <a:rPr lang="pt-BR" sz="3000"/>
              <a:t> e na construção de </a:t>
            </a:r>
            <a:r>
              <a:rPr b="1" lang="pt-BR" sz="3000"/>
              <a:t>redes</a:t>
            </a:r>
            <a:r>
              <a:rPr lang="pt-BR" sz="3000"/>
              <a:t> </a:t>
            </a:r>
            <a:r>
              <a:rPr b="1" lang="pt-BR" sz="3000"/>
              <a:t>semânticas</a:t>
            </a:r>
            <a:r>
              <a:rPr lang="pt-BR" sz="3000"/>
              <a:t> para </a:t>
            </a:r>
            <a:r>
              <a:rPr lang="pt-BR" sz="3000" u="sng"/>
              <a:t>solucionar</a:t>
            </a:r>
            <a:r>
              <a:rPr lang="pt-BR" sz="3000"/>
              <a:t> </a:t>
            </a:r>
            <a:r>
              <a:rPr lang="pt-BR" sz="3000" u="sng"/>
              <a:t>problemas</a:t>
            </a:r>
            <a:r>
              <a:rPr lang="pt-BR" sz="3000"/>
              <a:t> e </a:t>
            </a:r>
            <a:r>
              <a:rPr lang="pt-BR" sz="3000" u="sng"/>
              <a:t>simular</a:t>
            </a:r>
            <a:r>
              <a:rPr lang="pt-BR" sz="3000"/>
              <a:t> </a:t>
            </a:r>
            <a:r>
              <a:rPr lang="pt-BR" sz="3000" u="sng"/>
              <a:t>conhecimento</a:t>
            </a:r>
            <a:r>
              <a:rPr lang="pt-BR" sz="3000"/>
              <a:t> </a:t>
            </a:r>
            <a:r>
              <a:rPr b="1" lang="pt-BR" sz="3000"/>
              <a:t>especialista</a:t>
            </a:r>
            <a:r>
              <a:rPr lang="pt-BR" sz="3000"/>
              <a:t> para contextos de diagnóstico</a:t>
            </a:r>
            <a:endParaRPr sz="3000"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Os sistemas </a:t>
            </a:r>
            <a:r>
              <a:rPr lang="pt-BR" sz="3000" u="sng"/>
              <a:t>derivados</a:t>
            </a:r>
            <a:r>
              <a:rPr lang="pt-BR" sz="3000"/>
              <a:t> </a:t>
            </a:r>
            <a:r>
              <a:rPr lang="pt-BR" sz="3000" u="sng"/>
              <a:t>dessa</a:t>
            </a:r>
            <a:r>
              <a:rPr lang="pt-BR" sz="3000"/>
              <a:t> </a:t>
            </a:r>
            <a:r>
              <a:rPr lang="pt-BR" sz="3000" u="sng"/>
              <a:t>linha</a:t>
            </a:r>
            <a:r>
              <a:rPr lang="pt-BR" sz="3000"/>
              <a:t> de pesquisa são os sistemas </a:t>
            </a:r>
            <a:r>
              <a:rPr b="1" lang="pt-BR" sz="3000"/>
              <a:t>baseados</a:t>
            </a:r>
            <a:r>
              <a:rPr lang="pt-BR" sz="3000"/>
              <a:t> </a:t>
            </a:r>
            <a:r>
              <a:rPr b="1" lang="pt-BR" sz="3000"/>
              <a:t>em</a:t>
            </a:r>
            <a:r>
              <a:rPr lang="pt-BR" sz="3000"/>
              <a:t> </a:t>
            </a:r>
            <a:r>
              <a:rPr b="1" lang="pt-BR" sz="3000"/>
              <a:t>conhecimento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19cf9db43_0_70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SIMBÓLICA</a:t>
            </a:r>
            <a:endParaRPr/>
          </a:p>
        </p:txBody>
      </p:sp>
      <p:sp>
        <p:nvSpPr>
          <p:cNvPr id="138" name="Google Shape;138;g1e19cf9db43_0_70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9" name="Google Shape;139;g1e19cf9db43_0_70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Incluindo as pesquisas sobre a linguagem </a:t>
            </a:r>
            <a:r>
              <a:rPr b="1" lang="pt-BR" sz="3000"/>
              <a:t>Lisp</a:t>
            </a:r>
            <a:r>
              <a:rPr lang="pt-BR" sz="3000"/>
              <a:t>, que trabalha com representação de conhecimento em </a:t>
            </a:r>
            <a:r>
              <a:rPr lang="pt-BR" sz="3000" u="sng"/>
              <a:t>forma</a:t>
            </a:r>
            <a:r>
              <a:rPr lang="pt-BR" sz="3000"/>
              <a:t> </a:t>
            </a:r>
            <a:r>
              <a:rPr lang="pt-BR" sz="3000" u="sng"/>
              <a:t>de</a:t>
            </a:r>
            <a:r>
              <a:rPr lang="pt-BR" sz="3000"/>
              <a:t> </a:t>
            </a:r>
            <a:r>
              <a:rPr lang="pt-BR" sz="3000" u="sng"/>
              <a:t>listas</a:t>
            </a:r>
            <a:endParaRPr sz="3000"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Linguagem de programação lógica </a:t>
            </a:r>
            <a:r>
              <a:rPr b="1" lang="pt-BR" sz="3000"/>
              <a:t>Prolog</a:t>
            </a:r>
            <a:r>
              <a:rPr lang="pt-BR" sz="3000"/>
              <a:t>, que permite a manipulação de símbolos através de </a:t>
            </a:r>
            <a:r>
              <a:rPr lang="pt-BR" sz="3000" u="sng"/>
              <a:t>representação</a:t>
            </a:r>
            <a:r>
              <a:rPr lang="pt-BR" sz="3000"/>
              <a:t> de </a:t>
            </a:r>
            <a:r>
              <a:rPr lang="pt-BR" sz="3000" u="sng"/>
              <a:t>conhecimento</a:t>
            </a:r>
            <a:r>
              <a:rPr lang="pt-BR" sz="3000"/>
              <a:t> na forma de </a:t>
            </a:r>
            <a:r>
              <a:rPr lang="pt-BR" sz="3000" u="sng"/>
              <a:t>fatos</a:t>
            </a:r>
            <a:r>
              <a:rPr lang="pt-BR" sz="3000"/>
              <a:t> </a:t>
            </a:r>
            <a:r>
              <a:rPr lang="pt-BR" sz="3000" u="sng"/>
              <a:t>e</a:t>
            </a:r>
            <a:r>
              <a:rPr lang="pt-BR" sz="3000"/>
              <a:t> </a:t>
            </a:r>
            <a:r>
              <a:rPr lang="pt-BR" sz="3000" u="sng"/>
              <a:t>regras</a:t>
            </a:r>
            <a:endParaRPr sz="30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181c2da7e_0_69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SIMBÓLICA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e181c2da7e_0_69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7" name="Google Shape;147;g1e181c2da7e_0_69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Os </a:t>
            </a:r>
            <a:r>
              <a:rPr b="1" lang="pt-BR" sz="3000"/>
              <a:t>sistemas especialistas </a:t>
            </a:r>
            <a:r>
              <a:rPr lang="pt-BR" sz="3000"/>
              <a:t>constituem-se em uma das áreas mais relevantes da linha simbólica</a:t>
            </a:r>
            <a:endParaRPr sz="3000"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Se refere a sistemas em que o </a:t>
            </a:r>
            <a:r>
              <a:rPr lang="pt-BR" sz="3000" u="sng"/>
              <a:t>conhecimento</a:t>
            </a:r>
            <a:r>
              <a:rPr lang="pt-BR" sz="3000"/>
              <a:t> de um </a:t>
            </a:r>
            <a:r>
              <a:rPr lang="pt-BR" sz="3000" u="sng"/>
              <a:t>especialista</a:t>
            </a:r>
            <a:r>
              <a:rPr lang="pt-BR" sz="3000"/>
              <a:t> </a:t>
            </a:r>
            <a:r>
              <a:rPr lang="pt-BR" sz="3000" u="sng"/>
              <a:t>humano</a:t>
            </a:r>
            <a:r>
              <a:rPr lang="pt-BR" sz="3000"/>
              <a:t> em uma </a:t>
            </a:r>
            <a:r>
              <a:rPr lang="pt-BR" sz="3000" u="sng"/>
              <a:t>área</a:t>
            </a:r>
            <a:r>
              <a:rPr lang="pt-BR" sz="3000"/>
              <a:t> bem delimitada é </a:t>
            </a:r>
            <a:r>
              <a:rPr b="1" lang="pt-BR" sz="3000"/>
              <a:t>representado</a:t>
            </a:r>
            <a:r>
              <a:rPr lang="pt-BR" sz="3000"/>
              <a:t> </a:t>
            </a:r>
            <a:r>
              <a:rPr b="1" lang="pt-BR" sz="3000"/>
              <a:t>por</a:t>
            </a:r>
            <a:r>
              <a:rPr lang="pt-BR" sz="3000"/>
              <a:t> </a:t>
            </a:r>
            <a:r>
              <a:rPr b="1" lang="pt-BR" sz="3000"/>
              <a:t>uma</a:t>
            </a:r>
            <a:r>
              <a:rPr lang="pt-BR" sz="3000"/>
              <a:t> </a:t>
            </a:r>
            <a:r>
              <a:rPr b="1" lang="pt-BR" sz="3000"/>
              <a:t>linguagem</a:t>
            </a:r>
            <a:r>
              <a:rPr lang="pt-BR" sz="3000"/>
              <a:t>, de forma a permitir o </a:t>
            </a:r>
            <a:r>
              <a:rPr lang="pt-BR" sz="3000" u="sng"/>
              <a:t>diagnóstico</a:t>
            </a:r>
            <a:r>
              <a:rPr lang="pt-BR" sz="3000"/>
              <a:t> de </a:t>
            </a:r>
            <a:r>
              <a:rPr lang="pt-BR" sz="3000" u="sng"/>
              <a:t>situações</a:t>
            </a:r>
            <a:r>
              <a:rPr lang="pt-BR" sz="3000"/>
              <a:t> e a </a:t>
            </a:r>
            <a:r>
              <a:rPr lang="pt-BR" sz="3000" u="sng"/>
              <a:t>execução</a:t>
            </a:r>
            <a:r>
              <a:rPr lang="pt-BR" sz="3000"/>
              <a:t> de </a:t>
            </a:r>
            <a:r>
              <a:rPr lang="pt-BR" sz="3000" u="sng"/>
              <a:t>ações</a:t>
            </a:r>
            <a:r>
              <a:rPr lang="pt-BR" sz="3000"/>
              <a:t> como se um ser humano os fizesse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19cf9db43_0_77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ROBÓTICA E SISTEMAS INTELIGENTES</a:t>
            </a:r>
            <a:endParaRPr/>
          </a:p>
        </p:txBody>
      </p:sp>
      <p:sp>
        <p:nvSpPr>
          <p:cNvPr id="153" name="Google Shape;153;g1e19cf9db43_0_77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4" name="Google Shape;154;g1e19cf9db43_0_77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Uso da inteligência artificial para desenvolver sistemas robóticos e autônomos que possam interagir com o ambiente e executar tarefas de forma autônoma</a:t>
            </a:r>
            <a:endParaRPr sz="3000"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Utilização de dispositivos físicos incrementados com sensores responsáveis por construir a percepção do meio e reagir a problemas inéditos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19cf9db43_0_83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VEÍCULOS AUTÔNOMOS</a:t>
            </a:r>
            <a:endParaRPr/>
          </a:p>
        </p:txBody>
      </p:sp>
      <p:sp>
        <p:nvSpPr>
          <p:cNvPr id="160" name="Google Shape;160;g1e19cf9db43_0_83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1" name="Google Shape;161;g1e19cf9db43_0_83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Um veículo autônomo é qualquer veículo terrestre com capacidade de transporte de pessoas ou bens sem a utilização de um condutor humano</a:t>
            </a:r>
            <a:endParaRPr/>
          </a:p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Os veículos autônomos têm como objetivo substituir o condutor humano por um sistema de controle computacional que integre os recursos tecnológicos do veículo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181c2da7e_0_6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APRENDIZADO DE MÁQUINA - MACHINE LEARNING</a:t>
            </a:r>
            <a:endParaRPr/>
          </a:p>
        </p:txBody>
      </p:sp>
      <p:sp>
        <p:nvSpPr>
          <p:cNvPr id="167" name="Google Shape;167;g1e181c2da7e_0_6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8" name="Google Shape;168;g1e181c2da7e_0_6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Capacidade de sistemas computacionais aprenderem a partir de dados e experiências, melhorando a sua capacidade de realizar tarefas específicas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PROCESSAMENTO DE LINGUAGEM NATURAL</a:t>
            </a:r>
            <a:endParaRPr/>
          </a:p>
        </p:txBody>
      </p:sp>
      <p:sp>
        <p:nvSpPr>
          <p:cNvPr id="174" name="Google Shape;174;p8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5" name="Google Shape;175;p8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O processamento de linguagem natural (PLN) é um ramo da inteligência artificial que combina linguística computacional, uma modelagem baseada em regras da linguagem humana, e modelos estatísticos de machine learning e deep learning</a:t>
            </a:r>
            <a:endParaRPr sz="3600"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Juntas, essas tecnologias permitem que os computadores processem a linguagem humana na forma de texto ou dados de voz e “compreendam” seu significado completo, incluindo a intenção e o sentimento do falante ou escritor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CONTEÚDO</a:t>
            </a:r>
            <a:endParaRPr/>
          </a:p>
        </p:txBody>
      </p: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2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Unidade I:</a:t>
            </a:r>
            <a:endParaRPr/>
          </a:p>
          <a:p>
            <a:pPr indent="-482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○"/>
            </a:pPr>
            <a:r>
              <a:rPr lang="pt-BR" sz="4000"/>
              <a:t>HISTÓRICO E PRINCÍPIOS DE INTELIGÊNCIA ARTIFICIAL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Definições de Inteligência Artificial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Histórico da Inteligência Artificial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Paradigmas da Inteligência Artificial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Linhas de pesquisa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JOGOS</a:t>
            </a:r>
            <a:endParaRPr/>
          </a:p>
        </p:txBody>
      </p:sp>
      <p:sp>
        <p:nvSpPr>
          <p:cNvPr id="181" name="Google Shape;181;p9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2" name="Google Shape;182;p9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/>
              <a:t>O DEEP BLUE da IBM se tornou o primeiro programa de computador a derrotar o campeão mundial em uma partida de xadrez, ao vencer Garry Kasparov por um placar de 3,5 a 2,5 em uma partida de exibição na década de 1990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VISÃO COMPUTACIONAL</a:t>
            </a:r>
            <a:endParaRPr/>
          </a:p>
        </p:txBody>
      </p:sp>
      <p:sp>
        <p:nvSpPr>
          <p:cNvPr id="188" name="Google Shape;188;p10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9" name="Google Shape;189;p10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Capacidade de sistemas computacionais interpretarem imagens e vídeos, reconhecendo objetos, rostos e outros elementos visuais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CONVERSAÇÃO</a:t>
            </a:r>
            <a:endParaRPr/>
          </a:p>
        </p:txBody>
      </p:sp>
      <p:sp>
        <p:nvSpPr>
          <p:cNvPr id="195" name="Google Shape;195;p11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6" name="Google Shape;196;p11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Utilização de chatbots para construção de uma conversa informal e não robotizada com aplicações de consulta de dados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RECONHECIMENTO DE VOZ</a:t>
            </a:r>
            <a:endParaRPr/>
          </a:p>
        </p:txBody>
      </p:sp>
      <p:sp>
        <p:nvSpPr>
          <p:cNvPr id="202" name="Google Shape;202;p12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3" name="Google Shape;203;p12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O reconhecimento de voz é a tecnologia que ajuda a IA a entender a fala humana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Esses sistemas servem como base para aplicações como software de transcrição de fala em texto, ferramentas de tradução e alto-falantes inteligentes ativados por voz 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Embora as máquinas reconheçam a fala, elas não a entendem da mesma maneira que as pessoas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Os seres humanos conseguem entender a linguagem, mesmo fora de contexto ou com frases confusas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181c2da7e_0_76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EVOLUCIONÁRIO</a:t>
            </a:r>
            <a:endParaRPr/>
          </a:p>
        </p:txBody>
      </p:sp>
      <p:sp>
        <p:nvSpPr>
          <p:cNvPr id="210" name="Google Shape;210;g1e181c2da7e_0_76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1" name="Google Shape;211;g1e181c2da7e_0_76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Linha de pesquisa denominada </a:t>
            </a:r>
            <a:r>
              <a:rPr b="1" lang="pt-BR" sz="3000"/>
              <a:t>evolucionária</a:t>
            </a:r>
            <a:endParaRPr sz="3000"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Se fundamentam as pesquisas de IA relacionadas ao </a:t>
            </a:r>
            <a:r>
              <a:rPr lang="pt-BR" sz="3000" u="sng"/>
              <a:t>modo</a:t>
            </a:r>
            <a:r>
              <a:rPr lang="pt-BR" sz="3000"/>
              <a:t> como se </a:t>
            </a:r>
            <a:r>
              <a:rPr lang="pt-BR" sz="3000" u="sng"/>
              <a:t>processa</a:t>
            </a:r>
            <a:r>
              <a:rPr lang="pt-BR" sz="3000"/>
              <a:t> a </a:t>
            </a:r>
            <a:r>
              <a:rPr b="1" lang="pt-BR" sz="3000"/>
              <a:t>evolução</a:t>
            </a:r>
            <a:r>
              <a:rPr lang="pt-BR" sz="3000"/>
              <a:t> </a:t>
            </a:r>
            <a:r>
              <a:rPr b="1" lang="pt-BR" sz="3000"/>
              <a:t>biológica</a:t>
            </a:r>
            <a:r>
              <a:rPr lang="pt-BR" sz="3000"/>
              <a:t> sobre o </a:t>
            </a:r>
            <a:r>
              <a:rPr lang="pt-BR" sz="3000" u="sng"/>
              <a:t>planeta</a:t>
            </a:r>
            <a:r>
              <a:rPr lang="pt-BR" sz="3000"/>
              <a:t>, que buscam </a:t>
            </a:r>
            <a:r>
              <a:rPr b="1" lang="pt-BR" sz="3000"/>
              <a:t>simular</a:t>
            </a:r>
            <a:r>
              <a:rPr lang="pt-BR" sz="3000"/>
              <a:t> </a:t>
            </a:r>
            <a:r>
              <a:rPr b="1" lang="pt-BR" sz="3000"/>
              <a:t>processos</a:t>
            </a:r>
            <a:r>
              <a:rPr lang="pt-BR" sz="3000"/>
              <a:t> </a:t>
            </a:r>
            <a:r>
              <a:rPr b="1" lang="pt-BR" sz="3000"/>
              <a:t>evolucionários</a:t>
            </a:r>
            <a:r>
              <a:rPr lang="pt-BR" sz="3000"/>
              <a:t> semelhantes em sistemas de </a:t>
            </a:r>
            <a:r>
              <a:rPr lang="pt-BR" sz="3000" u="sng"/>
              <a:t>computador</a:t>
            </a:r>
            <a:r>
              <a:rPr lang="pt-BR" sz="3000"/>
              <a:t> com vistas à </a:t>
            </a:r>
            <a:r>
              <a:rPr lang="pt-BR" sz="3000" u="sng"/>
              <a:t>resolução</a:t>
            </a:r>
            <a:r>
              <a:rPr lang="pt-BR" sz="3000"/>
              <a:t> de </a:t>
            </a:r>
            <a:r>
              <a:rPr lang="pt-BR" sz="3000" u="sng"/>
              <a:t>problemas</a:t>
            </a:r>
            <a:endParaRPr sz="3000"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Nessa linha de pesquisa enquadra-se uma das </a:t>
            </a:r>
            <a:r>
              <a:rPr i="1" lang="pt-BR" sz="3000"/>
              <a:t>áreas</a:t>
            </a:r>
            <a:r>
              <a:rPr lang="pt-BR" sz="3000"/>
              <a:t> </a:t>
            </a:r>
            <a:r>
              <a:rPr i="1" lang="pt-BR" sz="3000"/>
              <a:t>mais</a:t>
            </a:r>
            <a:r>
              <a:rPr lang="pt-BR" sz="3000"/>
              <a:t> exploradas no campo da IA: a dos </a:t>
            </a:r>
            <a:r>
              <a:rPr b="1" lang="pt-BR" sz="3000"/>
              <a:t>algoritmos genéticos</a:t>
            </a:r>
            <a:r>
              <a:rPr lang="pt-BR" sz="3000"/>
              <a:t> </a:t>
            </a:r>
            <a:endParaRPr sz="3000"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Trata-se de uma classe de </a:t>
            </a:r>
            <a:r>
              <a:rPr lang="pt-BR" sz="3000" u="sng"/>
              <a:t>algoritmos</a:t>
            </a:r>
            <a:r>
              <a:rPr lang="pt-BR" sz="3000"/>
              <a:t> </a:t>
            </a:r>
            <a:r>
              <a:rPr lang="pt-BR" sz="3000" u="sng"/>
              <a:t>de</a:t>
            </a:r>
            <a:r>
              <a:rPr lang="pt-BR" sz="3000"/>
              <a:t> </a:t>
            </a:r>
            <a:r>
              <a:rPr lang="pt-BR" sz="3000" u="sng"/>
              <a:t>busca</a:t>
            </a:r>
            <a:r>
              <a:rPr lang="pt-BR" sz="3000"/>
              <a:t>, que implementam conceitualmente uma </a:t>
            </a:r>
            <a:r>
              <a:rPr lang="pt-BR" sz="3000" u="sng"/>
              <a:t>solução</a:t>
            </a:r>
            <a:r>
              <a:rPr lang="pt-BR" sz="3000"/>
              <a:t> </a:t>
            </a:r>
            <a:r>
              <a:rPr lang="pt-BR" sz="3000" u="sng"/>
              <a:t>inicial</a:t>
            </a:r>
            <a:r>
              <a:rPr lang="pt-BR" sz="3000"/>
              <a:t>, a qual </a:t>
            </a:r>
            <a:r>
              <a:rPr b="1" lang="pt-BR" sz="3000"/>
              <a:t>evolui</a:t>
            </a:r>
            <a:r>
              <a:rPr lang="pt-BR" sz="3000"/>
              <a:t> </a:t>
            </a:r>
            <a:r>
              <a:rPr b="1" lang="pt-BR" sz="3000"/>
              <a:t>ao</a:t>
            </a:r>
            <a:r>
              <a:rPr lang="pt-BR" sz="3000"/>
              <a:t> </a:t>
            </a:r>
            <a:r>
              <a:rPr b="1" lang="pt-BR" sz="3000"/>
              <a:t>longo</a:t>
            </a:r>
            <a:r>
              <a:rPr lang="pt-BR" sz="3000"/>
              <a:t> da </a:t>
            </a:r>
            <a:r>
              <a:rPr b="1" lang="pt-BR" sz="3000"/>
              <a:t>execução</a:t>
            </a:r>
            <a:r>
              <a:rPr lang="pt-BR" sz="3000"/>
              <a:t> do </a:t>
            </a:r>
            <a:r>
              <a:rPr lang="pt-BR" sz="3000" u="sng"/>
              <a:t>próprio</a:t>
            </a:r>
            <a:r>
              <a:rPr lang="pt-BR" sz="3000"/>
              <a:t> </a:t>
            </a:r>
            <a:r>
              <a:rPr lang="pt-BR" sz="3000" u="sng"/>
              <a:t>algoritmo</a:t>
            </a:r>
            <a:endParaRPr sz="3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19cf9db43_0_95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218" name="Google Shape;218;g1e19cf9db43_0_95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9" name="Google Shape;219;g1e19cf9db43_0_95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Linhas de pesquisa na inteligência artificial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000"/>
              <a:t>Próxima unidade:</a:t>
            </a:r>
            <a:endParaRPr sz="3000"/>
          </a:p>
          <a:p>
            <a:pPr indent="-3683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REPRESENTAÇÃO DO CONHECIMENTO</a:t>
            </a:r>
            <a:endParaRPr sz="2200"/>
          </a:p>
          <a:p>
            <a:pPr indent="-3683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Questões de representação do conhecimento</a:t>
            </a:r>
            <a:endParaRPr sz="2200"/>
          </a:p>
          <a:p>
            <a:pPr indent="-3683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Grafos conceituais</a:t>
            </a:r>
            <a:endParaRPr sz="2200"/>
          </a:p>
          <a:p>
            <a:pPr indent="-3683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Solução de problemas distribuída </a:t>
            </a:r>
            <a:endParaRPr sz="2200"/>
          </a:p>
          <a:p>
            <a:pPr indent="-3683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RESOLUÇÃO DE PROBLEMAS </a:t>
            </a:r>
            <a:endParaRPr sz="2200"/>
          </a:p>
          <a:p>
            <a:pPr indent="-3683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Tipos de problemas</a:t>
            </a:r>
            <a:endParaRPr sz="2200"/>
          </a:p>
          <a:p>
            <a:pPr indent="-3683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Representação de Problemas</a:t>
            </a:r>
            <a:endParaRPr sz="2200"/>
          </a:p>
          <a:p>
            <a:pPr indent="-3683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Busca de soluções</a:t>
            </a:r>
            <a:endParaRPr sz="2200"/>
          </a:p>
          <a:p>
            <a:pPr indent="-3683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Medidas de desempenho</a:t>
            </a:r>
            <a:endParaRPr sz="2200"/>
          </a:p>
          <a:p>
            <a:pPr indent="-3683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Estratégias de busca</a:t>
            </a:r>
            <a:endParaRPr sz="2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19cf9db43_1_0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REFERÊNCIAS E INDICAÇÕES</a:t>
            </a:r>
            <a:endParaRPr/>
          </a:p>
        </p:txBody>
      </p:sp>
      <p:sp>
        <p:nvSpPr>
          <p:cNvPr id="225" name="Google Shape;225;g1e19cf9db43_1_0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6" name="Google Shape;226;g1e19cf9db43_1_0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Livros gerais, em português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Bittencourt, G. Inteligência Artificial: ferramentas e teorias (terceira edição). Editora da UFSC, Florianópolis, 2006.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Rich, E. &amp; Knight, K. Inteligência Artificial. Makron Books, Rio de Janeiro, 1994.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RUSSELL, S. e NORVIG, P. Inteligência Artificial. Editora Campus, 2004 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LUGER, G. Inteligência Artificial: estruturas e estratégias para a solução de problemas complexos. Bookman. Porto Alegre, 2004 </a:t>
            </a:r>
            <a:endParaRPr sz="3200"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Luciano Frontino Medeiros - Inteligência artificial aplicada: uma abordagem introdutória. Curitiba: InterSaberes, 2018.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e19cf9db43_0_0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CONTEÚDO DA AULA</a:t>
            </a:r>
            <a:endParaRPr/>
          </a:p>
        </p:txBody>
      </p:sp>
      <p:sp>
        <p:nvSpPr>
          <p:cNvPr id="47" name="Google Shape;47;g1e19cf9db43_0_0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8" name="Google Shape;48;g1e19cf9db43_0_0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/>
              <a:t>Linhas de pesquisa da inteligência artificial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e19cf9db43_0_7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RELEMBRANDO</a:t>
            </a:r>
            <a:endParaRPr/>
          </a:p>
        </p:txBody>
      </p:sp>
      <p:sp>
        <p:nvSpPr>
          <p:cNvPr id="55" name="Google Shape;55;g1e19cf9db43_0_7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6" name="Google Shape;56;g1e19cf9db43_0_7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/>
              <a:t>Agente inteligente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INTELIGÊNCIA ARTIFICIAL</a:t>
            </a:r>
            <a:endParaRPr/>
          </a:p>
        </p:txBody>
      </p:sp>
      <p:sp>
        <p:nvSpPr>
          <p:cNvPr id="62" name="Google Shape;62;p3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3" name="Google Shape;63;p3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A inteligência artificial (IA) buscou reproduzir computacionalmente os sistemas biológicos de inteligência presente nos seres humanos</a:t>
            </a:r>
            <a:endParaRPr/>
          </a:p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t/>
            </a:r>
            <a:endParaRPr sz="4000"/>
          </a:p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Baseado na ideia de que o sistema inteligente humano levou inúmeros anos para se aperfeiçoar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19cf9db43_0_14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AGENTES</a:t>
            </a:r>
            <a:endParaRPr/>
          </a:p>
        </p:txBody>
      </p:sp>
      <p:sp>
        <p:nvSpPr>
          <p:cNvPr id="70" name="Google Shape;70;g1e19cf9db43_0_14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1" name="Google Shape;71;g1e19cf9db43_0_14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/>
              <a:t>Um agente precisa também processar os sinais provenientes dos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sensores para efetuar sobre o ambiente alguma ação que possa ser caracterizada como inteligente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19cf9db43_0_21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AGENTES</a:t>
            </a:r>
            <a:endParaRPr/>
          </a:p>
        </p:txBody>
      </p:sp>
      <p:sp>
        <p:nvSpPr>
          <p:cNvPr id="78" name="Google Shape;78;g1e19cf9db43_0_21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9" name="Google Shape;79;g1e19cf9db43_0_21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g1e19cf9db43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1093750"/>
            <a:ext cx="8574751" cy="52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1e19cf9db43_0_21"/>
          <p:cNvSpPr txBox="1"/>
          <p:nvPr/>
        </p:nvSpPr>
        <p:spPr>
          <a:xfrm>
            <a:off x="3352800" y="6276975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FONTE: Medeiros (2018)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19cf9db43_0_47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CONTEÚDO DA AULA</a:t>
            </a:r>
            <a:endParaRPr/>
          </a:p>
        </p:txBody>
      </p:sp>
      <p:sp>
        <p:nvSpPr>
          <p:cNvPr id="88" name="Google Shape;88;g1e19cf9db43_0_47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9" name="Google Shape;89;g1e19cf9db43_0_47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/>
              <a:t>Linhas de pesquisa da inteligência artificial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181c2da7e_0_0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5" name="Google Shape;95;g1e181c2da7e_0_0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6" name="Google Shape;96;g1e181c2da7e_0_0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b="1" lang="pt-BR" sz="6000">
                <a:latin typeface="Calibri"/>
                <a:ea typeface="Calibri"/>
                <a:cs typeface="Calibri"/>
                <a:sym typeface="Calibri"/>
              </a:rPr>
              <a:t>Estado da arte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b="1" lang="pt-BR" sz="6000">
                <a:latin typeface="Calibri"/>
                <a:ea typeface="Calibri"/>
                <a:cs typeface="Calibri"/>
                <a:sym typeface="Calibri"/>
              </a:rPr>
              <a:t>Linhas de pesquisa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Modelo PowerPoint 2022">
      <a:dk1>
        <a:srgbClr val="000000"/>
      </a:dk1>
      <a:lt1>
        <a:srgbClr val="FFFFFF"/>
      </a:lt1>
      <a:dk2>
        <a:srgbClr val="C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2022-03-28T12:51:30Z</dcterms:created>
  <dc:creator>Sandro Pavan</dc:creator>
</cp:coreProperties>
</file>