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8"/>
  </p:notesMasterIdLst>
  <p:sldIdLst>
    <p:sldId id="256" r:id="rId2"/>
    <p:sldId id="258" r:id="rId3"/>
    <p:sldId id="263" r:id="rId4"/>
    <p:sldId id="340" r:id="rId5"/>
    <p:sldId id="286" r:id="rId6"/>
    <p:sldId id="311" r:id="rId7"/>
    <p:sldId id="309" r:id="rId8"/>
    <p:sldId id="310" r:id="rId9"/>
    <p:sldId id="312" r:id="rId10"/>
    <p:sldId id="341" r:id="rId11"/>
    <p:sldId id="315" r:id="rId12"/>
    <p:sldId id="342" r:id="rId13"/>
    <p:sldId id="287" r:id="rId14"/>
    <p:sldId id="288" r:id="rId15"/>
    <p:sldId id="289" r:id="rId16"/>
    <p:sldId id="293" r:id="rId17"/>
    <p:sldId id="343" r:id="rId18"/>
    <p:sldId id="290" r:id="rId19"/>
    <p:sldId id="316" r:id="rId20"/>
    <p:sldId id="284" r:id="rId21"/>
    <p:sldId id="292" r:id="rId22"/>
    <p:sldId id="265" r:id="rId23"/>
    <p:sldId id="266" r:id="rId24"/>
    <p:sldId id="267" r:id="rId25"/>
    <p:sldId id="269" r:id="rId26"/>
    <p:sldId id="268" r:id="rId27"/>
    <p:sldId id="333" r:id="rId28"/>
    <p:sldId id="314" r:id="rId29"/>
    <p:sldId id="270" r:id="rId30"/>
    <p:sldId id="271" r:id="rId31"/>
    <p:sldId id="272" r:id="rId32"/>
    <p:sldId id="273" r:id="rId33"/>
    <p:sldId id="274" r:id="rId34"/>
    <p:sldId id="276" r:id="rId35"/>
    <p:sldId id="277" r:id="rId36"/>
    <p:sldId id="278" r:id="rId37"/>
    <p:sldId id="317" r:id="rId38"/>
    <p:sldId id="279" r:id="rId39"/>
    <p:sldId id="318" r:id="rId40"/>
    <p:sldId id="319" r:id="rId41"/>
    <p:sldId id="280" r:id="rId42"/>
    <p:sldId id="275" r:id="rId43"/>
    <p:sldId id="320" r:id="rId44"/>
    <p:sldId id="281" r:id="rId45"/>
    <p:sldId id="321" r:id="rId46"/>
    <p:sldId id="282" r:id="rId47"/>
    <p:sldId id="322" r:id="rId48"/>
    <p:sldId id="323" r:id="rId49"/>
    <p:sldId id="324" r:id="rId50"/>
    <p:sldId id="325" r:id="rId51"/>
    <p:sldId id="335" r:id="rId52"/>
    <p:sldId id="336" r:id="rId53"/>
    <p:sldId id="339" r:id="rId54"/>
    <p:sldId id="326" r:id="rId55"/>
    <p:sldId id="330" r:id="rId56"/>
    <p:sldId id="337" r:id="rId57"/>
    <p:sldId id="328" r:id="rId58"/>
    <p:sldId id="329" r:id="rId59"/>
    <p:sldId id="338" r:id="rId60"/>
    <p:sldId id="331" r:id="rId61"/>
    <p:sldId id="327" r:id="rId62"/>
    <p:sldId id="332" r:id="rId63"/>
    <p:sldId id="334" r:id="rId64"/>
    <p:sldId id="264" r:id="rId65"/>
    <p:sldId id="283" r:id="rId66"/>
    <p:sldId id="295" r:id="rId67"/>
    <p:sldId id="296" r:id="rId68"/>
    <p:sldId id="297" r:id="rId69"/>
    <p:sldId id="298" r:id="rId70"/>
    <p:sldId id="299" r:id="rId71"/>
    <p:sldId id="300" r:id="rId72"/>
    <p:sldId id="301" r:id="rId73"/>
    <p:sldId id="302" r:id="rId74"/>
    <p:sldId id="303" r:id="rId75"/>
    <p:sldId id="304" r:id="rId76"/>
    <p:sldId id="305" r:id="rId77"/>
    <p:sldId id="306" r:id="rId78"/>
    <p:sldId id="307" r:id="rId79"/>
    <p:sldId id="308" r:id="rId80"/>
    <p:sldId id="260" r:id="rId81"/>
    <p:sldId id="261" r:id="rId82"/>
    <p:sldId id="262" r:id="rId83"/>
    <p:sldId id="291" r:id="rId84"/>
    <p:sldId id="313" r:id="rId85"/>
    <p:sldId id="285" r:id="rId86"/>
    <p:sldId id="294" r:id="rId8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78" autoAdjust="0"/>
    <p:restoredTop sz="94667"/>
  </p:normalViewPr>
  <p:slideViewPr>
    <p:cSldViewPr snapToGrid="0">
      <p:cViewPr varScale="1">
        <p:scale>
          <a:sx n="57" d="100"/>
          <a:sy n="57" d="100"/>
        </p:scale>
        <p:origin x="184" y="1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7DEC8-852A-4F1F-8100-B4095B493CAD}" type="datetimeFigureOut">
              <a:rPr lang="pt-BR" smtClean="0"/>
              <a:t>09/04/2023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775DB-4DD8-4963-937B-467A8D6E241F}" type="slidenum">
              <a:rPr lang="pt-BR" smtClean="0"/>
              <a:t>‹nº›</a:t>
            </a:fld>
            <a:endParaRPr lang="pt-BR"/>
          </a:p>
        </p:txBody>
      </p:sp>
    </p:spTree>
    <p:extLst>
      <p:ext uri="{BB962C8B-B14F-4D97-AF65-F5344CB8AC3E}">
        <p14:creationId xmlns:p14="http://schemas.microsoft.com/office/powerpoint/2010/main" val="2766771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A adaptação acarreta no desenvolvimento de novas fundamentações (PIAGET, 2003 apud MOURA, 2013).</a:t>
            </a:r>
          </a:p>
          <a:p>
            <a:endParaRPr lang="pt-BR" dirty="0"/>
          </a:p>
        </p:txBody>
      </p:sp>
      <p:sp>
        <p:nvSpPr>
          <p:cNvPr id="4" name="Espaço Reservado para Número de Slide 3"/>
          <p:cNvSpPr>
            <a:spLocks noGrp="1"/>
          </p:cNvSpPr>
          <p:nvPr>
            <p:ph type="sldNum" sz="quarter" idx="5"/>
          </p:nvPr>
        </p:nvSpPr>
        <p:spPr/>
        <p:txBody>
          <a:bodyPr/>
          <a:lstStyle/>
          <a:p>
            <a:fld id="{C6F775DB-4DD8-4963-937B-467A8D6E241F}" type="slidenum">
              <a:rPr lang="pt-BR" smtClean="0"/>
              <a:t>7</a:t>
            </a:fld>
            <a:endParaRPr lang="pt-BR"/>
          </a:p>
        </p:txBody>
      </p:sp>
    </p:spTree>
    <p:extLst>
      <p:ext uri="{BB962C8B-B14F-4D97-AF65-F5344CB8AC3E}">
        <p14:creationId xmlns:p14="http://schemas.microsoft.com/office/powerpoint/2010/main" val="9428005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pa Encontro ao Viv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366B4B-03EC-491A-84A1-45AA8A3F6B04}"/>
              </a:ext>
            </a:extLst>
          </p:cNvPr>
          <p:cNvSpPr>
            <a:spLocks noGrp="1" noChangeAspect="1"/>
          </p:cNvSpPr>
          <p:nvPr>
            <p:ph type="title" hasCustomPrompt="1"/>
          </p:nvPr>
        </p:nvSpPr>
        <p:spPr>
          <a:xfrm>
            <a:off x="1574800" y="2143125"/>
            <a:ext cx="9982200" cy="785581"/>
          </a:xfrm>
        </p:spPr>
        <p:txBody>
          <a:bodyPr anchor="t" anchorCtr="0">
            <a:noAutofit/>
          </a:bodyPr>
          <a:lstStyle>
            <a:lvl1pPr>
              <a:defRPr/>
            </a:lvl1pPr>
          </a:lstStyle>
          <a:p>
            <a:r>
              <a:rPr lang="pt-BR" dirty="0"/>
              <a:t>Nome da disciplina</a:t>
            </a:r>
          </a:p>
        </p:txBody>
      </p:sp>
      <p:sp>
        <p:nvSpPr>
          <p:cNvPr id="4" name="Espaço Reservado para Texto 3">
            <a:extLst>
              <a:ext uri="{FF2B5EF4-FFF2-40B4-BE49-F238E27FC236}">
                <a16:creationId xmlns:a16="http://schemas.microsoft.com/office/drawing/2014/main" id="{DDC68DF3-1B60-4A04-BD32-C728B398A7F6}"/>
              </a:ext>
            </a:extLst>
          </p:cNvPr>
          <p:cNvSpPr>
            <a:spLocks noGrp="1" noChangeAspect="1"/>
          </p:cNvSpPr>
          <p:nvPr>
            <p:ph type="body" sz="quarter" idx="10" hasCustomPrompt="1"/>
          </p:nvPr>
        </p:nvSpPr>
        <p:spPr>
          <a:xfrm>
            <a:off x="1574800" y="3721100"/>
            <a:ext cx="8928100" cy="635000"/>
          </a:xfrm>
        </p:spPr>
        <p:txBody>
          <a:bodyPr>
            <a:noAutofit/>
          </a:bodyPr>
          <a:lstStyle>
            <a:lvl1pPr>
              <a:defRPr b="1"/>
            </a:lvl1pPr>
          </a:lstStyle>
          <a:p>
            <a:pPr lvl="0"/>
            <a:r>
              <a:rPr lang="pt-BR" dirty="0"/>
              <a:t>Nome do Professor</a:t>
            </a:r>
          </a:p>
        </p:txBody>
      </p:sp>
    </p:spTree>
    <p:extLst>
      <p:ext uri="{BB962C8B-B14F-4D97-AF65-F5344CB8AC3E}">
        <p14:creationId xmlns:p14="http://schemas.microsoft.com/office/powerpoint/2010/main" val="1439095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a Aula Conceitu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366B4B-03EC-491A-84A1-45AA8A3F6B04}"/>
              </a:ext>
            </a:extLst>
          </p:cNvPr>
          <p:cNvSpPr>
            <a:spLocks noGrp="1" noChangeAspect="1"/>
          </p:cNvSpPr>
          <p:nvPr>
            <p:ph type="title" hasCustomPrompt="1"/>
          </p:nvPr>
        </p:nvSpPr>
        <p:spPr>
          <a:xfrm>
            <a:off x="1574800" y="2143125"/>
            <a:ext cx="9982200" cy="785581"/>
          </a:xfrm>
        </p:spPr>
        <p:txBody>
          <a:bodyPr anchor="t" anchorCtr="0">
            <a:noAutofit/>
          </a:bodyPr>
          <a:lstStyle>
            <a:lvl1pPr>
              <a:defRPr/>
            </a:lvl1pPr>
          </a:lstStyle>
          <a:p>
            <a:r>
              <a:rPr lang="pt-BR" dirty="0"/>
              <a:t>Nome da disciplina</a:t>
            </a:r>
          </a:p>
        </p:txBody>
      </p:sp>
      <p:sp>
        <p:nvSpPr>
          <p:cNvPr id="4" name="Espaço Reservado para Texto 3">
            <a:extLst>
              <a:ext uri="{FF2B5EF4-FFF2-40B4-BE49-F238E27FC236}">
                <a16:creationId xmlns:a16="http://schemas.microsoft.com/office/drawing/2014/main" id="{DDC68DF3-1B60-4A04-BD32-C728B398A7F6}"/>
              </a:ext>
            </a:extLst>
          </p:cNvPr>
          <p:cNvSpPr>
            <a:spLocks noGrp="1" noChangeAspect="1"/>
          </p:cNvSpPr>
          <p:nvPr>
            <p:ph type="body" sz="quarter" idx="10" hasCustomPrompt="1"/>
          </p:nvPr>
        </p:nvSpPr>
        <p:spPr>
          <a:xfrm>
            <a:off x="1574800" y="3721100"/>
            <a:ext cx="8928100" cy="635000"/>
          </a:xfrm>
        </p:spPr>
        <p:txBody>
          <a:bodyPr>
            <a:noAutofit/>
          </a:bodyPr>
          <a:lstStyle>
            <a:lvl1pPr>
              <a:defRPr b="1"/>
            </a:lvl1pPr>
          </a:lstStyle>
          <a:p>
            <a:pPr lvl="0"/>
            <a:r>
              <a:rPr lang="pt-BR" dirty="0"/>
              <a:t>Nome do Professor</a:t>
            </a:r>
          </a:p>
        </p:txBody>
      </p:sp>
      <p:sp>
        <p:nvSpPr>
          <p:cNvPr id="6" name="CaixaDeTexto 5">
            <a:extLst>
              <a:ext uri="{FF2B5EF4-FFF2-40B4-BE49-F238E27FC236}">
                <a16:creationId xmlns:a16="http://schemas.microsoft.com/office/drawing/2014/main" id="{091AEA61-37E1-4724-B3F1-05D621F02E9C}"/>
              </a:ext>
            </a:extLst>
          </p:cNvPr>
          <p:cNvSpPr txBox="1"/>
          <p:nvPr userDrawn="1"/>
        </p:nvSpPr>
        <p:spPr>
          <a:xfrm>
            <a:off x="9662325" y="787400"/>
            <a:ext cx="1620957" cy="523220"/>
          </a:xfrm>
          <a:prstGeom prst="rect">
            <a:avLst/>
          </a:prstGeom>
          <a:noFill/>
        </p:spPr>
        <p:txBody>
          <a:bodyPr wrap="none" rtlCol="0">
            <a:spAutoFit/>
          </a:bodyPr>
          <a:lstStyle/>
          <a:p>
            <a:r>
              <a:rPr lang="pt-BR" sz="2800" b="1" i="1" dirty="0">
                <a:solidFill>
                  <a:srgbClr val="C00000"/>
                </a:solidFill>
              </a:rPr>
              <a:t>Unidade: </a:t>
            </a:r>
          </a:p>
        </p:txBody>
      </p:sp>
      <p:sp>
        <p:nvSpPr>
          <p:cNvPr id="7" name="CaixaDeTexto 6">
            <a:extLst>
              <a:ext uri="{FF2B5EF4-FFF2-40B4-BE49-F238E27FC236}">
                <a16:creationId xmlns:a16="http://schemas.microsoft.com/office/drawing/2014/main" id="{96712904-976E-40C8-A74D-B85551B7B2B5}"/>
              </a:ext>
            </a:extLst>
          </p:cNvPr>
          <p:cNvSpPr txBox="1"/>
          <p:nvPr userDrawn="1"/>
        </p:nvSpPr>
        <p:spPr>
          <a:xfrm>
            <a:off x="10198100" y="1183597"/>
            <a:ext cx="1050288" cy="523220"/>
          </a:xfrm>
          <a:prstGeom prst="rect">
            <a:avLst/>
          </a:prstGeom>
          <a:noFill/>
        </p:spPr>
        <p:txBody>
          <a:bodyPr wrap="none" rtlCol="0">
            <a:spAutoFit/>
          </a:bodyPr>
          <a:lstStyle/>
          <a:p>
            <a:r>
              <a:rPr lang="pt-BR" sz="2800" b="1" i="1" dirty="0">
                <a:solidFill>
                  <a:srgbClr val="C00000"/>
                </a:solidFill>
              </a:rPr>
              <a:t>Aula: </a:t>
            </a:r>
          </a:p>
        </p:txBody>
      </p:sp>
    </p:spTree>
    <p:extLst>
      <p:ext uri="{BB962C8B-B14F-4D97-AF65-F5344CB8AC3E}">
        <p14:creationId xmlns:p14="http://schemas.microsoft.com/office/powerpoint/2010/main" val="3294580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ú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47FFA7-76BD-4612-8A02-503FDE099005}"/>
              </a:ext>
            </a:extLst>
          </p:cNvPr>
          <p:cNvSpPr>
            <a:spLocks noGrp="1"/>
          </p:cNvSpPr>
          <p:nvPr>
            <p:ph type="title"/>
          </p:nvPr>
        </p:nvSpPr>
        <p:spPr>
          <a:xfrm>
            <a:off x="571500" y="365125"/>
            <a:ext cx="11112500" cy="785581"/>
          </a:xfrm>
          <a:noFill/>
        </p:spPr>
        <p:txBody>
          <a:bodyPr anchor="t" anchorCtr="0">
            <a:noAutofit/>
          </a:bodyPr>
          <a:lstStyle>
            <a:lvl1pPr>
              <a:defRPr sz="4000"/>
            </a:lvl1pPr>
          </a:lstStyle>
          <a:p>
            <a:r>
              <a:rPr lang="pt-BR" dirty="0"/>
              <a:t>Clique para editar o título Mestre</a:t>
            </a:r>
          </a:p>
        </p:txBody>
      </p:sp>
      <p:sp>
        <p:nvSpPr>
          <p:cNvPr id="3" name="Espaço Reservado para Número de Slide 2">
            <a:extLst>
              <a:ext uri="{FF2B5EF4-FFF2-40B4-BE49-F238E27FC236}">
                <a16:creationId xmlns:a16="http://schemas.microsoft.com/office/drawing/2014/main" id="{86128DE7-D6A6-4AB1-9870-10EBC3DBB2FD}"/>
              </a:ext>
            </a:extLst>
          </p:cNvPr>
          <p:cNvSpPr>
            <a:spLocks noGrp="1"/>
          </p:cNvSpPr>
          <p:nvPr>
            <p:ph type="sldNum" sz="quarter" idx="10"/>
          </p:nvPr>
        </p:nvSpPr>
        <p:spPr>
          <a:xfrm>
            <a:off x="-38100" y="0"/>
            <a:ext cx="482600" cy="365125"/>
          </a:xfrm>
        </p:spPr>
        <p:txBody>
          <a:bodyPr/>
          <a:lstStyle>
            <a:lvl1pPr algn="ctr">
              <a:defRPr baseline="0">
                <a:solidFill>
                  <a:schemeClr val="bg1"/>
                </a:solidFill>
              </a:defRPr>
            </a:lvl1pPr>
          </a:lstStyle>
          <a:p>
            <a:fld id="{E92A0AE8-7FE7-4E7E-92EB-E4F84B95CD97}" type="slidenum">
              <a:rPr lang="pt-BR" smtClean="0"/>
              <a:pPr/>
              <a:t>‹nº›</a:t>
            </a:fld>
            <a:endParaRPr lang="pt-BR" dirty="0"/>
          </a:p>
        </p:txBody>
      </p:sp>
      <p:sp>
        <p:nvSpPr>
          <p:cNvPr id="5" name="Espaço Reservado para Texto 4">
            <a:extLst>
              <a:ext uri="{FF2B5EF4-FFF2-40B4-BE49-F238E27FC236}">
                <a16:creationId xmlns:a16="http://schemas.microsoft.com/office/drawing/2014/main" id="{9DBC9642-00B6-44DC-BBBB-BD65A3CB6FC4}"/>
              </a:ext>
            </a:extLst>
          </p:cNvPr>
          <p:cNvSpPr>
            <a:spLocks noGrp="1"/>
          </p:cNvSpPr>
          <p:nvPr>
            <p:ph type="body" sz="quarter" idx="11"/>
          </p:nvPr>
        </p:nvSpPr>
        <p:spPr>
          <a:xfrm>
            <a:off x="571500" y="1438275"/>
            <a:ext cx="11417300" cy="4924425"/>
          </a:xfrm>
        </p:spPr>
        <p:txBody>
          <a:bodyPr/>
          <a:lstStyle>
            <a:lvl1pPr marL="0" indent="0">
              <a:buFont typeface="Arial" panose="020B0604020202020204" pitchFamily="34" charset="0"/>
              <a:buNone/>
              <a:defRPr/>
            </a:lvl1pPr>
          </a:lstStyle>
          <a:p>
            <a:pPr lvl="0"/>
            <a:r>
              <a:rPr lang="pt-BR" dirty="0"/>
              <a:t>Clique para editar os estilos de texto Mestres</a:t>
            </a:r>
          </a:p>
        </p:txBody>
      </p:sp>
    </p:spTree>
    <p:extLst>
      <p:ext uri="{BB962C8B-B14F-4D97-AF65-F5344CB8AC3E}">
        <p14:creationId xmlns:p14="http://schemas.microsoft.com/office/powerpoint/2010/main" val="10442372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Espaço Reservado para Título 6">
            <a:extLst>
              <a:ext uri="{FF2B5EF4-FFF2-40B4-BE49-F238E27FC236}">
                <a16:creationId xmlns:a16="http://schemas.microsoft.com/office/drawing/2014/main" id="{C9CCFC4C-73A3-47A6-ACE9-07A4560AE92B}"/>
              </a:ext>
            </a:extLst>
          </p:cNvPr>
          <p:cNvSpPr>
            <a:spLocks noGrp="1"/>
          </p:cNvSpPr>
          <p:nvPr>
            <p:ph type="title"/>
          </p:nvPr>
        </p:nvSpPr>
        <p:spPr>
          <a:xfrm>
            <a:off x="838200" y="365125"/>
            <a:ext cx="10515600" cy="785581"/>
          </a:xfrm>
          <a:prstGeom prst="rect">
            <a:avLst/>
          </a:prstGeom>
        </p:spPr>
        <p:txBody>
          <a:bodyPr vert="horz" lIns="91440" tIns="45720" rIns="91440" bIns="45720" rtlCol="0" anchor="ctr">
            <a:normAutofit/>
          </a:bodyPr>
          <a:lstStyle/>
          <a:p>
            <a:r>
              <a:rPr lang="pt-BR"/>
              <a:t>Clique para editar o título Mestre</a:t>
            </a:r>
          </a:p>
        </p:txBody>
      </p:sp>
      <p:sp>
        <p:nvSpPr>
          <p:cNvPr id="8" name="Espaço Reservado para Texto 7">
            <a:extLst>
              <a:ext uri="{FF2B5EF4-FFF2-40B4-BE49-F238E27FC236}">
                <a16:creationId xmlns:a16="http://schemas.microsoft.com/office/drawing/2014/main" id="{5B52F954-533E-47A8-9240-D50427E328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dirty="0"/>
              <a:t>Clique para editar os estilos de texto Mestres</a:t>
            </a:r>
          </a:p>
        </p:txBody>
      </p:sp>
      <p:sp>
        <p:nvSpPr>
          <p:cNvPr id="9" name="Espaço Reservado para Número de Slide 8">
            <a:extLst>
              <a:ext uri="{FF2B5EF4-FFF2-40B4-BE49-F238E27FC236}">
                <a16:creationId xmlns:a16="http://schemas.microsoft.com/office/drawing/2014/main" id="{E545B369-6233-4279-B8E9-AE2C971545BA}"/>
              </a:ext>
            </a:extLst>
          </p:cNvPr>
          <p:cNvSpPr>
            <a:spLocks noGrp="1"/>
          </p:cNvSpPr>
          <p:nvPr>
            <p:ph type="sldNum" sz="quarter" idx="4"/>
          </p:nvPr>
        </p:nvSpPr>
        <p:spPr>
          <a:xfrm>
            <a:off x="11605517" y="6472327"/>
            <a:ext cx="565935" cy="365125"/>
          </a:xfrm>
          <a:prstGeom prst="rect">
            <a:avLst/>
          </a:prstGeom>
        </p:spPr>
        <p:txBody>
          <a:bodyPr vert="horz" lIns="91440" tIns="45720" rIns="91440" bIns="45720" rtlCol="0" anchor="ctr"/>
          <a:lstStyle>
            <a:lvl1pPr algn="r">
              <a:defRPr sz="1400" b="1">
                <a:solidFill>
                  <a:schemeClr val="tx1">
                    <a:tint val="75000"/>
                  </a:schemeClr>
                </a:solidFill>
              </a:defRPr>
            </a:lvl1pPr>
          </a:lstStyle>
          <a:p>
            <a:fld id="{E92A0AE8-7FE7-4E7E-92EB-E4F84B95CD97}" type="slidenum">
              <a:rPr lang="pt-BR" smtClean="0"/>
              <a:pPr/>
              <a:t>‹nº›</a:t>
            </a:fld>
            <a:endParaRPr lang="pt-BR" dirty="0"/>
          </a:p>
        </p:txBody>
      </p:sp>
      <p:sp>
        <p:nvSpPr>
          <p:cNvPr id="10" name="Espaço Reservado para Rodapé 9">
            <a:extLst>
              <a:ext uri="{FF2B5EF4-FFF2-40B4-BE49-F238E27FC236}">
                <a16:creationId xmlns:a16="http://schemas.microsoft.com/office/drawing/2014/main" id="{B7908752-763F-4481-8E31-9BF1C2EA01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Tree>
    <p:extLst>
      <p:ext uri="{BB962C8B-B14F-4D97-AF65-F5344CB8AC3E}">
        <p14:creationId xmlns:p14="http://schemas.microsoft.com/office/powerpoint/2010/main" val="3318827343"/>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1" r:id="rId3"/>
  </p:sldLayoutIdLst>
  <p:hf hdr="0" ftr="0" dt="0"/>
  <p:txStyles>
    <p:titleStyle>
      <a:lvl1pPr algn="l" defTabSz="914400" rtl="0" eaLnBrk="1" latinLnBrk="0" hangingPunct="1">
        <a:lnSpc>
          <a:spcPct val="90000"/>
        </a:lnSpc>
        <a:spcBef>
          <a:spcPct val="0"/>
        </a:spcBef>
        <a:buNone/>
        <a:defRPr sz="4400" b="1" i="0" kern="1200" cap="all" baseline="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hyperlink" Target="http://www./" TargetMode="Externa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hyperlink" Target="mailto:camilacarvalho@Unipar.br" TargetMode="Externa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E8622-8FB9-4B6B-864E-C7E7E0BDEB53}"/>
              </a:ext>
            </a:extLst>
          </p:cNvPr>
          <p:cNvSpPr>
            <a:spLocks noGrp="1" noChangeAspect="1"/>
          </p:cNvSpPr>
          <p:nvPr>
            <p:ph type="title"/>
          </p:nvPr>
        </p:nvSpPr>
        <p:spPr>
          <a:xfrm>
            <a:off x="1574800" y="2143125"/>
            <a:ext cx="9956800" cy="785581"/>
          </a:xfrm>
        </p:spPr>
        <p:txBody>
          <a:bodyPr anchor="t" anchorCtr="0">
            <a:noAutofit/>
          </a:bodyPr>
          <a:lstStyle/>
          <a:p>
            <a:endParaRPr lang="pt-BR" dirty="0"/>
          </a:p>
        </p:txBody>
      </p:sp>
      <p:sp>
        <p:nvSpPr>
          <p:cNvPr id="3" name="Espaço Reservado para Texto 2">
            <a:extLst>
              <a:ext uri="{FF2B5EF4-FFF2-40B4-BE49-F238E27FC236}">
                <a16:creationId xmlns:a16="http://schemas.microsoft.com/office/drawing/2014/main" id="{DFE2A738-E87A-4410-A250-30317CB2A99A}"/>
              </a:ext>
            </a:extLst>
          </p:cNvPr>
          <p:cNvSpPr>
            <a:spLocks noGrp="1" noChangeAspect="1"/>
          </p:cNvSpPr>
          <p:nvPr>
            <p:ph type="body" sz="quarter" idx="10"/>
          </p:nvPr>
        </p:nvSpPr>
        <p:spPr/>
        <p:txBody>
          <a:bodyPr>
            <a:noAutofit/>
          </a:bodyPr>
          <a:lstStyle/>
          <a:p>
            <a:endParaRPr lang="pt-BR" dirty="0"/>
          </a:p>
        </p:txBody>
      </p:sp>
      <p:sp>
        <p:nvSpPr>
          <p:cNvPr id="4" name="CaixaDeTexto 3">
            <a:extLst>
              <a:ext uri="{FF2B5EF4-FFF2-40B4-BE49-F238E27FC236}">
                <a16:creationId xmlns:a16="http://schemas.microsoft.com/office/drawing/2014/main" id="{1B93D2A7-B0AD-4C5A-9E84-01FD50D76065}"/>
              </a:ext>
            </a:extLst>
          </p:cNvPr>
          <p:cNvSpPr txBox="1"/>
          <p:nvPr/>
        </p:nvSpPr>
        <p:spPr>
          <a:xfrm>
            <a:off x="11112500" y="236538"/>
            <a:ext cx="419100" cy="461665"/>
          </a:xfrm>
          <a:prstGeom prst="rect">
            <a:avLst/>
          </a:prstGeom>
          <a:noFill/>
        </p:spPr>
        <p:txBody>
          <a:bodyPr wrap="square" rtlCol="0">
            <a:spAutoFit/>
          </a:bodyPr>
          <a:lstStyle/>
          <a:p>
            <a:pPr algn="ctr"/>
            <a:r>
              <a:rPr lang="pt-BR" sz="2400" b="1" dirty="0">
                <a:solidFill>
                  <a:schemeClr val="bg1"/>
                </a:solidFill>
              </a:rPr>
              <a:t>1</a:t>
            </a:r>
          </a:p>
        </p:txBody>
      </p:sp>
    </p:spTree>
    <p:extLst>
      <p:ext uri="{BB962C8B-B14F-4D97-AF65-F5344CB8AC3E}">
        <p14:creationId xmlns:p14="http://schemas.microsoft.com/office/powerpoint/2010/main" val="1767840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C908D2-DF0D-2742-9E7C-0BD0DE71DEB9}"/>
              </a:ext>
            </a:extLst>
          </p:cNvPr>
          <p:cNvSpPr>
            <a:spLocks noGrp="1"/>
          </p:cNvSpPr>
          <p:nvPr>
            <p:ph type="title"/>
          </p:nvPr>
        </p:nvSpPr>
        <p:spPr/>
        <p:txBody>
          <a:bodyPr/>
          <a:lstStyle/>
          <a:p>
            <a:endParaRPr lang="pt-BR" dirty="0"/>
          </a:p>
        </p:txBody>
      </p:sp>
      <p:sp>
        <p:nvSpPr>
          <p:cNvPr id="3" name="Espaço Reservado para Número de Slide 2">
            <a:extLst>
              <a:ext uri="{FF2B5EF4-FFF2-40B4-BE49-F238E27FC236}">
                <a16:creationId xmlns:a16="http://schemas.microsoft.com/office/drawing/2014/main" id="{6F421B75-F8A0-6A4F-AD07-B08655068F3A}"/>
              </a:ext>
            </a:extLst>
          </p:cNvPr>
          <p:cNvSpPr>
            <a:spLocks noGrp="1"/>
          </p:cNvSpPr>
          <p:nvPr>
            <p:ph type="sldNum" sz="quarter" idx="10"/>
          </p:nvPr>
        </p:nvSpPr>
        <p:spPr/>
        <p:txBody>
          <a:bodyPr/>
          <a:lstStyle/>
          <a:p>
            <a:fld id="{E92A0AE8-7FE7-4E7E-92EB-E4F84B95CD97}" type="slidenum">
              <a:rPr lang="pt-BR" smtClean="0"/>
              <a:pPr/>
              <a:t>10</a:t>
            </a:fld>
            <a:endParaRPr lang="pt-BR" dirty="0"/>
          </a:p>
        </p:txBody>
      </p:sp>
      <p:sp>
        <p:nvSpPr>
          <p:cNvPr id="4" name="Espaço Reservado para Texto 3">
            <a:extLst>
              <a:ext uri="{FF2B5EF4-FFF2-40B4-BE49-F238E27FC236}">
                <a16:creationId xmlns:a16="http://schemas.microsoft.com/office/drawing/2014/main" id="{4D9D1909-1FBA-1444-8218-39C03F0F437B}"/>
              </a:ext>
            </a:extLst>
          </p:cNvPr>
          <p:cNvSpPr>
            <a:spLocks noGrp="1"/>
          </p:cNvSpPr>
          <p:nvPr>
            <p:ph type="body" sz="quarter" idx="11"/>
          </p:nvPr>
        </p:nvSpPr>
        <p:spPr/>
        <p:txBody>
          <a:bodyPr>
            <a:normAutofit/>
          </a:bodyPr>
          <a:lstStyle/>
          <a:p>
            <a:pPr algn="ctr"/>
            <a:r>
              <a:rPr lang="pt-BR" sz="6000" b="1" dirty="0">
                <a:latin typeface="+mj-lt"/>
              </a:rPr>
              <a:t>Vamos ver a definição de Artificial</a:t>
            </a:r>
          </a:p>
        </p:txBody>
      </p:sp>
    </p:spTree>
    <p:extLst>
      <p:ext uri="{BB962C8B-B14F-4D97-AF65-F5344CB8AC3E}">
        <p14:creationId xmlns:p14="http://schemas.microsoft.com/office/powerpoint/2010/main" val="309652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ED7D5D-5101-484F-98DD-86889A7A6BF7}"/>
              </a:ext>
            </a:extLst>
          </p:cNvPr>
          <p:cNvSpPr>
            <a:spLocks noGrp="1"/>
          </p:cNvSpPr>
          <p:nvPr>
            <p:ph type="title"/>
          </p:nvPr>
        </p:nvSpPr>
        <p:spPr/>
        <p:txBody>
          <a:bodyPr/>
          <a:lstStyle/>
          <a:p>
            <a:r>
              <a:rPr lang="pt-BR" dirty="0"/>
              <a:t>Definição de Artificial</a:t>
            </a:r>
          </a:p>
        </p:txBody>
      </p:sp>
      <p:sp>
        <p:nvSpPr>
          <p:cNvPr id="3" name="Espaço Reservado para Número de Slide 2">
            <a:extLst>
              <a:ext uri="{FF2B5EF4-FFF2-40B4-BE49-F238E27FC236}">
                <a16:creationId xmlns:a16="http://schemas.microsoft.com/office/drawing/2014/main" id="{C51C5823-BA10-0649-BEE2-7775101A2AA6}"/>
              </a:ext>
            </a:extLst>
          </p:cNvPr>
          <p:cNvSpPr>
            <a:spLocks noGrp="1"/>
          </p:cNvSpPr>
          <p:nvPr>
            <p:ph type="sldNum" sz="quarter" idx="10"/>
          </p:nvPr>
        </p:nvSpPr>
        <p:spPr/>
        <p:txBody>
          <a:bodyPr/>
          <a:lstStyle/>
          <a:p>
            <a:fld id="{E92A0AE8-7FE7-4E7E-92EB-E4F84B95CD97}" type="slidenum">
              <a:rPr lang="pt-BR" smtClean="0"/>
              <a:pPr/>
              <a:t>11</a:t>
            </a:fld>
            <a:endParaRPr lang="pt-BR" dirty="0"/>
          </a:p>
        </p:txBody>
      </p:sp>
      <p:sp>
        <p:nvSpPr>
          <p:cNvPr id="4" name="Espaço Reservado para Texto 3">
            <a:extLst>
              <a:ext uri="{FF2B5EF4-FFF2-40B4-BE49-F238E27FC236}">
                <a16:creationId xmlns:a16="http://schemas.microsoft.com/office/drawing/2014/main" id="{FB50200E-F4FF-5744-97AF-16958C6F496D}"/>
              </a:ext>
            </a:extLst>
          </p:cNvPr>
          <p:cNvSpPr>
            <a:spLocks noGrp="1"/>
          </p:cNvSpPr>
          <p:nvPr>
            <p:ph type="body" sz="quarter" idx="11"/>
          </p:nvPr>
        </p:nvSpPr>
        <p:spPr/>
        <p:txBody>
          <a:bodyPr>
            <a:normAutofit/>
          </a:bodyPr>
          <a:lstStyle/>
          <a:p>
            <a:pPr marL="114300" indent="-457200" algn="just" rtl="0">
              <a:spcBef>
                <a:spcPts val="1200"/>
              </a:spcBef>
              <a:spcAft>
                <a:spcPts val="0"/>
              </a:spcAft>
              <a:buFont typeface="Wingdings" pitchFamily="2" charset="2"/>
              <a:buChar char="v"/>
            </a:pPr>
            <a:r>
              <a:rPr lang="pt-BR" sz="4800" b="1" i="0" u="none" strike="noStrike" dirty="0">
                <a:solidFill>
                  <a:srgbClr val="000000"/>
                </a:solidFill>
                <a:effectLst/>
              </a:rPr>
              <a:t>Artificial </a:t>
            </a:r>
            <a:r>
              <a:rPr lang="pt-BR" sz="4800" b="0" i="0" u="none" strike="noStrike" dirty="0">
                <a:solidFill>
                  <a:srgbClr val="000000"/>
                </a:solidFill>
                <a:effectLst/>
              </a:rPr>
              <a:t>(Aurélio):</a:t>
            </a:r>
            <a:endParaRPr lang="pt-BR" sz="7200" b="0" dirty="0">
              <a:effectLst/>
            </a:endParaRPr>
          </a:p>
          <a:p>
            <a:pPr marL="800100" lvl="1" indent="-457200" algn="just">
              <a:spcBef>
                <a:spcPts val="0"/>
              </a:spcBef>
              <a:buFont typeface="Wingdings" pitchFamily="2" charset="2"/>
              <a:buChar char="v"/>
            </a:pPr>
            <a:r>
              <a:rPr lang="pt-BR" sz="4000" dirty="0">
                <a:solidFill>
                  <a:srgbClr val="000000"/>
                </a:solidFill>
              </a:rPr>
              <a:t>P</a:t>
            </a:r>
            <a:r>
              <a:rPr lang="pt-BR" sz="4000" b="0" i="0" u="none" strike="noStrike" dirty="0">
                <a:solidFill>
                  <a:srgbClr val="000000"/>
                </a:solidFill>
                <a:effectLst/>
              </a:rPr>
              <a:t>roduzido pela arte ou pela indústria; não natural</a:t>
            </a:r>
            <a:endParaRPr lang="pt-BR" sz="4800" dirty="0"/>
          </a:p>
        </p:txBody>
      </p:sp>
    </p:spTree>
    <p:extLst>
      <p:ext uri="{BB962C8B-B14F-4D97-AF65-F5344CB8AC3E}">
        <p14:creationId xmlns:p14="http://schemas.microsoft.com/office/powerpoint/2010/main" val="714603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C908D2-DF0D-2742-9E7C-0BD0DE71DEB9}"/>
              </a:ext>
            </a:extLst>
          </p:cNvPr>
          <p:cNvSpPr>
            <a:spLocks noGrp="1"/>
          </p:cNvSpPr>
          <p:nvPr>
            <p:ph type="title"/>
          </p:nvPr>
        </p:nvSpPr>
        <p:spPr/>
        <p:txBody>
          <a:bodyPr/>
          <a:lstStyle/>
          <a:p>
            <a:endParaRPr lang="pt-BR" dirty="0"/>
          </a:p>
        </p:txBody>
      </p:sp>
      <p:sp>
        <p:nvSpPr>
          <p:cNvPr id="3" name="Espaço Reservado para Número de Slide 2">
            <a:extLst>
              <a:ext uri="{FF2B5EF4-FFF2-40B4-BE49-F238E27FC236}">
                <a16:creationId xmlns:a16="http://schemas.microsoft.com/office/drawing/2014/main" id="{6F421B75-F8A0-6A4F-AD07-B08655068F3A}"/>
              </a:ext>
            </a:extLst>
          </p:cNvPr>
          <p:cNvSpPr>
            <a:spLocks noGrp="1"/>
          </p:cNvSpPr>
          <p:nvPr>
            <p:ph type="sldNum" sz="quarter" idx="10"/>
          </p:nvPr>
        </p:nvSpPr>
        <p:spPr/>
        <p:txBody>
          <a:bodyPr/>
          <a:lstStyle/>
          <a:p>
            <a:fld id="{E92A0AE8-7FE7-4E7E-92EB-E4F84B95CD97}" type="slidenum">
              <a:rPr lang="pt-BR" smtClean="0"/>
              <a:pPr/>
              <a:t>12</a:t>
            </a:fld>
            <a:endParaRPr lang="pt-BR" dirty="0"/>
          </a:p>
        </p:txBody>
      </p:sp>
      <p:sp>
        <p:nvSpPr>
          <p:cNvPr id="4" name="Espaço Reservado para Texto 3">
            <a:extLst>
              <a:ext uri="{FF2B5EF4-FFF2-40B4-BE49-F238E27FC236}">
                <a16:creationId xmlns:a16="http://schemas.microsoft.com/office/drawing/2014/main" id="{4D9D1909-1FBA-1444-8218-39C03F0F437B}"/>
              </a:ext>
            </a:extLst>
          </p:cNvPr>
          <p:cNvSpPr>
            <a:spLocks noGrp="1"/>
          </p:cNvSpPr>
          <p:nvPr>
            <p:ph type="body" sz="quarter" idx="11"/>
          </p:nvPr>
        </p:nvSpPr>
        <p:spPr/>
        <p:txBody>
          <a:bodyPr>
            <a:normAutofit/>
          </a:bodyPr>
          <a:lstStyle/>
          <a:p>
            <a:pPr algn="ctr"/>
            <a:r>
              <a:rPr lang="pt-BR" sz="6000" b="1" dirty="0">
                <a:latin typeface="+mj-lt"/>
              </a:rPr>
              <a:t>Vamos ver a definição de Inteligência Artificial</a:t>
            </a:r>
          </a:p>
        </p:txBody>
      </p:sp>
    </p:spTree>
    <p:extLst>
      <p:ext uri="{BB962C8B-B14F-4D97-AF65-F5344CB8AC3E}">
        <p14:creationId xmlns:p14="http://schemas.microsoft.com/office/powerpoint/2010/main" val="2359964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2BC154-2333-7646-93B0-CD57280AA326}"/>
              </a:ext>
            </a:extLst>
          </p:cNvPr>
          <p:cNvSpPr>
            <a:spLocks noGrp="1"/>
          </p:cNvSpPr>
          <p:nvPr>
            <p:ph type="title"/>
          </p:nvPr>
        </p:nvSpPr>
        <p:spPr/>
        <p:txBody>
          <a:bodyPr/>
          <a:lstStyle/>
          <a:p>
            <a:r>
              <a:rPr lang="pt-BR" dirty="0"/>
              <a:t>Definição de inteligência artificial</a:t>
            </a:r>
          </a:p>
        </p:txBody>
      </p:sp>
      <p:sp>
        <p:nvSpPr>
          <p:cNvPr id="3" name="Espaço Reservado para Número de Slide 2">
            <a:extLst>
              <a:ext uri="{FF2B5EF4-FFF2-40B4-BE49-F238E27FC236}">
                <a16:creationId xmlns:a16="http://schemas.microsoft.com/office/drawing/2014/main" id="{C5409F40-427B-FE41-AAE6-8EF996C92C07}"/>
              </a:ext>
            </a:extLst>
          </p:cNvPr>
          <p:cNvSpPr>
            <a:spLocks noGrp="1"/>
          </p:cNvSpPr>
          <p:nvPr>
            <p:ph type="sldNum" sz="quarter" idx="10"/>
          </p:nvPr>
        </p:nvSpPr>
        <p:spPr/>
        <p:txBody>
          <a:bodyPr/>
          <a:lstStyle/>
          <a:p>
            <a:fld id="{E92A0AE8-7FE7-4E7E-92EB-E4F84B95CD97}" type="slidenum">
              <a:rPr lang="pt-BR" smtClean="0"/>
              <a:pPr/>
              <a:t>13</a:t>
            </a:fld>
            <a:endParaRPr lang="pt-BR" dirty="0"/>
          </a:p>
        </p:txBody>
      </p:sp>
      <p:sp>
        <p:nvSpPr>
          <p:cNvPr id="4" name="Espaço Reservado para Texto 3">
            <a:extLst>
              <a:ext uri="{FF2B5EF4-FFF2-40B4-BE49-F238E27FC236}">
                <a16:creationId xmlns:a16="http://schemas.microsoft.com/office/drawing/2014/main" id="{2AC2FE1B-952E-9843-B9C1-1F9093F2FCD1}"/>
              </a:ext>
            </a:extLst>
          </p:cNvPr>
          <p:cNvSpPr>
            <a:spLocks noGrp="1"/>
          </p:cNvSpPr>
          <p:nvPr>
            <p:ph type="body" sz="quarter" idx="11"/>
          </p:nvPr>
        </p:nvSpPr>
        <p:spPr/>
        <p:txBody>
          <a:bodyPr>
            <a:normAutofit/>
          </a:bodyPr>
          <a:lstStyle/>
          <a:p>
            <a:pPr marL="285750" indent="-285750">
              <a:buFont typeface="Wingdings" pitchFamily="2" charset="2"/>
              <a:buChar char="v"/>
            </a:pPr>
            <a:r>
              <a:rPr lang="pt-BR" sz="4000" b="1" i="0" u="none" strike="noStrike" dirty="0">
                <a:solidFill>
                  <a:srgbClr val="000000"/>
                </a:solidFill>
                <a:effectLst/>
              </a:rPr>
              <a:t>Herbert Simon</a:t>
            </a:r>
            <a:r>
              <a:rPr lang="pt-BR" sz="4000" b="0" i="0" u="none" strike="noStrike" dirty="0">
                <a:solidFill>
                  <a:srgbClr val="000000"/>
                </a:solidFill>
                <a:effectLst/>
              </a:rPr>
              <a:t>: “o uso de programas de computador e técnicas de programação para clarificar os princípios da inteligência em geral e do pensamento humano em particular”</a:t>
            </a:r>
            <a:endParaRPr lang="pt-BR" sz="6000" dirty="0"/>
          </a:p>
        </p:txBody>
      </p:sp>
    </p:spTree>
    <p:extLst>
      <p:ext uri="{BB962C8B-B14F-4D97-AF65-F5344CB8AC3E}">
        <p14:creationId xmlns:p14="http://schemas.microsoft.com/office/powerpoint/2010/main" val="3240454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BBC56-4EE8-2F4C-9877-C5B63A161ED1}"/>
              </a:ext>
            </a:extLst>
          </p:cNvPr>
          <p:cNvSpPr>
            <a:spLocks noGrp="1"/>
          </p:cNvSpPr>
          <p:nvPr>
            <p:ph type="title"/>
          </p:nvPr>
        </p:nvSpPr>
        <p:spPr/>
        <p:txBody>
          <a:bodyPr/>
          <a:lstStyle/>
          <a:p>
            <a:r>
              <a:rPr lang="pt-BR" dirty="0"/>
              <a:t>Definição de inteligência artificial</a:t>
            </a:r>
          </a:p>
        </p:txBody>
      </p:sp>
      <p:sp>
        <p:nvSpPr>
          <p:cNvPr id="3" name="Espaço Reservado para Número de Slide 2">
            <a:extLst>
              <a:ext uri="{FF2B5EF4-FFF2-40B4-BE49-F238E27FC236}">
                <a16:creationId xmlns:a16="http://schemas.microsoft.com/office/drawing/2014/main" id="{F1ED1F85-6BBE-7C4F-AF86-C57C12C3458E}"/>
              </a:ext>
            </a:extLst>
          </p:cNvPr>
          <p:cNvSpPr>
            <a:spLocks noGrp="1"/>
          </p:cNvSpPr>
          <p:nvPr>
            <p:ph type="sldNum" sz="quarter" idx="10"/>
          </p:nvPr>
        </p:nvSpPr>
        <p:spPr/>
        <p:txBody>
          <a:bodyPr/>
          <a:lstStyle/>
          <a:p>
            <a:fld id="{E92A0AE8-7FE7-4E7E-92EB-E4F84B95CD97}" type="slidenum">
              <a:rPr lang="pt-BR" smtClean="0"/>
              <a:pPr/>
              <a:t>14</a:t>
            </a:fld>
            <a:endParaRPr lang="pt-BR" dirty="0"/>
          </a:p>
        </p:txBody>
      </p:sp>
      <p:sp>
        <p:nvSpPr>
          <p:cNvPr id="4" name="Espaço Reservado para Texto 3">
            <a:extLst>
              <a:ext uri="{FF2B5EF4-FFF2-40B4-BE49-F238E27FC236}">
                <a16:creationId xmlns:a16="http://schemas.microsoft.com/office/drawing/2014/main" id="{5B267C80-62B5-DF4E-A456-278A0B74F8F8}"/>
              </a:ext>
            </a:extLst>
          </p:cNvPr>
          <p:cNvSpPr>
            <a:spLocks noGrp="1"/>
          </p:cNvSpPr>
          <p:nvPr>
            <p:ph type="body" sz="quarter" idx="11"/>
          </p:nvPr>
        </p:nvSpPr>
        <p:spPr/>
        <p:txBody>
          <a:bodyPr>
            <a:normAutofit/>
          </a:bodyPr>
          <a:lstStyle/>
          <a:p>
            <a:pPr marL="457200" indent="-457200">
              <a:buFont typeface="Wingdings" pitchFamily="2" charset="2"/>
              <a:buChar char="v"/>
            </a:pPr>
            <a:r>
              <a:rPr lang="pt-BR" sz="4000" b="1" i="0" u="none" strike="noStrike" dirty="0">
                <a:solidFill>
                  <a:srgbClr val="000000"/>
                </a:solidFill>
                <a:effectLst/>
              </a:rPr>
              <a:t>Marvin </a:t>
            </a:r>
            <a:r>
              <a:rPr lang="pt-BR" sz="4000" b="1" i="0" u="none" strike="noStrike" dirty="0" err="1">
                <a:solidFill>
                  <a:srgbClr val="000000"/>
                </a:solidFill>
                <a:effectLst/>
              </a:rPr>
              <a:t>Minsky</a:t>
            </a:r>
            <a:r>
              <a:rPr lang="pt-BR" sz="4000" b="1" i="0" u="none" strike="noStrike" dirty="0">
                <a:solidFill>
                  <a:srgbClr val="000000"/>
                </a:solidFill>
                <a:effectLst/>
              </a:rPr>
              <a:t>:</a:t>
            </a:r>
            <a:r>
              <a:rPr lang="pt-BR" sz="4000" b="0" i="0" u="none" strike="noStrike" dirty="0">
                <a:solidFill>
                  <a:srgbClr val="000000"/>
                </a:solidFill>
                <a:effectLst/>
              </a:rPr>
              <a:t> “é a ciência de fazer com que máquinas façam coisas que requereriam inteligência se feitas pelos homens”</a:t>
            </a:r>
            <a:endParaRPr lang="pt-BR" sz="6000" dirty="0"/>
          </a:p>
        </p:txBody>
      </p:sp>
    </p:spTree>
    <p:extLst>
      <p:ext uri="{BB962C8B-B14F-4D97-AF65-F5344CB8AC3E}">
        <p14:creationId xmlns:p14="http://schemas.microsoft.com/office/powerpoint/2010/main" val="689261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84BD51-5E9B-BC49-B1A6-63B20C70CFE5}"/>
              </a:ext>
            </a:extLst>
          </p:cNvPr>
          <p:cNvSpPr>
            <a:spLocks noGrp="1"/>
          </p:cNvSpPr>
          <p:nvPr>
            <p:ph type="title"/>
          </p:nvPr>
        </p:nvSpPr>
        <p:spPr/>
        <p:txBody>
          <a:bodyPr/>
          <a:lstStyle/>
          <a:p>
            <a:r>
              <a:rPr lang="pt-BR" dirty="0"/>
              <a:t>Definição de inteligência artificial</a:t>
            </a:r>
          </a:p>
        </p:txBody>
      </p:sp>
      <p:sp>
        <p:nvSpPr>
          <p:cNvPr id="3" name="Espaço Reservado para Número de Slide 2">
            <a:extLst>
              <a:ext uri="{FF2B5EF4-FFF2-40B4-BE49-F238E27FC236}">
                <a16:creationId xmlns:a16="http://schemas.microsoft.com/office/drawing/2014/main" id="{DF2C1202-75F2-124E-95F6-22E24F36DC43}"/>
              </a:ext>
            </a:extLst>
          </p:cNvPr>
          <p:cNvSpPr>
            <a:spLocks noGrp="1"/>
          </p:cNvSpPr>
          <p:nvPr>
            <p:ph type="sldNum" sz="quarter" idx="10"/>
          </p:nvPr>
        </p:nvSpPr>
        <p:spPr/>
        <p:txBody>
          <a:bodyPr/>
          <a:lstStyle/>
          <a:p>
            <a:fld id="{E92A0AE8-7FE7-4E7E-92EB-E4F84B95CD97}" type="slidenum">
              <a:rPr lang="pt-BR" smtClean="0"/>
              <a:pPr/>
              <a:t>15</a:t>
            </a:fld>
            <a:endParaRPr lang="pt-BR" dirty="0"/>
          </a:p>
        </p:txBody>
      </p:sp>
      <p:sp>
        <p:nvSpPr>
          <p:cNvPr id="4" name="Espaço Reservado para Texto 3">
            <a:extLst>
              <a:ext uri="{FF2B5EF4-FFF2-40B4-BE49-F238E27FC236}">
                <a16:creationId xmlns:a16="http://schemas.microsoft.com/office/drawing/2014/main" id="{5013EA63-8185-7F4C-9669-445CAB355954}"/>
              </a:ext>
            </a:extLst>
          </p:cNvPr>
          <p:cNvSpPr>
            <a:spLocks noGrp="1"/>
          </p:cNvSpPr>
          <p:nvPr>
            <p:ph type="body" sz="quarter" idx="11"/>
          </p:nvPr>
        </p:nvSpPr>
        <p:spPr/>
        <p:txBody>
          <a:bodyPr>
            <a:normAutofit/>
          </a:bodyPr>
          <a:lstStyle/>
          <a:p>
            <a:pPr marL="285750" indent="-285750">
              <a:buFont typeface="Wingdings" pitchFamily="2" charset="2"/>
              <a:buChar char="v"/>
            </a:pPr>
            <a:r>
              <a:rPr lang="pt-BR" sz="4000" b="0" i="0" u="none" strike="noStrike" dirty="0">
                <a:solidFill>
                  <a:srgbClr val="000000"/>
                </a:solidFill>
                <a:effectLst/>
              </a:rPr>
              <a:t>É a ciência de fazer com que sistemas artificiais tenham um comportamento inteligente</a:t>
            </a:r>
          </a:p>
          <a:p>
            <a:pPr marL="285750" indent="-285750">
              <a:buFont typeface="Wingdings" pitchFamily="2" charset="2"/>
              <a:buChar char="v"/>
            </a:pPr>
            <a:endParaRPr lang="pt-BR" sz="6000" dirty="0"/>
          </a:p>
        </p:txBody>
      </p:sp>
    </p:spTree>
    <p:extLst>
      <p:ext uri="{BB962C8B-B14F-4D97-AF65-F5344CB8AC3E}">
        <p14:creationId xmlns:p14="http://schemas.microsoft.com/office/powerpoint/2010/main" val="2904005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55EBC-6F7C-7043-9F62-D6391B576D5E}"/>
              </a:ext>
            </a:extLst>
          </p:cNvPr>
          <p:cNvSpPr>
            <a:spLocks noGrp="1"/>
          </p:cNvSpPr>
          <p:nvPr>
            <p:ph type="title"/>
          </p:nvPr>
        </p:nvSpPr>
        <p:spPr/>
        <p:txBody>
          <a:bodyPr/>
          <a:lstStyle/>
          <a:p>
            <a:r>
              <a:rPr lang="pt-BR" dirty="0"/>
              <a:t>Inteligência artificial</a:t>
            </a:r>
          </a:p>
        </p:txBody>
      </p:sp>
      <p:sp>
        <p:nvSpPr>
          <p:cNvPr id="3" name="Espaço Reservado para Número de Slide 2">
            <a:extLst>
              <a:ext uri="{FF2B5EF4-FFF2-40B4-BE49-F238E27FC236}">
                <a16:creationId xmlns:a16="http://schemas.microsoft.com/office/drawing/2014/main" id="{8CEAF774-F03B-7843-95AD-0CEF395D7C03}"/>
              </a:ext>
            </a:extLst>
          </p:cNvPr>
          <p:cNvSpPr>
            <a:spLocks noGrp="1"/>
          </p:cNvSpPr>
          <p:nvPr>
            <p:ph type="sldNum" sz="quarter" idx="10"/>
          </p:nvPr>
        </p:nvSpPr>
        <p:spPr/>
        <p:txBody>
          <a:bodyPr/>
          <a:lstStyle/>
          <a:p>
            <a:fld id="{E92A0AE8-7FE7-4E7E-92EB-E4F84B95CD97}" type="slidenum">
              <a:rPr lang="pt-BR" smtClean="0"/>
              <a:pPr/>
              <a:t>16</a:t>
            </a:fld>
            <a:endParaRPr lang="pt-BR" dirty="0"/>
          </a:p>
        </p:txBody>
      </p:sp>
      <p:sp>
        <p:nvSpPr>
          <p:cNvPr id="4" name="Espaço Reservado para Texto 3">
            <a:extLst>
              <a:ext uri="{FF2B5EF4-FFF2-40B4-BE49-F238E27FC236}">
                <a16:creationId xmlns:a16="http://schemas.microsoft.com/office/drawing/2014/main" id="{C668C417-ECF1-2140-9488-8D3DEC5F87E5}"/>
              </a:ext>
            </a:extLst>
          </p:cNvPr>
          <p:cNvSpPr>
            <a:spLocks noGrp="1"/>
          </p:cNvSpPr>
          <p:nvPr>
            <p:ph type="body" sz="quarter" idx="11"/>
          </p:nvPr>
        </p:nvSpPr>
        <p:spPr/>
        <p:txBody>
          <a:bodyPr>
            <a:normAutofit/>
          </a:bodyPr>
          <a:lstStyle/>
          <a:p>
            <a:pPr marL="571500" indent="-571500" algn="just">
              <a:buFont typeface="Wingdings" pitchFamily="2" charset="2"/>
              <a:buChar char="v"/>
            </a:pPr>
            <a:r>
              <a:rPr lang="pt-BR" sz="4000" dirty="0"/>
              <a:t>A inteligência artificial (IA) buscou reproduzir computacionalmente os sistemas biológicos de inteligência presente nos seres humanos</a:t>
            </a:r>
          </a:p>
          <a:p>
            <a:pPr marL="571500" indent="-571500" algn="just">
              <a:buFont typeface="Wingdings" pitchFamily="2" charset="2"/>
              <a:buChar char="v"/>
            </a:pPr>
            <a:endParaRPr lang="pt-BR" sz="4000" dirty="0"/>
          </a:p>
          <a:p>
            <a:pPr marL="571500" indent="-571500" algn="just">
              <a:buFont typeface="Wingdings" pitchFamily="2" charset="2"/>
              <a:buChar char="v"/>
            </a:pPr>
            <a:r>
              <a:rPr lang="pt-BR" sz="4000" dirty="0"/>
              <a:t>Baseado na ideia de que o sistema inteligente humano levou inúmeros anos para se aperfeiçoar</a:t>
            </a:r>
          </a:p>
        </p:txBody>
      </p:sp>
    </p:spTree>
    <p:extLst>
      <p:ext uri="{BB962C8B-B14F-4D97-AF65-F5344CB8AC3E}">
        <p14:creationId xmlns:p14="http://schemas.microsoft.com/office/powerpoint/2010/main" val="876182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7D2301-3A01-F949-80F8-89C252BFAB11}"/>
              </a:ext>
            </a:extLst>
          </p:cNvPr>
          <p:cNvSpPr>
            <a:spLocks noGrp="1"/>
          </p:cNvSpPr>
          <p:nvPr>
            <p:ph type="title"/>
          </p:nvPr>
        </p:nvSpPr>
        <p:spPr/>
        <p:txBody>
          <a:bodyPr/>
          <a:lstStyle/>
          <a:p>
            <a:r>
              <a:rPr lang="pt-BR" dirty="0"/>
              <a:t>Referencias e indicações</a:t>
            </a:r>
          </a:p>
        </p:txBody>
      </p:sp>
      <p:sp>
        <p:nvSpPr>
          <p:cNvPr id="3" name="Espaço Reservado para Número de Slide 2">
            <a:extLst>
              <a:ext uri="{FF2B5EF4-FFF2-40B4-BE49-F238E27FC236}">
                <a16:creationId xmlns:a16="http://schemas.microsoft.com/office/drawing/2014/main" id="{619AE7A7-51BE-AC49-8095-F54ED58CF151}"/>
              </a:ext>
            </a:extLst>
          </p:cNvPr>
          <p:cNvSpPr>
            <a:spLocks noGrp="1"/>
          </p:cNvSpPr>
          <p:nvPr>
            <p:ph type="sldNum" sz="quarter" idx="10"/>
          </p:nvPr>
        </p:nvSpPr>
        <p:spPr/>
        <p:txBody>
          <a:bodyPr/>
          <a:lstStyle/>
          <a:p>
            <a:fld id="{E92A0AE8-7FE7-4E7E-92EB-E4F84B95CD97}" type="slidenum">
              <a:rPr lang="pt-BR" smtClean="0"/>
              <a:pPr/>
              <a:t>17</a:t>
            </a:fld>
            <a:endParaRPr lang="pt-BR" dirty="0"/>
          </a:p>
        </p:txBody>
      </p:sp>
      <p:sp>
        <p:nvSpPr>
          <p:cNvPr id="4" name="Espaço Reservado para Texto 3">
            <a:extLst>
              <a:ext uri="{FF2B5EF4-FFF2-40B4-BE49-F238E27FC236}">
                <a16:creationId xmlns:a16="http://schemas.microsoft.com/office/drawing/2014/main" id="{F0954BF6-1FDA-CB46-9D9A-469D71EA1A08}"/>
              </a:ext>
            </a:extLst>
          </p:cNvPr>
          <p:cNvSpPr>
            <a:spLocks noGrp="1"/>
          </p:cNvSpPr>
          <p:nvPr>
            <p:ph type="body" sz="quarter" idx="11"/>
          </p:nvPr>
        </p:nvSpPr>
        <p:spPr/>
        <p:txBody>
          <a:bodyPr>
            <a:normAutofit lnSpcReduction="10000"/>
          </a:bodyPr>
          <a:lstStyle/>
          <a:p>
            <a:pPr marL="457200" indent="-457200" algn="just" fontAlgn="base">
              <a:spcAft>
                <a:spcPts val="0"/>
              </a:spcAft>
              <a:buFont typeface="Wingdings" pitchFamily="2" charset="2"/>
              <a:buChar char="v"/>
            </a:pPr>
            <a:r>
              <a:rPr lang="pt-BR" sz="3600" dirty="0"/>
              <a:t>Livros gerais, em português</a:t>
            </a:r>
          </a:p>
          <a:p>
            <a:pPr marL="914400" lvl="2" indent="-457200" algn="just" fontAlgn="base">
              <a:spcBef>
                <a:spcPts val="1000"/>
              </a:spcBef>
              <a:buFont typeface="Wingdings" pitchFamily="2" charset="2"/>
              <a:buChar char="v"/>
            </a:pPr>
            <a:r>
              <a:rPr lang="pt-BR" sz="3200" dirty="0"/>
              <a:t>Bittencourt, G. Inteligência Artificial: ferramentas e teorias (terceira edição). Editora da UFSC, Florianópolis, 2006.</a:t>
            </a:r>
          </a:p>
          <a:p>
            <a:pPr marL="914400" lvl="2" indent="-457200" algn="just" fontAlgn="base">
              <a:spcBef>
                <a:spcPts val="1000"/>
              </a:spcBef>
              <a:buFont typeface="Wingdings" pitchFamily="2" charset="2"/>
              <a:buChar char="v"/>
            </a:pPr>
            <a:r>
              <a:rPr lang="pt-BR" sz="3200" dirty="0" err="1"/>
              <a:t>Rich</a:t>
            </a:r>
            <a:r>
              <a:rPr lang="pt-BR" sz="3200" dirty="0"/>
              <a:t>, E. &amp; Knight, </a:t>
            </a:r>
            <a:r>
              <a:rPr lang="pt-BR" sz="3200" dirty="0" err="1"/>
              <a:t>K</a:t>
            </a:r>
            <a:r>
              <a:rPr lang="pt-BR" sz="3200" dirty="0"/>
              <a:t>. Inteligência Artificial. Makron Books, Rio de Janeiro, 1994.</a:t>
            </a:r>
          </a:p>
          <a:p>
            <a:pPr marL="914400" lvl="2" indent="-457200" algn="just" fontAlgn="base">
              <a:spcBef>
                <a:spcPts val="1000"/>
              </a:spcBef>
              <a:buFont typeface="Wingdings" pitchFamily="2" charset="2"/>
              <a:buChar char="v"/>
            </a:pPr>
            <a:r>
              <a:rPr lang="pt-BR" sz="3200" dirty="0"/>
              <a:t>RUSSELL, S. e NORVIG, P. Inteligência Artificial. Editora Campus, 2004 </a:t>
            </a:r>
          </a:p>
          <a:p>
            <a:pPr marL="914400" lvl="2" indent="-457200" algn="just" fontAlgn="base">
              <a:spcBef>
                <a:spcPts val="1000"/>
              </a:spcBef>
              <a:buFont typeface="Wingdings" pitchFamily="2" charset="2"/>
              <a:buChar char="v"/>
            </a:pPr>
            <a:r>
              <a:rPr lang="pt-BR" sz="3200" dirty="0"/>
              <a:t>LUGER, G. Inteligência Artificial: estruturas e estratégias para a solução de problemas complexos. </a:t>
            </a:r>
            <a:r>
              <a:rPr lang="pt-BR" sz="3200" dirty="0" err="1"/>
              <a:t>Bookman</a:t>
            </a:r>
            <a:r>
              <a:rPr lang="pt-BR" sz="3200" dirty="0"/>
              <a:t>. Porto Alegre, 2004 </a:t>
            </a:r>
          </a:p>
          <a:p>
            <a:endParaRPr lang="pt-BR" dirty="0"/>
          </a:p>
        </p:txBody>
      </p:sp>
    </p:spTree>
    <p:extLst>
      <p:ext uri="{BB962C8B-B14F-4D97-AF65-F5344CB8AC3E}">
        <p14:creationId xmlns:p14="http://schemas.microsoft.com/office/powerpoint/2010/main" val="2649887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1A70F3-E084-1249-8E0E-0FFC36A5B3D5}"/>
              </a:ext>
            </a:extLst>
          </p:cNvPr>
          <p:cNvSpPr>
            <a:spLocks noGrp="1"/>
          </p:cNvSpPr>
          <p:nvPr>
            <p:ph type="title"/>
          </p:nvPr>
        </p:nvSpPr>
        <p:spPr/>
        <p:txBody>
          <a:bodyPr/>
          <a:lstStyle/>
          <a:p>
            <a:r>
              <a:rPr lang="pt-BR" dirty="0"/>
              <a:t>Imitação</a:t>
            </a:r>
          </a:p>
        </p:txBody>
      </p:sp>
      <p:sp>
        <p:nvSpPr>
          <p:cNvPr id="3" name="Espaço Reservado para Número de Slide 2">
            <a:extLst>
              <a:ext uri="{FF2B5EF4-FFF2-40B4-BE49-F238E27FC236}">
                <a16:creationId xmlns:a16="http://schemas.microsoft.com/office/drawing/2014/main" id="{D4711BA7-540E-A647-B75E-4A9BC710CAD8}"/>
              </a:ext>
            </a:extLst>
          </p:cNvPr>
          <p:cNvSpPr>
            <a:spLocks noGrp="1"/>
          </p:cNvSpPr>
          <p:nvPr>
            <p:ph type="sldNum" sz="quarter" idx="10"/>
          </p:nvPr>
        </p:nvSpPr>
        <p:spPr/>
        <p:txBody>
          <a:bodyPr/>
          <a:lstStyle/>
          <a:p>
            <a:fld id="{E92A0AE8-7FE7-4E7E-92EB-E4F84B95CD97}" type="slidenum">
              <a:rPr lang="pt-BR" smtClean="0"/>
              <a:pPr/>
              <a:t>18</a:t>
            </a:fld>
            <a:endParaRPr lang="pt-BR" dirty="0"/>
          </a:p>
        </p:txBody>
      </p:sp>
      <p:sp>
        <p:nvSpPr>
          <p:cNvPr id="4" name="Espaço Reservado para Texto 3">
            <a:extLst>
              <a:ext uri="{FF2B5EF4-FFF2-40B4-BE49-F238E27FC236}">
                <a16:creationId xmlns:a16="http://schemas.microsoft.com/office/drawing/2014/main" id="{22116A54-E854-C447-9D89-4AA1F99EAD5E}"/>
              </a:ext>
            </a:extLst>
          </p:cNvPr>
          <p:cNvSpPr>
            <a:spLocks noGrp="1"/>
          </p:cNvSpPr>
          <p:nvPr>
            <p:ph type="body" sz="quarter" idx="11"/>
          </p:nvPr>
        </p:nvSpPr>
        <p:spPr/>
        <p:txBody>
          <a:bodyPr>
            <a:normAutofit/>
          </a:bodyPr>
          <a:lstStyle/>
          <a:p>
            <a:pPr marL="571500" indent="-571500">
              <a:buFont typeface="Wingdings" pitchFamily="2" charset="2"/>
              <a:buChar char="v"/>
            </a:pPr>
            <a:r>
              <a:rPr lang="pt-BR" sz="4000" dirty="0"/>
              <a:t>Cérebro Humano é o responsável por gerir todas as interações do ser humano agente para com o meio, e suas atividades autônomas</a:t>
            </a:r>
          </a:p>
        </p:txBody>
      </p:sp>
    </p:spTree>
    <p:extLst>
      <p:ext uri="{BB962C8B-B14F-4D97-AF65-F5344CB8AC3E}">
        <p14:creationId xmlns:p14="http://schemas.microsoft.com/office/powerpoint/2010/main" val="1928918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1A70F3-E084-1249-8E0E-0FFC36A5B3D5}"/>
              </a:ext>
            </a:extLst>
          </p:cNvPr>
          <p:cNvSpPr>
            <a:spLocks noGrp="1"/>
          </p:cNvSpPr>
          <p:nvPr>
            <p:ph type="title"/>
          </p:nvPr>
        </p:nvSpPr>
        <p:spPr/>
        <p:txBody>
          <a:bodyPr/>
          <a:lstStyle/>
          <a:p>
            <a:r>
              <a:rPr lang="pt-BR" dirty="0"/>
              <a:t>Imitação</a:t>
            </a:r>
          </a:p>
        </p:txBody>
      </p:sp>
      <p:sp>
        <p:nvSpPr>
          <p:cNvPr id="3" name="Espaço Reservado para Número de Slide 2">
            <a:extLst>
              <a:ext uri="{FF2B5EF4-FFF2-40B4-BE49-F238E27FC236}">
                <a16:creationId xmlns:a16="http://schemas.microsoft.com/office/drawing/2014/main" id="{D4711BA7-540E-A647-B75E-4A9BC710CAD8}"/>
              </a:ext>
            </a:extLst>
          </p:cNvPr>
          <p:cNvSpPr>
            <a:spLocks noGrp="1"/>
          </p:cNvSpPr>
          <p:nvPr>
            <p:ph type="sldNum" sz="quarter" idx="10"/>
          </p:nvPr>
        </p:nvSpPr>
        <p:spPr/>
        <p:txBody>
          <a:bodyPr/>
          <a:lstStyle/>
          <a:p>
            <a:fld id="{E92A0AE8-7FE7-4E7E-92EB-E4F84B95CD97}" type="slidenum">
              <a:rPr lang="pt-BR" smtClean="0"/>
              <a:pPr/>
              <a:t>19</a:t>
            </a:fld>
            <a:endParaRPr lang="pt-BR" dirty="0"/>
          </a:p>
        </p:txBody>
      </p:sp>
      <p:sp>
        <p:nvSpPr>
          <p:cNvPr id="4" name="Espaço Reservado para Texto 3">
            <a:extLst>
              <a:ext uri="{FF2B5EF4-FFF2-40B4-BE49-F238E27FC236}">
                <a16:creationId xmlns:a16="http://schemas.microsoft.com/office/drawing/2014/main" id="{22116A54-E854-C447-9D89-4AA1F99EAD5E}"/>
              </a:ext>
            </a:extLst>
          </p:cNvPr>
          <p:cNvSpPr>
            <a:spLocks noGrp="1"/>
          </p:cNvSpPr>
          <p:nvPr>
            <p:ph type="body" sz="quarter" idx="11"/>
          </p:nvPr>
        </p:nvSpPr>
        <p:spPr/>
        <p:txBody>
          <a:bodyPr>
            <a:normAutofit/>
          </a:bodyPr>
          <a:lstStyle/>
          <a:p>
            <a:pPr marL="571500" indent="-571500">
              <a:buFont typeface="Wingdings" pitchFamily="2" charset="2"/>
              <a:buChar char="v"/>
            </a:pPr>
            <a:r>
              <a:rPr lang="pt-BR" sz="4000" dirty="0"/>
              <a:t>A ideia é simular o cérebro humano e suas atividades</a:t>
            </a:r>
          </a:p>
          <a:p>
            <a:pPr marL="1257300" lvl="1" indent="-571500">
              <a:buFont typeface="Wingdings" pitchFamily="2" charset="2"/>
              <a:buChar char="v"/>
            </a:pPr>
            <a:r>
              <a:rPr lang="pt-BR" sz="3200" dirty="0"/>
              <a:t>Sentir o ambiente</a:t>
            </a:r>
          </a:p>
          <a:p>
            <a:pPr marL="1257300" lvl="1" indent="-571500">
              <a:buFont typeface="Wingdings" pitchFamily="2" charset="2"/>
              <a:buChar char="v"/>
            </a:pPr>
            <a:r>
              <a:rPr lang="pt-BR" sz="3200" dirty="0"/>
              <a:t>Responder a estímulos</a:t>
            </a:r>
          </a:p>
          <a:p>
            <a:pPr marL="1257300" lvl="1" indent="-571500">
              <a:buFont typeface="Wingdings" pitchFamily="2" charset="2"/>
              <a:buChar char="v"/>
            </a:pPr>
            <a:r>
              <a:rPr lang="pt-BR" sz="3200" dirty="0"/>
              <a:t>Aprender e armazenar o conhecimento</a:t>
            </a:r>
          </a:p>
          <a:p>
            <a:pPr marL="1257300" lvl="1" indent="-571500">
              <a:buFont typeface="Wingdings" pitchFamily="2" charset="2"/>
              <a:buChar char="v"/>
            </a:pPr>
            <a:r>
              <a:rPr lang="pt-BR" sz="3200" dirty="0"/>
              <a:t>Tomar decisões</a:t>
            </a:r>
          </a:p>
        </p:txBody>
      </p:sp>
    </p:spTree>
    <p:extLst>
      <p:ext uri="{BB962C8B-B14F-4D97-AF65-F5344CB8AC3E}">
        <p14:creationId xmlns:p14="http://schemas.microsoft.com/office/powerpoint/2010/main" val="72842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BC307E-4C81-4EC7-856C-3FEF4524E2BD}"/>
              </a:ext>
            </a:extLst>
          </p:cNvPr>
          <p:cNvSpPr>
            <a:spLocks noGrp="1"/>
          </p:cNvSpPr>
          <p:nvPr>
            <p:ph type="title"/>
          </p:nvPr>
        </p:nvSpPr>
        <p:spPr>
          <a:xfrm>
            <a:off x="1574800" y="2143125"/>
            <a:ext cx="9969500" cy="785581"/>
          </a:xfrm>
        </p:spPr>
        <p:txBody>
          <a:bodyPr/>
          <a:lstStyle/>
          <a:p>
            <a:r>
              <a:rPr lang="pt-BR" dirty="0"/>
              <a:t>Inteligência artificial</a:t>
            </a:r>
          </a:p>
        </p:txBody>
      </p:sp>
      <p:sp>
        <p:nvSpPr>
          <p:cNvPr id="3" name="Espaço Reservado para Texto 2">
            <a:extLst>
              <a:ext uri="{FF2B5EF4-FFF2-40B4-BE49-F238E27FC236}">
                <a16:creationId xmlns:a16="http://schemas.microsoft.com/office/drawing/2014/main" id="{9078645E-2260-488B-8517-27EF8F895382}"/>
              </a:ext>
            </a:extLst>
          </p:cNvPr>
          <p:cNvSpPr>
            <a:spLocks noGrp="1"/>
          </p:cNvSpPr>
          <p:nvPr>
            <p:ph type="body" sz="quarter" idx="10"/>
          </p:nvPr>
        </p:nvSpPr>
        <p:spPr/>
        <p:txBody>
          <a:bodyPr/>
          <a:lstStyle/>
          <a:p>
            <a:r>
              <a:rPr lang="pt-BR" dirty="0"/>
              <a:t>Prof. Me. João </a:t>
            </a:r>
            <a:r>
              <a:rPr lang="pt-BR" dirty="0" err="1"/>
              <a:t>Choma</a:t>
            </a:r>
            <a:r>
              <a:rPr lang="pt-BR" dirty="0"/>
              <a:t> Neto</a:t>
            </a:r>
          </a:p>
        </p:txBody>
      </p:sp>
      <p:sp>
        <p:nvSpPr>
          <p:cNvPr id="4" name="CaixaDeTexto 3">
            <a:extLst>
              <a:ext uri="{FF2B5EF4-FFF2-40B4-BE49-F238E27FC236}">
                <a16:creationId xmlns:a16="http://schemas.microsoft.com/office/drawing/2014/main" id="{DC4CFD36-7F80-4B3A-9922-B36AF61BA47A}"/>
              </a:ext>
            </a:extLst>
          </p:cNvPr>
          <p:cNvSpPr txBox="1"/>
          <p:nvPr/>
        </p:nvSpPr>
        <p:spPr>
          <a:xfrm>
            <a:off x="11023600" y="792914"/>
            <a:ext cx="584200" cy="523220"/>
          </a:xfrm>
          <a:prstGeom prst="rect">
            <a:avLst/>
          </a:prstGeom>
          <a:noFill/>
        </p:spPr>
        <p:txBody>
          <a:bodyPr wrap="square" rtlCol="0">
            <a:spAutoFit/>
          </a:bodyPr>
          <a:lstStyle/>
          <a:p>
            <a:pPr algn="ctr"/>
            <a:r>
              <a:rPr lang="pt-BR" sz="2800" b="1" i="1" dirty="0"/>
              <a:t>1</a:t>
            </a:r>
          </a:p>
        </p:txBody>
      </p:sp>
      <p:sp>
        <p:nvSpPr>
          <p:cNvPr id="5" name="CaixaDeTexto 4">
            <a:extLst>
              <a:ext uri="{FF2B5EF4-FFF2-40B4-BE49-F238E27FC236}">
                <a16:creationId xmlns:a16="http://schemas.microsoft.com/office/drawing/2014/main" id="{1D45A538-ACE0-4B0A-8760-80AF3EF2EF5B}"/>
              </a:ext>
            </a:extLst>
          </p:cNvPr>
          <p:cNvSpPr txBox="1"/>
          <p:nvPr/>
        </p:nvSpPr>
        <p:spPr>
          <a:xfrm>
            <a:off x="10998200" y="1197303"/>
            <a:ext cx="584200" cy="523220"/>
          </a:xfrm>
          <a:prstGeom prst="rect">
            <a:avLst/>
          </a:prstGeom>
          <a:noFill/>
        </p:spPr>
        <p:txBody>
          <a:bodyPr wrap="square" rtlCol="0">
            <a:spAutoFit/>
          </a:bodyPr>
          <a:lstStyle/>
          <a:p>
            <a:pPr algn="ctr"/>
            <a:r>
              <a:rPr lang="pt-BR" sz="2800" b="1" i="1" dirty="0"/>
              <a:t>1</a:t>
            </a:r>
          </a:p>
        </p:txBody>
      </p:sp>
    </p:spTree>
    <p:extLst>
      <p:ext uri="{BB962C8B-B14F-4D97-AF65-F5344CB8AC3E}">
        <p14:creationId xmlns:p14="http://schemas.microsoft.com/office/powerpoint/2010/main" val="1270361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72A827-B157-8C43-88F5-F6C4266AB175}"/>
              </a:ext>
            </a:extLst>
          </p:cNvPr>
          <p:cNvSpPr>
            <a:spLocks noGrp="1"/>
          </p:cNvSpPr>
          <p:nvPr>
            <p:ph type="title"/>
          </p:nvPr>
        </p:nvSpPr>
        <p:spPr/>
        <p:txBody>
          <a:bodyPr/>
          <a:lstStyle/>
          <a:p>
            <a:r>
              <a:rPr lang="pt-BR" dirty="0"/>
              <a:t>Objetivo da inteligência artificial</a:t>
            </a:r>
          </a:p>
        </p:txBody>
      </p:sp>
      <p:sp>
        <p:nvSpPr>
          <p:cNvPr id="3" name="Espaço Reservado para Número de Slide 2">
            <a:extLst>
              <a:ext uri="{FF2B5EF4-FFF2-40B4-BE49-F238E27FC236}">
                <a16:creationId xmlns:a16="http://schemas.microsoft.com/office/drawing/2014/main" id="{38F4BBEC-1A53-D948-9ED1-E304DB712739}"/>
              </a:ext>
            </a:extLst>
          </p:cNvPr>
          <p:cNvSpPr>
            <a:spLocks noGrp="1"/>
          </p:cNvSpPr>
          <p:nvPr>
            <p:ph type="sldNum" sz="quarter" idx="10"/>
          </p:nvPr>
        </p:nvSpPr>
        <p:spPr/>
        <p:txBody>
          <a:bodyPr/>
          <a:lstStyle/>
          <a:p>
            <a:fld id="{E92A0AE8-7FE7-4E7E-92EB-E4F84B95CD97}" type="slidenum">
              <a:rPr lang="pt-BR" smtClean="0"/>
              <a:pPr/>
              <a:t>20</a:t>
            </a:fld>
            <a:endParaRPr lang="pt-BR" dirty="0"/>
          </a:p>
        </p:txBody>
      </p:sp>
      <p:sp>
        <p:nvSpPr>
          <p:cNvPr id="4" name="Espaço Reservado para Texto 3">
            <a:extLst>
              <a:ext uri="{FF2B5EF4-FFF2-40B4-BE49-F238E27FC236}">
                <a16:creationId xmlns:a16="http://schemas.microsoft.com/office/drawing/2014/main" id="{EB8AB835-7679-2349-9A87-04DEB796B1A0}"/>
              </a:ext>
            </a:extLst>
          </p:cNvPr>
          <p:cNvSpPr>
            <a:spLocks noGrp="1"/>
          </p:cNvSpPr>
          <p:nvPr>
            <p:ph type="body" sz="quarter" idx="11"/>
          </p:nvPr>
        </p:nvSpPr>
        <p:spPr/>
        <p:txBody>
          <a:bodyPr>
            <a:normAutofit/>
          </a:bodyPr>
          <a:lstStyle/>
          <a:p>
            <a:pPr marL="285750" indent="-285750">
              <a:buFont typeface="Wingdings" pitchFamily="2" charset="2"/>
              <a:buChar char="v"/>
            </a:pPr>
            <a:r>
              <a:rPr lang="pt-BR" sz="4000" dirty="0">
                <a:solidFill>
                  <a:srgbClr val="000000"/>
                </a:solidFill>
              </a:rPr>
              <a:t>F</a:t>
            </a:r>
            <a:r>
              <a:rPr lang="pt-BR" sz="4000" b="0" i="0" u="none" strike="noStrike" dirty="0">
                <a:solidFill>
                  <a:srgbClr val="000000"/>
                </a:solidFill>
                <a:effectLst/>
              </a:rPr>
              <a:t>azer os computadores realizarem funções que eram exclusivamente dos seres humanos</a:t>
            </a:r>
          </a:p>
          <a:p>
            <a:pPr marL="285750" indent="-285750">
              <a:buFont typeface="Wingdings" pitchFamily="2" charset="2"/>
              <a:buChar char="v"/>
            </a:pPr>
            <a:endParaRPr lang="pt-BR" sz="4000" dirty="0">
              <a:solidFill>
                <a:srgbClr val="000000"/>
              </a:solidFill>
            </a:endParaRPr>
          </a:p>
          <a:p>
            <a:pPr marL="285750" indent="-285750">
              <a:buFont typeface="Wingdings" pitchFamily="2" charset="2"/>
              <a:buChar char="v"/>
            </a:pPr>
            <a:r>
              <a:rPr lang="pt-BR" sz="4000" dirty="0">
                <a:solidFill>
                  <a:srgbClr val="000000"/>
                </a:solidFill>
              </a:rPr>
              <a:t>Softwares de IA são diferentes dos demais pois são capazes de trabalhar com inteligência </a:t>
            </a:r>
            <a:endParaRPr lang="pt-BR" sz="4000" dirty="0"/>
          </a:p>
        </p:txBody>
      </p:sp>
    </p:spTree>
    <p:extLst>
      <p:ext uri="{BB962C8B-B14F-4D97-AF65-F5344CB8AC3E}">
        <p14:creationId xmlns:p14="http://schemas.microsoft.com/office/powerpoint/2010/main" val="990969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4D03C-29C1-5A44-9AF9-6886AD2462A4}"/>
              </a:ext>
            </a:extLst>
          </p:cNvPr>
          <p:cNvSpPr>
            <a:spLocks noGrp="1"/>
          </p:cNvSpPr>
          <p:nvPr>
            <p:ph type="title"/>
          </p:nvPr>
        </p:nvSpPr>
        <p:spPr/>
        <p:txBody>
          <a:bodyPr/>
          <a:lstStyle/>
          <a:p>
            <a:r>
              <a:rPr lang="pt-BR" dirty="0"/>
              <a:t>Sistema inteligente</a:t>
            </a:r>
          </a:p>
        </p:txBody>
      </p:sp>
      <p:sp>
        <p:nvSpPr>
          <p:cNvPr id="3" name="Espaço Reservado para Número de Slide 2">
            <a:extLst>
              <a:ext uri="{FF2B5EF4-FFF2-40B4-BE49-F238E27FC236}">
                <a16:creationId xmlns:a16="http://schemas.microsoft.com/office/drawing/2014/main" id="{047F01E6-F84D-C14E-90F0-410970B66322}"/>
              </a:ext>
            </a:extLst>
          </p:cNvPr>
          <p:cNvSpPr>
            <a:spLocks noGrp="1"/>
          </p:cNvSpPr>
          <p:nvPr>
            <p:ph type="sldNum" sz="quarter" idx="10"/>
          </p:nvPr>
        </p:nvSpPr>
        <p:spPr/>
        <p:txBody>
          <a:bodyPr/>
          <a:lstStyle/>
          <a:p>
            <a:fld id="{E92A0AE8-7FE7-4E7E-92EB-E4F84B95CD97}" type="slidenum">
              <a:rPr lang="pt-BR" smtClean="0"/>
              <a:pPr/>
              <a:t>21</a:t>
            </a:fld>
            <a:endParaRPr lang="pt-BR" dirty="0"/>
          </a:p>
        </p:txBody>
      </p:sp>
      <p:sp>
        <p:nvSpPr>
          <p:cNvPr id="4" name="Espaço Reservado para Texto 3">
            <a:extLst>
              <a:ext uri="{FF2B5EF4-FFF2-40B4-BE49-F238E27FC236}">
                <a16:creationId xmlns:a16="http://schemas.microsoft.com/office/drawing/2014/main" id="{EAB68A24-794D-914A-BD66-F3728A46A580}"/>
              </a:ext>
            </a:extLst>
          </p:cNvPr>
          <p:cNvSpPr>
            <a:spLocks noGrp="1"/>
          </p:cNvSpPr>
          <p:nvPr>
            <p:ph type="body" sz="quarter" idx="11"/>
          </p:nvPr>
        </p:nvSpPr>
        <p:spPr/>
        <p:txBody>
          <a:bodyPr>
            <a:normAutofit/>
          </a:bodyPr>
          <a:lstStyle/>
          <a:p>
            <a:pPr marL="571500" indent="-571500" algn="just">
              <a:buFont typeface="Wingdings" pitchFamily="2" charset="2"/>
              <a:buChar char="v"/>
            </a:pPr>
            <a:r>
              <a:rPr lang="pt-BR" sz="4000" dirty="0"/>
              <a:t>Para que uma sistema/máquina/algoritmo possa ser considerado inteligente</a:t>
            </a:r>
          </a:p>
          <a:p>
            <a:pPr marL="1257300" lvl="1" indent="-571500" algn="just">
              <a:buFont typeface="Wingdings" pitchFamily="2" charset="2"/>
              <a:buChar char="v"/>
            </a:pPr>
            <a:r>
              <a:rPr lang="pt-BR" sz="3200" dirty="0"/>
              <a:t>Ele deve ser apto a solucionar problemas, aos quais os seres humanos necessitem de inteligência para alcançar um resultado</a:t>
            </a:r>
          </a:p>
        </p:txBody>
      </p:sp>
    </p:spTree>
    <p:extLst>
      <p:ext uri="{BB962C8B-B14F-4D97-AF65-F5344CB8AC3E}">
        <p14:creationId xmlns:p14="http://schemas.microsoft.com/office/powerpoint/2010/main" val="840445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27A5AC-F3C6-314A-AD8C-E207BC7E0632}"/>
              </a:ext>
            </a:extLst>
          </p:cNvPr>
          <p:cNvSpPr>
            <a:spLocks noGrp="1"/>
          </p:cNvSpPr>
          <p:nvPr>
            <p:ph type="title"/>
          </p:nvPr>
        </p:nvSpPr>
        <p:spPr/>
        <p:txBody>
          <a:bodyPr/>
          <a:lstStyle/>
          <a:p>
            <a:r>
              <a:rPr lang="pt-BR" dirty="0"/>
              <a:t>Características da inteligência artificial</a:t>
            </a:r>
          </a:p>
        </p:txBody>
      </p:sp>
      <p:sp>
        <p:nvSpPr>
          <p:cNvPr id="3" name="Espaço Reservado para Número de Slide 2">
            <a:extLst>
              <a:ext uri="{FF2B5EF4-FFF2-40B4-BE49-F238E27FC236}">
                <a16:creationId xmlns:a16="http://schemas.microsoft.com/office/drawing/2014/main" id="{0B3BD324-AC66-3F41-9673-1FD596735458}"/>
              </a:ext>
            </a:extLst>
          </p:cNvPr>
          <p:cNvSpPr>
            <a:spLocks noGrp="1"/>
          </p:cNvSpPr>
          <p:nvPr>
            <p:ph type="sldNum" sz="quarter" idx="10"/>
          </p:nvPr>
        </p:nvSpPr>
        <p:spPr/>
        <p:txBody>
          <a:bodyPr/>
          <a:lstStyle/>
          <a:p>
            <a:fld id="{E92A0AE8-7FE7-4E7E-92EB-E4F84B95CD97}" type="slidenum">
              <a:rPr lang="pt-BR" smtClean="0"/>
              <a:pPr/>
              <a:t>22</a:t>
            </a:fld>
            <a:endParaRPr lang="pt-BR" dirty="0"/>
          </a:p>
        </p:txBody>
      </p:sp>
      <p:sp>
        <p:nvSpPr>
          <p:cNvPr id="4" name="Espaço Reservado para Texto 3">
            <a:extLst>
              <a:ext uri="{FF2B5EF4-FFF2-40B4-BE49-F238E27FC236}">
                <a16:creationId xmlns:a16="http://schemas.microsoft.com/office/drawing/2014/main" id="{A23A2C40-A6DC-3945-B775-443808CD311A}"/>
              </a:ext>
            </a:extLst>
          </p:cNvPr>
          <p:cNvSpPr>
            <a:spLocks noGrp="1"/>
          </p:cNvSpPr>
          <p:nvPr>
            <p:ph type="body" sz="quarter" idx="11"/>
          </p:nvPr>
        </p:nvSpPr>
        <p:spPr/>
        <p:txBody>
          <a:bodyPr>
            <a:normAutofit/>
          </a:bodyPr>
          <a:lstStyle/>
          <a:p>
            <a:pPr marL="285750" indent="-285750">
              <a:buFont typeface="Wingdings" pitchFamily="2" charset="2"/>
              <a:buChar char="v"/>
            </a:pPr>
            <a:r>
              <a:rPr lang="pt-BR" sz="4000" b="0" i="0" u="none" strike="noStrike" dirty="0">
                <a:solidFill>
                  <a:srgbClr val="000000"/>
                </a:solidFill>
                <a:effectLst/>
              </a:rPr>
              <a:t>Inteligência artificial (IA) é a capacidade de uma máquina reproduzir habilidades semelhantes às humanas</a:t>
            </a:r>
          </a:p>
          <a:p>
            <a:pPr marL="1257300" lvl="1" indent="-571500">
              <a:buFont typeface="Wingdings" pitchFamily="2" charset="2"/>
              <a:buChar char="v"/>
            </a:pPr>
            <a:r>
              <a:rPr lang="pt-BR" sz="3200" b="0" i="0" u="none" strike="noStrike" dirty="0">
                <a:solidFill>
                  <a:srgbClr val="000000"/>
                </a:solidFill>
                <a:effectLst/>
              </a:rPr>
              <a:t>Raciocínio</a:t>
            </a:r>
          </a:p>
          <a:p>
            <a:pPr marL="1257300" lvl="1" indent="-571500">
              <a:buFont typeface="Wingdings" pitchFamily="2" charset="2"/>
              <a:buChar char="v"/>
            </a:pPr>
            <a:r>
              <a:rPr lang="pt-BR" sz="3200" dirty="0">
                <a:solidFill>
                  <a:srgbClr val="000000"/>
                </a:solidFill>
              </a:rPr>
              <a:t>A</a:t>
            </a:r>
            <a:r>
              <a:rPr lang="pt-BR" sz="3200" b="0" i="0" u="none" strike="noStrike" dirty="0">
                <a:solidFill>
                  <a:srgbClr val="000000"/>
                </a:solidFill>
                <a:effectLst/>
              </a:rPr>
              <a:t>prendizado</a:t>
            </a:r>
          </a:p>
          <a:p>
            <a:pPr marL="1257300" lvl="1" indent="-571500">
              <a:buFont typeface="Wingdings" pitchFamily="2" charset="2"/>
              <a:buChar char="v"/>
            </a:pPr>
            <a:r>
              <a:rPr lang="pt-BR" sz="3200" dirty="0">
                <a:solidFill>
                  <a:srgbClr val="000000"/>
                </a:solidFill>
              </a:rPr>
              <a:t>P</a:t>
            </a:r>
            <a:r>
              <a:rPr lang="pt-BR" sz="3200" b="0" i="0" u="none" strike="noStrike" dirty="0">
                <a:solidFill>
                  <a:srgbClr val="000000"/>
                </a:solidFill>
                <a:effectLst/>
              </a:rPr>
              <a:t>lanejamento</a:t>
            </a:r>
          </a:p>
          <a:p>
            <a:pPr marL="1257300" lvl="1" indent="-571500">
              <a:buFont typeface="Wingdings" pitchFamily="2" charset="2"/>
              <a:buChar char="v"/>
            </a:pPr>
            <a:r>
              <a:rPr lang="pt-BR" sz="3200" dirty="0">
                <a:solidFill>
                  <a:srgbClr val="000000"/>
                </a:solidFill>
              </a:rPr>
              <a:t>C</a:t>
            </a:r>
            <a:r>
              <a:rPr lang="pt-BR" sz="3200" b="0" i="0" u="none" strike="noStrike" dirty="0">
                <a:solidFill>
                  <a:srgbClr val="000000"/>
                </a:solidFill>
                <a:effectLst/>
              </a:rPr>
              <a:t>riatividade</a:t>
            </a:r>
            <a:endParaRPr lang="pt-BR" sz="5200" dirty="0"/>
          </a:p>
        </p:txBody>
      </p:sp>
    </p:spTree>
    <p:extLst>
      <p:ext uri="{BB962C8B-B14F-4D97-AF65-F5344CB8AC3E}">
        <p14:creationId xmlns:p14="http://schemas.microsoft.com/office/powerpoint/2010/main" val="408895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33F5ED-FDD6-E842-8703-401CCFDA1884}"/>
              </a:ext>
            </a:extLst>
          </p:cNvPr>
          <p:cNvSpPr>
            <a:spLocks noGrp="1"/>
          </p:cNvSpPr>
          <p:nvPr>
            <p:ph type="title"/>
          </p:nvPr>
        </p:nvSpPr>
        <p:spPr/>
        <p:txBody>
          <a:bodyPr/>
          <a:lstStyle/>
          <a:p>
            <a:r>
              <a:rPr lang="pt-BR" dirty="0"/>
              <a:t>Raciocínio na ia</a:t>
            </a:r>
          </a:p>
        </p:txBody>
      </p:sp>
      <p:sp>
        <p:nvSpPr>
          <p:cNvPr id="3" name="Espaço Reservado para Número de Slide 2">
            <a:extLst>
              <a:ext uri="{FF2B5EF4-FFF2-40B4-BE49-F238E27FC236}">
                <a16:creationId xmlns:a16="http://schemas.microsoft.com/office/drawing/2014/main" id="{F571F431-F761-3142-901D-5647112E4444}"/>
              </a:ext>
            </a:extLst>
          </p:cNvPr>
          <p:cNvSpPr>
            <a:spLocks noGrp="1"/>
          </p:cNvSpPr>
          <p:nvPr>
            <p:ph type="sldNum" sz="quarter" idx="10"/>
          </p:nvPr>
        </p:nvSpPr>
        <p:spPr/>
        <p:txBody>
          <a:bodyPr/>
          <a:lstStyle/>
          <a:p>
            <a:fld id="{E92A0AE8-7FE7-4E7E-92EB-E4F84B95CD97}" type="slidenum">
              <a:rPr lang="pt-BR" smtClean="0"/>
              <a:pPr/>
              <a:t>23</a:t>
            </a:fld>
            <a:endParaRPr lang="pt-BR" dirty="0"/>
          </a:p>
        </p:txBody>
      </p:sp>
      <p:sp>
        <p:nvSpPr>
          <p:cNvPr id="4" name="Espaço Reservado para Texto 3">
            <a:extLst>
              <a:ext uri="{FF2B5EF4-FFF2-40B4-BE49-F238E27FC236}">
                <a16:creationId xmlns:a16="http://schemas.microsoft.com/office/drawing/2014/main" id="{D3C026C8-428C-8445-921C-0E48291FD48D}"/>
              </a:ext>
            </a:extLst>
          </p:cNvPr>
          <p:cNvSpPr>
            <a:spLocks noGrp="1"/>
          </p:cNvSpPr>
          <p:nvPr>
            <p:ph type="body" sz="quarter" idx="11"/>
          </p:nvPr>
        </p:nvSpPr>
        <p:spPr/>
        <p:txBody>
          <a:bodyPr>
            <a:normAutofit/>
          </a:bodyPr>
          <a:lstStyle/>
          <a:p>
            <a:pPr marL="571500" indent="-571500" algn="just">
              <a:buFont typeface="Wingdings" pitchFamily="2" charset="2"/>
              <a:buChar char="v"/>
            </a:pPr>
            <a:r>
              <a:rPr lang="pt-BR" sz="4000" b="0" i="0" u="none" strike="noStrike" dirty="0">
                <a:solidFill>
                  <a:srgbClr val="000000"/>
                </a:solidFill>
                <a:effectLst/>
              </a:rPr>
              <a:t>Raciocínio é o ato ou maneira de pensar ou raciocinar</a:t>
            </a:r>
          </a:p>
          <a:p>
            <a:pPr marL="571500" indent="-571500" algn="just">
              <a:buFont typeface="Wingdings" pitchFamily="2" charset="2"/>
              <a:buChar char="v"/>
            </a:pPr>
            <a:r>
              <a:rPr lang="pt-BR" sz="4000" b="0" i="0" u="none" strike="noStrike" dirty="0">
                <a:solidFill>
                  <a:srgbClr val="000000"/>
                </a:solidFill>
                <a:effectLst/>
              </a:rPr>
              <a:t>É sinônimo de argumento, pensamento ou juízo</a:t>
            </a:r>
            <a:endParaRPr lang="pt-BR" sz="4000" dirty="0">
              <a:solidFill>
                <a:srgbClr val="000000"/>
              </a:solidFill>
            </a:endParaRPr>
          </a:p>
          <a:p>
            <a:pPr marL="571500" indent="-571500" algn="just">
              <a:buFont typeface="Wingdings" pitchFamily="2" charset="2"/>
              <a:buChar char="v"/>
            </a:pPr>
            <a:r>
              <a:rPr lang="pt-BR" sz="4000" b="0" i="0" u="none" strike="noStrike" dirty="0">
                <a:solidFill>
                  <a:srgbClr val="000000"/>
                </a:solidFill>
                <a:effectLst/>
              </a:rPr>
              <a:t>Conclusão é a sequência de juízos ou argumentos</a:t>
            </a:r>
          </a:p>
          <a:p>
            <a:pPr marL="571500" indent="-571500" algn="just">
              <a:buFont typeface="Wingdings" pitchFamily="2" charset="2"/>
              <a:buChar char="v"/>
            </a:pPr>
            <a:r>
              <a:rPr lang="pt-BR" sz="4000" b="0" i="0" u="none" strike="noStrike" dirty="0">
                <a:solidFill>
                  <a:srgbClr val="000000"/>
                </a:solidFill>
                <a:effectLst/>
              </a:rPr>
              <a:t>A IA permite que os sistemas técnicos percebam o ambiente ao seu redor, lidem com o que percebem e resolvam problemas, agindo para alcançar um objetivo específico</a:t>
            </a:r>
            <a:endParaRPr lang="pt-BR" sz="6000" dirty="0"/>
          </a:p>
        </p:txBody>
      </p:sp>
    </p:spTree>
    <p:extLst>
      <p:ext uri="{BB962C8B-B14F-4D97-AF65-F5344CB8AC3E}">
        <p14:creationId xmlns:p14="http://schemas.microsoft.com/office/powerpoint/2010/main" val="18831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A9257D-0890-EC45-9620-FF098BF6DC49}"/>
              </a:ext>
            </a:extLst>
          </p:cNvPr>
          <p:cNvSpPr>
            <a:spLocks noGrp="1"/>
          </p:cNvSpPr>
          <p:nvPr>
            <p:ph type="title"/>
          </p:nvPr>
        </p:nvSpPr>
        <p:spPr/>
        <p:txBody>
          <a:bodyPr/>
          <a:lstStyle/>
          <a:p>
            <a:r>
              <a:rPr lang="pt-BR" dirty="0"/>
              <a:t>Aprendizado na ia</a:t>
            </a:r>
          </a:p>
        </p:txBody>
      </p:sp>
      <p:sp>
        <p:nvSpPr>
          <p:cNvPr id="3" name="Espaço Reservado para Número de Slide 2">
            <a:extLst>
              <a:ext uri="{FF2B5EF4-FFF2-40B4-BE49-F238E27FC236}">
                <a16:creationId xmlns:a16="http://schemas.microsoft.com/office/drawing/2014/main" id="{37F90050-6753-DF4B-A255-34380C6A27E1}"/>
              </a:ext>
            </a:extLst>
          </p:cNvPr>
          <p:cNvSpPr>
            <a:spLocks noGrp="1"/>
          </p:cNvSpPr>
          <p:nvPr>
            <p:ph type="sldNum" sz="quarter" idx="10"/>
          </p:nvPr>
        </p:nvSpPr>
        <p:spPr/>
        <p:txBody>
          <a:bodyPr/>
          <a:lstStyle/>
          <a:p>
            <a:fld id="{E92A0AE8-7FE7-4E7E-92EB-E4F84B95CD97}" type="slidenum">
              <a:rPr lang="pt-BR" smtClean="0"/>
              <a:pPr/>
              <a:t>24</a:t>
            </a:fld>
            <a:endParaRPr lang="pt-BR" dirty="0"/>
          </a:p>
        </p:txBody>
      </p:sp>
      <p:sp>
        <p:nvSpPr>
          <p:cNvPr id="4" name="Espaço Reservado para Texto 3">
            <a:extLst>
              <a:ext uri="{FF2B5EF4-FFF2-40B4-BE49-F238E27FC236}">
                <a16:creationId xmlns:a16="http://schemas.microsoft.com/office/drawing/2014/main" id="{87110F5F-FF56-4544-ACC9-603780441420}"/>
              </a:ext>
            </a:extLst>
          </p:cNvPr>
          <p:cNvSpPr>
            <a:spLocks noGrp="1"/>
          </p:cNvSpPr>
          <p:nvPr>
            <p:ph type="body" sz="quarter" idx="11"/>
          </p:nvPr>
        </p:nvSpPr>
        <p:spPr/>
        <p:txBody>
          <a:bodyPr>
            <a:normAutofit lnSpcReduction="10000"/>
          </a:bodyPr>
          <a:lstStyle/>
          <a:p>
            <a:pPr marL="571500" indent="-571500" algn="just">
              <a:buFont typeface="Wingdings" pitchFamily="2" charset="2"/>
              <a:buChar char="v"/>
            </a:pPr>
            <a:r>
              <a:rPr lang="pt-BR" sz="4000" b="0" i="0" u="none" strike="noStrike" dirty="0">
                <a:solidFill>
                  <a:srgbClr val="000000"/>
                </a:solidFill>
                <a:effectLst/>
              </a:rPr>
              <a:t>Aprendizagem é a capacidade de adquirir conhecimento ou habilidades através da experiência ou estudo</a:t>
            </a:r>
          </a:p>
          <a:p>
            <a:pPr marL="571500" indent="-571500" algn="just">
              <a:buFont typeface="Wingdings" pitchFamily="2" charset="2"/>
              <a:buChar char="v"/>
            </a:pPr>
            <a:r>
              <a:rPr lang="pt-BR" sz="4000" b="0" i="0" u="none" strike="noStrike" dirty="0">
                <a:solidFill>
                  <a:srgbClr val="000000"/>
                </a:solidFill>
                <a:effectLst/>
              </a:rPr>
              <a:t>A inteligência artificial (IA) pode “aprender por si mesma” graças a sistemas de aprendizado que analisam grandes volumes de dados</a:t>
            </a:r>
          </a:p>
          <a:p>
            <a:pPr marL="571500" indent="-571500" algn="just">
              <a:buFont typeface="Wingdings" pitchFamily="2" charset="2"/>
              <a:buChar char="v"/>
            </a:pPr>
            <a:r>
              <a:rPr lang="pt-BR" sz="4000" b="0" i="0" u="none" strike="noStrike" dirty="0">
                <a:solidFill>
                  <a:srgbClr val="000000"/>
                </a:solidFill>
                <a:effectLst/>
              </a:rPr>
              <a:t>Os sistemas de IA são capazes de adaptar seu comportamento, até certo ponto, através de uma análise dos efeitos das ações anteriores</a:t>
            </a:r>
            <a:endParaRPr lang="pt-BR" sz="6000" dirty="0"/>
          </a:p>
        </p:txBody>
      </p:sp>
    </p:spTree>
    <p:extLst>
      <p:ext uri="{BB962C8B-B14F-4D97-AF65-F5344CB8AC3E}">
        <p14:creationId xmlns:p14="http://schemas.microsoft.com/office/powerpoint/2010/main" val="1100503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F00460-B667-9B49-840F-ADEDE197FB5F}"/>
              </a:ext>
            </a:extLst>
          </p:cNvPr>
          <p:cNvSpPr>
            <a:spLocks noGrp="1"/>
          </p:cNvSpPr>
          <p:nvPr>
            <p:ph type="title"/>
          </p:nvPr>
        </p:nvSpPr>
        <p:spPr/>
        <p:txBody>
          <a:bodyPr/>
          <a:lstStyle/>
          <a:p>
            <a:r>
              <a:rPr lang="pt-BR" dirty="0"/>
              <a:t>Planejamento na ia</a:t>
            </a:r>
          </a:p>
        </p:txBody>
      </p:sp>
      <p:sp>
        <p:nvSpPr>
          <p:cNvPr id="3" name="Espaço Reservado para Número de Slide 2">
            <a:extLst>
              <a:ext uri="{FF2B5EF4-FFF2-40B4-BE49-F238E27FC236}">
                <a16:creationId xmlns:a16="http://schemas.microsoft.com/office/drawing/2014/main" id="{121CB77E-12A5-0249-B8A5-E9AC92C1AD89}"/>
              </a:ext>
            </a:extLst>
          </p:cNvPr>
          <p:cNvSpPr>
            <a:spLocks noGrp="1"/>
          </p:cNvSpPr>
          <p:nvPr>
            <p:ph type="sldNum" sz="quarter" idx="10"/>
          </p:nvPr>
        </p:nvSpPr>
        <p:spPr/>
        <p:txBody>
          <a:bodyPr/>
          <a:lstStyle/>
          <a:p>
            <a:fld id="{E92A0AE8-7FE7-4E7E-92EB-E4F84B95CD97}" type="slidenum">
              <a:rPr lang="pt-BR" smtClean="0"/>
              <a:pPr/>
              <a:t>25</a:t>
            </a:fld>
            <a:endParaRPr lang="pt-BR" dirty="0"/>
          </a:p>
        </p:txBody>
      </p:sp>
      <p:sp>
        <p:nvSpPr>
          <p:cNvPr id="4" name="Espaço Reservado para Texto 3">
            <a:extLst>
              <a:ext uri="{FF2B5EF4-FFF2-40B4-BE49-F238E27FC236}">
                <a16:creationId xmlns:a16="http://schemas.microsoft.com/office/drawing/2014/main" id="{451D1F13-00CB-BE47-9915-0E6261233940}"/>
              </a:ext>
            </a:extLst>
          </p:cNvPr>
          <p:cNvSpPr>
            <a:spLocks noGrp="1"/>
          </p:cNvSpPr>
          <p:nvPr>
            <p:ph type="body" sz="quarter" idx="11"/>
          </p:nvPr>
        </p:nvSpPr>
        <p:spPr/>
        <p:txBody>
          <a:bodyPr>
            <a:normAutofit/>
          </a:bodyPr>
          <a:lstStyle/>
          <a:p>
            <a:pPr marL="457200" indent="-457200" algn="just">
              <a:buFont typeface="Wingdings" pitchFamily="2" charset="2"/>
              <a:buChar char="v"/>
            </a:pPr>
            <a:r>
              <a:rPr lang="pt-BR" sz="4000" b="0" i="0" dirty="0">
                <a:solidFill>
                  <a:srgbClr val="111111"/>
                </a:solidFill>
                <a:effectLst/>
              </a:rPr>
              <a:t>Planejamento é o ato ou efeito de planejar</a:t>
            </a:r>
          </a:p>
          <a:p>
            <a:pPr marL="457200" indent="-457200" algn="just">
              <a:buFont typeface="Wingdings" pitchFamily="2" charset="2"/>
              <a:buChar char="v"/>
            </a:pPr>
            <a:r>
              <a:rPr lang="pt-BR" sz="4000" dirty="0">
                <a:solidFill>
                  <a:srgbClr val="111111"/>
                </a:solidFill>
              </a:rPr>
              <a:t>C</a:t>
            </a:r>
            <a:r>
              <a:rPr lang="pt-BR" sz="4000" b="0" i="0" dirty="0">
                <a:solidFill>
                  <a:srgbClr val="111111"/>
                </a:solidFill>
                <a:effectLst/>
              </a:rPr>
              <a:t>riar um plano para alcançar de um determinado objetivo</a:t>
            </a:r>
          </a:p>
          <a:p>
            <a:pPr marL="457200" indent="-457200" algn="just">
              <a:buFont typeface="Wingdings" pitchFamily="2" charset="2"/>
              <a:buChar char="v"/>
            </a:pPr>
            <a:r>
              <a:rPr lang="pt-BR" sz="4000" b="0" i="0" dirty="0">
                <a:effectLst/>
              </a:rPr>
              <a:t>O planejamento consiste em uma importante tarefa de gestão  relacionada com a preparação, organização e estruturação de um determinado objetivo</a:t>
            </a:r>
            <a:endParaRPr lang="pt-BR" sz="4000" dirty="0"/>
          </a:p>
        </p:txBody>
      </p:sp>
    </p:spTree>
    <p:extLst>
      <p:ext uri="{BB962C8B-B14F-4D97-AF65-F5344CB8AC3E}">
        <p14:creationId xmlns:p14="http://schemas.microsoft.com/office/powerpoint/2010/main" val="3857034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4470EA-1584-4A41-9A32-E65EDA8EEC56}"/>
              </a:ext>
            </a:extLst>
          </p:cNvPr>
          <p:cNvSpPr>
            <a:spLocks noGrp="1"/>
          </p:cNvSpPr>
          <p:nvPr>
            <p:ph type="title"/>
          </p:nvPr>
        </p:nvSpPr>
        <p:spPr/>
        <p:txBody>
          <a:bodyPr/>
          <a:lstStyle/>
          <a:p>
            <a:r>
              <a:rPr lang="pt-BR" dirty="0"/>
              <a:t>Criatividade na ia</a:t>
            </a:r>
          </a:p>
        </p:txBody>
      </p:sp>
      <p:sp>
        <p:nvSpPr>
          <p:cNvPr id="3" name="Espaço Reservado para Número de Slide 2">
            <a:extLst>
              <a:ext uri="{FF2B5EF4-FFF2-40B4-BE49-F238E27FC236}">
                <a16:creationId xmlns:a16="http://schemas.microsoft.com/office/drawing/2014/main" id="{D89D3BBA-46B9-EF4C-A7E6-2EA3ACEE74B0}"/>
              </a:ext>
            </a:extLst>
          </p:cNvPr>
          <p:cNvSpPr>
            <a:spLocks noGrp="1"/>
          </p:cNvSpPr>
          <p:nvPr>
            <p:ph type="sldNum" sz="quarter" idx="10"/>
          </p:nvPr>
        </p:nvSpPr>
        <p:spPr/>
        <p:txBody>
          <a:bodyPr/>
          <a:lstStyle/>
          <a:p>
            <a:fld id="{E92A0AE8-7FE7-4E7E-92EB-E4F84B95CD97}" type="slidenum">
              <a:rPr lang="pt-BR" smtClean="0"/>
              <a:pPr/>
              <a:t>26</a:t>
            </a:fld>
            <a:endParaRPr lang="pt-BR" dirty="0"/>
          </a:p>
        </p:txBody>
      </p:sp>
      <p:sp>
        <p:nvSpPr>
          <p:cNvPr id="4" name="Espaço Reservado para Texto 3">
            <a:extLst>
              <a:ext uri="{FF2B5EF4-FFF2-40B4-BE49-F238E27FC236}">
                <a16:creationId xmlns:a16="http://schemas.microsoft.com/office/drawing/2014/main" id="{BD875549-92E2-044D-8F7C-70A55D604FA2}"/>
              </a:ext>
            </a:extLst>
          </p:cNvPr>
          <p:cNvSpPr>
            <a:spLocks noGrp="1"/>
          </p:cNvSpPr>
          <p:nvPr>
            <p:ph type="body" sz="quarter" idx="11"/>
          </p:nvPr>
        </p:nvSpPr>
        <p:spPr/>
        <p:txBody>
          <a:bodyPr>
            <a:normAutofit/>
          </a:bodyPr>
          <a:lstStyle/>
          <a:p>
            <a:pPr marL="571500" indent="-571500" algn="just">
              <a:buFont typeface="Wingdings" pitchFamily="2" charset="2"/>
              <a:buChar char="v"/>
            </a:pPr>
            <a:r>
              <a:rPr lang="pt-BR" sz="4000" b="0" i="0" dirty="0">
                <a:effectLst/>
              </a:rPr>
              <a:t>Criatividade é a capacidade de criar, produzir ou inventar coisas novas</a:t>
            </a:r>
            <a:endParaRPr lang="pt-BR" sz="4000" b="1" u="sng" baseline="30000" dirty="0"/>
          </a:p>
          <a:p>
            <a:pPr marL="571500" indent="-571500" algn="just">
              <a:buFont typeface="Wingdings" pitchFamily="2" charset="2"/>
              <a:buChar char="v"/>
            </a:pPr>
            <a:r>
              <a:rPr lang="pt-BR" sz="4000" b="0" i="0" u="none" strike="noStrike" dirty="0">
                <a:solidFill>
                  <a:srgbClr val="000000"/>
                </a:solidFill>
                <a:effectLst/>
              </a:rPr>
              <a:t>É a capacidade de simular a inteligência humana</a:t>
            </a:r>
          </a:p>
          <a:p>
            <a:pPr marL="571500" indent="-571500" algn="just">
              <a:buFont typeface="Wingdings" pitchFamily="2" charset="2"/>
              <a:buChar char="v"/>
            </a:pPr>
            <a:r>
              <a:rPr lang="pt-BR" sz="4000" dirty="0">
                <a:solidFill>
                  <a:srgbClr val="000000"/>
                </a:solidFill>
              </a:rPr>
              <a:t>R</a:t>
            </a:r>
            <a:r>
              <a:rPr lang="pt-BR" sz="4000" b="0" i="0" u="none" strike="noStrike" dirty="0">
                <a:solidFill>
                  <a:srgbClr val="000000"/>
                </a:solidFill>
                <a:effectLst/>
              </a:rPr>
              <a:t>ealizar atividades de maneira autônoma e aprender por si mesmo</a:t>
            </a:r>
          </a:p>
        </p:txBody>
      </p:sp>
    </p:spTree>
    <p:extLst>
      <p:ext uri="{BB962C8B-B14F-4D97-AF65-F5344CB8AC3E}">
        <p14:creationId xmlns:p14="http://schemas.microsoft.com/office/powerpoint/2010/main" val="3550147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42EBF7-12C9-3E44-AAC8-8C171B03428B}"/>
              </a:ext>
            </a:extLst>
          </p:cNvPr>
          <p:cNvSpPr>
            <a:spLocks noGrp="1"/>
          </p:cNvSpPr>
          <p:nvPr>
            <p:ph type="title"/>
          </p:nvPr>
        </p:nvSpPr>
        <p:spPr/>
        <p:txBody>
          <a:bodyPr/>
          <a:lstStyle/>
          <a:p>
            <a:r>
              <a:rPr lang="pt-BR" dirty="0"/>
              <a:t>Inteligência artificial</a:t>
            </a:r>
          </a:p>
        </p:txBody>
      </p:sp>
      <p:sp>
        <p:nvSpPr>
          <p:cNvPr id="3" name="Espaço Reservado para Número de Slide 2">
            <a:extLst>
              <a:ext uri="{FF2B5EF4-FFF2-40B4-BE49-F238E27FC236}">
                <a16:creationId xmlns:a16="http://schemas.microsoft.com/office/drawing/2014/main" id="{B5A5EBBE-F460-6F43-8FD6-F8966CCA7FAB}"/>
              </a:ext>
            </a:extLst>
          </p:cNvPr>
          <p:cNvSpPr>
            <a:spLocks noGrp="1"/>
          </p:cNvSpPr>
          <p:nvPr>
            <p:ph type="sldNum" sz="quarter" idx="10"/>
          </p:nvPr>
        </p:nvSpPr>
        <p:spPr/>
        <p:txBody>
          <a:bodyPr/>
          <a:lstStyle/>
          <a:p>
            <a:fld id="{E92A0AE8-7FE7-4E7E-92EB-E4F84B95CD97}" type="slidenum">
              <a:rPr lang="pt-BR" smtClean="0"/>
              <a:pPr/>
              <a:t>27</a:t>
            </a:fld>
            <a:endParaRPr lang="pt-BR" dirty="0"/>
          </a:p>
        </p:txBody>
      </p:sp>
      <p:sp>
        <p:nvSpPr>
          <p:cNvPr id="4" name="Espaço Reservado para Texto 3">
            <a:extLst>
              <a:ext uri="{FF2B5EF4-FFF2-40B4-BE49-F238E27FC236}">
                <a16:creationId xmlns:a16="http://schemas.microsoft.com/office/drawing/2014/main" id="{5EF7CC61-515D-B541-AB5B-7F0F1C4EDCE9}"/>
              </a:ext>
            </a:extLst>
          </p:cNvPr>
          <p:cNvSpPr>
            <a:spLocks noGrp="1"/>
          </p:cNvSpPr>
          <p:nvPr>
            <p:ph type="body" sz="quarter" idx="11"/>
          </p:nvPr>
        </p:nvSpPr>
        <p:spPr/>
        <p:txBody>
          <a:bodyPr>
            <a:normAutofit/>
          </a:bodyPr>
          <a:lstStyle/>
          <a:p>
            <a:pPr marL="571500" indent="-571500" algn="just">
              <a:buFont typeface="Wingdings" pitchFamily="2" charset="2"/>
              <a:buChar char="v"/>
            </a:pPr>
            <a:r>
              <a:rPr lang="pt-BR" sz="4000" dirty="0"/>
              <a:t>A inteligência artificial é um ramo da ciência da computação que se concentra no desenvolvimento de sistemas capazes de realizar tarefas que geralmente exigem inteligência humana, como raciocínio, percepção, aprendizado, tomada de decisões e reconhecimento de padrões</a:t>
            </a:r>
          </a:p>
        </p:txBody>
      </p:sp>
    </p:spTree>
    <p:extLst>
      <p:ext uri="{BB962C8B-B14F-4D97-AF65-F5344CB8AC3E}">
        <p14:creationId xmlns:p14="http://schemas.microsoft.com/office/powerpoint/2010/main" val="681008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D09644-D3A0-CB4D-8306-83DCEA4F3FAE}"/>
              </a:ext>
            </a:extLst>
          </p:cNvPr>
          <p:cNvSpPr>
            <a:spLocks noGrp="1"/>
          </p:cNvSpPr>
          <p:nvPr>
            <p:ph type="title"/>
          </p:nvPr>
        </p:nvSpPr>
        <p:spPr/>
        <p:txBody>
          <a:bodyPr/>
          <a:lstStyle/>
          <a:p>
            <a:endParaRPr lang="pt-BR" dirty="0"/>
          </a:p>
        </p:txBody>
      </p:sp>
      <p:sp>
        <p:nvSpPr>
          <p:cNvPr id="3" name="Espaço Reservado para Número de Slide 2">
            <a:extLst>
              <a:ext uri="{FF2B5EF4-FFF2-40B4-BE49-F238E27FC236}">
                <a16:creationId xmlns:a16="http://schemas.microsoft.com/office/drawing/2014/main" id="{1D2E5024-A85B-4446-9819-A32F37EC9433}"/>
              </a:ext>
            </a:extLst>
          </p:cNvPr>
          <p:cNvSpPr>
            <a:spLocks noGrp="1"/>
          </p:cNvSpPr>
          <p:nvPr>
            <p:ph type="sldNum" sz="quarter" idx="10"/>
          </p:nvPr>
        </p:nvSpPr>
        <p:spPr/>
        <p:txBody>
          <a:bodyPr/>
          <a:lstStyle/>
          <a:p>
            <a:fld id="{E92A0AE8-7FE7-4E7E-92EB-E4F84B95CD97}" type="slidenum">
              <a:rPr lang="pt-BR" smtClean="0"/>
              <a:pPr/>
              <a:t>28</a:t>
            </a:fld>
            <a:endParaRPr lang="pt-BR" dirty="0"/>
          </a:p>
        </p:txBody>
      </p:sp>
      <p:sp>
        <p:nvSpPr>
          <p:cNvPr id="4" name="Espaço Reservado para Texto 3">
            <a:extLst>
              <a:ext uri="{FF2B5EF4-FFF2-40B4-BE49-F238E27FC236}">
                <a16:creationId xmlns:a16="http://schemas.microsoft.com/office/drawing/2014/main" id="{DC559FDE-007D-144C-B3BD-AC67F19C2793}"/>
              </a:ext>
            </a:extLst>
          </p:cNvPr>
          <p:cNvSpPr>
            <a:spLocks noGrp="1"/>
          </p:cNvSpPr>
          <p:nvPr>
            <p:ph type="body" sz="quarter" idx="11"/>
          </p:nvPr>
        </p:nvSpPr>
        <p:spPr/>
        <p:txBody>
          <a:bodyPr/>
          <a:lstStyle/>
          <a:p>
            <a:r>
              <a:rPr lang="pt-BR" dirty="0"/>
              <a:t>Na atualidade podemos listar alguns usos de Inteligência Artificial para solução de</a:t>
            </a:r>
          </a:p>
          <a:p>
            <a:r>
              <a:rPr lang="pt-BR" dirty="0"/>
              <a:t>problemas do cotidiano como: câmeras que fazem uso de detecção facial, para focalizar</a:t>
            </a:r>
          </a:p>
          <a:p>
            <a:r>
              <a:rPr lang="pt-BR" dirty="0"/>
              <a:t>melhor imagens; sistemas de e-mail, para identificar spam; sistemas de entretenimento,</a:t>
            </a:r>
          </a:p>
          <a:p>
            <a:r>
              <a:rPr lang="pt-BR" dirty="0"/>
              <a:t>para recomendação de conteúdo; smartphones, utilizando de reconhecimento de voz para</a:t>
            </a:r>
          </a:p>
          <a:p>
            <a:r>
              <a:rPr lang="pt-BR" dirty="0"/>
              <a:t>efetuar controle de suas operações.</a:t>
            </a:r>
          </a:p>
        </p:txBody>
      </p:sp>
    </p:spTree>
    <p:extLst>
      <p:ext uri="{BB962C8B-B14F-4D97-AF65-F5344CB8AC3E}">
        <p14:creationId xmlns:p14="http://schemas.microsoft.com/office/powerpoint/2010/main" val="2734833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45E897-81E4-E142-9FB2-D960D19760EA}"/>
              </a:ext>
            </a:extLst>
          </p:cNvPr>
          <p:cNvSpPr>
            <a:spLocks noGrp="1"/>
          </p:cNvSpPr>
          <p:nvPr>
            <p:ph type="title"/>
          </p:nvPr>
        </p:nvSpPr>
        <p:spPr/>
        <p:txBody>
          <a:bodyPr/>
          <a:lstStyle/>
          <a:p>
            <a:r>
              <a:rPr lang="pt-BR" dirty="0"/>
              <a:t>O que é a ia?</a:t>
            </a:r>
          </a:p>
        </p:txBody>
      </p:sp>
      <p:sp>
        <p:nvSpPr>
          <p:cNvPr id="3" name="Espaço Reservado para Número de Slide 2">
            <a:extLst>
              <a:ext uri="{FF2B5EF4-FFF2-40B4-BE49-F238E27FC236}">
                <a16:creationId xmlns:a16="http://schemas.microsoft.com/office/drawing/2014/main" id="{FB058E7A-E5A8-FB44-A69C-C137F5D5B02D}"/>
              </a:ext>
            </a:extLst>
          </p:cNvPr>
          <p:cNvSpPr>
            <a:spLocks noGrp="1"/>
          </p:cNvSpPr>
          <p:nvPr>
            <p:ph type="sldNum" sz="quarter" idx="10"/>
          </p:nvPr>
        </p:nvSpPr>
        <p:spPr/>
        <p:txBody>
          <a:bodyPr/>
          <a:lstStyle/>
          <a:p>
            <a:fld id="{E92A0AE8-7FE7-4E7E-92EB-E4F84B95CD97}" type="slidenum">
              <a:rPr lang="pt-BR" smtClean="0"/>
              <a:pPr/>
              <a:t>29</a:t>
            </a:fld>
            <a:endParaRPr lang="pt-BR" dirty="0"/>
          </a:p>
        </p:txBody>
      </p:sp>
      <p:sp>
        <p:nvSpPr>
          <p:cNvPr id="4" name="Espaço Reservado para Texto 3">
            <a:extLst>
              <a:ext uri="{FF2B5EF4-FFF2-40B4-BE49-F238E27FC236}">
                <a16:creationId xmlns:a16="http://schemas.microsoft.com/office/drawing/2014/main" id="{4FE92B90-A0DD-FB4B-88D7-2DC134BF08C6}"/>
              </a:ext>
            </a:extLst>
          </p:cNvPr>
          <p:cNvSpPr>
            <a:spLocks noGrp="1"/>
          </p:cNvSpPr>
          <p:nvPr>
            <p:ph type="body" sz="quarter" idx="11"/>
          </p:nvPr>
        </p:nvSpPr>
        <p:spPr/>
        <p:txBody>
          <a:bodyPr/>
          <a:lstStyle/>
          <a:p>
            <a:r>
              <a:rPr lang="pt-BR" sz="1800" b="0" i="0" u="none" strike="noStrike" dirty="0">
                <a:solidFill>
                  <a:srgbClr val="000000"/>
                </a:solidFill>
                <a:effectLst/>
                <a:latin typeface="Arial" panose="020B0604020202020204" pitchFamily="34" charset="0"/>
              </a:rPr>
              <a:t>Definição: Inteligência demonstrada por máquinas em contraste com a inteligência natural exibida por humanos e outros animais.</a:t>
            </a:r>
            <a:endParaRPr lang="pt-BR" dirty="0"/>
          </a:p>
        </p:txBody>
      </p:sp>
    </p:spTree>
    <p:extLst>
      <p:ext uri="{BB962C8B-B14F-4D97-AF65-F5344CB8AC3E}">
        <p14:creationId xmlns:p14="http://schemas.microsoft.com/office/powerpoint/2010/main" val="1491909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89C61-A507-A446-B3C2-8293BFA4D51E}"/>
              </a:ext>
            </a:extLst>
          </p:cNvPr>
          <p:cNvSpPr>
            <a:spLocks noGrp="1"/>
          </p:cNvSpPr>
          <p:nvPr>
            <p:ph type="title"/>
          </p:nvPr>
        </p:nvSpPr>
        <p:spPr/>
        <p:txBody>
          <a:bodyPr/>
          <a:lstStyle/>
          <a:p>
            <a:r>
              <a:rPr lang="pt-BR" dirty="0"/>
              <a:t>conteúdo</a:t>
            </a:r>
          </a:p>
        </p:txBody>
      </p:sp>
      <p:sp>
        <p:nvSpPr>
          <p:cNvPr id="3" name="Espaço Reservado para Número de Slide 2">
            <a:extLst>
              <a:ext uri="{FF2B5EF4-FFF2-40B4-BE49-F238E27FC236}">
                <a16:creationId xmlns:a16="http://schemas.microsoft.com/office/drawing/2014/main" id="{F9232EDC-13DD-584F-9F2D-BADA4FB15BA9}"/>
              </a:ext>
            </a:extLst>
          </p:cNvPr>
          <p:cNvSpPr>
            <a:spLocks noGrp="1"/>
          </p:cNvSpPr>
          <p:nvPr>
            <p:ph type="sldNum" sz="quarter" idx="10"/>
          </p:nvPr>
        </p:nvSpPr>
        <p:spPr/>
        <p:txBody>
          <a:bodyPr/>
          <a:lstStyle/>
          <a:p>
            <a:fld id="{E92A0AE8-7FE7-4E7E-92EB-E4F84B95CD97}" type="slidenum">
              <a:rPr lang="pt-BR" smtClean="0"/>
              <a:pPr/>
              <a:t>3</a:t>
            </a:fld>
            <a:endParaRPr lang="pt-BR" dirty="0"/>
          </a:p>
        </p:txBody>
      </p:sp>
      <p:sp>
        <p:nvSpPr>
          <p:cNvPr id="4" name="Espaço Reservado para Texto 3">
            <a:extLst>
              <a:ext uri="{FF2B5EF4-FFF2-40B4-BE49-F238E27FC236}">
                <a16:creationId xmlns:a16="http://schemas.microsoft.com/office/drawing/2014/main" id="{5B8F74CE-718E-394B-80F2-1CD37F370F08}"/>
              </a:ext>
            </a:extLst>
          </p:cNvPr>
          <p:cNvSpPr>
            <a:spLocks noGrp="1"/>
          </p:cNvSpPr>
          <p:nvPr>
            <p:ph type="body" sz="quarter" idx="11"/>
          </p:nvPr>
        </p:nvSpPr>
        <p:spPr/>
        <p:txBody>
          <a:bodyPr>
            <a:normAutofit/>
          </a:bodyPr>
          <a:lstStyle/>
          <a:p>
            <a:pPr marL="457200" indent="-457200">
              <a:buFont typeface="Wingdings" pitchFamily="2" charset="2"/>
              <a:buChar char="v"/>
            </a:pPr>
            <a:r>
              <a:rPr lang="pt-BR" sz="4000" dirty="0"/>
              <a:t>Unidade </a:t>
            </a:r>
            <a:r>
              <a:rPr lang="pt-BR" sz="4000" dirty="0" err="1"/>
              <a:t>I</a:t>
            </a:r>
            <a:r>
              <a:rPr lang="pt-BR" sz="4000" dirty="0"/>
              <a:t>:</a:t>
            </a:r>
          </a:p>
          <a:p>
            <a:pPr marL="457200" lvl="0" indent="-457200">
              <a:buFont typeface="Wingdings" pitchFamily="2" charset="2"/>
              <a:buChar char="v"/>
            </a:pPr>
            <a:r>
              <a:rPr lang="pt-BR" sz="4000" dirty="0"/>
              <a:t>	HISTÓRICO E PRINCÍPIOS DE INTELIGÊNCIA ARTIFICIAL</a:t>
            </a:r>
          </a:p>
          <a:p>
            <a:pPr marL="1143000" lvl="1" indent="-457200" algn="just">
              <a:buFont typeface="Wingdings" pitchFamily="2" charset="2"/>
              <a:buChar char="v"/>
            </a:pPr>
            <a:r>
              <a:rPr lang="pt-BR" sz="3200" dirty="0"/>
              <a:t>Definições de Inteligência Artificial</a:t>
            </a:r>
          </a:p>
          <a:p>
            <a:pPr marL="1143000" lvl="1" indent="-457200" algn="just">
              <a:buFont typeface="Wingdings" pitchFamily="2" charset="2"/>
              <a:buChar char="v"/>
            </a:pPr>
            <a:r>
              <a:rPr lang="pt-BR" sz="3200" dirty="0"/>
              <a:t>Histórico da Inteligência Artificial</a:t>
            </a:r>
          </a:p>
          <a:p>
            <a:pPr marL="1143000" lvl="1" indent="-457200" algn="just">
              <a:buFont typeface="Wingdings" pitchFamily="2" charset="2"/>
              <a:buChar char="v"/>
            </a:pPr>
            <a:r>
              <a:rPr lang="pt-BR" sz="3200" dirty="0"/>
              <a:t>Paradigmas da Inteligência Artificial</a:t>
            </a:r>
          </a:p>
          <a:p>
            <a:pPr marL="1143000" lvl="1" indent="-457200" algn="just">
              <a:buFont typeface="Wingdings" pitchFamily="2" charset="2"/>
              <a:buChar char="v"/>
            </a:pPr>
            <a:r>
              <a:rPr lang="pt-BR" sz="3200" dirty="0"/>
              <a:t>Linhas de pesquisa</a:t>
            </a:r>
          </a:p>
        </p:txBody>
      </p:sp>
    </p:spTree>
    <p:extLst>
      <p:ext uri="{BB962C8B-B14F-4D97-AF65-F5344CB8AC3E}">
        <p14:creationId xmlns:p14="http://schemas.microsoft.com/office/powerpoint/2010/main" val="113063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F9E00-1F9D-E440-BB1B-B24473983FC3}"/>
              </a:ext>
            </a:extLst>
          </p:cNvPr>
          <p:cNvSpPr>
            <a:spLocks noGrp="1"/>
          </p:cNvSpPr>
          <p:nvPr>
            <p:ph type="title"/>
          </p:nvPr>
        </p:nvSpPr>
        <p:spPr/>
        <p:txBody>
          <a:bodyPr/>
          <a:lstStyle/>
          <a:p>
            <a:r>
              <a:rPr lang="pt-BR" dirty="0"/>
              <a:t>O que é a ia?</a:t>
            </a:r>
          </a:p>
        </p:txBody>
      </p:sp>
      <p:sp>
        <p:nvSpPr>
          <p:cNvPr id="3" name="Espaço Reservado para Número de Slide 2">
            <a:extLst>
              <a:ext uri="{FF2B5EF4-FFF2-40B4-BE49-F238E27FC236}">
                <a16:creationId xmlns:a16="http://schemas.microsoft.com/office/drawing/2014/main" id="{846FCCD1-F0D3-4E4A-82D5-1821C1E3300B}"/>
              </a:ext>
            </a:extLst>
          </p:cNvPr>
          <p:cNvSpPr>
            <a:spLocks noGrp="1"/>
          </p:cNvSpPr>
          <p:nvPr>
            <p:ph type="sldNum" sz="quarter" idx="10"/>
          </p:nvPr>
        </p:nvSpPr>
        <p:spPr/>
        <p:txBody>
          <a:bodyPr/>
          <a:lstStyle/>
          <a:p>
            <a:fld id="{E92A0AE8-7FE7-4E7E-92EB-E4F84B95CD97}" type="slidenum">
              <a:rPr lang="pt-BR" smtClean="0"/>
              <a:pPr/>
              <a:t>30</a:t>
            </a:fld>
            <a:endParaRPr lang="pt-BR" dirty="0"/>
          </a:p>
        </p:txBody>
      </p:sp>
      <p:sp>
        <p:nvSpPr>
          <p:cNvPr id="4" name="Espaço Reservado para Texto 3">
            <a:extLst>
              <a:ext uri="{FF2B5EF4-FFF2-40B4-BE49-F238E27FC236}">
                <a16:creationId xmlns:a16="http://schemas.microsoft.com/office/drawing/2014/main" id="{B57DD534-561C-CB44-BB7C-56E6DA7851B1}"/>
              </a:ext>
            </a:extLst>
          </p:cNvPr>
          <p:cNvSpPr>
            <a:spLocks noGrp="1"/>
          </p:cNvSpPr>
          <p:nvPr>
            <p:ph type="body" sz="quarter" idx="11"/>
          </p:nvPr>
        </p:nvSpPr>
        <p:spPr/>
        <p:txBody>
          <a:bodyPr/>
          <a:lstStyle/>
          <a:p>
            <a:r>
              <a:rPr lang="pt-BR" sz="1800" b="0" i="0" u="none" strike="noStrike" dirty="0">
                <a:solidFill>
                  <a:srgbClr val="000000"/>
                </a:solidFill>
                <a:effectLst/>
                <a:latin typeface="Arial" panose="020B0604020202020204" pitchFamily="34" charset="0"/>
              </a:rPr>
              <a:t>Estudo de agentes inteligentes: dispositivos que percebem seu ambiente e realizam ações que maximizam sua chance de atingir seus objetivos com sucesso.</a:t>
            </a:r>
            <a:endParaRPr lang="pt-BR" dirty="0"/>
          </a:p>
        </p:txBody>
      </p:sp>
    </p:spTree>
    <p:extLst>
      <p:ext uri="{BB962C8B-B14F-4D97-AF65-F5344CB8AC3E}">
        <p14:creationId xmlns:p14="http://schemas.microsoft.com/office/powerpoint/2010/main" val="925427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B610F2-2A64-9E4F-8904-7B2D928DC7AD}"/>
              </a:ext>
            </a:extLst>
          </p:cNvPr>
          <p:cNvSpPr>
            <a:spLocks noGrp="1"/>
          </p:cNvSpPr>
          <p:nvPr>
            <p:ph type="title"/>
          </p:nvPr>
        </p:nvSpPr>
        <p:spPr/>
        <p:txBody>
          <a:bodyPr/>
          <a:lstStyle/>
          <a:p>
            <a:r>
              <a:rPr lang="pt-BR" dirty="0"/>
              <a:t>O que é a ia?</a:t>
            </a:r>
          </a:p>
        </p:txBody>
      </p:sp>
      <p:sp>
        <p:nvSpPr>
          <p:cNvPr id="3" name="Espaço Reservado para Número de Slide 2">
            <a:extLst>
              <a:ext uri="{FF2B5EF4-FFF2-40B4-BE49-F238E27FC236}">
                <a16:creationId xmlns:a16="http://schemas.microsoft.com/office/drawing/2014/main" id="{903C5EE0-46C0-114D-95D9-A401621108EC}"/>
              </a:ext>
            </a:extLst>
          </p:cNvPr>
          <p:cNvSpPr>
            <a:spLocks noGrp="1"/>
          </p:cNvSpPr>
          <p:nvPr>
            <p:ph type="sldNum" sz="quarter" idx="10"/>
          </p:nvPr>
        </p:nvSpPr>
        <p:spPr/>
        <p:txBody>
          <a:bodyPr/>
          <a:lstStyle/>
          <a:p>
            <a:fld id="{E92A0AE8-7FE7-4E7E-92EB-E4F84B95CD97}" type="slidenum">
              <a:rPr lang="pt-BR" smtClean="0"/>
              <a:pPr/>
              <a:t>31</a:t>
            </a:fld>
            <a:endParaRPr lang="pt-BR" dirty="0"/>
          </a:p>
        </p:txBody>
      </p:sp>
      <p:sp>
        <p:nvSpPr>
          <p:cNvPr id="4" name="Espaço Reservado para Texto 3">
            <a:extLst>
              <a:ext uri="{FF2B5EF4-FFF2-40B4-BE49-F238E27FC236}">
                <a16:creationId xmlns:a16="http://schemas.microsoft.com/office/drawing/2014/main" id="{05AD54B6-C479-E646-839C-9F4E8A30985C}"/>
              </a:ext>
            </a:extLst>
          </p:cNvPr>
          <p:cNvSpPr>
            <a:spLocks noGrp="1"/>
          </p:cNvSpPr>
          <p:nvPr>
            <p:ph type="body" sz="quarter" idx="11"/>
          </p:nvPr>
        </p:nvSpPr>
        <p:spPr/>
        <p:txBody>
          <a:bodyPr/>
          <a:lstStyle/>
          <a:p>
            <a:pPr rtl="0">
              <a:spcBef>
                <a:spcPts val="0"/>
              </a:spcBef>
              <a:spcAft>
                <a:spcPts val="0"/>
              </a:spcAft>
            </a:pPr>
            <a:r>
              <a:rPr lang="pt-BR" sz="1800" b="0" i="0" u="none" strike="noStrike" dirty="0">
                <a:solidFill>
                  <a:srgbClr val="000000"/>
                </a:solidFill>
                <a:effectLst/>
                <a:latin typeface="Arial" panose="020B0604020202020204" pitchFamily="34" charset="0"/>
              </a:rPr>
              <a:t>Aplicação: Máquinas imitando funções cognitivas associadas a mentes humanas, como aprendizado e resolução de problemas.</a:t>
            </a:r>
            <a:endParaRPr lang="pt-BR" b="0" dirty="0">
              <a:effectLst/>
            </a:endParaRPr>
          </a:p>
        </p:txBody>
      </p:sp>
    </p:spTree>
    <p:extLst>
      <p:ext uri="{BB962C8B-B14F-4D97-AF65-F5344CB8AC3E}">
        <p14:creationId xmlns:p14="http://schemas.microsoft.com/office/powerpoint/2010/main" val="4201965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A834D-D1BA-3241-B895-2C7416C8033C}"/>
              </a:ext>
            </a:extLst>
          </p:cNvPr>
          <p:cNvSpPr>
            <a:spLocks noGrp="1"/>
          </p:cNvSpPr>
          <p:nvPr>
            <p:ph type="title"/>
          </p:nvPr>
        </p:nvSpPr>
        <p:spPr/>
        <p:txBody>
          <a:bodyPr/>
          <a:lstStyle/>
          <a:p>
            <a:r>
              <a:rPr lang="pt-BR" dirty="0"/>
              <a:t>Discussões sobre ia</a:t>
            </a:r>
          </a:p>
        </p:txBody>
      </p:sp>
      <p:sp>
        <p:nvSpPr>
          <p:cNvPr id="3" name="Espaço Reservado para Número de Slide 2">
            <a:extLst>
              <a:ext uri="{FF2B5EF4-FFF2-40B4-BE49-F238E27FC236}">
                <a16:creationId xmlns:a16="http://schemas.microsoft.com/office/drawing/2014/main" id="{5B707FAD-88A0-F045-BCA4-8A6C494F99DB}"/>
              </a:ext>
            </a:extLst>
          </p:cNvPr>
          <p:cNvSpPr>
            <a:spLocks noGrp="1"/>
          </p:cNvSpPr>
          <p:nvPr>
            <p:ph type="sldNum" sz="quarter" idx="10"/>
          </p:nvPr>
        </p:nvSpPr>
        <p:spPr/>
        <p:txBody>
          <a:bodyPr/>
          <a:lstStyle/>
          <a:p>
            <a:fld id="{E92A0AE8-7FE7-4E7E-92EB-E4F84B95CD97}" type="slidenum">
              <a:rPr lang="pt-BR" smtClean="0"/>
              <a:pPr/>
              <a:t>32</a:t>
            </a:fld>
            <a:endParaRPr lang="pt-BR" dirty="0"/>
          </a:p>
        </p:txBody>
      </p:sp>
      <p:sp>
        <p:nvSpPr>
          <p:cNvPr id="4" name="Espaço Reservado para Texto 3">
            <a:extLst>
              <a:ext uri="{FF2B5EF4-FFF2-40B4-BE49-F238E27FC236}">
                <a16:creationId xmlns:a16="http://schemas.microsoft.com/office/drawing/2014/main" id="{E6C18485-2E79-ED4C-8C78-80962E9CF9D8}"/>
              </a:ext>
            </a:extLst>
          </p:cNvPr>
          <p:cNvSpPr>
            <a:spLocks noGrp="1"/>
          </p:cNvSpPr>
          <p:nvPr>
            <p:ph type="body" sz="quarter" idx="11"/>
          </p:nvPr>
        </p:nvSpPr>
        <p:spPr/>
        <p:txBody>
          <a:bodyPr/>
          <a:lstStyle/>
          <a:p>
            <a:r>
              <a:rPr lang="pt-BR" sz="1800" b="0" i="0" u="none" strike="noStrike" dirty="0">
                <a:solidFill>
                  <a:srgbClr val="000000"/>
                </a:solidFill>
                <a:effectLst/>
                <a:latin typeface="Arial" panose="020B0604020202020204" pitchFamily="34" charset="0"/>
              </a:rPr>
              <a:t>Tarefas consideradas como exigindo “inteligência” são frequentemente removidas da definição</a:t>
            </a:r>
          </a:p>
          <a:p>
            <a:r>
              <a:rPr lang="pt-BR" sz="1800" b="0" i="0" u="none" strike="noStrike" dirty="0">
                <a:solidFill>
                  <a:srgbClr val="000000"/>
                </a:solidFill>
                <a:effectLst/>
                <a:latin typeface="Arial" panose="020B0604020202020204" pitchFamily="34" charset="0"/>
              </a:rPr>
              <a:t>Capacidades de máquinas modernas classificadas como IA incluem entendimento humano com sucesso, competindo no mais alto nível em sistemas de jogos estratégicos, carros de operação autônoma e roteamento inteligente em redes de distribuição de conteúdo e simulações militares.</a:t>
            </a:r>
            <a:endParaRPr lang="pt-BR" sz="1800" dirty="0">
              <a:solidFill>
                <a:srgbClr val="000000"/>
              </a:solidFill>
              <a:latin typeface="Arial" panose="020B0604020202020204" pitchFamily="34" charset="0"/>
            </a:endParaRPr>
          </a:p>
          <a:p>
            <a:r>
              <a:rPr lang="pt-BR" sz="1800" dirty="0" err="1">
                <a:solidFill>
                  <a:srgbClr val="000000"/>
                </a:solidFill>
                <a:latin typeface="Arial" panose="020B0604020202020204" pitchFamily="34" charset="0"/>
              </a:rPr>
              <a:t>Processamente</a:t>
            </a:r>
            <a:r>
              <a:rPr lang="pt-BR" sz="1800" dirty="0">
                <a:solidFill>
                  <a:srgbClr val="000000"/>
                </a:solidFill>
                <a:latin typeface="Arial" panose="020B0604020202020204" pitchFamily="34" charset="0"/>
              </a:rPr>
              <a:t> linguagem natural como chats</a:t>
            </a:r>
          </a:p>
          <a:p>
            <a:r>
              <a:rPr lang="pt-BR" sz="1800" dirty="0">
                <a:solidFill>
                  <a:srgbClr val="000000"/>
                </a:solidFill>
                <a:latin typeface="Arial" panose="020B0604020202020204" pitchFamily="34" charset="0"/>
              </a:rPr>
              <a:t>Direção autônoma, seguindo regras de trânsito.</a:t>
            </a:r>
          </a:p>
        </p:txBody>
      </p:sp>
    </p:spTree>
    <p:extLst>
      <p:ext uri="{BB962C8B-B14F-4D97-AF65-F5344CB8AC3E}">
        <p14:creationId xmlns:p14="http://schemas.microsoft.com/office/powerpoint/2010/main" val="1009643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2363CD-A530-DD40-85CF-D27B62FAB799}"/>
              </a:ext>
            </a:extLst>
          </p:cNvPr>
          <p:cNvSpPr>
            <a:spLocks noGrp="1"/>
          </p:cNvSpPr>
          <p:nvPr>
            <p:ph type="title"/>
          </p:nvPr>
        </p:nvSpPr>
        <p:spPr/>
        <p:txBody>
          <a:bodyPr/>
          <a:lstStyle/>
          <a:p>
            <a:r>
              <a:rPr lang="pt-BR" dirty="0"/>
              <a:t>Ia e humanos</a:t>
            </a:r>
          </a:p>
        </p:txBody>
      </p:sp>
      <p:sp>
        <p:nvSpPr>
          <p:cNvPr id="3" name="Espaço Reservado para Número de Slide 2">
            <a:extLst>
              <a:ext uri="{FF2B5EF4-FFF2-40B4-BE49-F238E27FC236}">
                <a16:creationId xmlns:a16="http://schemas.microsoft.com/office/drawing/2014/main" id="{809318C9-63D4-2541-BB37-7F95D685BE1D}"/>
              </a:ext>
            </a:extLst>
          </p:cNvPr>
          <p:cNvSpPr>
            <a:spLocks noGrp="1"/>
          </p:cNvSpPr>
          <p:nvPr>
            <p:ph type="sldNum" sz="quarter" idx="10"/>
          </p:nvPr>
        </p:nvSpPr>
        <p:spPr/>
        <p:txBody>
          <a:bodyPr/>
          <a:lstStyle/>
          <a:p>
            <a:fld id="{E92A0AE8-7FE7-4E7E-92EB-E4F84B95CD97}" type="slidenum">
              <a:rPr lang="pt-BR" smtClean="0"/>
              <a:pPr/>
              <a:t>33</a:t>
            </a:fld>
            <a:endParaRPr lang="pt-BR" dirty="0"/>
          </a:p>
        </p:txBody>
      </p:sp>
      <p:sp>
        <p:nvSpPr>
          <p:cNvPr id="4" name="Espaço Reservado para Texto 3">
            <a:extLst>
              <a:ext uri="{FF2B5EF4-FFF2-40B4-BE49-F238E27FC236}">
                <a16:creationId xmlns:a16="http://schemas.microsoft.com/office/drawing/2014/main" id="{4ED5747D-5C62-8C47-97B9-365E6F19BD7E}"/>
              </a:ext>
            </a:extLst>
          </p:cNvPr>
          <p:cNvSpPr>
            <a:spLocks noGrp="1"/>
          </p:cNvSpPr>
          <p:nvPr>
            <p:ph type="body" sz="quarter" idx="11"/>
          </p:nvPr>
        </p:nvSpPr>
        <p:spPr/>
        <p:txBody>
          <a:bodyPr/>
          <a:lstStyle/>
          <a:p>
            <a:pPr rtl="0">
              <a:spcBef>
                <a:spcPts val="0"/>
              </a:spcBef>
              <a:spcAft>
                <a:spcPts val="0"/>
              </a:spcAft>
            </a:pPr>
            <a:r>
              <a:rPr lang="pt-BR" sz="1800" b="0" i="0" u="none" strike="noStrike" dirty="0">
                <a:solidFill>
                  <a:srgbClr val="000000"/>
                </a:solidFill>
                <a:effectLst/>
                <a:latin typeface="Arial" panose="020B0604020202020204" pitchFamily="34" charset="0"/>
              </a:rPr>
              <a:t>Capacidade de um computador digital ou robô controlado por computador executar tarefas comumente associadas a seres inteligentes.</a:t>
            </a:r>
            <a:endParaRPr lang="pt-BR" b="0" dirty="0">
              <a:effectLst/>
            </a:endParaRPr>
          </a:p>
          <a:p>
            <a:br>
              <a:rPr lang="pt-BR" dirty="0"/>
            </a:br>
            <a:endParaRPr lang="pt-BR" dirty="0"/>
          </a:p>
        </p:txBody>
      </p:sp>
    </p:spTree>
    <p:extLst>
      <p:ext uri="{BB962C8B-B14F-4D97-AF65-F5344CB8AC3E}">
        <p14:creationId xmlns:p14="http://schemas.microsoft.com/office/powerpoint/2010/main" val="640052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6DFDB3-0066-534E-8878-4F0F25041115}"/>
              </a:ext>
            </a:extLst>
          </p:cNvPr>
          <p:cNvSpPr>
            <a:spLocks noGrp="1"/>
          </p:cNvSpPr>
          <p:nvPr>
            <p:ph type="title"/>
          </p:nvPr>
        </p:nvSpPr>
        <p:spPr/>
        <p:txBody>
          <a:bodyPr/>
          <a:lstStyle/>
          <a:p>
            <a:r>
              <a:rPr lang="pt-BR" dirty="0"/>
              <a:t>Ia e humanos</a:t>
            </a:r>
          </a:p>
        </p:txBody>
      </p:sp>
      <p:sp>
        <p:nvSpPr>
          <p:cNvPr id="3" name="Espaço Reservado para Número de Slide 2">
            <a:extLst>
              <a:ext uri="{FF2B5EF4-FFF2-40B4-BE49-F238E27FC236}">
                <a16:creationId xmlns:a16="http://schemas.microsoft.com/office/drawing/2014/main" id="{1C492295-EA7B-1D41-B103-E7D3838203F0}"/>
              </a:ext>
            </a:extLst>
          </p:cNvPr>
          <p:cNvSpPr>
            <a:spLocks noGrp="1"/>
          </p:cNvSpPr>
          <p:nvPr>
            <p:ph type="sldNum" sz="quarter" idx="10"/>
          </p:nvPr>
        </p:nvSpPr>
        <p:spPr/>
        <p:txBody>
          <a:bodyPr/>
          <a:lstStyle/>
          <a:p>
            <a:fld id="{E92A0AE8-7FE7-4E7E-92EB-E4F84B95CD97}" type="slidenum">
              <a:rPr lang="pt-BR" smtClean="0"/>
              <a:pPr/>
              <a:t>34</a:t>
            </a:fld>
            <a:endParaRPr lang="pt-BR" dirty="0"/>
          </a:p>
        </p:txBody>
      </p:sp>
      <p:sp>
        <p:nvSpPr>
          <p:cNvPr id="4" name="Espaço Reservado para Texto 3">
            <a:extLst>
              <a:ext uri="{FF2B5EF4-FFF2-40B4-BE49-F238E27FC236}">
                <a16:creationId xmlns:a16="http://schemas.microsoft.com/office/drawing/2014/main" id="{D4096C8A-AEB3-C64C-8D7B-63D17B5E3DC2}"/>
              </a:ext>
            </a:extLst>
          </p:cNvPr>
          <p:cNvSpPr>
            <a:spLocks noGrp="1"/>
          </p:cNvSpPr>
          <p:nvPr>
            <p:ph type="body" sz="quarter" idx="11"/>
          </p:nvPr>
        </p:nvSpPr>
        <p:spPr/>
        <p:txBody>
          <a:bodyPr/>
          <a:lstStyle/>
          <a:p>
            <a:pPr rtl="0">
              <a:spcBef>
                <a:spcPts val="0"/>
              </a:spcBef>
              <a:spcAft>
                <a:spcPts val="0"/>
              </a:spcAft>
            </a:pPr>
            <a:r>
              <a:rPr lang="pt-BR" sz="1800" b="0" i="0" u="none" strike="noStrike" dirty="0">
                <a:solidFill>
                  <a:srgbClr val="000000"/>
                </a:solidFill>
                <a:effectLst/>
                <a:latin typeface="Arial" panose="020B0604020202020204" pitchFamily="34" charset="0"/>
              </a:rPr>
              <a:t>Máquina completando tarefas que envolvem um certo grau de inteligência que anteriormente era considerado apenas para ser feito por humanos.</a:t>
            </a:r>
            <a:endParaRPr lang="pt-BR" b="0" dirty="0">
              <a:effectLst/>
            </a:endParaRPr>
          </a:p>
        </p:txBody>
      </p:sp>
    </p:spTree>
    <p:extLst>
      <p:ext uri="{BB962C8B-B14F-4D97-AF65-F5344CB8AC3E}">
        <p14:creationId xmlns:p14="http://schemas.microsoft.com/office/powerpoint/2010/main" val="1951251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782EF9-2784-DB40-A989-DED931679AEA}"/>
              </a:ext>
            </a:extLst>
          </p:cNvPr>
          <p:cNvSpPr>
            <a:spLocks noGrp="1"/>
          </p:cNvSpPr>
          <p:nvPr>
            <p:ph type="title"/>
          </p:nvPr>
        </p:nvSpPr>
        <p:spPr/>
        <p:txBody>
          <a:bodyPr/>
          <a:lstStyle/>
          <a:p>
            <a:r>
              <a:rPr lang="pt-BR" dirty="0"/>
              <a:t>Ia e humanos</a:t>
            </a:r>
          </a:p>
        </p:txBody>
      </p:sp>
      <p:sp>
        <p:nvSpPr>
          <p:cNvPr id="3" name="Espaço Reservado para Número de Slide 2">
            <a:extLst>
              <a:ext uri="{FF2B5EF4-FFF2-40B4-BE49-F238E27FC236}">
                <a16:creationId xmlns:a16="http://schemas.microsoft.com/office/drawing/2014/main" id="{52EF75B9-699D-C047-BF75-6C8CC374A674}"/>
              </a:ext>
            </a:extLst>
          </p:cNvPr>
          <p:cNvSpPr>
            <a:spLocks noGrp="1"/>
          </p:cNvSpPr>
          <p:nvPr>
            <p:ph type="sldNum" sz="quarter" idx="10"/>
          </p:nvPr>
        </p:nvSpPr>
        <p:spPr/>
        <p:txBody>
          <a:bodyPr/>
          <a:lstStyle/>
          <a:p>
            <a:fld id="{E92A0AE8-7FE7-4E7E-92EB-E4F84B95CD97}" type="slidenum">
              <a:rPr lang="pt-BR" smtClean="0"/>
              <a:pPr/>
              <a:t>35</a:t>
            </a:fld>
            <a:endParaRPr lang="pt-BR" dirty="0"/>
          </a:p>
        </p:txBody>
      </p:sp>
      <p:sp>
        <p:nvSpPr>
          <p:cNvPr id="4" name="Espaço Reservado para Texto 3">
            <a:extLst>
              <a:ext uri="{FF2B5EF4-FFF2-40B4-BE49-F238E27FC236}">
                <a16:creationId xmlns:a16="http://schemas.microsoft.com/office/drawing/2014/main" id="{03C9405E-3904-2249-BFC6-FAB59DDC7318}"/>
              </a:ext>
            </a:extLst>
          </p:cNvPr>
          <p:cNvSpPr>
            <a:spLocks noGrp="1"/>
          </p:cNvSpPr>
          <p:nvPr>
            <p:ph type="body" sz="quarter" idx="11"/>
          </p:nvPr>
        </p:nvSpPr>
        <p:spPr/>
        <p:txBody>
          <a:bodyPr/>
          <a:lstStyle/>
          <a:p>
            <a:pPr rtl="0">
              <a:spcBef>
                <a:spcPts val="0"/>
              </a:spcBef>
              <a:spcAft>
                <a:spcPts val="0"/>
              </a:spcAft>
            </a:pPr>
            <a:r>
              <a:rPr lang="pt-BR" sz="1800" b="0" i="0" u="none" strike="noStrike" dirty="0">
                <a:solidFill>
                  <a:srgbClr val="000000"/>
                </a:solidFill>
                <a:effectLst/>
                <a:latin typeface="Arial" panose="020B0604020202020204" pitchFamily="34" charset="0"/>
              </a:rPr>
              <a:t>Simulação de processos de inteligência humana por máquinas, especialmente sistemas de computador. Esses processos incluem aprendizado, raciocínio e autocorreção.</a:t>
            </a:r>
            <a:endParaRPr lang="pt-BR" b="0" dirty="0">
              <a:effectLst/>
            </a:endParaRPr>
          </a:p>
        </p:txBody>
      </p:sp>
    </p:spTree>
    <p:extLst>
      <p:ext uri="{BB962C8B-B14F-4D97-AF65-F5344CB8AC3E}">
        <p14:creationId xmlns:p14="http://schemas.microsoft.com/office/powerpoint/2010/main" val="1036767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1CA664-6F43-264E-85B7-0763D0EE4C17}"/>
              </a:ext>
            </a:extLst>
          </p:cNvPr>
          <p:cNvSpPr>
            <a:spLocks noGrp="1"/>
          </p:cNvSpPr>
          <p:nvPr>
            <p:ph type="title"/>
          </p:nvPr>
        </p:nvSpPr>
        <p:spPr/>
        <p:txBody>
          <a:bodyPr/>
          <a:lstStyle/>
          <a:p>
            <a:r>
              <a:rPr lang="pt-BR" dirty="0"/>
              <a:t>Linha do tempo da ia</a:t>
            </a:r>
          </a:p>
        </p:txBody>
      </p:sp>
      <p:sp>
        <p:nvSpPr>
          <p:cNvPr id="3" name="Espaço Reservado para Número de Slide 2">
            <a:extLst>
              <a:ext uri="{FF2B5EF4-FFF2-40B4-BE49-F238E27FC236}">
                <a16:creationId xmlns:a16="http://schemas.microsoft.com/office/drawing/2014/main" id="{6AFD5D04-BAE5-2440-9CB5-E591CEFE1D7B}"/>
              </a:ext>
            </a:extLst>
          </p:cNvPr>
          <p:cNvSpPr>
            <a:spLocks noGrp="1"/>
          </p:cNvSpPr>
          <p:nvPr>
            <p:ph type="sldNum" sz="quarter" idx="10"/>
          </p:nvPr>
        </p:nvSpPr>
        <p:spPr/>
        <p:txBody>
          <a:bodyPr/>
          <a:lstStyle/>
          <a:p>
            <a:fld id="{E92A0AE8-7FE7-4E7E-92EB-E4F84B95CD97}" type="slidenum">
              <a:rPr lang="pt-BR" smtClean="0"/>
              <a:pPr/>
              <a:t>36</a:t>
            </a:fld>
            <a:endParaRPr lang="pt-BR" dirty="0"/>
          </a:p>
        </p:txBody>
      </p:sp>
      <p:sp>
        <p:nvSpPr>
          <p:cNvPr id="4" name="Espaço Reservado para Texto 3">
            <a:extLst>
              <a:ext uri="{FF2B5EF4-FFF2-40B4-BE49-F238E27FC236}">
                <a16:creationId xmlns:a16="http://schemas.microsoft.com/office/drawing/2014/main" id="{44F1B197-D64D-6F45-88A3-F9831E9162CB}"/>
              </a:ext>
            </a:extLst>
          </p:cNvPr>
          <p:cNvSpPr>
            <a:spLocks noGrp="1"/>
          </p:cNvSpPr>
          <p:nvPr>
            <p:ph type="body" sz="quarter" idx="11"/>
          </p:nvPr>
        </p:nvSpPr>
        <p:spPr/>
        <p:txBody>
          <a:bodyPr/>
          <a:lstStyle/>
          <a:p>
            <a:pPr marL="285750" indent="-285750" rtl="0">
              <a:lnSpc>
                <a:spcPct val="120000"/>
              </a:lnSpc>
              <a:spcBef>
                <a:spcPts val="0"/>
              </a:spcBef>
              <a:spcAft>
                <a:spcPts val="0"/>
              </a:spcAft>
              <a:buFont typeface="Wingdings" pitchFamily="2" charset="2"/>
              <a:buChar char="v"/>
            </a:pPr>
            <a:r>
              <a:rPr lang="pt-BR" sz="4800" b="0" i="0" u="none" strike="noStrike" dirty="0">
                <a:solidFill>
                  <a:srgbClr val="000000"/>
                </a:solidFill>
                <a:effectLst/>
              </a:rPr>
              <a:t>Início do século XX</a:t>
            </a:r>
          </a:p>
          <a:p>
            <a:pPr marL="971550" lvl="1" indent="-285750">
              <a:lnSpc>
                <a:spcPct val="120000"/>
              </a:lnSpc>
              <a:spcBef>
                <a:spcPts val="0"/>
              </a:spcBef>
              <a:buFont typeface="Wingdings" pitchFamily="2" charset="2"/>
              <a:buChar char="v"/>
            </a:pPr>
            <a:r>
              <a:rPr lang="pt-BR" sz="4000" b="0" i="0" u="none" strike="noStrike" dirty="0">
                <a:solidFill>
                  <a:srgbClr val="000000"/>
                </a:solidFill>
                <a:effectLst/>
              </a:rPr>
              <a:t>Ficção científica familiariza o mundo com o conceito de robôs artificialmente inteligentes</a:t>
            </a:r>
            <a:endParaRPr lang="pt-BR" sz="6000" b="0" dirty="0">
              <a:effectLst/>
            </a:endParaRPr>
          </a:p>
          <a:p>
            <a:endParaRPr lang="pt-BR" dirty="0"/>
          </a:p>
        </p:txBody>
      </p:sp>
    </p:spTree>
    <p:extLst>
      <p:ext uri="{BB962C8B-B14F-4D97-AF65-F5344CB8AC3E}">
        <p14:creationId xmlns:p14="http://schemas.microsoft.com/office/powerpoint/2010/main" val="3885580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1CA664-6F43-264E-85B7-0763D0EE4C17}"/>
              </a:ext>
            </a:extLst>
          </p:cNvPr>
          <p:cNvSpPr>
            <a:spLocks noGrp="1"/>
          </p:cNvSpPr>
          <p:nvPr>
            <p:ph type="title"/>
          </p:nvPr>
        </p:nvSpPr>
        <p:spPr/>
        <p:txBody>
          <a:bodyPr/>
          <a:lstStyle/>
          <a:p>
            <a:r>
              <a:rPr lang="pt-BR" dirty="0"/>
              <a:t>Linha do tempo da ia</a:t>
            </a:r>
          </a:p>
        </p:txBody>
      </p:sp>
      <p:sp>
        <p:nvSpPr>
          <p:cNvPr id="3" name="Espaço Reservado para Número de Slide 2">
            <a:extLst>
              <a:ext uri="{FF2B5EF4-FFF2-40B4-BE49-F238E27FC236}">
                <a16:creationId xmlns:a16="http://schemas.microsoft.com/office/drawing/2014/main" id="{6AFD5D04-BAE5-2440-9CB5-E591CEFE1D7B}"/>
              </a:ext>
            </a:extLst>
          </p:cNvPr>
          <p:cNvSpPr>
            <a:spLocks noGrp="1"/>
          </p:cNvSpPr>
          <p:nvPr>
            <p:ph type="sldNum" sz="quarter" idx="10"/>
          </p:nvPr>
        </p:nvSpPr>
        <p:spPr/>
        <p:txBody>
          <a:bodyPr/>
          <a:lstStyle/>
          <a:p>
            <a:fld id="{E92A0AE8-7FE7-4E7E-92EB-E4F84B95CD97}" type="slidenum">
              <a:rPr lang="pt-BR" smtClean="0"/>
              <a:pPr/>
              <a:t>37</a:t>
            </a:fld>
            <a:endParaRPr lang="pt-BR" dirty="0"/>
          </a:p>
        </p:txBody>
      </p:sp>
      <p:sp>
        <p:nvSpPr>
          <p:cNvPr id="4" name="Espaço Reservado para Texto 3">
            <a:extLst>
              <a:ext uri="{FF2B5EF4-FFF2-40B4-BE49-F238E27FC236}">
                <a16:creationId xmlns:a16="http://schemas.microsoft.com/office/drawing/2014/main" id="{44F1B197-D64D-6F45-88A3-F9831E9162CB}"/>
              </a:ext>
            </a:extLst>
          </p:cNvPr>
          <p:cNvSpPr>
            <a:spLocks noGrp="1"/>
          </p:cNvSpPr>
          <p:nvPr>
            <p:ph type="body" sz="quarter" idx="11"/>
          </p:nvPr>
        </p:nvSpPr>
        <p:spPr/>
        <p:txBody>
          <a:bodyPr>
            <a:normAutofit/>
          </a:bodyPr>
          <a:lstStyle/>
          <a:p>
            <a:pPr marL="457200" indent="-457200" algn="just">
              <a:buFont typeface="Wingdings" pitchFamily="2" charset="2"/>
              <a:buChar char="v"/>
            </a:pPr>
            <a:r>
              <a:rPr lang="pt-BR" sz="4000" dirty="0"/>
              <a:t>O primeiro trabalho agora reconhecido como IA foi realizado por Warren </a:t>
            </a:r>
            <a:r>
              <a:rPr lang="pt-BR" sz="4000" dirty="0" err="1"/>
              <a:t>McCulloch</a:t>
            </a:r>
            <a:r>
              <a:rPr lang="pt-BR" sz="4000" dirty="0"/>
              <a:t> e Walter </a:t>
            </a:r>
            <a:r>
              <a:rPr lang="pt-BR" sz="4000" dirty="0" err="1"/>
              <a:t>Pitts</a:t>
            </a:r>
            <a:r>
              <a:rPr lang="pt-BR" sz="4000" dirty="0"/>
              <a:t> (1943)</a:t>
            </a:r>
          </a:p>
          <a:p>
            <a:pPr marL="457200" indent="-457200" algn="just">
              <a:buFont typeface="Wingdings" pitchFamily="2" charset="2"/>
              <a:buChar char="v"/>
            </a:pPr>
            <a:r>
              <a:rPr lang="pt-BR" sz="4000" dirty="0"/>
              <a:t>Eles se basearam em três fontes: </a:t>
            </a:r>
          </a:p>
          <a:p>
            <a:pPr marL="1143000" lvl="1" indent="-457200" algn="just">
              <a:buFont typeface="Wingdings" pitchFamily="2" charset="2"/>
              <a:buChar char="v"/>
            </a:pPr>
            <a:r>
              <a:rPr lang="pt-BR" sz="3200" dirty="0"/>
              <a:t>O conhecimento da fisiologia básica e da função dos neurônios no cérebro </a:t>
            </a:r>
          </a:p>
          <a:p>
            <a:pPr marL="1143000" lvl="1" indent="-457200" algn="just">
              <a:buFont typeface="Wingdings" pitchFamily="2" charset="2"/>
              <a:buChar char="v"/>
            </a:pPr>
            <a:r>
              <a:rPr lang="pt-BR" sz="3200" dirty="0"/>
              <a:t>Uma análise formal da lógica proposicional criada por Russell e </a:t>
            </a:r>
            <a:r>
              <a:rPr lang="pt-BR" sz="3200" dirty="0" err="1"/>
              <a:t>Whitehead</a:t>
            </a:r>
            <a:endParaRPr lang="pt-BR" sz="3200" dirty="0"/>
          </a:p>
          <a:p>
            <a:pPr marL="1143000" lvl="1" indent="-457200" algn="just">
              <a:buFont typeface="Wingdings" pitchFamily="2" charset="2"/>
              <a:buChar char="v"/>
            </a:pPr>
            <a:r>
              <a:rPr lang="pt-BR" sz="3200" dirty="0"/>
              <a:t>A teoria da computação de Turing</a:t>
            </a:r>
          </a:p>
        </p:txBody>
      </p:sp>
    </p:spTree>
    <p:extLst>
      <p:ext uri="{BB962C8B-B14F-4D97-AF65-F5344CB8AC3E}">
        <p14:creationId xmlns:p14="http://schemas.microsoft.com/office/powerpoint/2010/main" val="2879951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7A36F0-01B4-9B47-9768-B819D77A141A}"/>
              </a:ext>
            </a:extLst>
          </p:cNvPr>
          <p:cNvSpPr>
            <a:spLocks noGrp="1"/>
          </p:cNvSpPr>
          <p:nvPr>
            <p:ph type="title"/>
          </p:nvPr>
        </p:nvSpPr>
        <p:spPr/>
        <p:txBody>
          <a:bodyPr/>
          <a:lstStyle/>
          <a:p>
            <a:r>
              <a:rPr lang="pt-BR" dirty="0"/>
              <a:t>Linha do tempo da ia</a:t>
            </a:r>
          </a:p>
        </p:txBody>
      </p:sp>
      <p:sp>
        <p:nvSpPr>
          <p:cNvPr id="3" name="Espaço Reservado para Número de Slide 2">
            <a:extLst>
              <a:ext uri="{FF2B5EF4-FFF2-40B4-BE49-F238E27FC236}">
                <a16:creationId xmlns:a16="http://schemas.microsoft.com/office/drawing/2014/main" id="{7A7719C1-F9C3-8446-85CC-20036B0E557E}"/>
              </a:ext>
            </a:extLst>
          </p:cNvPr>
          <p:cNvSpPr>
            <a:spLocks noGrp="1"/>
          </p:cNvSpPr>
          <p:nvPr>
            <p:ph type="sldNum" sz="quarter" idx="10"/>
          </p:nvPr>
        </p:nvSpPr>
        <p:spPr/>
        <p:txBody>
          <a:bodyPr/>
          <a:lstStyle/>
          <a:p>
            <a:fld id="{E92A0AE8-7FE7-4E7E-92EB-E4F84B95CD97}" type="slidenum">
              <a:rPr lang="pt-BR" smtClean="0"/>
              <a:pPr/>
              <a:t>38</a:t>
            </a:fld>
            <a:endParaRPr lang="pt-BR" dirty="0"/>
          </a:p>
        </p:txBody>
      </p:sp>
      <p:sp>
        <p:nvSpPr>
          <p:cNvPr id="4" name="Espaço Reservado para Texto 3">
            <a:extLst>
              <a:ext uri="{FF2B5EF4-FFF2-40B4-BE49-F238E27FC236}">
                <a16:creationId xmlns:a16="http://schemas.microsoft.com/office/drawing/2014/main" id="{79918882-F9D6-0345-8FF9-8CB541239380}"/>
              </a:ext>
            </a:extLst>
          </p:cNvPr>
          <p:cNvSpPr>
            <a:spLocks noGrp="1"/>
          </p:cNvSpPr>
          <p:nvPr>
            <p:ph type="body" sz="quarter" idx="11"/>
          </p:nvPr>
        </p:nvSpPr>
        <p:spPr/>
        <p:txBody>
          <a:bodyPr>
            <a:noAutofit/>
          </a:bodyPr>
          <a:lstStyle/>
          <a:p>
            <a:pPr marL="285750" indent="-285750" rtl="0">
              <a:lnSpc>
                <a:spcPct val="120000"/>
              </a:lnSpc>
              <a:spcBef>
                <a:spcPts val="0"/>
              </a:spcBef>
              <a:spcAft>
                <a:spcPts val="0"/>
              </a:spcAft>
              <a:buFont typeface="Wingdings" pitchFamily="2" charset="2"/>
              <a:buChar char="v"/>
            </a:pPr>
            <a:r>
              <a:rPr lang="pt-BR" sz="4000" b="0" i="0" u="none" strike="noStrike" dirty="0">
                <a:solidFill>
                  <a:srgbClr val="000000"/>
                </a:solidFill>
                <a:effectLst/>
              </a:rPr>
              <a:t>Década de 1950</a:t>
            </a:r>
          </a:p>
          <a:p>
            <a:pPr marL="971550" lvl="1" indent="-285750">
              <a:lnSpc>
                <a:spcPct val="120000"/>
              </a:lnSpc>
              <a:spcBef>
                <a:spcPts val="0"/>
              </a:spcBef>
              <a:buFont typeface="Wingdings" pitchFamily="2" charset="2"/>
              <a:buChar char="v"/>
            </a:pPr>
            <a:r>
              <a:rPr lang="pt-BR" sz="3200" b="0" i="0" u="none" strike="noStrike" dirty="0">
                <a:solidFill>
                  <a:srgbClr val="000000"/>
                </a:solidFill>
                <a:effectLst/>
              </a:rPr>
              <a:t>Alan Turing explora a possibilidade matemática da inteligência artificial</a:t>
            </a:r>
          </a:p>
          <a:p>
            <a:pPr marL="971550" lvl="1" indent="-285750">
              <a:lnSpc>
                <a:spcPct val="120000"/>
              </a:lnSpc>
              <a:spcBef>
                <a:spcPts val="0"/>
              </a:spcBef>
              <a:buFont typeface="Wingdings" pitchFamily="2" charset="2"/>
              <a:buChar char="v"/>
            </a:pPr>
            <a:r>
              <a:rPr lang="pt-BR" sz="3200" dirty="0">
                <a:solidFill>
                  <a:srgbClr val="000000"/>
                </a:solidFill>
              </a:rPr>
              <a:t>Surgimento da Teoria da Computação de Turing</a:t>
            </a:r>
            <a:endParaRPr lang="pt-BR" sz="3200" b="0" i="0" u="none" strike="noStrike" dirty="0">
              <a:solidFill>
                <a:srgbClr val="000000"/>
              </a:solidFill>
              <a:effectLst/>
            </a:endParaRPr>
          </a:p>
        </p:txBody>
      </p:sp>
    </p:spTree>
    <p:extLst>
      <p:ext uri="{BB962C8B-B14F-4D97-AF65-F5344CB8AC3E}">
        <p14:creationId xmlns:p14="http://schemas.microsoft.com/office/powerpoint/2010/main" val="4093340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7A36F0-01B4-9B47-9768-B819D77A141A}"/>
              </a:ext>
            </a:extLst>
          </p:cNvPr>
          <p:cNvSpPr>
            <a:spLocks noGrp="1"/>
          </p:cNvSpPr>
          <p:nvPr>
            <p:ph type="title"/>
          </p:nvPr>
        </p:nvSpPr>
        <p:spPr/>
        <p:txBody>
          <a:bodyPr/>
          <a:lstStyle/>
          <a:p>
            <a:r>
              <a:rPr lang="pt-BR" dirty="0"/>
              <a:t>Linha do tempo da ia</a:t>
            </a:r>
          </a:p>
        </p:txBody>
      </p:sp>
      <p:sp>
        <p:nvSpPr>
          <p:cNvPr id="3" name="Espaço Reservado para Número de Slide 2">
            <a:extLst>
              <a:ext uri="{FF2B5EF4-FFF2-40B4-BE49-F238E27FC236}">
                <a16:creationId xmlns:a16="http://schemas.microsoft.com/office/drawing/2014/main" id="{7A7719C1-F9C3-8446-85CC-20036B0E557E}"/>
              </a:ext>
            </a:extLst>
          </p:cNvPr>
          <p:cNvSpPr>
            <a:spLocks noGrp="1"/>
          </p:cNvSpPr>
          <p:nvPr>
            <p:ph type="sldNum" sz="quarter" idx="10"/>
          </p:nvPr>
        </p:nvSpPr>
        <p:spPr/>
        <p:txBody>
          <a:bodyPr/>
          <a:lstStyle/>
          <a:p>
            <a:fld id="{E92A0AE8-7FE7-4E7E-92EB-E4F84B95CD97}" type="slidenum">
              <a:rPr lang="pt-BR" smtClean="0"/>
              <a:pPr/>
              <a:t>39</a:t>
            </a:fld>
            <a:endParaRPr lang="pt-BR" dirty="0"/>
          </a:p>
        </p:txBody>
      </p:sp>
      <p:sp>
        <p:nvSpPr>
          <p:cNvPr id="4" name="Espaço Reservado para Texto 3">
            <a:extLst>
              <a:ext uri="{FF2B5EF4-FFF2-40B4-BE49-F238E27FC236}">
                <a16:creationId xmlns:a16="http://schemas.microsoft.com/office/drawing/2014/main" id="{79918882-F9D6-0345-8FF9-8CB541239380}"/>
              </a:ext>
            </a:extLst>
          </p:cNvPr>
          <p:cNvSpPr>
            <a:spLocks noGrp="1"/>
          </p:cNvSpPr>
          <p:nvPr>
            <p:ph type="body" sz="quarter" idx="11"/>
          </p:nvPr>
        </p:nvSpPr>
        <p:spPr/>
        <p:txBody>
          <a:bodyPr>
            <a:noAutofit/>
          </a:bodyPr>
          <a:lstStyle/>
          <a:p>
            <a:pPr marL="285750" indent="-285750" rtl="0">
              <a:lnSpc>
                <a:spcPct val="120000"/>
              </a:lnSpc>
              <a:spcBef>
                <a:spcPts val="0"/>
              </a:spcBef>
              <a:spcAft>
                <a:spcPts val="0"/>
              </a:spcAft>
              <a:buFont typeface="Wingdings" pitchFamily="2" charset="2"/>
              <a:buChar char="v"/>
            </a:pPr>
            <a:r>
              <a:rPr lang="pt-BR" sz="4000" b="0" i="0" u="none" strike="noStrike" dirty="0">
                <a:solidFill>
                  <a:srgbClr val="000000"/>
                </a:solidFill>
                <a:effectLst/>
              </a:rPr>
              <a:t>Década de 1950</a:t>
            </a:r>
          </a:p>
          <a:p>
            <a:pPr marL="1257300" lvl="1" indent="-571500" algn="just">
              <a:spcBef>
                <a:spcPts val="0"/>
              </a:spcBef>
              <a:buFont typeface="Wingdings" pitchFamily="2" charset="2"/>
              <a:buChar char="v"/>
            </a:pPr>
            <a:r>
              <a:rPr lang="pt-BR" sz="3200" b="0" i="0" u="none" strike="noStrike" dirty="0">
                <a:solidFill>
                  <a:srgbClr val="000000"/>
                </a:solidFill>
                <a:effectLst/>
              </a:rPr>
              <a:t>Computadores não conseguiam armazenar comandos, apenas executá-los</a:t>
            </a:r>
            <a:endParaRPr lang="pt-BR" sz="3200" b="0" dirty="0">
              <a:effectLst/>
            </a:endParaRPr>
          </a:p>
          <a:p>
            <a:pPr marL="1257300" lvl="1" indent="-571500" algn="just">
              <a:spcBef>
                <a:spcPts val="0"/>
              </a:spcBef>
              <a:buFont typeface="Wingdings" pitchFamily="2" charset="2"/>
              <a:buChar char="v"/>
            </a:pPr>
            <a:r>
              <a:rPr lang="pt-BR" sz="3200" b="0" i="0" u="none" strike="noStrike" dirty="0">
                <a:solidFill>
                  <a:srgbClr val="000000"/>
                </a:solidFill>
                <a:effectLst/>
              </a:rPr>
              <a:t>Computação era extremamente cara.</a:t>
            </a:r>
            <a:endParaRPr lang="pt-BR" sz="3200" b="0" dirty="0">
              <a:effectLst/>
            </a:endParaRPr>
          </a:p>
          <a:p>
            <a:pPr marL="1257300" lvl="1" indent="-571500" algn="just">
              <a:buFont typeface="Wingdings" pitchFamily="2" charset="2"/>
              <a:buChar char="v"/>
            </a:pPr>
            <a:r>
              <a:rPr lang="pt-BR" sz="3200" dirty="0">
                <a:solidFill>
                  <a:srgbClr val="000000"/>
                </a:solidFill>
              </a:rPr>
              <a:t>Surgimento do T</a:t>
            </a:r>
            <a:r>
              <a:rPr lang="pt-BR" sz="3200" b="0" i="0" u="none" strike="noStrike" dirty="0">
                <a:solidFill>
                  <a:srgbClr val="000000"/>
                </a:solidFill>
                <a:effectLst/>
              </a:rPr>
              <a:t>este de </a:t>
            </a:r>
            <a:r>
              <a:rPr lang="pt-BR" sz="3200" dirty="0">
                <a:solidFill>
                  <a:srgbClr val="000000"/>
                </a:solidFill>
              </a:rPr>
              <a:t>T</a:t>
            </a:r>
            <a:r>
              <a:rPr lang="pt-BR" sz="3200" b="0" i="0" u="none" strike="noStrike" dirty="0">
                <a:solidFill>
                  <a:srgbClr val="000000"/>
                </a:solidFill>
                <a:effectLst/>
              </a:rPr>
              <a:t>uring</a:t>
            </a:r>
          </a:p>
        </p:txBody>
      </p:sp>
    </p:spTree>
    <p:extLst>
      <p:ext uri="{BB962C8B-B14F-4D97-AF65-F5344CB8AC3E}">
        <p14:creationId xmlns:p14="http://schemas.microsoft.com/office/powerpoint/2010/main" val="74827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7EE61B-6B5E-DA49-A39C-5CE1B6489393}"/>
              </a:ext>
            </a:extLst>
          </p:cNvPr>
          <p:cNvSpPr>
            <a:spLocks noGrp="1"/>
          </p:cNvSpPr>
          <p:nvPr>
            <p:ph type="title"/>
          </p:nvPr>
        </p:nvSpPr>
        <p:spPr/>
        <p:txBody>
          <a:bodyPr/>
          <a:lstStyle/>
          <a:p>
            <a:endParaRPr lang="pt-BR"/>
          </a:p>
        </p:txBody>
      </p:sp>
      <p:sp>
        <p:nvSpPr>
          <p:cNvPr id="3" name="Espaço Reservado para Número de Slide 2">
            <a:extLst>
              <a:ext uri="{FF2B5EF4-FFF2-40B4-BE49-F238E27FC236}">
                <a16:creationId xmlns:a16="http://schemas.microsoft.com/office/drawing/2014/main" id="{C5CC9D3B-E4B0-454C-B2BB-C06E7D6B8ACA}"/>
              </a:ext>
            </a:extLst>
          </p:cNvPr>
          <p:cNvSpPr>
            <a:spLocks noGrp="1"/>
          </p:cNvSpPr>
          <p:nvPr>
            <p:ph type="sldNum" sz="quarter" idx="10"/>
          </p:nvPr>
        </p:nvSpPr>
        <p:spPr/>
        <p:txBody>
          <a:bodyPr/>
          <a:lstStyle/>
          <a:p>
            <a:fld id="{E92A0AE8-7FE7-4E7E-92EB-E4F84B95CD97}" type="slidenum">
              <a:rPr lang="pt-BR" smtClean="0"/>
              <a:pPr/>
              <a:t>4</a:t>
            </a:fld>
            <a:endParaRPr lang="pt-BR" dirty="0"/>
          </a:p>
        </p:txBody>
      </p:sp>
      <p:sp>
        <p:nvSpPr>
          <p:cNvPr id="4" name="Espaço Reservado para Texto 3">
            <a:extLst>
              <a:ext uri="{FF2B5EF4-FFF2-40B4-BE49-F238E27FC236}">
                <a16:creationId xmlns:a16="http://schemas.microsoft.com/office/drawing/2014/main" id="{898520F6-4B00-6240-92E3-CC54315BAE9D}"/>
              </a:ext>
            </a:extLst>
          </p:cNvPr>
          <p:cNvSpPr>
            <a:spLocks noGrp="1"/>
          </p:cNvSpPr>
          <p:nvPr>
            <p:ph type="body" sz="quarter" idx="11"/>
          </p:nvPr>
        </p:nvSpPr>
        <p:spPr/>
        <p:txBody>
          <a:bodyPr>
            <a:normAutofit/>
          </a:bodyPr>
          <a:lstStyle/>
          <a:p>
            <a:pPr algn="ctr"/>
            <a:r>
              <a:rPr lang="pt-BR" sz="5400" b="1" dirty="0">
                <a:latin typeface="+mj-lt"/>
              </a:rPr>
              <a:t>Vamos ver definições de Inteligência</a:t>
            </a:r>
          </a:p>
        </p:txBody>
      </p:sp>
    </p:spTree>
    <p:extLst>
      <p:ext uri="{BB962C8B-B14F-4D97-AF65-F5344CB8AC3E}">
        <p14:creationId xmlns:p14="http://schemas.microsoft.com/office/powerpoint/2010/main" val="3081396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C058D9-7BE0-FD4E-A716-21B5BC852396}"/>
              </a:ext>
            </a:extLst>
          </p:cNvPr>
          <p:cNvSpPr>
            <a:spLocks noGrp="1"/>
          </p:cNvSpPr>
          <p:nvPr>
            <p:ph type="title"/>
          </p:nvPr>
        </p:nvSpPr>
        <p:spPr/>
        <p:txBody>
          <a:bodyPr/>
          <a:lstStyle/>
          <a:p>
            <a:r>
              <a:rPr lang="pt-BR" dirty="0"/>
              <a:t>Teste de </a:t>
            </a:r>
            <a:r>
              <a:rPr lang="pt-BR" dirty="0" err="1"/>
              <a:t>turing</a:t>
            </a:r>
            <a:endParaRPr lang="pt-BR" dirty="0"/>
          </a:p>
        </p:txBody>
      </p:sp>
      <p:sp>
        <p:nvSpPr>
          <p:cNvPr id="3" name="Espaço Reservado para Número de Slide 2">
            <a:extLst>
              <a:ext uri="{FF2B5EF4-FFF2-40B4-BE49-F238E27FC236}">
                <a16:creationId xmlns:a16="http://schemas.microsoft.com/office/drawing/2014/main" id="{8A5EC908-0D70-0943-A4B7-227D8507D412}"/>
              </a:ext>
            </a:extLst>
          </p:cNvPr>
          <p:cNvSpPr>
            <a:spLocks noGrp="1"/>
          </p:cNvSpPr>
          <p:nvPr>
            <p:ph type="sldNum" sz="quarter" idx="10"/>
          </p:nvPr>
        </p:nvSpPr>
        <p:spPr/>
        <p:txBody>
          <a:bodyPr/>
          <a:lstStyle/>
          <a:p>
            <a:fld id="{E92A0AE8-7FE7-4E7E-92EB-E4F84B95CD97}" type="slidenum">
              <a:rPr lang="pt-BR" smtClean="0"/>
              <a:pPr/>
              <a:t>40</a:t>
            </a:fld>
            <a:endParaRPr lang="pt-BR" dirty="0"/>
          </a:p>
        </p:txBody>
      </p:sp>
      <p:sp>
        <p:nvSpPr>
          <p:cNvPr id="4" name="Espaço Reservado para Texto 3">
            <a:extLst>
              <a:ext uri="{FF2B5EF4-FFF2-40B4-BE49-F238E27FC236}">
                <a16:creationId xmlns:a16="http://schemas.microsoft.com/office/drawing/2014/main" id="{A391DADF-6084-0D44-A1FE-C55F1195F6D2}"/>
              </a:ext>
            </a:extLst>
          </p:cNvPr>
          <p:cNvSpPr>
            <a:spLocks noGrp="1"/>
          </p:cNvSpPr>
          <p:nvPr>
            <p:ph type="body" sz="quarter" idx="11"/>
          </p:nvPr>
        </p:nvSpPr>
        <p:spPr/>
        <p:txBody>
          <a:bodyPr>
            <a:normAutofit fontScale="92500" lnSpcReduction="10000"/>
          </a:bodyPr>
          <a:lstStyle/>
          <a:p>
            <a:pPr marL="457200" indent="-457200">
              <a:buFont typeface="Wingdings" pitchFamily="2" charset="2"/>
              <a:buChar char="v"/>
            </a:pPr>
            <a:r>
              <a:rPr lang="pt-BR" sz="4400" b="0" i="0" u="none" strike="noStrike" dirty="0">
                <a:solidFill>
                  <a:srgbClr val="000000"/>
                </a:solidFill>
                <a:effectLst/>
              </a:rPr>
              <a:t>Proposta:</a:t>
            </a:r>
          </a:p>
          <a:p>
            <a:pPr marL="1143000" lvl="1" indent="-457200">
              <a:buFont typeface="Wingdings" pitchFamily="2" charset="2"/>
              <a:buChar char="v"/>
            </a:pPr>
            <a:r>
              <a:rPr lang="pt-BR" sz="3600" b="0" i="0" u="none" strike="noStrike" dirty="0">
                <a:solidFill>
                  <a:srgbClr val="000000"/>
                </a:solidFill>
                <a:effectLst/>
              </a:rPr>
              <a:t>Uma pessoa, u</a:t>
            </a:r>
            <a:r>
              <a:rPr lang="pt-BR" sz="3600" dirty="0">
                <a:solidFill>
                  <a:srgbClr val="000000"/>
                </a:solidFill>
              </a:rPr>
              <a:t>m computador e u</a:t>
            </a:r>
            <a:r>
              <a:rPr lang="pt-BR" sz="3600" b="0" i="0" u="none" strike="noStrike" dirty="0">
                <a:solidFill>
                  <a:srgbClr val="000000"/>
                </a:solidFill>
                <a:effectLst/>
              </a:rPr>
              <a:t>m juiz (uma pessoa que irá definir quem é uma máquina e quem é o ser humano)</a:t>
            </a:r>
            <a:endParaRPr lang="pt-BR" sz="3600" dirty="0">
              <a:solidFill>
                <a:srgbClr val="000000"/>
              </a:solidFill>
            </a:endParaRPr>
          </a:p>
          <a:p>
            <a:pPr marL="457200" indent="-457200">
              <a:buFont typeface="Wingdings" pitchFamily="2" charset="2"/>
              <a:buChar char="v"/>
            </a:pPr>
            <a:endParaRPr lang="pt-BR" sz="4400" b="0" i="0" u="none" strike="noStrike" dirty="0">
              <a:solidFill>
                <a:srgbClr val="000000"/>
              </a:solidFill>
              <a:effectLst/>
            </a:endParaRPr>
          </a:p>
          <a:p>
            <a:pPr marL="457200" indent="-457200">
              <a:buFont typeface="Wingdings" pitchFamily="2" charset="2"/>
              <a:buChar char="v"/>
            </a:pPr>
            <a:r>
              <a:rPr lang="pt-BR" sz="4400" dirty="0">
                <a:solidFill>
                  <a:srgbClr val="000000"/>
                </a:solidFill>
              </a:rPr>
              <a:t>Processo:</a:t>
            </a:r>
            <a:endParaRPr lang="pt-BR" sz="4400" b="0" i="0" u="none" strike="noStrike" dirty="0">
              <a:solidFill>
                <a:srgbClr val="000000"/>
              </a:solidFill>
              <a:effectLst/>
            </a:endParaRPr>
          </a:p>
          <a:p>
            <a:pPr marL="1143000" lvl="1" indent="-457200">
              <a:buFont typeface="Wingdings" pitchFamily="2" charset="2"/>
              <a:buChar char="v"/>
            </a:pPr>
            <a:r>
              <a:rPr lang="pt-BR" sz="3600" b="0" i="0" u="none" strike="noStrike" dirty="0">
                <a:solidFill>
                  <a:srgbClr val="000000"/>
                </a:solidFill>
                <a:effectLst/>
              </a:rPr>
              <a:t>Um juiz dialoga com um computador e com uma pessoa, através de um terminal, mas sem saber quem é a pessoa e quem é o computador. </a:t>
            </a:r>
          </a:p>
          <a:p>
            <a:pPr marL="1143000" lvl="1" indent="-457200">
              <a:buFont typeface="Wingdings" pitchFamily="2" charset="2"/>
              <a:buChar char="v"/>
            </a:pPr>
            <a:r>
              <a:rPr lang="pt-BR" sz="3600" b="0" i="0" u="none" strike="noStrike" dirty="0">
                <a:solidFill>
                  <a:srgbClr val="000000"/>
                </a:solidFill>
                <a:effectLst/>
              </a:rPr>
              <a:t>Se o juiz não consegue distinguir um do outro, a máquina é considerada inteligente</a:t>
            </a:r>
            <a:endParaRPr lang="pt-BR" sz="3600" dirty="0"/>
          </a:p>
        </p:txBody>
      </p:sp>
    </p:spTree>
    <p:extLst>
      <p:ext uri="{BB962C8B-B14F-4D97-AF65-F5344CB8AC3E}">
        <p14:creationId xmlns:p14="http://schemas.microsoft.com/office/powerpoint/2010/main" val="1559465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3B5F73-717F-1F48-85FA-8907CF29EE3D}"/>
              </a:ext>
            </a:extLst>
          </p:cNvPr>
          <p:cNvSpPr>
            <a:spLocks noGrp="1"/>
          </p:cNvSpPr>
          <p:nvPr>
            <p:ph type="title"/>
          </p:nvPr>
        </p:nvSpPr>
        <p:spPr/>
        <p:txBody>
          <a:bodyPr/>
          <a:lstStyle/>
          <a:p>
            <a:r>
              <a:rPr lang="pt-BR" dirty="0"/>
              <a:t>Linha do tempo da ia</a:t>
            </a:r>
          </a:p>
        </p:txBody>
      </p:sp>
      <p:sp>
        <p:nvSpPr>
          <p:cNvPr id="3" name="Espaço Reservado para Número de Slide 2">
            <a:extLst>
              <a:ext uri="{FF2B5EF4-FFF2-40B4-BE49-F238E27FC236}">
                <a16:creationId xmlns:a16="http://schemas.microsoft.com/office/drawing/2014/main" id="{0EF2F3CD-1497-A341-B5A0-4C939E055D81}"/>
              </a:ext>
            </a:extLst>
          </p:cNvPr>
          <p:cNvSpPr>
            <a:spLocks noGrp="1"/>
          </p:cNvSpPr>
          <p:nvPr>
            <p:ph type="sldNum" sz="quarter" idx="10"/>
          </p:nvPr>
        </p:nvSpPr>
        <p:spPr/>
        <p:txBody>
          <a:bodyPr/>
          <a:lstStyle/>
          <a:p>
            <a:fld id="{E92A0AE8-7FE7-4E7E-92EB-E4F84B95CD97}" type="slidenum">
              <a:rPr lang="pt-BR" smtClean="0"/>
              <a:pPr/>
              <a:t>41</a:t>
            </a:fld>
            <a:endParaRPr lang="pt-BR" dirty="0"/>
          </a:p>
        </p:txBody>
      </p:sp>
      <p:sp>
        <p:nvSpPr>
          <p:cNvPr id="4" name="Espaço Reservado para Texto 3">
            <a:extLst>
              <a:ext uri="{FF2B5EF4-FFF2-40B4-BE49-F238E27FC236}">
                <a16:creationId xmlns:a16="http://schemas.microsoft.com/office/drawing/2014/main" id="{D9FB706D-E678-5C4D-A914-596560B8841C}"/>
              </a:ext>
            </a:extLst>
          </p:cNvPr>
          <p:cNvSpPr>
            <a:spLocks noGrp="1"/>
          </p:cNvSpPr>
          <p:nvPr>
            <p:ph type="body" sz="quarter" idx="11"/>
          </p:nvPr>
        </p:nvSpPr>
        <p:spPr/>
        <p:txBody>
          <a:bodyPr>
            <a:noAutofit/>
          </a:bodyPr>
          <a:lstStyle/>
          <a:p>
            <a:pPr marL="457200" indent="-457200" rtl="0">
              <a:lnSpc>
                <a:spcPct val="120000"/>
              </a:lnSpc>
              <a:spcBef>
                <a:spcPts val="0"/>
              </a:spcBef>
              <a:spcAft>
                <a:spcPts val="0"/>
              </a:spcAft>
              <a:buFont typeface="Wingdings" pitchFamily="2" charset="2"/>
              <a:buChar char="v"/>
            </a:pPr>
            <a:r>
              <a:rPr lang="pt-BR" sz="4000" b="0" i="0" u="none" strike="noStrike" dirty="0">
                <a:solidFill>
                  <a:srgbClr val="000000"/>
                </a:solidFill>
                <a:effectLst/>
              </a:rPr>
              <a:t>1956 </a:t>
            </a:r>
          </a:p>
          <a:p>
            <a:pPr marL="1028700" lvl="1" indent="-342900">
              <a:lnSpc>
                <a:spcPct val="120000"/>
              </a:lnSpc>
              <a:spcBef>
                <a:spcPts val="0"/>
              </a:spcBef>
              <a:buFont typeface="Wingdings" pitchFamily="2" charset="2"/>
              <a:buChar char="v"/>
            </a:pPr>
            <a:r>
              <a:rPr lang="pt-BR" sz="3200" b="0" i="0" u="none" strike="noStrike" dirty="0">
                <a:solidFill>
                  <a:srgbClr val="000000"/>
                </a:solidFill>
                <a:effectLst/>
              </a:rPr>
              <a:t>Conferência </a:t>
            </a:r>
            <a:r>
              <a:rPr lang="pt-BR" sz="3200" b="0" i="0" u="none" strike="noStrike" dirty="0" err="1">
                <a:solidFill>
                  <a:srgbClr val="000000"/>
                </a:solidFill>
                <a:effectLst/>
              </a:rPr>
              <a:t>Dartmouth</a:t>
            </a:r>
            <a:r>
              <a:rPr lang="pt-BR" sz="3200" b="0" i="0" u="none" strike="noStrike" dirty="0">
                <a:solidFill>
                  <a:srgbClr val="000000"/>
                </a:solidFill>
                <a:effectLst/>
              </a:rPr>
              <a:t> Summer </a:t>
            </a:r>
            <a:r>
              <a:rPr lang="pt-BR" sz="3200" b="0" i="0" u="none" strike="noStrike" dirty="0" err="1">
                <a:solidFill>
                  <a:srgbClr val="000000"/>
                </a:solidFill>
                <a:effectLst/>
              </a:rPr>
              <a:t>Research</a:t>
            </a:r>
            <a:r>
              <a:rPr lang="pt-BR" sz="3200" b="0" i="0" u="none" strike="noStrike" dirty="0">
                <a:solidFill>
                  <a:srgbClr val="000000"/>
                </a:solidFill>
                <a:effectLst/>
              </a:rPr>
              <a:t> Project em Inteligência Artificial </a:t>
            </a:r>
          </a:p>
          <a:p>
            <a:pPr marL="1028700" lvl="1" indent="-342900">
              <a:lnSpc>
                <a:spcPct val="120000"/>
              </a:lnSpc>
              <a:spcBef>
                <a:spcPts val="0"/>
              </a:spcBef>
              <a:buFont typeface="Wingdings" pitchFamily="2" charset="2"/>
              <a:buChar char="v"/>
            </a:pPr>
            <a:r>
              <a:rPr lang="pt-BR" sz="3200" b="0" i="0" u="none" strike="noStrike" dirty="0">
                <a:solidFill>
                  <a:srgbClr val="000000"/>
                </a:solidFill>
                <a:effectLst/>
              </a:rPr>
              <a:t>Reúne 10  pesquisadores para discutir IA</a:t>
            </a:r>
            <a:endParaRPr lang="pt-BR" sz="3200" b="0" dirty="0">
              <a:effectLst/>
            </a:endParaRPr>
          </a:p>
          <a:p>
            <a:pPr marL="971550" lvl="1" indent="-285750">
              <a:spcBef>
                <a:spcPts val="0"/>
              </a:spcBef>
              <a:buFont typeface="Wingdings" pitchFamily="2" charset="2"/>
              <a:buChar char="v"/>
            </a:pPr>
            <a:r>
              <a:rPr lang="pt-BR" sz="3200" b="0" i="0" u="none" strike="noStrike" dirty="0">
                <a:solidFill>
                  <a:srgbClr val="000000"/>
                </a:solidFill>
                <a:effectLst/>
              </a:rPr>
              <a:t>John McCarthy cunha o termo “inteligência artificial” no evento</a:t>
            </a:r>
            <a:endParaRPr lang="pt-BR" sz="3200" b="0" dirty="0">
              <a:effectLst/>
            </a:endParaRPr>
          </a:p>
        </p:txBody>
      </p:sp>
    </p:spTree>
    <p:extLst>
      <p:ext uri="{BB962C8B-B14F-4D97-AF65-F5344CB8AC3E}">
        <p14:creationId xmlns:p14="http://schemas.microsoft.com/office/powerpoint/2010/main" val="2278781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027B70-5E6D-F54E-AAB2-0E03B253283E}"/>
              </a:ext>
            </a:extLst>
          </p:cNvPr>
          <p:cNvSpPr>
            <a:spLocks noGrp="1"/>
          </p:cNvSpPr>
          <p:nvPr>
            <p:ph type="title"/>
          </p:nvPr>
        </p:nvSpPr>
        <p:spPr/>
        <p:txBody>
          <a:bodyPr/>
          <a:lstStyle/>
          <a:p>
            <a:r>
              <a:rPr lang="pt-BR" dirty="0"/>
              <a:t>Linha do tempo da ia</a:t>
            </a:r>
          </a:p>
        </p:txBody>
      </p:sp>
      <p:sp>
        <p:nvSpPr>
          <p:cNvPr id="3" name="Espaço Reservado para Número de Slide 2">
            <a:extLst>
              <a:ext uri="{FF2B5EF4-FFF2-40B4-BE49-F238E27FC236}">
                <a16:creationId xmlns:a16="http://schemas.microsoft.com/office/drawing/2014/main" id="{5041FA81-2428-FA46-A1C9-A71A2F48E83E}"/>
              </a:ext>
            </a:extLst>
          </p:cNvPr>
          <p:cNvSpPr>
            <a:spLocks noGrp="1"/>
          </p:cNvSpPr>
          <p:nvPr>
            <p:ph type="sldNum" sz="quarter" idx="10"/>
          </p:nvPr>
        </p:nvSpPr>
        <p:spPr/>
        <p:txBody>
          <a:bodyPr/>
          <a:lstStyle/>
          <a:p>
            <a:fld id="{E92A0AE8-7FE7-4E7E-92EB-E4F84B95CD97}" type="slidenum">
              <a:rPr lang="pt-BR" smtClean="0"/>
              <a:pPr/>
              <a:t>42</a:t>
            </a:fld>
            <a:endParaRPr lang="pt-BR" dirty="0"/>
          </a:p>
        </p:txBody>
      </p:sp>
      <p:sp>
        <p:nvSpPr>
          <p:cNvPr id="4" name="Espaço Reservado para Texto 3">
            <a:extLst>
              <a:ext uri="{FF2B5EF4-FFF2-40B4-BE49-F238E27FC236}">
                <a16:creationId xmlns:a16="http://schemas.microsoft.com/office/drawing/2014/main" id="{C9B30E73-EA2A-BF49-90C3-80219442652E}"/>
              </a:ext>
            </a:extLst>
          </p:cNvPr>
          <p:cNvSpPr>
            <a:spLocks noGrp="1"/>
          </p:cNvSpPr>
          <p:nvPr>
            <p:ph type="body" sz="quarter" idx="11"/>
          </p:nvPr>
        </p:nvSpPr>
        <p:spPr/>
        <p:txBody>
          <a:bodyPr>
            <a:normAutofit/>
          </a:bodyPr>
          <a:lstStyle/>
          <a:p>
            <a:pPr marL="571500" indent="-571500" algn="just">
              <a:buFont typeface="Wingdings" pitchFamily="2" charset="2"/>
              <a:buChar char="v"/>
            </a:pPr>
            <a:r>
              <a:rPr lang="pt-BR" sz="4000" b="0" i="0" u="none" strike="noStrike" dirty="0">
                <a:solidFill>
                  <a:srgbClr val="000000"/>
                </a:solidFill>
                <a:effectLst/>
              </a:rPr>
              <a:t>De 1957 a 1974</a:t>
            </a:r>
          </a:p>
          <a:p>
            <a:pPr marL="1257300" lvl="1" indent="-571500" algn="just">
              <a:spcBef>
                <a:spcPts val="0"/>
              </a:spcBef>
              <a:buFont typeface="Wingdings" pitchFamily="2" charset="2"/>
              <a:buChar char="v"/>
            </a:pPr>
            <a:r>
              <a:rPr lang="pt-BR" sz="3200" b="0" i="0" u="none" strike="noStrike" dirty="0">
                <a:solidFill>
                  <a:srgbClr val="000000"/>
                </a:solidFill>
                <a:effectLst/>
              </a:rPr>
              <a:t>Computadores poderiam armazenar mais informações e se tornaram mais rápidos, mais baratos e mais acessíveis</a:t>
            </a:r>
            <a:endParaRPr lang="pt-BR" sz="5200" b="0" dirty="0">
              <a:effectLst/>
            </a:endParaRPr>
          </a:p>
          <a:p>
            <a:pPr marL="1257300" lvl="1" indent="-571500" algn="just">
              <a:spcBef>
                <a:spcPts val="0"/>
              </a:spcBef>
              <a:buFont typeface="Wingdings" pitchFamily="2" charset="2"/>
              <a:buChar char="v"/>
            </a:pPr>
            <a:r>
              <a:rPr lang="pt-BR" sz="3200" b="0" i="0" u="none" strike="noStrike" dirty="0">
                <a:solidFill>
                  <a:srgbClr val="000000"/>
                </a:solidFill>
                <a:effectLst/>
              </a:rPr>
              <a:t>Algoritmos de aprendizado de máquina também melhoraram</a:t>
            </a:r>
            <a:endParaRPr lang="pt-BR" sz="5200" b="0" dirty="0">
              <a:effectLst/>
            </a:endParaRPr>
          </a:p>
          <a:p>
            <a:pPr marL="1257300" lvl="1" indent="-571500" algn="just">
              <a:spcBef>
                <a:spcPts val="0"/>
              </a:spcBef>
              <a:buFont typeface="Wingdings" pitchFamily="2" charset="2"/>
              <a:buChar char="v"/>
            </a:pPr>
            <a:r>
              <a:rPr lang="pt-BR" sz="3200" b="0" i="0" u="none" strike="noStrike" dirty="0">
                <a:solidFill>
                  <a:srgbClr val="000000"/>
                </a:solidFill>
                <a:effectLst/>
              </a:rPr>
              <a:t>Agências governamentais financiam pesquisa em IA</a:t>
            </a:r>
            <a:endParaRPr lang="pt-BR" sz="5200" b="0" dirty="0">
              <a:effectLst/>
            </a:endParaRPr>
          </a:p>
        </p:txBody>
      </p:sp>
    </p:spTree>
    <p:extLst>
      <p:ext uri="{BB962C8B-B14F-4D97-AF65-F5344CB8AC3E}">
        <p14:creationId xmlns:p14="http://schemas.microsoft.com/office/powerpoint/2010/main" val="41785229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027B70-5E6D-F54E-AAB2-0E03B253283E}"/>
              </a:ext>
            </a:extLst>
          </p:cNvPr>
          <p:cNvSpPr>
            <a:spLocks noGrp="1"/>
          </p:cNvSpPr>
          <p:nvPr>
            <p:ph type="title"/>
          </p:nvPr>
        </p:nvSpPr>
        <p:spPr/>
        <p:txBody>
          <a:bodyPr/>
          <a:lstStyle/>
          <a:p>
            <a:r>
              <a:rPr lang="pt-BR" dirty="0"/>
              <a:t>Linha do tempo da ia</a:t>
            </a:r>
          </a:p>
        </p:txBody>
      </p:sp>
      <p:sp>
        <p:nvSpPr>
          <p:cNvPr id="3" name="Espaço Reservado para Número de Slide 2">
            <a:extLst>
              <a:ext uri="{FF2B5EF4-FFF2-40B4-BE49-F238E27FC236}">
                <a16:creationId xmlns:a16="http://schemas.microsoft.com/office/drawing/2014/main" id="{5041FA81-2428-FA46-A1C9-A71A2F48E83E}"/>
              </a:ext>
            </a:extLst>
          </p:cNvPr>
          <p:cNvSpPr>
            <a:spLocks noGrp="1"/>
          </p:cNvSpPr>
          <p:nvPr>
            <p:ph type="sldNum" sz="quarter" idx="10"/>
          </p:nvPr>
        </p:nvSpPr>
        <p:spPr/>
        <p:txBody>
          <a:bodyPr/>
          <a:lstStyle/>
          <a:p>
            <a:fld id="{E92A0AE8-7FE7-4E7E-92EB-E4F84B95CD97}" type="slidenum">
              <a:rPr lang="pt-BR" smtClean="0"/>
              <a:pPr/>
              <a:t>43</a:t>
            </a:fld>
            <a:endParaRPr lang="pt-BR" dirty="0"/>
          </a:p>
        </p:txBody>
      </p:sp>
      <p:sp>
        <p:nvSpPr>
          <p:cNvPr id="4" name="Espaço Reservado para Texto 3">
            <a:extLst>
              <a:ext uri="{FF2B5EF4-FFF2-40B4-BE49-F238E27FC236}">
                <a16:creationId xmlns:a16="http://schemas.microsoft.com/office/drawing/2014/main" id="{C9B30E73-EA2A-BF49-90C3-80219442652E}"/>
              </a:ext>
            </a:extLst>
          </p:cNvPr>
          <p:cNvSpPr>
            <a:spLocks noGrp="1"/>
          </p:cNvSpPr>
          <p:nvPr>
            <p:ph type="body" sz="quarter" idx="11"/>
          </p:nvPr>
        </p:nvSpPr>
        <p:spPr/>
        <p:txBody>
          <a:bodyPr>
            <a:normAutofit/>
          </a:bodyPr>
          <a:lstStyle/>
          <a:p>
            <a:pPr marL="571500" indent="-571500" algn="just">
              <a:buFont typeface="Wingdings" pitchFamily="2" charset="2"/>
              <a:buChar char="v"/>
            </a:pPr>
            <a:r>
              <a:rPr lang="pt-BR" sz="4000" b="0" i="0" u="none" strike="noStrike" dirty="0">
                <a:solidFill>
                  <a:srgbClr val="000000"/>
                </a:solidFill>
                <a:effectLst/>
              </a:rPr>
              <a:t>De 1957 a 1974</a:t>
            </a:r>
          </a:p>
          <a:p>
            <a:pPr marL="1257300" lvl="1" indent="-571500" algn="just">
              <a:spcBef>
                <a:spcPts val="0"/>
              </a:spcBef>
              <a:buFont typeface="Wingdings" pitchFamily="2" charset="2"/>
              <a:buChar char="v"/>
            </a:pPr>
            <a:r>
              <a:rPr lang="pt-BR" sz="3200" b="0" i="0" u="none" strike="noStrike" dirty="0">
                <a:solidFill>
                  <a:srgbClr val="000000"/>
                </a:solidFill>
                <a:effectLst/>
              </a:rPr>
              <a:t>Pioneirismo no uso de redes neurais por </a:t>
            </a:r>
            <a:r>
              <a:rPr lang="pt-BR" sz="3200" b="0" i="0" u="none" strike="noStrike" dirty="0" err="1">
                <a:solidFill>
                  <a:srgbClr val="000000"/>
                </a:solidFill>
                <a:effectLst/>
              </a:rPr>
              <a:t>McCulloch</a:t>
            </a:r>
            <a:r>
              <a:rPr lang="pt-BR" sz="3200" b="0" i="0" u="none" strike="noStrike" dirty="0">
                <a:solidFill>
                  <a:srgbClr val="000000"/>
                </a:solidFill>
                <a:effectLst/>
              </a:rPr>
              <a:t> e </a:t>
            </a:r>
            <a:r>
              <a:rPr lang="pt-BR" sz="3200" b="0" i="0" u="none" strike="noStrike" dirty="0" err="1">
                <a:solidFill>
                  <a:srgbClr val="000000"/>
                </a:solidFill>
                <a:effectLst/>
              </a:rPr>
              <a:t>Pitts</a:t>
            </a:r>
            <a:r>
              <a:rPr lang="pt-BR" sz="3200" b="0" i="0" u="none" strike="noStrike" dirty="0">
                <a:solidFill>
                  <a:srgbClr val="000000"/>
                </a:solidFill>
                <a:effectLst/>
              </a:rPr>
              <a:t> também prosperou</a:t>
            </a:r>
          </a:p>
          <a:p>
            <a:pPr marL="1257300" lvl="1" indent="-571500" algn="just">
              <a:spcBef>
                <a:spcPts val="0"/>
              </a:spcBef>
              <a:buFont typeface="Wingdings" pitchFamily="2" charset="2"/>
              <a:buChar char="v"/>
            </a:pPr>
            <a:r>
              <a:rPr lang="pt-BR" sz="3200" dirty="0">
                <a:solidFill>
                  <a:srgbClr val="000000"/>
                </a:solidFill>
              </a:rPr>
              <a:t>Aperfeiçoamento do uso de neurônios artificiais (</a:t>
            </a:r>
            <a:r>
              <a:rPr lang="pt-BR" sz="3200" dirty="0" err="1">
                <a:solidFill>
                  <a:srgbClr val="000000"/>
                </a:solidFill>
              </a:rPr>
              <a:t>perceptrons</a:t>
            </a:r>
            <a:r>
              <a:rPr lang="pt-BR" sz="3200" dirty="0">
                <a:solidFill>
                  <a:srgbClr val="000000"/>
                </a:solidFill>
              </a:rPr>
              <a:t>) coletivos para solucionar problemas individuais</a:t>
            </a:r>
            <a:endParaRPr lang="pt-BR" sz="3200" b="0" i="0" u="none" strike="noStrike" dirty="0">
              <a:solidFill>
                <a:srgbClr val="000000"/>
              </a:solidFill>
              <a:effectLst/>
            </a:endParaRPr>
          </a:p>
        </p:txBody>
      </p:sp>
    </p:spTree>
    <p:extLst>
      <p:ext uri="{BB962C8B-B14F-4D97-AF65-F5344CB8AC3E}">
        <p14:creationId xmlns:p14="http://schemas.microsoft.com/office/powerpoint/2010/main" val="3341168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F4DAC-61DE-EF43-B96B-7622D259F952}"/>
              </a:ext>
            </a:extLst>
          </p:cNvPr>
          <p:cNvSpPr>
            <a:spLocks noGrp="1"/>
          </p:cNvSpPr>
          <p:nvPr>
            <p:ph type="title"/>
          </p:nvPr>
        </p:nvSpPr>
        <p:spPr/>
        <p:txBody>
          <a:bodyPr/>
          <a:lstStyle/>
          <a:p>
            <a:r>
              <a:rPr lang="pt-BR" dirty="0"/>
              <a:t>Linha do tempo da ia</a:t>
            </a:r>
          </a:p>
        </p:txBody>
      </p:sp>
      <p:sp>
        <p:nvSpPr>
          <p:cNvPr id="3" name="Espaço Reservado para Número de Slide 2">
            <a:extLst>
              <a:ext uri="{FF2B5EF4-FFF2-40B4-BE49-F238E27FC236}">
                <a16:creationId xmlns:a16="http://schemas.microsoft.com/office/drawing/2014/main" id="{5B2B7962-DDDA-F24A-BF37-DBDF7ED590BC}"/>
              </a:ext>
            </a:extLst>
          </p:cNvPr>
          <p:cNvSpPr>
            <a:spLocks noGrp="1"/>
          </p:cNvSpPr>
          <p:nvPr>
            <p:ph type="sldNum" sz="quarter" idx="10"/>
          </p:nvPr>
        </p:nvSpPr>
        <p:spPr/>
        <p:txBody>
          <a:bodyPr/>
          <a:lstStyle/>
          <a:p>
            <a:fld id="{E92A0AE8-7FE7-4E7E-92EB-E4F84B95CD97}" type="slidenum">
              <a:rPr lang="pt-BR" smtClean="0"/>
              <a:pPr/>
              <a:t>44</a:t>
            </a:fld>
            <a:endParaRPr lang="pt-BR" dirty="0"/>
          </a:p>
        </p:txBody>
      </p:sp>
      <p:sp>
        <p:nvSpPr>
          <p:cNvPr id="4" name="Espaço Reservado para Texto 3">
            <a:extLst>
              <a:ext uri="{FF2B5EF4-FFF2-40B4-BE49-F238E27FC236}">
                <a16:creationId xmlns:a16="http://schemas.microsoft.com/office/drawing/2014/main" id="{E1814346-DB17-ED4D-9DF3-39AD2A17DAF0}"/>
              </a:ext>
            </a:extLst>
          </p:cNvPr>
          <p:cNvSpPr>
            <a:spLocks noGrp="1"/>
          </p:cNvSpPr>
          <p:nvPr>
            <p:ph type="body" sz="quarter" idx="11"/>
          </p:nvPr>
        </p:nvSpPr>
        <p:spPr/>
        <p:txBody>
          <a:bodyPr>
            <a:normAutofit/>
          </a:bodyPr>
          <a:lstStyle/>
          <a:p>
            <a:pPr marL="571500" indent="-571500">
              <a:buFont typeface="Wingdings" pitchFamily="2" charset="2"/>
              <a:buChar char="v"/>
            </a:pPr>
            <a:r>
              <a:rPr lang="pt-BR" sz="4000" b="0" i="0" u="none" strike="noStrike" dirty="0">
                <a:solidFill>
                  <a:srgbClr val="000000"/>
                </a:solidFill>
                <a:effectLst/>
              </a:rPr>
              <a:t>Década de 1980</a:t>
            </a:r>
          </a:p>
          <a:p>
            <a:pPr marL="1257300" lvl="1" indent="-571500">
              <a:spcBef>
                <a:spcPts val="0"/>
              </a:spcBef>
              <a:buFont typeface="Wingdings" pitchFamily="2" charset="2"/>
              <a:buChar char="v"/>
            </a:pPr>
            <a:r>
              <a:rPr lang="pt-BR" sz="3200" b="0" i="0" u="none" strike="noStrike" dirty="0">
                <a:solidFill>
                  <a:srgbClr val="000000"/>
                </a:solidFill>
                <a:effectLst/>
              </a:rPr>
              <a:t>Expansão do conjunto de ferramentas algorítmicas e aumento dos fundos para pesquisa em IA</a:t>
            </a:r>
            <a:endParaRPr lang="pt-BR" sz="3200" b="0" dirty="0">
              <a:effectLst/>
            </a:endParaRPr>
          </a:p>
          <a:p>
            <a:pPr marL="1257300" lvl="1" indent="-571500">
              <a:spcBef>
                <a:spcPts val="0"/>
              </a:spcBef>
              <a:buFont typeface="Wingdings" pitchFamily="2" charset="2"/>
              <a:buChar char="v"/>
            </a:pPr>
            <a:r>
              <a:rPr lang="pt-BR" sz="3200" b="0" i="0" u="none" strike="noStrike" dirty="0">
                <a:solidFill>
                  <a:srgbClr val="000000"/>
                </a:solidFill>
                <a:effectLst/>
              </a:rPr>
              <a:t>John </a:t>
            </a:r>
            <a:r>
              <a:rPr lang="pt-BR" sz="3200" b="0" i="0" u="none" strike="noStrike" dirty="0" err="1">
                <a:solidFill>
                  <a:srgbClr val="000000"/>
                </a:solidFill>
                <a:effectLst/>
              </a:rPr>
              <a:t>Hopfield</a:t>
            </a:r>
            <a:r>
              <a:rPr lang="pt-BR" sz="3200" b="0" i="0" u="none" strike="noStrike" dirty="0">
                <a:solidFill>
                  <a:srgbClr val="000000"/>
                </a:solidFill>
                <a:effectLst/>
              </a:rPr>
              <a:t> e David </a:t>
            </a:r>
            <a:r>
              <a:rPr lang="pt-BR" sz="3200" b="0" i="0" u="none" strike="noStrike" dirty="0" err="1">
                <a:solidFill>
                  <a:srgbClr val="000000"/>
                </a:solidFill>
                <a:effectLst/>
              </a:rPr>
              <a:t>Rumelhart</a:t>
            </a:r>
            <a:r>
              <a:rPr lang="pt-BR" sz="3200" b="0" i="0" u="none" strike="noStrike" dirty="0">
                <a:solidFill>
                  <a:srgbClr val="000000"/>
                </a:solidFill>
                <a:effectLst/>
              </a:rPr>
              <a:t> popularizam técnicas de “aprendizado profundo” – </a:t>
            </a:r>
            <a:r>
              <a:rPr lang="pt-BR" sz="3200" b="0" i="0" u="none" strike="noStrike" dirty="0" err="1">
                <a:solidFill>
                  <a:srgbClr val="000000"/>
                </a:solidFill>
                <a:effectLst/>
              </a:rPr>
              <a:t>Deep</a:t>
            </a:r>
            <a:r>
              <a:rPr lang="pt-BR" sz="3200" b="0" i="0" u="none" strike="noStrike" dirty="0">
                <a:solidFill>
                  <a:srgbClr val="000000"/>
                </a:solidFill>
                <a:effectLst/>
              </a:rPr>
              <a:t> Learning</a:t>
            </a:r>
            <a:endParaRPr lang="pt-BR" sz="3200" b="0" dirty="0">
              <a:effectLst/>
            </a:endParaRPr>
          </a:p>
          <a:p>
            <a:pPr marL="1257300" lvl="1" indent="-571500">
              <a:spcBef>
                <a:spcPts val="0"/>
              </a:spcBef>
              <a:buFont typeface="Wingdings" pitchFamily="2" charset="2"/>
              <a:buChar char="v"/>
            </a:pPr>
            <a:r>
              <a:rPr lang="pt-BR" sz="3200" b="0" i="0" u="none" strike="noStrike" dirty="0">
                <a:solidFill>
                  <a:srgbClr val="000000"/>
                </a:solidFill>
                <a:effectLst/>
              </a:rPr>
              <a:t>Edward </a:t>
            </a:r>
            <a:r>
              <a:rPr lang="pt-BR" sz="3200" b="0" i="0" u="none" strike="noStrike" dirty="0" err="1">
                <a:solidFill>
                  <a:srgbClr val="000000"/>
                </a:solidFill>
                <a:effectLst/>
              </a:rPr>
              <a:t>Feigenbaum</a:t>
            </a:r>
            <a:r>
              <a:rPr lang="pt-BR" sz="3200" b="0" i="0" u="none" strike="noStrike" dirty="0">
                <a:solidFill>
                  <a:srgbClr val="000000"/>
                </a:solidFill>
                <a:effectLst/>
              </a:rPr>
              <a:t> introduz sistemas especialistas que imitam o processo de tomada de decisão de um especialista humano</a:t>
            </a:r>
            <a:endParaRPr lang="pt-BR" sz="3200" b="0" dirty="0">
              <a:effectLst/>
            </a:endParaRPr>
          </a:p>
        </p:txBody>
      </p:sp>
    </p:spTree>
    <p:extLst>
      <p:ext uri="{BB962C8B-B14F-4D97-AF65-F5344CB8AC3E}">
        <p14:creationId xmlns:p14="http://schemas.microsoft.com/office/powerpoint/2010/main" val="42541600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9FD08E-8F4B-0448-B4F5-41F7EFE705DC}"/>
              </a:ext>
            </a:extLst>
          </p:cNvPr>
          <p:cNvSpPr>
            <a:spLocks noGrp="1"/>
          </p:cNvSpPr>
          <p:nvPr>
            <p:ph type="title"/>
          </p:nvPr>
        </p:nvSpPr>
        <p:spPr/>
        <p:txBody>
          <a:bodyPr/>
          <a:lstStyle/>
          <a:p>
            <a:r>
              <a:rPr lang="pt-BR" dirty="0"/>
              <a:t>Sistemas especialistas</a:t>
            </a:r>
          </a:p>
        </p:txBody>
      </p:sp>
      <p:sp>
        <p:nvSpPr>
          <p:cNvPr id="3" name="Espaço Reservado para Número de Slide 2">
            <a:extLst>
              <a:ext uri="{FF2B5EF4-FFF2-40B4-BE49-F238E27FC236}">
                <a16:creationId xmlns:a16="http://schemas.microsoft.com/office/drawing/2014/main" id="{A9E125B7-9F7F-9446-AD17-8A8EA568F44F}"/>
              </a:ext>
            </a:extLst>
          </p:cNvPr>
          <p:cNvSpPr>
            <a:spLocks noGrp="1"/>
          </p:cNvSpPr>
          <p:nvPr>
            <p:ph type="sldNum" sz="quarter" idx="10"/>
          </p:nvPr>
        </p:nvSpPr>
        <p:spPr/>
        <p:txBody>
          <a:bodyPr/>
          <a:lstStyle/>
          <a:p>
            <a:fld id="{E92A0AE8-7FE7-4E7E-92EB-E4F84B95CD97}" type="slidenum">
              <a:rPr lang="pt-BR" smtClean="0"/>
              <a:pPr/>
              <a:t>45</a:t>
            </a:fld>
            <a:endParaRPr lang="pt-BR" dirty="0"/>
          </a:p>
        </p:txBody>
      </p:sp>
      <p:sp>
        <p:nvSpPr>
          <p:cNvPr id="4" name="Espaço Reservado para Texto 3">
            <a:extLst>
              <a:ext uri="{FF2B5EF4-FFF2-40B4-BE49-F238E27FC236}">
                <a16:creationId xmlns:a16="http://schemas.microsoft.com/office/drawing/2014/main" id="{8B6F4870-6815-894F-9218-E9466B7F634C}"/>
              </a:ext>
            </a:extLst>
          </p:cNvPr>
          <p:cNvSpPr>
            <a:spLocks noGrp="1"/>
          </p:cNvSpPr>
          <p:nvPr>
            <p:ph type="body" sz="quarter" idx="11"/>
          </p:nvPr>
        </p:nvSpPr>
        <p:spPr/>
        <p:txBody>
          <a:bodyPr>
            <a:noAutofit/>
          </a:bodyPr>
          <a:lstStyle/>
          <a:p>
            <a:pPr marL="571500" indent="-571500" algn="just">
              <a:buFont typeface="Wingdings" pitchFamily="2" charset="2"/>
              <a:buChar char="v"/>
            </a:pPr>
            <a:r>
              <a:rPr lang="pt-BR" sz="4000" dirty="0"/>
              <a:t>Foco do esforço inicial foi dedicado à área de diagnóstico médico</a:t>
            </a:r>
          </a:p>
          <a:p>
            <a:pPr marL="571500" indent="-571500" algn="just">
              <a:buFont typeface="Wingdings" pitchFamily="2" charset="2"/>
              <a:buChar char="v"/>
            </a:pPr>
            <a:r>
              <a:rPr lang="pt-BR" sz="4000" dirty="0" err="1"/>
              <a:t>Feigenbaum</a:t>
            </a:r>
            <a:r>
              <a:rPr lang="pt-BR" sz="4000" dirty="0"/>
              <a:t>, Buchanan e o Dr. Edward </a:t>
            </a:r>
            <a:r>
              <a:rPr lang="pt-BR" sz="4000" dirty="0" err="1"/>
              <a:t>Shortliffe</a:t>
            </a:r>
            <a:r>
              <a:rPr lang="pt-BR" sz="4000" dirty="0"/>
              <a:t>	desenvolveram o MYCIN</a:t>
            </a:r>
          </a:p>
          <a:p>
            <a:pPr marL="571500" indent="-571500" algn="just">
              <a:buFont typeface="Wingdings" pitchFamily="2" charset="2"/>
              <a:buChar char="v"/>
            </a:pPr>
            <a:r>
              <a:rPr lang="pt-BR" sz="4000" dirty="0"/>
              <a:t>MYCIN</a:t>
            </a:r>
          </a:p>
          <a:p>
            <a:pPr marL="1257300" lvl="1" indent="-571500" algn="just">
              <a:buFont typeface="Wingdings" pitchFamily="2" charset="2"/>
              <a:buChar char="v"/>
            </a:pPr>
            <a:r>
              <a:rPr lang="pt-BR" sz="3200" dirty="0"/>
              <a:t>Diagnosticar infecções sanguíneas,  com cerca de 450 regras</a:t>
            </a:r>
          </a:p>
          <a:p>
            <a:pPr marL="1257300" lvl="1" indent="-571500" algn="just">
              <a:buFont typeface="Wingdings" pitchFamily="2" charset="2"/>
              <a:buChar char="v"/>
            </a:pPr>
            <a:r>
              <a:rPr lang="pt-BR" sz="3200" dirty="0"/>
              <a:t>O sistema foi capaz de se sair tão bem quanto alguns especialistas e muito melhor do que médicos em início de carreira</a:t>
            </a:r>
          </a:p>
        </p:txBody>
      </p:sp>
    </p:spTree>
    <p:extLst>
      <p:ext uri="{BB962C8B-B14F-4D97-AF65-F5344CB8AC3E}">
        <p14:creationId xmlns:p14="http://schemas.microsoft.com/office/powerpoint/2010/main" val="8679685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7AFE25-BE3B-BE48-8C32-C90244E4A612}"/>
              </a:ext>
            </a:extLst>
          </p:cNvPr>
          <p:cNvSpPr>
            <a:spLocks noGrp="1"/>
          </p:cNvSpPr>
          <p:nvPr>
            <p:ph type="title"/>
          </p:nvPr>
        </p:nvSpPr>
        <p:spPr/>
        <p:txBody>
          <a:bodyPr/>
          <a:lstStyle/>
          <a:p>
            <a:r>
              <a:rPr lang="pt-BR" dirty="0"/>
              <a:t>Linha do tempo da ia</a:t>
            </a:r>
          </a:p>
        </p:txBody>
      </p:sp>
      <p:sp>
        <p:nvSpPr>
          <p:cNvPr id="3" name="Espaço Reservado para Número de Slide 2">
            <a:extLst>
              <a:ext uri="{FF2B5EF4-FFF2-40B4-BE49-F238E27FC236}">
                <a16:creationId xmlns:a16="http://schemas.microsoft.com/office/drawing/2014/main" id="{6B26A988-51A9-9C47-9C0B-470ECFFE2BE6}"/>
              </a:ext>
            </a:extLst>
          </p:cNvPr>
          <p:cNvSpPr>
            <a:spLocks noGrp="1"/>
          </p:cNvSpPr>
          <p:nvPr>
            <p:ph type="sldNum" sz="quarter" idx="10"/>
          </p:nvPr>
        </p:nvSpPr>
        <p:spPr/>
        <p:txBody>
          <a:bodyPr/>
          <a:lstStyle/>
          <a:p>
            <a:fld id="{E92A0AE8-7FE7-4E7E-92EB-E4F84B95CD97}" type="slidenum">
              <a:rPr lang="pt-BR" smtClean="0"/>
              <a:pPr/>
              <a:t>46</a:t>
            </a:fld>
            <a:endParaRPr lang="pt-BR" dirty="0"/>
          </a:p>
        </p:txBody>
      </p:sp>
      <p:sp>
        <p:nvSpPr>
          <p:cNvPr id="4" name="Espaço Reservado para Texto 3">
            <a:extLst>
              <a:ext uri="{FF2B5EF4-FFF2-40B4-BE49-F238E27FC236}">
                <a16:creationId xmlns:a16="http://schemas.microsoft.com/office/drawing/2014/main" id="{F84586A4-FDA8-E54A-B097-31D0F738291B}"/>
              </a:ext>
            </a:extLst>
          </p:cNvPr>
          <p:cNvSpPr>
            <a:spLocks noGrp="1"/>
          </p:cNvSpPr>
          <p:nvPr>
            <p:ph type="body" sz="quarter" idx="11"/>
          </p:nvPr>
        </p:nvSpPr>
        <p:spPr/>
        <p:txBody>
          <a:bodyPr>
            <a:normAutofit/>
          </a:bodyPr>
          <a:lstStyle/>
          <a:p>
            <a:pPr marL="285750" indent="-285750" rtl="0">
              <a:lnSpc>
                <a:spcPct val="120000"/>
              </a:lnSpc>
              <a:spcBef>
                <a:spcPts val="0"/>
              </a:spcBef>
              <a:spcAft>
                <a:spcPts val="0"/>
              </a:spcAft>
              <a:buFont typeface="Wingdings" pitchFamily="2" charset="2"/>
              <a:buChar char="v"/>
            </a:pPr>
            <a:r>
              <a:rPr lang="pt-BR" sz="4000" b="0" i="0" u="none" strike="noStrike" dirty="0">
                <a:solidFill>
                  <a:srgbClr val="000000"/>
                </a:solidFill>
                <a:effectLst/>
              </a:rPr>
              <a:t>Década de 1990 e 2000</a:t>
            </a:r>
          </a:p>
          <a:p>
            <a:pPr marL="1257300" lvl="1" indent="-571500">
              <a:spcBef>
                <a:spcPts val="0"/>
              </a:spcBef>
              <a:buFont typeface="Wingdings" pitchFamily="2" charset="2"/>
              <a:buChar char="v"/>
            </a:pPr>
            <a:r>
              <a:rPr lang="pt-BR" sz="3200" b="0" i="0" u="none" strike="noStrike" dirty="0">
                <a:solidFill>
                  <a:srgbClr val="000000"/>
                </a:solidFill>
                <a:effectLst/>
              </a:rPr>
              <a:t>1997: </a:t>
            </a:r>
            <a:r>
              <a:rPr lang="pt-BR" sz="3200" b="0" i="0" u="none" strike="noStrike" dirty="0" err="1">
                <a:solidFill>
                  <a:srgbClr val="000000"/>
                </a:solidFill>
                <a:effectLst/>
              </a:rPr>
              <a:t>Deep</a:t>
            </a:r>
            <a:r>
              <a:rPr lang="pt-BR" sz="3200" b="0" i="0" u="none" strike="noStrike" dirty="0">
                <a:solidFill>
                  <a:srgbClr val="000000"/>
                </a:solidFill>
                <a:effectLst/>
              </a:rPr>
              <a:t> Blue da IBM derrota o campeão mundial de xadrez Gary </a:t>
            </a:r>
            <a:r>
              <a:rPr lang="pt-BR" sz="3200" b="0" i="0" u="none" strike="noStrike" dirty="0" err="1">
                <a:solidFill>
                  <a:srgbClr val="000000"/>
                </a:solidFill>
                <a:effectLst/>
              </a:rPr>
              <a:t>Kasparov</a:t>
            </a:r>
            <a:endParaRPr lang="pt-BR" sz="3200" b="0" dirty="0">
              <a:effectLst/>
            </a:endParaRPr>
          </a:p>
          <a:p>
            <a:pPr marL="1257300" lvl="1" indent="-571500">
              <a:spcBef>
                <a:spcPts val="0"/>
              </a:spcBef>
              <a:buFont typeface="Wingdings" pitchFamily="2" charset="2"/>
              <a:buChar char="v"/>
            </a:pPr>
            <a:r>
              <a:rPr lang="pt-BR" sz="3200" b="0" i="0" u="none" strike="noStrike" dirty="0">
                <a:solidFill>
                  <a:srgbClr val="000000"/>
                </a:solidFill>
                <a:effectLst/>
              </a:rPr>
              <a:t>Software de reconhecimento de fala é implementado no Windows.</a:t>
            </a:r>
            <a:endParaRPr lang="pt-BR" sz="3200" b="0" dirty="0">
              <a:effectLst/>
            </a:endParaRPr>
          </a:p>
          <a:p>
            <a:pPr marL="1257300" lvl="1" indent="-571500">
              <a:spcBef>
                <a:spcPts val="0"/>
              </a:spcBef>
              <a:buFont typeface="Wingdings" pitchFamily="2" charset="2"/>
              <a:buChar char="v"/>
            </a:pPr>
            <a:r>
              <a:rPr lang="pt-BR" sz="3200" b="0" i="0" u="none" strike="noStrike" dirty="0" err="1">
                <a:solidFill>
                  <a:srgbClr val="000000"/>
                </a:solidFill>
                <a:effectLst/>
              </a:rPr>
              <a:t>Kismet</a:t>
            </a:r>
            <a:r>
              <a:rPr lang="pt-BR" sz="3200" b="0" i="0" u="none" strike="noStrike" dirty="0">
                <a:solidFill>
                  <a:srgbClr val="000000"/>
                </a:solidFill>
                <a:effectLst/>
              </a:rPr>
              <a:t>, um robô desenvolvido por Cynthia </a:t>
            </a:r>
            <a:r>
              <a:rPr lang="pt-BR" sz="3200" b="0" i="0" u="none" strike="noStrike" dirty="0" err="1">
                <a:solidFill>
                  <a:srgbClr val="000000"/>
                </a:solidFill>
                <a:effectLst/>
              </a:rPr>
              <a:t>Breazeal</a:t>
            </a:r>
            <a:r>
              <a:rPr lang="pt-BR" sz="3200" b="0" i="0" u="none" strike="noStrike" dirty="0">
                <a:solidFill>
                  <a:srgbClr val="000000"/>
                </a:solidFill>
                <a:effectLst/>
              </a:rPr>
              <a:t>, pode reconhecer e exibir emoções</a:t>
            </a:r>
            <a:endParaRPr lang="pt-BR" sz="3200" dirty="0"/>
          </a:p>
        </p:txBody>
      </p:sp>
    </p:spTree>
    <p:extLst>
      <p:ext uri="{BB962C8B-B14F-4D97-AF65-F5344CB8AC3E}">
        <p14:creationId xmlns:p14="http://schemas.microsoft.com/office/powerpoint/2010/main" val="5382213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7AFE25-BE3B-BE48-8C32-C90244E4A612}"/>
              </a:ext>
            </a:extLst>
          </p:cNvPr>
          <p:cNvSpPr>
            <a:spLocks noGrp="1"/>
          </p:cNvSpPr>
          <p:nvPr>
            <p:ph type="title"/>
          </p:nvPr>
        </p:nvSpPr>
        <p:spPr/>
        <p:txBody>
          <a:bodyPr/>
          <a:lstStyle/>
          <a:p>
            <a:r>
              <a:rPr lang="pt-BR" dirty="0"/>
              <a:t>Linha do tempo da ia</a:t>
            </a:r>
          </a:p>
        </p:txBody>
      </p:sp>
      <p:sp>
        <p:nvSpPr>
          <p:cNvPr id="3" name="Espaço Reservado para Número de Slide 2">
            <a:extLst>
              <a:ext uri="{FF2B5EF4-FFF2-40B4-BE49-F238E27FC236}">
                <a16:creationId xmlns:a16="http://schemas.microsoft.com/office/drawing/2014/main" id="{6B26A988-51A9-9C47-9C0B-470ECFFE2BE6}"/>
              </a:ext>
            </a:extLst>
          </p:cNvPr>
          <p:cNvSpPr>
            <a:spLocks noGrp="1"/>
          </p:cNvSpPr>
          <p:nvPr>
            <p:ph type="sldNum" sz="quarter" idx="10"/>
          </p:nvPr>
        </p:nvSpPr>
        <p:spPr/>
        <p:txBody>
          <a:bodyPr/>
          <a:lstStyle/>
          <a:p>
            <a:fld id="{E92A0AE8-7FE7-4E7E-92EB-E4F84B95CD97}" type="slidenum">
              <a:rPr lang="pt-BR" smtClean="0"/>
              <a:pPr/>
              <a:t>47</a:t>
            </a:fld>
            <a:endParaRPr lang="pt-BR" dirty="0"/>
          </a:p>
        </p:txBody>
      </p:sp>
      <p:sp>
        <p:nvSpPr>
          <p:cNvPr id="4" name="Espaço Reservado para Texto 3">
            <a:extLst>
              <a:ext uri="{FF2B5EF4-FFF2-40B4-BE49-F238E27FC236}">
                <a16:creationId xmlns:a16="http://schemas.microsoft.com/office/drawing/2014/main" id="{F84586A4-FDA8-E54A-B097-31D0F738291B}"/>
              </a:ext>
            </a:extLst>
          </p:cNvPr>
          <p:cNvSpPr>
            <a:spLocks noGrp="1"/>
          </p:cNvSpPr>
          <p:nvPr>
            <p:ph type="body" sz="quarter" idx="11"/>
          </p:nvPr>
        </p:nvSpPr>
        <p:spPr/>
        <p:txBody>
          <a:bodyPr>
            <a:normAutofit/>
          </a:bodyPr>
          <a:lstStyle/>
          <a:p>
            <a:pPr marL="285750" indent="-285750" rtl="0">
              <a:lnSpc>
                <a:spcPct val="120000"/>
              </a:lnSpc>
              <a:spcBef>
                <a:spcPts val="0"/>
              </a:spcBef>
              <a:spcAft>
                <a:spcPts val="0"/>
              </a:spcAft>
              <a:buFont typeface="Wingdings" pitchFamily="2" charset="2"/>
              <a:buChar char="v"/>
            </a:pPr>
            <a:r>
              <a:rPr lang="pt-BR" sz="4000" b="0" i="0" u="none" strike="noStrike" dirty="0">
                <a:solidFill>
                  <a:srgbClr val="000000"/>
                </a:solidFill>
                <a:effectLst/>
              </a:rPr>
              <a:t>Década de 1990 e 2000</a:t>
            </a:r>
          </a:p>
          <a:p>
            <a:pPr marL="1257300" lvl="1" indent="-571500">
              <a:spcBef>
                <a:spcPts val="0"/>
              </a:spcBef>
              <a:buFont typeface="Wingdings" pitchFamily="2" charset="2"/>
              <a:buChar char="v"/>
            </a:pPr>
            <a:r>
              <a:rPr lang="pt-BR" sz="3200" b="0" i="0" u="none" strike="noStrike" dirty="0">
                <a:solidFill>
                  <a:srgbClr val="000000"/>
                </a:solidFill>
                <a:effectLst/>
              </a:rPr>
              <a:t>Reinventaram algoritmos de aprendizado por </a:t>
            </a:r>
            <a:r>
              <a:rPr lang="pt-BR" sz="3200" b="0" i="0" u="none" strike="noStrike" dirty="0" err="1">
                <a:solidFill>
                  <a:srgbClr val="000000"/>
                </a:solidFill>
                <a:effectLst/>
              </a:rPr>
              <a:t>retroprogramação</a:t>
            </a:r>
            <a:endParaRPr lang="pt-BR" sz="3200" b="0" i="0" u="none" strike="noStrike" dirty="0">
              <a:solidFill>
                <a:srgbClr val="000000"/>
              </a:solidFill>
              <a:effectLst/>
            </a:endParaRPr>
          </a:p>
          <a:p>
            <a:pPr marL="1257300" lvl="1" indent="-571500">
              <a:spcBef>
                <a:spcPts val="0"/>
              </a:spcBef>
              <a:buFont typeface="Wingdings" pitchFamily="2" charset="2"/>
              <a:buChar char="v"/>
            </a:pPr>
            <a:r>
              <a:rPr lang="pt-BR" sz="3200" dirty="0">
                <a:solidFill>
                  <a:srgbClr val="000000"/>
                </a:solidFill>
              </a:rPr>
              <a:t>Novas perspectivas de uso de modelos criados em 1950 e 1950 – Modelos de </a:t>
            </a:r>
            <a:r>
              <a:rPr lang="pt-BR" sz="3200" dirty="0" err="1">
                <a:solidFill>
                  <a:srgbClr val="000000"/>
                </a:solidFill>
              </a:rPr>
              <a:t>markov</a:t>
            </a:r>
            <a:r>
              <a:rPr lang="pt-BR" sz="3200" dirty="0">
                <a:solidFill>
                  <a:srgbClr val="000000"/>
                </a:solidFill>
              </a:rPr>
              <a:t>, mineração de dados, redes bayesianas</a:t>
            </a:r>
          </a:p>
          <a:p>
            <a:pPr marL="1257300" lvl="1" indent="-571500">
              <a:spcBef>
                <a:spcPts val="0"/>
              </a:spcBef>
              <a:buFont typeface="Wingdings" pitchFamily="2" charset="2"/>
              <a:buChar char="v"/>
            </a:pPr>
            <a:r>
              <a:rPr lang="pt-BR" sz="3200" dirty="0">
                <a:solidFill>
                  <a:srgbClr val="000000"/>
                </a:solidFill>
              </a:rPr>
              <a:t>1995 – Surgimento do conceito de agente inteligente</a:t>
            </a:r>
            <a:endParaRPr lang="pt-BR" sz="3200" b="0" i="0" u="none" strike="noStrike" dirty="0">
              <a:solidFill>
                <a:srgbClr val="000000"/>
              </a:solidFill>
              <a:effectLst/>
            </a:endParaRPr>
          </a:p>
        </p:txBody>
      </p:sp>
    </p:spTree>
    <p:extLst>
      <p:ext uri="{BB962C8B-B14F-4D97-AF65-F5344CB8AC3E}">
        <p14:creationId xmlns:p14="http://schemas.microsoft.com/office/powerpoint/2010/main" val="551336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6BF94-9F5B-6145-AAC9-44773121A1FF}"/>
              </a:ext>
            </a:extLst>
          </p:cNvPr>
          <p:cNvSpPr>
            <a:spLocks noGrp="1"/>
          </p:cNvSpPr>
          <p:nvPr>
            <p:ph type="title"/>
          </p:nvPr>
        </p:nvSpPr>
        <p:spPr/>
        <p:txBody>
          <a:bodyPr/>
          <a:lstStyle/>
          <a:p>
            <a:r>
              <a:rPr lang="pt-BR" dirty="0"/>
              <a:t>Agente inteligente</a:t>
            </a:r>
          </a:p>
        </p:txBody>
      </p:sp>
      <p:sp>
        <p:nvSpPr>
          <p:cNvPr id="3" name="Espaço Reservado para Número de Slide 2">
            <a:extLst>
              <a:ext uri="{FF2B5EF4-FFF2-40B4-BE49-F238E27FC236}">
                <a16:creationId xmlns:a16="http://schemas.microsoft.com/office/drawing/2014/main" id="{AA26D399-18B1-CA44-85CD-C8401BFAC90B}"/>
              </a:ext>
            </a:extLst>
          </p:cNvPr>
          <p:cNvSpPr>
            <a:spLocks noGrp="1"/>
          </p:cNvSpPr>
          <p:nvPr>
            <p:ph type="sldNum" sz="quarter" idx="10"/>
          </p:nvPr>
        </p:nvSpPr>
        <p:spPr/>
        <p:txBody>
          <a:bodyPr/>
          <a:lstStyle/>
          <a:p>
            <a:fld id="{E92A0AE8-7FE7-4E7E-92EB-E4F84B95CD97}" type="slidenum">
              <a:rPr lang="pt-BR" smtClean="0"/>
              <a:pPr/>
              <a:t>48</a:t>
            </a:fld>
            <a:endParaRPr lang="pt-BR" dirty="0"/>
          </a:p>
        </p:txBody>
      </p:sp>
      <p:sp>
        <p:nvSpPr>
          <p:cNvPr id="4" name="Espaço Reservado para Texto 3">
            <a:extLst>
              <a:ext uri="{FF2B5EF4-FFF2-40B4-BE49-F238E27FC236}">
                <a16:creationId xmlns:a16="http://schemas.microsoft.com/office/drawing/2014/main" id="{FD948875-0624-3F43-A97E-15827886A6BF}"/>
              </a:ext>
            </a:extLst>
          </p:cNvPr>
          <p:cNvSpPr>
            <a:spLocks noGrp="1"/>
          </p:cNvSpPr>
          <p:nvPr>
            <p:ph type="body" sz="quarter" idx="11"/>
          </p:nvPr>
        </p:nvSpPr>
        <p:spPr/>
        <p:txBody>
          <a:bodyPr>
            <a:normAutofit/>
          </a:bodyPr>
          <a:lstStyle/>
          <a:p>
            <a:pPr marL="571500" indent="-571500" algn="just">
              <a:buFont typeface="Wingdings" pitchFamily="2" charset="2"/>
              <a:buChar char="v"/>
            </a:pPr>
            <a:r>
              <a:rPr lang="pt-BR" sz="4000" dirty="0"/>
              <a:t>Um agente é simplesmente algo que age (a palavra agente vem do latino </a:t>
            </a:r>
            <a:r>
              <a:rPr lang="pt-BR" sz="4000" dirty="0" err="1"/>
              <a:t>agere</a:t>
            </a:r>
            <a:r>
              <a:rPr lang="pt-BR" sz="4000" dirty="0"/>
              <a:t>, que significa fazer)</a:t>
            </a:r>
          </a:p>
          <a:p>
            <a:pPr marL="571500" indent="-571500" algn="just">
              <a:buFont typeface="Wingdings" pitchFamily="2" charset="2"/>
              <a:buChar char="v"/>
            </a:pPr>
            <a:r>
              <a:rPr lang="pt-BR" sz="4000" dirty="0"/>
              <a:t>Espera-se que um agente computacional faça mais: </a:t>
            </a:r>
          </a:p>
          <a:p>
            <a:pPr marL="1257300" lvl="1" indent="-571500" algn="just">
              <a:buFont typeface="Wingdings" pitchFamily="2" charset="2"/>
              <a:buChar char="v"/>
            </a:pPr>
            <a:r>
              <a:rPr lang="pt-BR" sz="3200" dirty="0"/>
              <a:t>Opere sob controle autônomo</a:t>
            </a:r>
          </a:p>
          <a:p>
            <a:pPr marL="1257300" lvl="1" indent="-571500" algn="just">
              <a:buFont typeface="Wingdings" pitchFamily="2" charset="2"/>
              <a:buChar char="v"/>
            </a:pPr>
            <a:r>
              <a:rPr lang="pt-BR" sz="3200" dirty="0"/>
              <a:t>Perceba seu ambiente, persista por um período de tempo prolongado, adapte-se a mudanças</a:t>
            </a:r>
          </a:p>
          <a:p>
            <a:pPr marL="1257300" lvl="1" indent="-571500" algn="just">
              <a:buFont typeface="Wingdings" pitchFamily="2" charset="2"/>
              <a:buChar char="v"/>
            </a:pPr>
            <a:r>
              <a:rPr lang="pt-BR" sz="3200" dirty="0"/>
              <a:t>Seja capaz de criar e perseguir metas</a:t>
            </a:r>
          </a:p>
        </p:txBody>
      </p:sp>
    </p:spTree>
    <p:extLst>
      <p:ext uri="{BB962C8B-B14F-4D97-AF65-F5344CB8AC3E}">
        <p14:creationId xmlns:p14="http://schemas.microsoft.com/office/powerpoint/2010/main" val="34117354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940061-C81C-E54C-9899-2593FC8BC414}"/>
              </a:ext>
            </a:extLst>
          </p:cNvPr>
          <p:cNvSpPr>
            <a:spLocks noGrp="1"/>
          </p:cNvSpPr>
          <p:nvPr>
            <p:ph type="title"/>
          </p:nvPr>
        </p:nvSpPr>
        <p:spPr/>
        <p:txBody>
          <a:bodyPr/>
          <a:lstStyle/>
          <a:p>
            <a:r>
              <a:rPr lang="pt-BR" dirty="0"/>
              <a:t>Linha do tempo da ia</a:t>
            </a:r>
          </a:p>
        </p:txBody>
      </p:sp>
      <p:sp>
        <p:nvSpPr>
          <p:cNvPr id="3" name="Espaço Reservado para Número de Slide 2">
            <a:extLst>
              <a:ext uri="{FF2B5EF4-FFF2-40B4-BE49-F238E27FC236}">
                <a16:creationId xmlns:a16="http://schemas.microsoft.com/office/drawing/2014/main" id="{ADE1BF72-66CB-6948-937E-5A8CA699BB1B}"/>
              </a:ext>
            </a:extLst>
          </p:cNvPr>
          <p:cNvSpPr>
            <a:spLocks noGrp="1"/>
          </p:cNvSpPr>
          <p:nvPr>
            <p:ph type="sldNum" sz="quarter" idx="10"/>
          </p:nvPr>
        </p:nvSpPr>
        <p:spPr/>
        <p:txBody>
          <a:bodyPr/>
          <a:lstStyle/>
          <a:p>
            <a:fld id="{E92A0AE8-7FE7-4E7E-92EB-E4F84B95CD97}" type="slidenum">
              <a:rPr lang="pt-BR" smtClean="0"/>
              <a:pPr/>
              <a:t>49</a:t>
            </a:fld>
            <a:endParaRPr lang="pt-BR" dirty="0"/>
          </a:p>
        </p:txBody>
      </p:sp>
      <p:sp>
        <p:nvSpPr>
          <p:cNvPr id="4" name="Espaço Reservado para Texto 3">
            <a:extLst>
              <a:ext uri="{FF2B5EF4-FFF2-40B4-BE49-F238E27FC236}">
                <a16:creationId xmlns:a16="http://schemas.microsoft.com/office/drawing/2014/main" id="{1A60DECE-25AB-E945-94A9-0669E88315E4}"/>
              </a:ext>
            </a:extLst>
          </p:cNvPr>
          <p:cNvSpPr>
            <a:spLocks noGrp="1"/>
          </p:cNvSpPr>
          <p:nvPr>
            <p:ph type="body" sz="quarter" idx="11"/>
          </p:nvPr>
        </p:nvSpPr>
        <p:spPr/>
        <p:txBody>
          <a:bodyPr>
            <a:normAutofit/>
          </a:bodyPr>
          <a:lstStyle/>
          <a:p>
            <a:pPr marL="571500" indent="-571500">
              <a:buFont typeface="Wingdings" pitchFamily="2" charset="2"/>
              <a:buChar char="v"/>
            </a:pPr>
            <a:r>
              <a:rPr lang="pt-BR" sz="4000" dirty="0"/>
              <a:t>2010 e 2020</a:t>
            </a:r>
          </a:p>
          <a:p>
            <a:pPr marL="1257300" lvl="1" indent="-571500">
              <a:buFont typeface="Wingdings" pitchFamily="2" charset="2"/>
              <a:buChar char="v"/>
            </a:pPr>
            <a:r>
              <a:rPr lang="pt-BR" sz="3200" dirty="0" err="1"/>
              <a:t>Deep</a:t>
            </a:r>
            <a:r>
              <a:rPr lang="pt-BR" sz="3200" dirty="0"/>
              <a:t> </a:t>
            </a:r>
            <a:r>
              <a:rPr lang="pt-BR" sz="3200" dirty="0" err="1"/>
              <a:t>learning</a:t>
            </a:r>
            <a:endParaRPr lang="pt-BR" sz="3200" dirty="0"/>
          </a:p>
          <a:p>
            <a:pPr marL="1257300" lvl="1" indent="-571500">
              <a:buFont typeface="Wingdings" pitchFamily="2" charset="2"/>
              <a:buChar char="v"/>
            </a:pPr>
            <a:r>
              <a:rPr lang="pt-BR" sz="3200" dirty="0" err="1"/>
              <a:t>Chatbots</a:t>
            </a:r>
            <a:endParaRPr lang="pt-BR" sz="3200" dirty="0"/>
          </a:p>
          <a:p>
            <a:pPr marL="1257300" lvl="1" indent="-571500">
              <a:buFont typeface="Wingdings" pitchFamily="2" charset="2"/>
              <a:buChar char="v"/>
            </a:pPr>
            <a:r>
              <a:rPr lang="pt-BR" sz="3200" dirty="0"/>
              <a:t>Reconhecimento de padrões em imagem</a:t>
            </a:r>
          </a:p>
          <a:p>
            <a:pPr marL="1257300" lvl="1" indent="-571500">
              <a:buFont typeface="Wingdings" pitchFamily="2" charset="2"/>
              <a:buChar char="v"/>
            </a:pPr>
            <a:r>
              <a:rPr lang="pt-BR" sz="3200" dirty="0" err="1"/>
              <a:t>ChatGPT</a:t>
            </a:r>
            <a:r>
              <a:rPr lang="pt-BR" sz="3200" dirty="0"/>
              <a:t>, Chat Bing</a:t>
            </a:r>
          </a:p>
          <a:p>
            <a:pPr marL="1257300" lvl="1" indent="-571500">
              <a:buFont typeface="Wingdings" pitchFamily="2" charset="2"/>
              <a:buChar char="v"/>
            </a:pPr>
            <a:r>
              <a:rPr lang="pt-BR" sz="3200" dirty="0"/>
              <a:t>Grande capacidade de processamento e armazenamento de dados</a:t>
            </a:r>
          </a:p>
        </p:txBody>
      </p:sp>
    </p:spTree>
    <p:extLst>
      <p:ext uri="{BB962C8B-B14F-4D97-AF65-F5344CB8AC3E}">
        <p14:creationId xmlns:p14="http://schemas.microsoft.com/office/powerpoint/2010/main" val="4267637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ED7D5D-5101-484F-98DD-86889A7A6BF7}"/>
              </a:ext>
            </a:extLst>
          </p:cNvPr>
          <p:cNvSpPr>
            <a:spLocks noGrp="1"/>
          </p:cNvSpPr>
          <p:nvPr>
            <p:ph type="title"/>
          </p:nvPr>
        </p:nvSpPr>
        <p:spPr/>
        <p:txBody>
          <a:bodyPr/>
          <a:lstStyle/>
          <a:p>
            <a:r>
              <a:rPr lang="pt-BR" dirty="0"/>
              <a:t>Definição de inteligência</a:t>
            </a:r>
          </a:p>
        </p:txBody>
      </p:sp>
      <p:sp>
        <p:nvSpPr>
          <p:cNvPr id="3" name="Espaço Reservado para Número de Slide 2">
            <a:extLst>
              <a:ext uri="{FF2B5EF4-FFF2-40B4-BE49-F238E27FC236}">
                <a16:creationId xmlns:a16="http://schemas.microsoft.com/office/drawing/2014/main" id="{C51C5823-BA10-0649-BEE2-7775101A2AA6}"/>
              </a:ext>
            </a:extLst>
          </p:cNvPr>
          <p:cNvSpPr>
            <a:spLocks noGrp="1"/>
          </p:cNvSpPr>
          <p:nvPr>
            <p:ph type="sldNum" sz="quarter" idx="10"/>
          </p:nvPr>
        </p:nvSpPr>
        <p:spPr/>
        <p:txBody>
          <a:bodyPr/>
          <a:lstStyle/>
          <a:p>
            <a:fld id="{E92A0AE8-7FE7-4E7E-92EB-E4F84B95CD97}" type="slidenum">
              <a:rPr lang="pt-BR" smtClean="0"/>
              <a:pPr/>
              <a:t>5</a:t>
            </a:fld>
            <a:endParaRPr lang="pt-BR" dirty="0"/>
          </a:p>
        </p:txBody>
      </p:sp>
      <p:sp>
        <p:nvSpPr>
          <p:cNvPr id="4" name="Espaço Reservado para Texto 3">
            <a:extLst>
              <a:ext uri="{FF2B5EF4-FFF2-40B4-BE49-F238E27FC236}">
                <a16:creationId xmlns:a16="http://schemas.microsoft.com/office/drawing/2014/main" id="{FB50200E-F4FF-5744-97AF-16958C6F496D}"/>
              </a:ext>
            </a:extLst>
          </p:cNvPr>
          <p:cNvSpPr>
            <a:spLocks noGrp="1"/>
          </p:cNvSpPr>
          <p:nvPr>
            <p:ph type="body" sz="quarter" idx="11"/>
          </p:nvPr>
        </p:nvSpPr>
        <p:spPr/>
        <p:txBody>
          <a:bodyPr>
            <a:normAutofit/>
          </a:bodyPr>
          <a:lstStyle/>
          <a:p>
            <a:pPr marL="114300" indent="-457200" algn="just" rtl="0">
              <a:spcBef>
                <a:spcPts val="1200"/>
              </a:spcBef>
              <a:spcAft>
                <a:spcPts val="0"/>
              </a:spcAft>
              <a:buFont typeface="Wingdings" pitchFamily="2" charset="2"/>
              <a:buChar char="v"/>
            </a:pPr>
            <a:r>
              <a:rPr lang="pt-BR" sz="4000" b="1" i="0" u="none" strike="noStrike" dirty="0">
                <a:solidFill>
                  <a:srgbClr val="000000"/>
                </a:solidFill>
                <a:effectLst/>
              </a:rPr>
              <a:t>Inteligência </a:t>
            </a:r>
            <a:r>
              <a:rPr lang="pt-BR" sz="4000" b="0" i="0" u="none" strike="noStrike" dirty="0">
                <a:solidFill>
                  <a:srgbClr val="000000"/>
                </a:solidFill>
                <a:effectLst/>
              </a:rPr>
              <a:t>(Aurélio):</a:t>
            </a:r>
            <a:endParaRPr lang="pt-BR" sz="6000" b="0" dirty="0">
              <a:effectLst/>
            </a:endParaRPr>
          </a:p>
          <a:p>
            <a:pPr marL="800100" lvl="1" indent="-457200" algn="just">
              <a:spcBef>
                <a:spcPts val="300"/>
              </a:spcBef>
              <a:buFont typeface="Wingdings" pitchFamily="2" charset="2"/>
              <a:buChar char="v"/>
            </a:pPr>
            <a:r>
              <a:rPr lang="pt-BR" sz="3200" dirty="0">
                <a:solidFill>
                  <a:srgbClr val="000000"/>
                </a:solidFill>
              </a:rPr>
              <a:t>F</a:t>
            </a:r>
            <a:r>
              <a:rPr lang="pt-BR" sz="3200" b="0" i="0" u="none" strike="noStrike" dirty="0">
                <a:solidFill>
                  <a:srgbClr val="000000"/>
                </a:solidFill>
                <a:effectLst/>
              </a:rPr>
              <a:t>aculdade de aprender ou compreender</a:t>
            </a:r>
            <a:endParaRPr lang="pt-BR" sz="4800" b="0" dirty="0">
              <a:effectLst/>
            </a:endParaRPr>
          </a:p>
          <a:p>
            <a:pPr marL="800100" lvl="1" indent="-457200" algn="just">
              <a:spcBef>
                <a:spcPts val="300"/>
              </a:spcBef>
              <a:buFont typeface="Wingdings" pitchFamily="2" charset="2"/>
              <a:buChar char="v"/>
            </a:pPr>
            <a:r>
              <a:rPr lang="pt-BR" sz="3200" dirty="0">
                <a:solidFill>
                  <a:srgbClr val="000000"/>
                </a:solidFill>
              </a:rPr>
              <a:t>Q</a:t>
            </a:r>
            <a:r>
              <a:rPr lang="pt-BR" sz="3200" b="0" i="0" u="none" strike="noStrike" dirty="0">
                <a:solidFill>
                  <a:srgbClr val="000000"/>
                </a:solidFill>
                <a:effectLst/>
              </a:rPr>
              <a:t>ualidade ou capacidade de compreender e adaptar-se facilmente</a:t>
            </a:r>
            <a:endParaRPr lang="pt-BR" sz="4800" b="0" dirty="0">
              <a:effectLst/>
            </a:endParaRPr>
          </a:p>
          <a:p>
            <a:pPr marL="800100" lvl="1" indent="-457200" algn="just">
              <a:spcBef>
                <a:spcPts val="300"/>
              </a:spcBef>
              <a:buFont typeface="Wingdings" pitchFamily="2" charset="2"/>
              <a:buChar char="v"/>
            </a:pPr>
            <a:r>
              <a:rPr lang="pt-BR" sz="3200" dirty="0">
                <a:solidFill>
                  <a:srgbClr val="000000"/>
                </a:solidFill>
              </a:rPr>
              <a:t>D</a:t>
            </a:r>
            <a:r>
              <a:rPr lang="pt-BR" sz="3200" b="0" i="0" u="none" strike="noStrike" dirty="0">
                <a:solidFill>
                  <a:srgbClr val="000000"/>
                </a:solidFill>
                <a:effectLst/>
              </a:rPr>
              <a:t>estreza mental; habilidade</a:t>
            </a:r>
            <a:endParaRPr lang="pt-BR" sz="4800" b="0" dirty="0">
              <a:effectLst/>
            </a:endParaRPr>
          </a:p>
          <a:p>
            <a:pPr marL="800100" lvl="1" indent="-457200" algn="just">
              <a:spcBef>
                <a:spcPts val="300"/>
              </a:spcBef>
              <a:buFont typeface="Wingdings" pitchFamily="2" charset="2"/>
              <a:buChar char="v"/>
            </a:pPr>
            <a:r>
              <a:rPr lang="pt-BR" sz="3200" b="0" i="0" u="none" strike="noStrike" dirty="0">
                <a:solidFill>
                  <a:srgbClr val="000000"/>
                </a:solidFill>
                <a:effectLst/>
              </a:rPr>
              <a:t>Capacidade de resolver situações problemáticas </a:t>
            </a:r>
            <a:r>
              <a:rPr lang="pt-BR" sz="3200" b="0" i="0" u="none" strike="noStrike" dirty="0">
                <a:solidFill>
                  <a:srgbClr val="000000"/>
                </a:solidFill>
                <a:effectLst/>
                <a:highlight>
                  <a:srgbClr val="FFFF00"/>
                </a:highlight>
              </a:rPr>
              <a:t>novas</a:t>
            </a:r>
            <a:r>
              <a:rPr lang="pt-BR" sz="3200" b="0" i="0" u="none" strike="noStrike" dirty="0">
                <a:solidFill>
                  <a:srgbClr val="000000"/>
                </a:solidFill>
                <a:effectLst/>
              </a:rPr>
              <a:t> mediante reestruturação dos dados perceptivos</a:t>
            </a:r>
            <a:endParaRPr lang="pt-BR" sz="4800" b="0" dirty="0">
              <a:effectLst/>
            </a:endParaRPr>
          </a:p>
        </p:txBody>
      </p:sp>
    </p:spTree>
    <p:extLst>
      <p:ext uri="{BB962C8B-B14F-4D97-AF65-F5344CB8AC3E}">
        <p14:creationId xmlns:p14="http://schemas.microsoft.com/office/powerpoint/2010/main" val="6773465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64DD9-DF46-314F-8E96-476793869BEC}"/>
              </a:ext>
            </a:extLst>
          </p:cNvPr>
          <p:cNvSpPr>
            <a:spLocks noGrp="1"/>
          </p:cNvSpPr>
          <p:nvPr>
            <p:ph type="title"/>
          </p:nvPr>
        </p:nvSpPr>
        <p:spPr/>
        <p:txBody>
          <a:bodyPr/>
          <a:lstStyle/>
          <a:p>
            <a:endParaRPr lang="pt-BR" dirty="0"/>
          </a:p>
        </p:txBody>
      </p:sp>
      <p:sp>
        <p:nvSpPr>
          <p:cNvPr id="3" name="Espaço Reservado para Número de Slide 2">
            <a:extLst>
              <a:ext uri="{FF2B5EF4-FFF2-40B4-BE49-F238E27FC236}">
                <a16:creationId xmlns:a16="http://schemas.microsoft.com/office/drawing/2014/main" id="{76EE7E87-91EA-F94B-86B2-B3094EB31615}"/>
              </a:ext>
            </a:extLst>
          </p:cNvPr>
          <p:cNvSpPr>
            <a:spLocks noGrp="1"/>
          </p:cNvSpPr>
          <p:nvPr>
            <p:ph type="sldNum" sz="quarter" idx="10"/>
          </p:nvPr>
        </p:nvSpPr>
        <p:spPr/>
        <p:txBody>
          <a:bodyPr/>
          <a:lstStyle/>
          <a:p>
            <a:fld id="{E92A0AE8-7FE7-4E7E-92EB-E4F84B95CD97}" type="slidenum">
              <a:rPr lang="pt-BR" smtClean="0"/>
              <a:pPr/>
              <a:t>50</a:t>
            </a:fld>
            <a:endParaRPr lang="pt-BR" dirty="0"/>
          </a:p>
        </p:txBody>
      </p:sp>
      <p:sp>
        <p:nvSpPr>
          <p:cNvPr id="4" name="Espaço Reservado para Texto 3">
            <a:extLst>
              <a:ext uri="{FF2B5EF4-FFF2-40B4-BE49-F238E27FC236}">
                <a16:creationId xmlns:a16="http://schemas.microsoft.com/office/drawing/2014/main" id="{CAD2D5A0-BA2D-0C4D-9FED-DB1FD14A5DCE}"/>
              </a:ext>
            </a:extLst>
          </p:cNvPr>
          <p:cNvSpPr>
            <a:spLocks noGrp="1"/>
          </p:cNvSpPr>
          <p:nvPr>
            <p:ph type="body" sz="quarter" idx="11"/>
          </p:nvPr>
        </p:nvSpPr>
        <p:spPr/>
        <p:txBody>
          <a:bodyPr/>
          <a:lstStyle/>
          <a:p>
            <a:r>
              <a:rPr lang="pt-BR" dirty="0"/>
              <a:t>Estado da arte</a:t>
            </a:r>
          </a:p>
          <a:p>
            <a:r>
              <a:rPr lang="pt-BR" dirty="0"/>
              <a:t>Linhas de pesquisa</a:t>
            </a:r>
          </a:p>
        </p:txBody>
      </p:sp>
    </p:spTree>
    <p:extLst>
      <p:ext uri="{BB962C8B-B14F-4D97-AF65-F5344CB8AC3E}">
        <p14:creationId xmlns:p14="http://schemas.microsoft.com/office/powerpoint/2010/main" val="13497033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022E43-B11D-6341-A1EC-B22239AA833B}"/>
              </a:ext>
            </a:extLst>
          </p:cNvPr>
          <p:cNvSpPr>
            <a:spLocks noGrp="1"/>
          </p:cNvSpPr>
          <p:nvPr>
            <p:ph type="title"/>
          </p:nvPr>
        </p:nvSpPr>
        <p:spPr/>
        <p:txBody>
          <a:bodyPr/>
          <a:lstStyle/>
          <a:p>
            <a:r>
              <a:rPr lang="pt-BR" dirty="0"/>
              <a:t>Aprendizado de máquina - </a:t>
            </a:r>
            <a:r>
              <a:rPr lang="pt-BR" dirty="0" err="1"/>
              <a:t>Machine</a:t>
            </a:r>
            <a:r>
              <a:rPr lang="pt-BR" dirty="0"/>
              <a:t> Learning</a:t>
            </a:r>
          </a:p>
        </p:txBody>
      </p:sp>
      <p:sp>
        <p:nvSpPr>
          <p:cNvPr id="3" name="Espaço Reservado para Número de Slide 2">
            <a:extLst>
              <a:ext uri="{FF2B5EF4-FFF2-40B4-BE49-F238E27FC236}">
                <a16:creationId xmlns:a16="http://schemas.microsoft.com/office/drawing/2014/main" id="{06A88D02-62D8-E24D-8D46-EFD1C631CD6E}"/>
              </a:ext>
            </a:extLst>
          </p:cNvPr>
          <p:cNvSpPr>
            <a:spLocks noGrp="1"/>
          </p:cNvSpPr>
          <p:nvPr>
            <p:ph type="sldNum" sz="quarter" idx="10"/>
          </p:nvPr>
        </p:nvSpPr>
        <p:spPr/>
        <p:txBody>
          <a:bodyPr/>
          <a:lstStyle/>
          <a:p>
            <a:fld id="{E92A0AE8-7FE7-4E7E-92EB-E4F84B95CD97}" type="slidenum">
              <a:rPr lang="pt-BR" smtClean="0"/>
              <a:pPr/>
              <a:t>51</a:t>
            </a:fld>
            <a:endParaRPr lang="pt-BR" dirty="0"/>
          </a:p>
        </p:txBody>
      </p:sp>
      <p:sp>
        <p:nvSpPr>
          <p:cNvPr id="4" name="Espaço Reservado para Texto 3">
            <a:extLst>
              <a:ext uri="{FF2B5EF4-FFF2-40B4-BE49-F238E27FC236}">
                <a16:creationId xmlns:a16="http://schemas.microsoft.com/office/drawing/2014/main" id="{D11ED564-B024-6A46-853F-7260E9AF6A1C}"/>
              </a:ext>
            </a:extLst>
          </p:cNvPr>
          <p:cNvSpPr>
            <a:spLocks noGrp="1"/>
          </p:cNvSpPr>
          <p:nvPr>
            <p:ph type="body" sz="quarter" idx="11"/>
          </p:nvPr>
        </p:nvSpPr>
        <p:spPr/>
        <p:txBody>
          <a:bodyPr/>
          <a:lstStyle/>
          <a:p>
            <a:pPr marL="571500" indent="-571500" algn="just">
              <a:buFont typeface="Wingdings" pitchFamily="2" charset="2"/>
              <a:buChar char="v"/>
            </a:pPr>
            <a:r>
              <a:rPr lang="pt-BR" sz="4000" dirty="0"/>
              <a:t>Capacidade de sistemas computacionais aprenderem a partir de dados e experiências, melhorando a sua capacidade de realizar tarefas específicas</a:t>
            </a:r>
          </a:p>
          <a:p>
            <a:endParaRPr lang="pt-BR" dirty="0"/>
          </a:p>
        </p:txBody>
      </p:sp>
    </p:spTree>
    <p:extLst>
      <p:ext uri="{BB962C8B-B14F-4D97-AF65-F5344CB8AC3E}">
        <p14:creationId xmlns:p14="http://schemas.microsoft.com/office/powerpoint/2010/main" val="22540342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B8419-18D8-3A45-A406-D101425CB14F}"/>
              </a:ext>
            </a:extLst>
          </p:cNvPr>
          <p:cNvSpPr>
            <a:spLocks noGrp="1"/>
          </p:cNvSpPr>
          <p:nvPr>
            <p:ph type="title"/>
          </p:nvPr>
        </p:nvSpPr>
        <p:spPr/>
        <p:txBody>
          <a:bodyPr/>
          <a:lstStyle/>
          <a:p>
            <a:r>
              <a:rPr lang="pt-BR" dirty="0"/>
              <a:t>Redes neurais</a:t>
            </a:r>
          </a:p>
        </p:txBody>
      </p:sp>
      <p:sp>
        <p:nvSpPr>
          <p:cNvPr id="3" name="Espaço Reservado para Número de Slide 2">
            <a:extLst>
              <a:ext uri="{FF2B5EF4-FFF2-40B4-BE49-F238E27FC236}">
                <a16:creationId xmlns:a16="http://schemas.microsoft.com/office/drawing/2014/main" id="{F3B3FE0A-EA3E-5F47-AA29-758C574AA2F0}"/>
              </a:ext>
            </a:extLst>
          </p:cNvPr>
          <p:cNvSpPr>
            <a:spLocks noGrp="1"/>
          </p:cNvSpPr>
          <p:nvPr>
            <p:ph type="sldNum" sz="quarter" idx="10"/>
          </p:nvPr>
        </p:nvSpPr>
        <p:spPr/>
        <p:txBody>
          <a:bodyPr/>
          <a:lstStyle/>
          <a:p>
            <a:fld id="{E92A0AE8-7FE7-4E7E-92EB-E4F84B95CD97}" type="slidenum">
              <a:rPr lang="pt-BR" smtClean="0"/>
              <a:pPr/>
              <a:t>52</a:t>
            </a:fld>
            <a:endParaRPr lang="pt-BR" dirty="0"/>
          </a:p>
        </p:txBody>
      </p:sp>
      <p:sp>
        <p:nvSpPr>
          <p:cNvPr id="4" name="Espaço Reservado para Texto 3">
            <a:extLst>
              <a:ext uri="{FF2B5EF4-FFF2-40B4-BE49-F238E27FC236}">
                <a16:creationId xmlns:a16="http://schemas.microsoft.com/office/drawing/2014/main" id="{29AE8FD5-F27F-A045-B15D-A95A9B7E96E4}"/>
              </a:ext>
            </a:extLst>
          </p:cNvPr>
          <p:cNvSpPr>
            <a:spLocks noGrp="1"/>
          </p:cNvSpPr>
          <p:nvPr>
            <p:ph type="body" sz="quarter" idx="11"/>
          </p:nvPr>
        </p:nvSpPr>
        <p:spPr/>
        <p:txBody>
          <a:bodyPr/>
          <a:lstStyle/>
          <a:p>
            <a:pPr marL="571500" indent="-571500" algn="just">
              <a:buFont typeface="Wingdings" pitchFamily="2" charset="2"/>
              <a:buChar char="v"/>
            </a:pPr>
            <a:r>
              <a:rPr lang="pt-BR" sz="4000" dirty="0"/>
              <a:t>São modelos matemáticos inspirados na estrutura e funcionamento do cérebro humano</a:t>
            </a:r>
          </a:p>
          <a:p>
            <a:pPr marL="571500" indent="-571500" algn="just">
              <a:buFont typeface="Wingdings" pitchFamily="2" charset="2"/>
              <a:buChar char="v"/>
            </a:pPr>
            <a:r>
              <a:rPr lang="pt-BR" sz="4000" dirty="0"/>
              <a:t>Eles são usados para reconhecimento de padrões, processamento de imagem e som, entre outras</a:t>
            </a:r>
          </a:p>
        </p:txBody>
      </p:sp>
    </p:spTree>
    <p:extLst>
      <p:ext uri="{BB962C8B-B14F-4D97-AF65-F5344CB8AC3E}">
        <p14:creationId xmlns:p14="http://schemas.microsoft.com/office/powerpoint/2010/main" val="1260815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8F4B7-A104-0E45-A45C-839D8E1FB76A}"/>
              </a:ext>
            </a:extLst>
          </p:cNvPr>
          <p:cNvSpPr>
            <a:spLocks noGrp="1"/>
          </p:cNvSpPr>
          <p:nvPr>
            <p:ph type="title"/>
          </p:nvPr>
        </p:nvSpPr>
        <p:spPr/>
        <p:txBody>
          <a:bodyPr/>
          <a:lstStyle/>
          <a:p>
            <a:r>
              <a:rPr lang="pt-BR" dirty="0"/>
              <a:t>Robótica e sistemas inteligentes</a:t>
            </a:r>
          </a:p>
        </p:txBody>
      </p:sp>
      <p:sp>
        <p:nvSpPr>
          <p:cNvPr id="3" name="Espaço Reservado para Número de Slide 2">
            <a:extLst>
              <a:ext uri="{FF2B5EF4-FFF2-40B4-BE49-F238E27FC236}">
                <a16:creationId xmlns:a16="http://schemas.microsoft.com/office/drawing/2014/main" id="{D266AB01-9699-9546-9ABE-97D02BA4A8CD}"/>
              </a:ext>
            </a:extLst>
          </p:cNvPr>
          <p:cNvSpPr>
            <a:spLocks noGrp="1"/>
          </p:cNvSpPr>
          <p:nvPr>
            <p:ph type="sldNum" sz="quarter" idx="10"/>
          </p:nvPr>
        </p:nvSpPr>
        <p:spPr/>
        <p:txBody>
          <a:bodyPr/>
          <a:lstStyle/>
          <a:p>
            <a:fld id="{E92A0AE8-7FE7-4E7E-92EB-E4F84B95CD97}" type="slidenum">
              <a:rPr lang="pt-BR" smtClean="0"/>
              <a:pPr/>
              <a:t>53</a:t>
            </a:fld>
            <a:endParaRPr lang="pt-BR" dirty="0"/>
          </a:p>
        </p:txBody>
      </p:sp>
      <p:sp>
        <p:nvSpPr>
          <p:cNvPr id="4" name="Espaço Reservado para Texto 3">
            <a:extLst>
              <a:ext uri="{FF2B5EF4-FFF2-40B4-BE49-F238E27FC236}">
                <a16:creationId xmlns:a16="http://schemas.microsoft.com/office/drawing/2014/main" id="{E6BBB21C-9863-D047-89E5-7DE92026362F}"/>
              </a:ext>
            </a:extLst>
          </p:cNvPr>
          <p:cNvSpPr>
            <a:spLocks noGrp="1"/>
          </p:cNvSpPr>
          <p:nvPr>
            <p:ph type="body" sz="quarter" idx="11"/>
          </p:nvPr>
        </p:nvSpPr>
        <p:spPr/>
        <p:txBody>
          <a:bodyPr/>
          <a:lstStyle/>
          <a:p>
            <a:pPr marL="571500" indent="-571500" algn="just">
              <a:buFont typeface="Wingdings" pitchFamily="2" charset="2"/>
              <a:buChar char="v"/>
            </a:pPr>
            <a:r>
              <a:rPr lang="pt-BR" sz="4000" dirty="0"/>
              <a:t>Uso da inteligência artificial para desenvolver sistemas robóticos e autônomos que possam interagir com o ambiente e executar tarefas de forma autônoma</a:t>
            </a:r>
          </a:p>
          <a:p>
            <a:endParaRPr lang="pt-BR" dirty="0"/>
          </a:p>
        </p:txBody>
      </p:sp>
    </p:spTree>
    <p:extLst>
      <p:ext uri="{BB962C8B-B14F-4D97-AF65-F5344CB8AC3E}">
        <p14:creationId xmlns:p14="http://schemas.microsoft.com/office/powerpoint/2010/main" val="10165621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01B443-C262-C745-A1E8-56D8C4C8F106}"/>
              </a:ext>
            </a:extLst>
          </p:cNvPr>
          <p:cNvSpPr>
            <a:spLocks noGrp="1"/>
          </p:cNvSpPr>
          <p:nvPr>
            <p:ph type="title"/>
          </p:nvPr>
        </p:nvSpPr>
        <p:spPr/>
        <p:txBody>
          <a:bodyPr/>
          <a:lstStyle/>
          <a:p>
            <a:r>
              <a:rPr lang="pt-BR" dirty="0"/>
              <a:t>Veículos autônomos</a:t>
            </a:r>
          </a:p>
        </p:txBody>
      </p:sp>
      <p:sp>
        <p:nvSpPr>
          <p:cNvPr id="3" name="Espaço Reservado para Número de Slide 2">
            <a:extLst>
              <a:ext uri="{FF2B5EF4-FFF2-40B4-BE49-F238E27FC236}">
                <a16:creationId xmlns:a16="http://schemas.microsoft.com/office/drawing/2014/main" id="{9EDABD1D-D703-C445-AF71-0C660CD6C092}"/>
              </a:ext>
            </a:extLst>
          </p:cNvPr>
          <p:cNvSpPr>
            <a:spLocks noGrp="1"/>
          </p:cNvSpPr>
          <p:nvPr>
            <p:ph type="sldNum" sz="quarter" idx="10"/>
          </p:nvPr>
        </p:nvSpPr>
        <p:spPr/>
        <p:txBody>
          <a:bodyPr/>
          <a:lstStyle/>
          <a:p>
            <a:fld id="{E92A0AE8-7FE7-4E7E-92EB-E4F84B95CD97}" type="slidenum">
              <a:rPr lang="pt-BR" smtClean="0"/>
              <a:pPr/>
              <a:t>54</a:t>
            </a:fld>
            <a:endParaRPr lang="pt-BR" dirty="0"/>
          </a:p>
        </p:txBody>
      </p:sp>
      <p:sp>
        <p:nvSpPr>
          <p:cNvPr id="4" name="Espaço Reservado para Texto 3">
            <a:extLst>
              <a:ext uri="{FF2B5EF4-FFF2-40B4-BE49-F238E27FC236}">
                <a16:creationId xmlns:a16="http://schemas.microsoft.com/office/drawing/2014/main" id="{16AC95FA-9E69-C24F-A925-B21F5ADCFE5B}"/>
              </a:ext>
            </a:extLst>
          </p:cNvPr>
          <p:cNvSpPr>
            <a:spLocks noGrp="1"/>
          </p:cNvSpPr>
          <p:nvPr>
            <p:ph type="body" sz="quarter" idx="11"/>
          </p:nvPr>
        </p:nvSpPr>
        <p:spPr/>
        <p:txBody>
          <a:bodyPr>
            <a:normAutofit/>
          </a:bodyPr>
          <a:lstStyle/>
          <a:p>
            <a:pPr marL="571500" indent="-571500" algn="just">
              <a:buFont typeface="Wingdings" pitchFamily="2" charset="2"/>
              <a:buChar char="v"/>
            </a:pPr>
            <a:r>
              <a:rPr lang="pt-BR" sz="4000" dirty="0"/>
              <a:t>Um veículo autônomo é qualquer veículo terrestre com capacidade de transporte de pessoas ou bens sem a utilização de um condutor humano</a:t>
            </a:r>
          </a:p>
          <a:p>
            <a:pPr marL="571500" indent="-571500" algn="just">
              <a:buFont typeface="Wingdings" pitchFamily="2" charset="2"/>
              <a:buChar char="v"/>
            </a:pPr>
            <a:r>
              <a:rPr lang="pt-BR" sz="4000" dirty="0"/>
              <a:t> Os veículos autônomos têm como objetivo substituir o condutor humano por um sistema de controle computacional que integre os recursos tecnológicos do veículo</a:t>
            </a:r>
          </a:p>
        </p:txBody>
      </p:sp>
    </p:spTree>
    <p:extLst>
      <p:ext uri="{BB962C8B-B14F-4D97-AF65-F5344CB8AC3E}">
        <p14:creationId xmlns:p14="http://schemas.microsoft.com/office/powerpoint/2010/main" val="28055727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2426A5-9496-C64A-97FD-7F892CE6182A}"/>
              </a:ext>
            </a:extLst>
          </p:cNvPr>
          <p:cNvSpPr>
            <a:spLocks noGrp="1"/>
          </p:cNvSpPr>
          <p:nvPr>
            <p:ph type="title"/>
          </p:nvPr>
        </p:nvSpPr>
        <p:spPr/>
        <p:txBody>
          <a:bodyPr/>
          <a:lstStyle/>
          <a:p>
            <a:r>
              <a:rPr lang="pt-BR" dirty="0"/>
              <a:t>Robótica</a:t>
            </a:r>
          </a:p>
        </p:txBody>
      </p:sp>
      <p:sp>
        <p:nvSpPr>
          <p:cNvPr id="3" name="Espaço Reservado para Número de Slide 2">
            <a:extLst>
              <a:ext uri="{FF2B5EF4-FFF2-40B4-BE49-F238E27FC236}">
                <a16:creationId xmlns:a16="http://schemas.microsoft.com/office/drawing/2014/main" id="{0D347C08-AD43-E64D-89EF-C56C8122150D}"/>
              </a:ext>
            </a:extLst>
          </p:cNvPr>
          <p:cNvSpPr>
            <a:spLocks noGrp="1"/>
          </p:cNvSpPr>
          <p:nvPr>
            <p:ph type="sldNum" sz="quarter" idx="10"/>
          </p:nvPr>
        </p:nvSpPr>
        <p:spPr/>
        <p:txBody>
          <a:bodyPr/>
          <a:lstStyle/>
          <a:p>
            <a:fld id="{E92A0AE8-7FE7-4E7E-92EB-E4F84B95CD97}" type="slidenum">
              <a:rPr lang="pt-BR" smtClean="0"/>
              <a:pPr/>
              <a:t>55</a:t>
            </a:fld>
            <a:endParaRPr lang="pt-BR" dirty="0"/>
          </a:p>
        </p:txBody>
      </p:sp>
      <p:sp>
        <p:nvSpPr>
          <p:cNvPr id="4" name="Espaço Reservado para Texto 3">
            <a:extLst>
              <a:ext uri="{FF2B5EF4-FFF2-40B4-BE49-F238E27FC236}">
                <a16:creationId xmlns:a16="http://schemas.microsoft.com/office/drawing/2014/main" id="{9078ACED-0529-134D-9DDC-6F6911337102}"/>
              </a:ext>
            </a:extLst>
          </p:cNvPr>
          <p:cNvSpPr>
            <a:spLocks noGrp="1"/>
          </p:cNvSpPr>
          <p:nvPr>
            <p:ph type="body" sz="quarter" idx="11"/>
          </p:nvPr>
        </p:nvSpPr>
        <p:spPr/>
        <p:txBody>
          <a:bodyPr>
            <a:normAutofit/>
          </a:bodyPr>
          <a:lstStyle/>
          <a:p>
            <a:pPr marL="457200" indent="-457200" algn="just">
              <a:buFont typeface="Wingdings" pitchFamily="2" charset="2"/>
              <a:buChar char="v"/>
            </a:pPr>
            <a:r>
              <a:rPr lang="pt-BR" sz="4000" dirty="0"/>
              <a:t>Utilização de dispositivos físicos incrementados com sensores responsáveis por construir a percepção do meio e reagir a problemas inéditos</a:t>
            </a:r>
          </a:p>
        </p:txBody>
      </p:sp>
    </p:spTree>
    <p:extLst>
      <p:ext uri="{BB962C8B-B14F-4D97-AF65-F5344CB8AC3E}">
        <p14:creationId xmlns:p14="http://schemas.microsoft.com/office/powerpoint/2010/main" val="1859883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1FEA6-84F3-EE41-8418-0AFBEF507730}"/>
              </a:ext>
            </a:extLst>
          </p:cNvPr>
          <p:cNvSpPr>
            <a:spLocks noGrp="1"/>
          </p:cNvSpPr>
          <p:nvPr>
            <p:ph type="title"/>
          </p:nvPr>
        </p:nvSpPr>
        <p:spPr/>
        <p:txBody>
          <a:bodyPr/>
          <a:lstStyle/>
          <a:p>
            <a:r>
              <a:rPr lang="pt-BR" dirty="0"/>
              <a:t>Processamento de linguagem natural</a:t>
            </a:r>
          </a:p>
        </p:txBody>
      </p:sp>
      <p:sp>
        <p:nvSpPr>
          <p:cNvPr id="3" name="Espaço Reservado para Número de Slide 2">
            <a:extLst>
              <a:ext uri="{FF2B5EF4-FFF2-40B4-BE49-F238E27FC236}">
                <a16:creationId xmlns:a16="http://schemas.microsoft.com/office/drawing/2014/main" id="{303DDAB3-C37F-F945-B0F5-5C986FDA4A5D}"/>
              </a:ext>
            </a:extLst>
          </p:cNvPr>
          <p:cNvSpPr>
            <a:spLocks noGrp="1"/>
          </p:cNvSpPr>
          <p:nvPr>
            <p:ph type="sldNum" sz="quarter" idx="10"/>
          </p:nvPr>
        </p:nvSpPr>
        <p:spPr/>
        <p:txBody>
          <a:bodyPr/>
          <a:lstStyle/>
          <a:p>
            <a:fld id="{E92A0AE8-7FE7-4E7E-92EB-E4F84B95CD97}" type="slidenum">
              <a:rPr lang="pt-BR" smtClean="0"/>
              <a:pPr/>
              <a:t>56</a:t>
            </a:fld>
            <a:endParaRPr lang="pt-BR" dirty="0"/>
          </a:p>
        </p:txBody>
      </p:sp>
      <p:sp>
        <p:nvSpPr>
          <p:cNvPr id="4" name="Espaço Reservado para Texto 3">
            <a:extLst>
              <a:ext uri="{FF2B5EF4-FFF2-40B4-BE49-F238E27FC236}">
                <a16:creationId xmlns:a16="http://schemas.microsoft.com/office/drawing/2014/main" id="{F39E4568-2C18-BA41-9EDA-CBE1652A0F74}"/>
              </a:ext>
            </a:extLst>
          </p:cNvPr>
          <p:cNvSpPr>
            <a:spLocks noGrp="1"/>
          </p:cNvSpPr>
          <p:nvPr>
            <p:ph type="body" sz="quarter" idx="11"/>
          </p:nvPr>
        </p:nvSpPr>
        <p:spPr/>
        <p:txBody>
          <a:bodyPr/>
          <a:lstStyle/>
          <a:p>
            <a:pPr marL="457200" indent="-457200" algn="just">
              <a:buFont typeface="Wingdings" pitchFamily="2" charset="2"/>
              <a:buChar char="v"/>
            </a:pPr>
            <a:r>
              <a:rPr lang="pt-BR" sz="3600" dirty="0"/>
              <a:t>PLN é a capacidade de sistemas computacionais entenderem e interpretarem a linguagem humana, permitindo a comunicação entre humanos e máquinas</a:t>
            </a:r>
          </a:p>
          <a:p>
            <a:endParaRPr lang="pt-BR" dirty="0"/>
          </a:p>
        </p:txBody>
      </p:sp>
    </p:spTree>
    <p:extLst>
      <p:ext uri="{BB962C8B-B14F-4D97-AF65-F5344CB8AC3E}">
        <p14:creationId xmlns:p14="http://schemas.microsoft.com/office/powerpoint/2010/main" val="12976227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F035B5-CB8C-B24D-997A-637333929A8F}"/>
              </a:ext>
            </a:extLst>
          </p:cNvPr>
          <p:cNvSpPr>
            <a:spLocks noGrp="1"/>
          </p:cNvSpPr>
          <p:nvPr>
            <p:ph type="title"/>
          </p:nvPr>
        </p:nvSpPr>
        <p:spPr/>
        <p:txBody>
          <a:bodyPr/>
          <a:lstStyle/>
          <a:p>
            <a:r>
              <a:rPr lang="pt-BR" dirty="0"/>
              <a:t>Processamento de linguagem natural</a:t>
            </a:r>
          </a:p>
        </p:txBody>
      </p:sp>
      <p:sp>
        <p:nvSpPr>
          <p:cNvPr id="3" name="Espaço Reservado para Número de Slide 2">
            <a:extLst>
              <a:ext uri="{FF2B5EF4-FFF2-40B4-BE49-F238E27FC236}">
                <a16:creationId xmlns:a16="http://schemas.microsoft.com/office/drawing/2014/main" id="{DAD8C4FD-743C-254C-B043-83E5A3C25208}"/>
              </a:ext>
            </a:extLst>
          </p:cNvPr>
          <p:cNvSpPr>
            <a:spLocks noGrp="1"/>
          </p:cNvSpPr>
          <p:nvPr>
            <p:ph type="sldNum" sz="quarter" idx="10"/>
          </p:nvPr>
        </p:nvSpPr>
        <p:spPr/>
        <p:txBody>
          <a:bodyPr/>
          <a:lstStyle/>
          <a:p>
            <a:fld id="{E92A0AE8-7FE7-4E7E-92EB-E4F84B95CD97}" type="slidenum">
              <a:rPr lang="pt-BR" smtClean="0"/>
              <a:pPr/>
              <a:t>57</a:t>
            </a:fld>
            <a:endParaRPr lang="pt-BR" dirty="0"/>
          </a:p>
        </p:txBody>
      </p:sp>
      <p:sp>
        <p:nvSpPr>
          <p:cNvPr id="4" name="Espaço Reservado para Texto 3">
            <a:extLst>
              <a:ext uri="{FF2B5EF4-FFF2-40B4-BE49-F238E27FC236}">
                <a16:creationId xmlns:a16="http://schemas.microsoft.com/office/drawing/2014/main" id="{42C9CA38-AF7D-DD44-985D-BB4A5E9313BA}"/>
              </a:ext>
            </a:extLst>
          </p:cNvPr>
          <p:cNvSpPr>
            <a:spLocks noGrp="1"/>
          </p:cNvSpPr>
          <p:nvPr>
            <p:ph type="body" sz="quarter" idx="11"/>
          </p:nvPr>
        </p:nvSpPr>
        <p:spPr/>
        <p:txBody>
          <a:bodyPr>
            <a:normAutofit/>
          </a:bodyPr>
          <a:lstStyle/>
          <a:p>
            <a:pPr marL="457200" indent="-457200" algn="just">
              <a:buFont typeface="Wingdings" pitchFamily="2" charset="2"/>
              <a:buChar char="v"/>
            </a:pPr>
            <a:r>
              <a:rPr lang="pt-BR" sz="3600" dirty="0"/>
              <a:t>O processamento de linguagem natural (PLN) é um ramo da inteligência artificial que combina linguística computacional, uma modelagem baseada em regras da linguagem humana, e modelos estatísticos de </a:t>
            </a:r>
            <a:r>
              <a:rPr lang="pt-BR" sz="3600" dirty="0" err="1"/>
              <a:t>machine</a:t>
            </a:r>
            <a:r>
              <a:rPr lang="pt-BR" sz="3600" dirty="0"/>
              <a:t> </a:t>
            </a:r>
            <a:r>
              <a:rPr lang="pt-BR" sz="3600" dirty="0" err="1"/>
              <a:t>learning</a:t>
            </a:r>
            <a:r>
              <a:rPr lang="pt-BR" sz="3600" dirty="0"/>
              <a:t> e </a:t>
            </a:r>
            <a:r>
              <a:rPr lang="pt-BR" sz="3600" dirty="0" err="1"/>
              <a:t>deep</a:t>
            </a:r>
            <a:r>
              <a:rPr lang="pt-BR" sz="3600" dirty="0"/>
              <a:t> </a:t>
            </a:r>
            <a:r>
              <a:rPr lang="pt-BR" sz="3600" dirty="0" err="1"/>
              <a:t>learning</a:t>
            </a:r>
            <a:endParaRPr lang="pt-BR" sz="3600" dirty="0"/>
          </a:p>
          <a:p>
            <a:pPr marL="457200" indent="-457200" algn="just">
              <a:buFont typeface="Wingdings" pitchFamily="2" charset="2"/>
              <a:buChar char="v"/>
            </a:pPr>
            <a:r>
              <a:rPr lang="pt-BR" sz="3600" dirty="0"/>
              <a:t>Juntas, essas tecnologias permitem que os computadores processem a linguagem humana na forma de texto ou dados de voz e “compreendam” seu significado completo, incluindo a intenção e o sentimento do falante ou escritor</a:t>
            </a:r>
          </a:p>
        </p:txBody>
      </p:sp>
    </p:spTree>
    <p:extLst>
      <p:ext uri="{BB962C8B-B14F-4D97-AF65-F5344CB8AC3E}">
        <p14:creationId xmlns:p14="http://schemas.microsoft.com/office/powerpoint/2010/main" val="19611100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F841E-05ED-AC4E-9DBC-5510B1AF81F5}"/>
              </a:ext>
            </a:extLst>
          </p:cNvPr>
          <p:cNvSpPr>
            <a:spLocks noGrp="1"/>
          </p:cNvSpPr>
          <p:nvPr>
            <p:ph type="title"/>
          </p:nvPr>
        </p:nvSpPr>
        <p:spPr/>
        <p:txBody>
          <a:bodyPr/>
          <a:lstStyle/>
          <a:p>
            <a:r>
              <a:rPr lang="pt-BR" dirty="0"/>
              <a:t>Jogos</a:t>
            </a:r>
          </a:p>
        </p:txBody>
      </p:sp>
      <p:sp>
        <p:nvSpPr>
          <p:cNvPr id="3" name="Espaço Reservado para Número de Slide 2">
            <a:extLst>
              <a:ext uri="{FF2B5EF4-FFF2-40B4-BE49-F238E27FC236}">
                <a16:creationId xmlns:a16="http://schemas.microsoft.com/office/drawing/2014/main" id="{DD6E1AC9-F9AA-5141-B8E5-8D734FBB1D2D}"/>
              </a:ext>
            </a:extLst>
          </p:cNvPr>
          <p:cNvSpPr>
            <a:spLocks noGrp="1"/>
          </p:cNvSpPr>
          <p:nvPr>
            <p:ph type="sldNum" sz="quarter" idx="10"/>
          </p:nvPr>
        </p:nvSpPr>
        <p:spPr/>
        <p:txBody>
          <a:bodyPr/>
          <a:lstStyle/>
          <a:p>
            <a:fld id="{E92A0AE8-7FE7-4E7E-92EB-E4F84B95CD97}" type="slidenum">
              <a:rPr lang="pt-BR" smtClean="0"/>
              <a:pPr/>
              <a:t>58</a:t>
            </a:fld>
            <a:endParaRPr lang="pt-BR" dirty="0"/>
          </a:p>
        </p:txBody>
      </p:sp>
      <p:sp>
        <p:nvSpPr>
          <p:cNvPr id="4" name="Espaço Reservado para Texto 3">
            <a:extLst>
              <a:ext uri="{FF2B5EF4-FFF2-40B4-BE49-F238E27FC236}">
                <a16:creationId xmlns:a16="http://schemas.microsoft.com/office/drawing/2014/main" id="{E8C25ACD-27C1-F344-AE93-2D5930204F4A}"/>
              </a:ext>
            </a:extLst>
          </p:cNvPr>
          <p:cNvSpPr>
            <a:spLocks noGrp="1"/>
          </p:cNvSpPr>
          <p:nvPr>
            <p:ph type="body" sz="quarter" idx="11"/>
          </p:nvPr>
        </p:nvSpPr>
        <p:spPr/>
        <p:txBody>
          <a:bodyPr/>
          <a:lstStyle/>
          <a:p>
            <a:pPr marL="457200" indent="-457200" algn="just">
              <a:buFont typeface="Wingdings" pitchFamily="2" charset="2"/>
              <a:buChar char="v"/>
            </a:pPr>
            <a:r>
              <a:rPr lang="pt-BR" dirty="0"/>
              <a:t>O DEEP BLUE da IBM se tornou o primeiro programa de computador a derrotar o campeão mundial em uma partida de xadrez, ao vencer </a:t>
            </a:r>
            <a:r>
              <a:rPr lang="pt-BR" dirty="0" err="1"/>
              <a:t>Garry</a:t>
            </a:r>
            <a:r>
              <a:rPr lang="pt-BR" dirty="0"/>
              <a:t> </a:t>
            </a:r>
            <a:r>
              <a:rPr lang="pt-BR" dirty="0" err="1"/>
              <a:t>Kasparov</a:t>
            </a:r>
            <a:r>
              <a:rPr lang="pt-BR" dirty="0"/>
              <a:t> por um placar de 3,5 a 2,5 em uma partida de exibição na década de 1990</a:t>
            </a:r>
          </a:p>
          <a:p>
            <a:pPr marL="457200" indent="-457200" algn="just">
              <a:buFont typeface="Wingdings" pitchFamily="2" charset="2"/>
              <a:buChar char="v"/>
            </a:pPr>
            <a:endParaRPr lang="pt-BR" dirty="0"/>
          </a:p>
        </p:txBody>
      </p:sp>
    </p:spTree>
    <p:extLst>
      <p:ext uri="{BB962C8B-B14F-4D97-AF65-F5344CB8AC3E}">
        <p14:creationId xmlns:p14="http://schemas.microsoft.com/office/powerpoint/2010/main" val="4905456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74A9C8-E5D6-1B45-A6E3-627FEADBA024}"/>
              </a:ext>
            </a:extLst>
          </p:cNvPr>
          <p:cNvSpPr>
            <a:spLocks noGrp="1"/>
          </p:cNvSpPr>
          <p:nvPr>
            <p:ph type="title"/>
          </p:nvPr>
        </p:nvSpPr>
        <p:spPr/>
        <p:txBody>
          <a:bodyPr/>
          <a:lstStyle/>
          <a:p>
            <a:r>
              <a:rPr lang="pt-BR" dirty="0"/>
              <a:t>Visão computacional</a:t>
            </a:r>
          </a:p>
        </p:txBody>
      </p:sp>
      <p:sp>
        <p:nvSpPr>
          <p:cNvPr id="3" name="Espaço Reservado para Número de Slide 2">
            <a:extLst>
              <a:ext uri="{FF2B5EF4-FFF2-40B4-BE49-F238E27FC236}">
                <a16:creationId xmlns:a16="http://schemas.microsoft.com/office/drawing/2014/main" id="{B8886ED0-A570-B34F-B9E0-4A04B006A70A}"/>
              </a:ext>
            </a:extLst>
          </p:cNvPr>
          <p:cNvSpPr>
            <a:spLocks noGrp="1"/>
          </p:cNvSpPr>
          <p:nvPr>
            <p:ph type="sldNum" sz="quarter" idx="10"/>
          </p:nvPr>
        </p:nvSpPr>
        <p:spPr/>
        <p:txBody>
          <a:bodyPr/>
          <a:lstStyle/>
          <a:p>
            <a:fld id="{E92A0AE8-7FE7-4E7E-92EB-E4F84B95CD97}" type="slidenum">
              <a:rPr lang="pt-BR" smtClean="0"/>
              <a:pPr/>
              <a:t>59</a:t>
            </a:fld>
            <a:endParaRPr lang="pt-BR" dirty="0"/>
          </a:p>
        </p:txBody>
      </p:sp>
      <p:sp>
        <p:nvSpPr>
          <p:cNvPr id="4" name="Espaço Reservado para Texto 3">
            <a:extLst>
              <a:ext uri="{FF2B5EF4-FFF2-40B4-BE49-F238E27FC236}">
                <a16:creationId xmlns:a16="http://schemas.microsoft.com/office/drawing/2014/main" id="{119CD461-88F2-724A-89F0-E06EB4796ECC}"/>
              </a:ext>
            </a:extLst>
          </p:cNvPr>
          <p:cNvSpPr>
            <a:spLocks noGrp="1"/>
          </p:cNvSpPr>
          <p:nvPr>
            <p:ph type="body" sz="quarter" idx="11"/>
          </p:nvPr>
        </p:nvSpPr>
        <p:spPr/>
        <p:txBody>
          <a:bodyPr/>
          <a:lstStyle/>
          <a:p>
            <a:pPr marL="571500" indent="-571500" algn="just">
              <a:buFont typeface="Wingdings" pitchFamily="2" charset="2"/>
              <a:buChar char="v"/>
            </a:pPr>
            <a:r>
              <a:rPr lang="pt-BR" sz="4000" dirty="0"/>
              <a:t>Capacidade de sistemas computacionais interpretarem imagens e vídeos, reconhecendo objetos, rostos e outros elementos visuais</a:t>
            </a:r>
          </a:p>
        </p:txBody>
      </p:sp>
    </p:spTree>
    <p:extLst>
      <p:ext uri="{BB962C8B-B14F-4D97-AF65-F5344CB8AC3E}">
        <p14:creationId xmlns:p14="http://schemas.microsoft.com/office/powerpoint/2010/main" val="40533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314996-CD2F-2242-8604-038025FF9193}"/>
              </a:ext>
            </a:extLst>
          </p:cNvPr>
          <p:cNvSpPr>
            <a:spLocks noGrp="1"/>
          </p:cNvSpPr>
          <p:nvPr>
            <p:ph type="title"/>
          </p:nvPr>
        </p:nvSpPr>
        <p:spPr/>
        <p:txBody>
          <a:bodyPr/>
          <a:lstStyle/>
          <a:p>
            <a:r>
              <a:rPr lang="pt-BR" dirty="0"/>
              <a:t>Definição de inteligência</a:t>
            </a:r>
          </a:p>
        </p:txBody>
      </p:sp>
      <p:sp>
        <p:nvSpPr>
          <p:cNvPr id="3" name="Espaço Reservado para Número de Slide 2">
            <a:extLst>
              <a:ext uri="{FF2B5EF4-FFF2-40B4-BE49-F238E27FC236}">
                <a16:creationId xmlns:a16="http://schemas.microsoft.com/office/drawing/2014/main" id="{1D2C2D7F-9EFB-3D43-BA1E-57E783742DAA}"/>
              </a:ext>
            </a:extLst>
          </p:cNvPr>
          <p:cNvSpPr>
            <a:spLocks noGrp="1"/>
          </p:cNvSpPr>
          <p:nvPr>
            <p:ph type="sldNum" sz="quarter" idx="10"/>
          </p:nvPr>
        </p:nvSpPr>
        <p:spPr/>
        <p:txBody>
          <a:bodyPr/>
          <a:lstStyle/>
          <a:p>
            <a:fld id="{E92A0AE8-7FE7-4E7E-92EB-E4F84B95CD97}" type="slidenum">
              <a:rPr lang="pt-BR" smtClean="0"/>
              <a:pPr/>
              <a:t>6</a:t>
            </a:fld>
            <a:endParaRPr lang="pt-BR" dirty="0"/>
          </a:p>
        </p:txBody>
      </p:sp>
      <p:sp>
        <p:nvSpPr>
          <p:cNvPr id="4" name="Espaço Reservado para Texto 3">
            <a:extLst>
              <a:ext uri="{FF2B5EF4-FFF2-40B4-BE49-F238E27FC236}">
                <a16:creationId xmlns:a16="http://schemas.microsoft.com/office/drawing/2014/main" id="{A03389DA-B0D1-7941-9DFD-5B9F3BEFFC4E}"/>
              </a:ext>
            </a:extLst>
          </p:cNvPr>
          <p:cNvSpPr>
            <a:spLocks noGrp="1"/>
          </p:cNvSpPr>
          <p:nvPr>
            <p:ph type="body" sz="quarter" idx="11"/>
          </p:nvPr>
        </p:nvSpPr>
        <p:spPr/>
        <p:txBody>
          <a:bodyPr>
            <a:normAutofit/>
          </a:bodyPr>
          <a:lstStyle/>
          <a:p>
            <a:pPr marL="457200" indent="-457200">
              <a:buFont typeface="Wingdings" pitchFamily="2" charset="2"/>
              <a:buChar char="v"/>
            </a:pPr>
            <a:r>
              <a:rPr lang="pt-BR" sz="4000" dirty="0"/>
              <a:t>O termo Inteligência tem sua origem etimológica no latim, através da palavra </a:t>
            </a:r>
            <a:r>
              <a:rPr lang="pt-BR" sz="4000" dirty="0">
                <a:highlight>
                  <a:srgbClr val="FFFF00"/>
                </a:highlight>
              </a:rPr>
              <a:t>Inter</a:t>
            </a:r>
            <a:r>
              <a:rPr lang="pt-BR" sz="4000" dirty="0"/>
              <a:t> que significa </a:t>
            </a:r>
            <a:r>
              <a:rPr lang="pt-BR" sz="4000" dirty="0">
                <a:highlight>
                  <a:srgbClr val="FFFF00"/>
                </a:highlight>
              </a:rPr>
              <a:t>entre</a:t>
            </a:r>
            <a:r>
              <a:rPr lang="pt-BR" sz="4000" dirty="0"/>
              <a:t>, e </a:t>
            </a:r>
            <a:r>
              <a:rPr lang="pt-BR" sz="4000" dirty="0" err="1">
                <a:highlight>
                  <a:srgbClr val="FFFF00"/>
                </a:highlight>
              </a:rPr>
              <a:t>legere</a:t>
            </a:r>
            <a:r>
              <a:rPr lang="pt-BR" sz="4000" dirty="0"/>
              <a:t> que por sua vez significa </a:t>
            </a:r>
            <a:r>
              <a:rPr lang="pt-BR" sz="4000" dirty="0">
                <a:highlight>
                  <a:srgbClr val="FFFF00"/>
                </a:highlight>
              </a:rPr>
              <a:t>escolher</a:t>
            </a:r>
            <a:endParaRPr lang="pt-BR" sz="4000" dirty="0"/>
          </a:p>
          <a:p>
            <a:pPr marL="457200" indent="-457200">
              <a:buFont typeface="Wingdings" pitchFamily="2" charset="2"/>
              <a:buChar char="v"/>
            </a:pPr>
            <a:r>
              <a:rPr lang="pt-BR" sz="4000" dirty="0"/>
              <a:t>A palavra inteligência está relacionada com a capacidade a qual um </a:t>
            </a:r>
            <a:r>
              <a:rPr lang="pt-BR" sz="4000" dirty="0">
                <a:highlight>
                  <a:srgbClr val="FFFF00"/>
                </a:highlight>
              </a:rPr>
              <a:t>agente</a:t>
            </a:r>
            <a:r>
              <a:rPr lang="pt-BR" sz="4000" dirty="0"/>
              <a:t> possui em poder </a:t>
            </a:r>
            <a:r>
              <a:rPr lang="pt-BR" sz="4000" dirty="0">
                <a:highlight>
                  <a:srgbClr val="FFFF00"/>
                </a:highlight>
              </a:rPr>
              <a:t>decidir</a:t>
            </a:r>
            <a:r>
              <a:rPr lang="pt-BR" sz="4000" dirty="0"/>
              <a:t> entre diferentes </a:t>
            </a:r>
            <a:r>
              <a:rPr lang="pt-BR" sz="4000" dirty="0">
                <a:highlight>
                  <a:srgbClr val="FFFF00"/>
                </a:highlight>
              </a:rPr>
              <a:t>possibilidades</a:t>
            </a:r>
            <a:r>
              <a:rPr lang="pt-BR" sz="4000" dirty="0"/>
              <a:t> disponíveis</a:t>
            </a:r>
          </a:p>
        </p:txBody>
      </p:sp>
    </p:spTree>
    <p:extLst>
      <p:ext uri="{BB962C8B-B14F-4D97-AF65-F5344CB8AC3E}">
        <p14:creationId xmlns:p14="http://schemas.microsoft.com/office/powerpoint/2010/main" val="35690902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0A15B-609C-544B-A791-4AC7C32DA455}"/>
              </a:ext>
            </a:extLst>
          </p:cNvPr>
          <p:cNvSpPr>
            <a:spLocks noGrp="1"/>
          </p:cNvSpPr>
          <p:nvPr>
            <p:ph type="title"/>
          </p:nvPr>
        </p:nvSpPr>
        <p:spPr/>
        <p:txBody>
          <a:bodyPr/>
          <a:lstStyle/>
          <a:p>
            <a:r>
              <a:rPr lang="pt-BR" dirty="0"/>
              <a:t>Conversação</a:t>
            </a:r>
          </a:p>
        </p:txBody>
      </p:sp>
      <p:sp>
        <p:nvSpPr>
          <p:cNvPr id="3" name="Espaço Reservado para Número de Slide 2">
            <a:extLst>
              <a:ext uri="{FF2B5EF4-FFF2-40B4-BE49-F238E27FC236}">
                <a16:creationId xmlns:a16="http://schemas.microsoft.com/office/drawing/2014/main" id="{30B556A7-A9E8-D74D-BE7D-AC0F344B281D}"/>
              </a:ext>
            </a:extLst>
          </p:cNvPr>
          <p:cNvSpPr>
            <a:spLocks noGrp="1"/>
          </p:cNvSpPr>
          <p:nvPr>
            <p:ph type="sldNum" sz="quarter" idx="10"/>
          </p:nvPr>
        </p:nvSpPr>
        <p:spPr/>
        <p:txBody>
          <a:bodyPr/>
          <a:lstStyle/>
          <a:p>
            <a:fld id="{E92A0AE8-7FE7-4E7E-92EB-E4F84B95CD97}" type="slidenum">
              <a:rPr lang="pt-BR" smtClean="0"/>
              <a:pPr/>
              <a:t>60</a:t>
            </a:fld>
            <a:endParaRPr lang="pt-BR" dirty="0"/>
          </a:p>
        </p:txBody>
      </p:sp>
      <p:sp>
        <p:nvSpPr>
          <p:cNvPr id="4" name="Espaço Reservado para Texto 3">
            <a:extLst>
              <a:ext uri="{FF2B5EF4-FFF2-40B4-BE49-F238E27FC236}">
                <a16:creationId xmlns:a16="http://schemas.microsoft.com/office/drawing/2014/main" id="{531BAB19-49CB-134A-8F3A-CEDF9F8072BE}"/>
              </a:ext>
            </a:extLst>
          </p:cNvPr>
          <p:cNvSpPr>
            <a:spLocks noGrp="1"/>
          </p:cNvSpPr>
          <p:nvPr>
            <p:ph type="body" sz="quarter" idx="11"/>
          </p:nvPr>
        </p:nvSpPr>
        <p:spPr/>
        <p:txBody>
          <a:bodyPr>
            <a:normAutofit/>
          </a:bodyPr>
          <a:lstStyle/>
          <a:p>
            <a:pPr marL="571500" indent="-571500">
              <a:buFont typeface="Wingdings" pitchFamily="2" charset="2"/>
              <a:buChar char="v"/>
            </a:pPr>
            <a:r>
              <a:rPr lang="pt-BR" sz="4000" dirty="0"/>
              <a:t>Utilização de </a:t>
            </a:r>
            <a:r>
              <a:rPr lang="pt-BR" sz="4000" dirty="0" err="1"/>
              <a:t>chatbots</a:t>
            </a:r>
            <a:r>
              <a:rPr lang="pt-BR" sz="4000" dirty="0"/>
              <a:t> para construção de uma conversa informal e não robotizada com aplicações de consulta de dados</a:t>
            </a:r>
          </a:p>
        </p:txBody>
      </p:sp>
    </p:spTree>
    <p:extLst>
      <p:ext uri="{BB962C8B-B14F-4D97-AF65-F5344CB8AC3E}">
        <p14:creationId xmlns:p14="http://schemas.microsoft.com/office/powerpoint/2010/main" val="2972345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2AFD44-DE5F-7D46-996B-413727F8E45D}"/>
              </a:ext>
            </a:extLst>
          </p:cNvPr>
          <p:cNvSpPr>
            <a:spLocks noGrp="1"/>
          </p:cNvSpPr>
          <p:nvPr>
            <p:ph type="title"/>
          </p:nvPr>
        </p:nvSpPr>
        <p:spPr/>
        <p:txBody>
          <a:bodyPr/>
          <a:lstStyle/>
          <a:p>
            <a:r>
              <a:rPr lang="pt-BR" dirty="0"/>
              <a:t>Reconhecimento de voz</a:t>
            </a:r>
          </a:p>
        </p:txBody>
      </p:sp>
      <p:sp>
        <p:nvSpPr>
          <p:cNvPr id="3" name="Espaço Reservado para Número de Slide 2">
            <a:extLst>
              <a:ext uri="{FF2B5EF4-FFF2-40B4-BE49-F238E27FC236}">
                <a16:creationId xmlns:a16="http://schemas.microsoft.com/office/drawing/2014/main" id="{30776212-3AFB-4C49-9741-6A25388FCD56}"/>
              </a:ext>
            </a:extLst>
          </p:cNvPr>
          <p:cNvSpPr>
            <a:spLocks noGrp="1"/>
          </p:cNvSpPr>
          <p:nvPr>
            <p:ph type="sldNum" sz="quarter" idx="10"/>
          </p:nvPr>
        </p:nvSpPr>
        <p:spPr/>
        <p:txBody>
          <a:bodyPr/>
          <a:lstStyle/>
          <a:p>
            <a:fld id="{E92A0AE8-7FE7-4E7E-92EB-E4F84B95CD97}" type="slidenum">
              <a:rPr lang="pt-BR" smtClean="0"/>
              <a:pPr/>
              <a:t>61</a:t>
            </a:fld>
            <a:endParaRPr lang="pt-BR" dirty="0"/>
          </a:p>
        </p:txBody>
      </p:sp>
      <p:sp>
        <p:nvSpPr>
          <p:cNvPr id="4" name="Espaço Reservado para Texto 3">
            <a:extLst>
              <a:ext uri="{FF2B5EF4-FFF2-40B4-BE49-F238E27FC236}">
                <a16:creationId xmlns:a16="http://schemas.microsoft.com/office/drawing/2014/main" id="{968E5481-77B0-5C4E-AC41-434945125E8C}"/>
              </a:ext>
            </a:extLst>
          </p:cNvPr>
          <p:cNvSpPr>
            <a:spLocks noGrp="1"/>
          </p:cNvSpPr>
          <p:nvPr>
            <p:ph type="body" sz="quarter" idx="11"/>
          </p:nvPr>
        </p:nvSpPr>
        <p:spPr/>
        <p:txBody>
          <a:bodyPr>
            <a:normAutofit/>
          </a:bodyPr>
          <a:lstStyle/>
          <a:p>
            <a:pPr marL="457200" indent="-457200" algn="just">
              <a:buFont typeface="Wingdings" pitchFamily="2" charset="2"/>
              <a:buChar char="v"/>
            </a:pPr>
            <a:r>
              <a:rPr lang="pt-BR" sz="3600" dirty="0"/>
              <a:t>O reconhecimento de voz é a tecnologia que ajuda a IA a entender a fala humana</a:t>
            </a:r>
          </a:p>
          <a:p>
            <a:pPr marL="457200" indent="-457200" algn="just">
              <a:buFont typeface="Wingdings" pitchFamily="2" charset="2"/>
              <a:buChar char="v"/>
            </a:pPr>
            <a:r>
              <a:rPr lang="pt-BR" sz="3600" dirty="0"/>
              <a:t>Esses sistemas servem como base para aplicações como software de transcrição de fala em texto, ferramentas de tradução e alto-falantes inteligentes ativados por voz </a:t>
            </a:r>
          </a:p>
          <a:p>
            <a:pPr marL="457200" indent="-457200" algn="just">
              <a:buFont typeface="Wingdings" pitchFamily="2" charset="2"/>
              <a:buChar char="v"/>
            </a:pPr>
            <a:r>
              <a:rPr lang="pt-BR" sz="3600" dirty="0"/>
              <a:t>Embora as máquinas reconheçam a fala, elas não a entendem da mesma maneira que as pessoas</a:t>
            </a:r>
          </a:p>
          <a:p>
            <a:pPr marL="457200" indent="-457200" algn="just">
              <a:buFont typeface="Wingdings" pitchFamily="2" charset="2"/>
              <a:buChar char="v"/>
            </a:pPr>
            <a:r>
              <a:rPr lang="pt-BR" sz="3600" dirty="0"/>
              <a:t>Os seres humanos conseguem entender a linguagem, mesmo fora de contexto ou com frases confusas</a:t>
            </a:r>
          </a:p>
        </p:txBody>
      </p:sp>
    </p:spTree>
    <p:extLst>
      <p:ext uri="{BB962C8B-B14F-4D97-AF65-F5344CB8AC3E}">
        <p14:creationId xmlns:p14="http://schemas.microsoft.com/office/powerpoint/2010/main" val="10545872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009F07-71BB-8E4B-8DCB-71411B72018F}"/>
              </a:ext>
            </a:extLst>
          </p:cNvPr>
          <p:cNvSpPr>
            <a:spLocks noGrp="1"/>
          </p:cNvSpPr>
          <p:nvPr>
            <p:ph type="title"/>
          </p:nvPr>
        </p:nvSpPr>
        <p:spPr/>
        <p:txBody>
          <a:bodyPr/>
          <a:lstStyle/>
          <a:p>
            <a:r>
              <a:rPr lang="pt-BR" dirty="0"/>
              <a:t>Recomendação</a:t>
            </a:r>
          </a:p>
        </p:txBody>
      </p:sp>
      <p:sp>
        <p:nvSpPr>
          <p:cNvPr id="3" name="Espaço Reservado para Número de Slide 2">
            <a:extLst>
              <a:ext uri="{FF2B5EF4-FFF2-40B4-BE49-F238E27FC236}">
                <a16:creationId xmlns:a16="http://schemas.microsoft.com/office/drawing/2014/main" id="{270E4440-0C9D-F54F-B7E4-B5FC1867A2A2}"/>
              </a:ext>
            </a:extLst>
          </p:cNvPr>
          <p:cNvSpPr>
            <a:spLocks noGrp="1"/>
          </p:cNvSpPr>
          <p:nvPr>
            <p:ph type="sldNum" sz="quarter" idx="10"/>
          </p:nvPr>
        </p:nvSpPr>
        <p:spPr/>
        <p:txBody>
          <a:bodyPr/>
          <a:lstStyle/>
          <a:p>
            <a:fld id="{E92A0AE8-7FE7-4E7E-92EB-E4F84B95CD97}" type="slidenum">
              <a:rPr lang="pt-BR" smtClean="0"/>
              <a:pPr/>
              <a:t>62</a:t>
            </a:fld>
            <a:endParaRPr lang="pt-BR" dirty="0"/>
          </a:p>
        </p:txBody>
      </p:sp>
      <p:sp>
        <p:nvSpPr>
          <p:cNvPr id="4" name="Espaço Reservado para Texto 3">
            <a:extLst>
              <a:ext uri="{FF2B5EF4-FFF2-40B4-BE49-F238E27FC236}">
                <a16:creationId xmlns:a16="http://schemas.microsoft.com/office/drawing/2014/main" id="{30AB54F4-3006-CF44-9781-8958F0E13AFF}"/>
              </a:ext>
            </a:extLst>
          </p:cNvPr>
          <p:cNvSpPr>
            <a:spLocks noGrp="1"/>
          </p:cNvSpPr>
          <p:nvPr>
            <p:ph type="body" sz="quarter" idx="11"/>
          </p:nvPr>
        </p:nvSpPr>
        <p:spPr/>
        <p:txBody>
          <a:bodyPr>
            <a:normAutofit/>
          </a:bodyPr>
          <a:lstStyle/>
          <a:p>
            <a:pPr marL="571500" indent="-571500" algn="just">
              <a:buFont typeface="Wingdings" pitchFamily="2" charset="2"/>
              <a:buChar char="v"/>
            </a:pPr>
            <a:r>
              <a:rPr lang="pt-BR" sz="4000" dirty="0"/>
              <a:t>Os sistemas de recomendação são uma importante área da IA e já tem sido utilizados comercialmente por diversas empresas</a:t>
            </a:r>
          </a:p>
          <a:p>
            <a:pPr marL="571500" indent="-571500" algn="just">
              <a:buFont typeface="Wingdings" pitchFamily="2" charset="2"/>
              <a:buChar char="v"/>
            </a:pPr>
            <a:r>
              <a:rPr lang="pt-BR" sz="4000" dirty="0"/>
              <a:t>Estes sistemas auxiliam na escolha de itens (filmes, livros, vídeos) oferecidos pela plataforma com base em comportamentos anteriores</a:t>
            </a:r>
          </a:p>
          <a:p>
            <a:pPr marL="571500" indent="-571500" algn="just">
              <a:buFont typeface="Wingdings" pitchFamily="2" charset="2"/>
              <a:buChar char="v"/>
            </a:pPr>
            <a:r>
              <a:rPr lang="pt-BR" sz="4000" dirty="0" err="1"/>
              <a:t>Netflix</a:t>
            </a:r>
            <a:r>
              <a:rPr lang="pt-BR" sz="4000" dirty="0"/>
              <a:t>, </a:t>
            </a:r>
            <a:r>
              <a:rPr lang="pt-BR" sz="4000" dirty="0" err="1"/>
              <a:t>Spotify</a:t>
            </a:r>
            <a:r>
              <a:rPr lang="pt-BR" sz="4000" dirty="0"/>
              <a:t>, </a:t>
            </a:r>
            <a:r>
              <a:rPr lang="pt-BR" sz="4000" dirty="0" err="1"/>
              <a:t>Amazon</a:t>
            </a:r>
            <a:r>
              <a:rPr lang="pt-BR" sz="4000" dirty="0"/>
              <a:t>, Google</a:t>
            </a:r>
          </a:p>
        </p:txBody>
      </p:sp>
    </p:spTree>
    <p:extLst>
      <p:ext uri="{BB962C8B-B14F-4D97-AF65-F5344CB8AC3E}">
        <p14:creationId xmlns:p14="http://schemas.microsoft.com/office/powerpoint/2010/main" val="5081150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A3D473-F219-BC44-87DC-2DD4F9D9569F}"/>
              </a:ext>
            </a:extLst>
          </p:cNvPr>
          <p:cNvSpPr>
            <a:spLocks noGrp="1"/>
          </p:cNvSpPr>
          <p:nvPr>
            <p:ph type="title"/>
          </p:nvPr>
        </p:nvSpPr>
        <p:spPr/>
        <p:txBody>
          <a:bodyPr/>
          <a:lstStyle/>
          <a:p>
            <a:endParaRPr lang="pt-BR"/>
          </a:p>
        </p:txBody>
      </p:sp>
      <p:sp>
        <p:nvSpPr>
          <p:cNvPr id="3" name="Espaço Reservado para Número de Slide 2">
            <a:extLst>
              <a:ext uri="{FF2B5EF4-FFF2-40B4-BE49-F238E27FC236}">
                <a16:creationId xmlns:a16="http://schemas.microsoft.com/office/drawing/2014/main" id="{40E049B5-F199-514E-A2F7-F269535F5B4F}"/>
              </a:ext>
            </a:extLst>
          </p:cNvPr>
          <p:cNvSpPr>
            <a:spLocks noGrp="1"/>
          </p:cNvSpPr>
          <p:nvPr>
            <p:ph type="sldNum" sz="quarter" idx="10"/>
          </p:nvPr>
        </p:nvSpPr>
        <p:spPr/>
        <p:txBody>
          <a:bodyPr/>
          <a:lstStyle/>
          <a:p>
            <a:fld id="{E92A0AE8-7FE7-4E7E-92EB-E4F84B95CD97}" type="slidenum">
              <a:rPr lang="pt-BR" smtClean="0"/>
              <a:pPr/>
              <a:t>63</a:t>
            </a:fld>
            <a:endParaRPr lang="pt-BR" dirty="0"/>
          </a:p>
        </p:txBody>
      </p:sp>
      <p:sp>
        <p:nvSpPr>
          <p:cNvPr id="4" name="Espaço Reservado para Texto 3">
            <a:extLst>
              <a:ext uri="{FF2B5EF4-FFF2-40B4-BE49-F238E27FC236}">
                <a16:creationId xmlns:a16="http://schemas.microsoft.com/office/drawing/2014/main" id="{F1FDFE51-846E-5344-8108-FD5AEF84BE12}"/>
              </a:ext>
            </a:extLst>
          </p:cNvPr>
          <p:cNvSpPr>
            <a:spLocks noGrp="1"/>
          </p:cNvSpPr>
          <p:nvPr>
            <p:ph type="body" sz="quarter" idx="11"/>
          </p:nvPr>
        </p:nvSpPr>
        <p:spPr/>
        <p:txBody>
          <a:bodyPr/>
          <a:lstStyle/>
          <a:p>
            <a:r>
              <a:rPr lang="pt-BR" dirty="0"/>
              <a:t>Linhas de pesquisa</a:t>
            </a:r>
          </a:p>
        </p:txBody>
      </p:sp>
    </p:spTree>
    <p:extLst>
      <p:ext uri="{BB962C8B-B14F-4D97-AF65-F5344CB8AC3E}">
        <p14:creationId xmlns:p14="http://schemas.microsoft.com/office/powerpoint/2010/main" val="31464664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46F255-2094-5346-BA64-1404537427CF}"/>
              </a:ext>
            </a:extLst>
          </p:cNvPr>
          <p:cNvSpPr>
            <a:spLocks noGrp="1"/>
          </p:cNvSpPr>
          <p:nvPr>
            <p:ph type="title"/>
          </p:nvPr>
        </p:nvSpPr>
        <p:spPr/>
        <p:txBody>
          <a:bodyPr/>
          <a:lstStyle/>
          <a:p>
            <a:r>
              <a:rPr lang="pt-BR" dirty="0"/>
              <a:t>Linha do tempo da ia</a:t>
            </a:r>
          </a:p>
        </p:txBody>
      </p:sp>
      <p:sp>
        <p:nvSpPr>
          <p:cNvPr id="3" name="Espaço Reservado para Número de Slide 2">
            <a:extLst>
              <a:ext uri="{FF2B5EF4-FFF2-40B4-BE49-F238E27FC236}">
                <a16:creationId xmlns:a16="http://schemas.microsoft.com/office/drawing/2014/main" id="{DD8E07C1-9938-434A-993D-CEA3ECF996E3}"/>
              </a:ext>
            </a:extLst>
          </p:cNvPr>
          <p:cNvSpPr>
            <a:spLocks noGrp="1"/>
          </p:cNvSpPr>
          <p:nvPr>
            <p:ph type="sldNum" sz="quarter" idx="10"/>
          </p:nvPr>
        </p:nvSpPr>
        <p:spPr/>
        <p:txBody>
          <a:bodyPr/>
          <a:lstStyle/>
          <a:p>
            <a:fld id="{E92A0AE8-7FE7-4E7E-92EB-E4F84B95CD97}" type="slidenum">
              <a:rPr lang="pt-BR" smtClean="0"/>
              <a:pPr/>
              <a:t>64</a:t>
            </a:fld>
            <a:endParaRPr lang="pt-BR" dirty="0"/>
          </a:p>
        </p:txBody>
      </p:sp>
      <p:sp>
        <p:nvSpPr>
          <p:cNvPr id="4" name="Espaço Reservado para Texto 3">
            <a:extLst>
              <a:ext uri="{FF2B5EF4-FFF2-40B4-BE49-F238E27FC236}">
                <a16:creationId xmlns:a16="http://schemas.microsoft.com/office/drawing/2014/main" id="{F9E89D33-E8C5-7242-A773-2F749F84637C}"/>
              </a:ext>
            </a:extLst>
          </p:cNvPr>
          <p:cNvSpPr>
            <a:spLocks noGrp="1"/>
          </p:cNvSpPr>
          <p:nvPr>
            <p:ph type="body" sz="quarter" idx="11"/>
          </p:nvPr>
        </p:nvSpPr>
        <p:spPr/>
        <p:txBody>
          <a:bodyPr>
            <a:normAutofit/>
          </a:bodyPr>
          <a:lstStyle/>
          <a:p>
            <a:pPr marL="285750" indent="-285750" rtl="0">
              <a:lnSpc>
                <a:spcPct val="120000"/>
              </a:lnSpc>
              <a:spcBef>
                <a:spcPts val="0"/>
              </a:spcBef>
              <a:spcAft>
                <a:spcPts val="0"/>
              </a:spcAft>
              <a:buFont typeface="Wingdings" pitchFamily="2" charset="2"/>
              <a:buChar char="v"/>
            </a:pPr>
            <a:r>
              <a:rPr lang="pt-BR" sz="1800" b="0" i="0" u="none" strike="noStrike" dirty="0">
                <a:solidFill>
                  <a:srgbClr val="000000"/>
                </a:solidFill>
                <a:effectLst/>
                <a:latin typeface="Arial" panose="020B0604020202020204" pitchFamily="34" charset="0"/>
              </a:rPr>
              <a:t>Era do Big Data</a:t>
            </a:r>
          </a:p>
          <a:p>
            <a:pPr rtl="0">
              <a:spcBef>
                <a:spcPts val="0"/>
              </a:spcBef>
              <a:spcAft>
                <a:spcPts val="0"/>
              </a:spcAft>
            </a:pPr>
            <a:r>
              <a:rPr lang="pt-BR" sz="1800" b="0" i="0" u="none" strike="noStrike" dirty="0">
                <a:solidFill>
                  <a:srgbClr val="000000"/>
                </a:solidFill>
                <a:effectLst/>
                <a:latin typeface="Arial" panose="020B0604020202020204" pitchFamily="34" charset="0"/>
              </a:rPr>
              <a:t>Capacidade de coletar enormes somas de informações.</a:t>
            </a:r>
            <a:endParaRPr lang="pt-BR" sz="2400" b="0" dirty="0">
              <a:effectLst/>
            </a:endParaRPr>
          </a:p>
          <a:p>
            <a:pPr rtl="0">
              <a:spcBef>
                <a:spcPts val="0"/>
              </a:spcBef>
              <a:spcAft>
                <a:spcPts val="0"/>
              </a:spcAft>
            </a:pPr>
            <a:r>
              <a:rPr lang="pt-BR" sz="1800" b="0" i="0" u="none" strike="noStrike" dirty="0">
                <a:solidFill>
                  <a:srgbClr val="000000"/>
                </a:solidFill>
                <a:effectLst/>
                <a:latin typeface="Arial" panose="020B0604020202020204" pitchFamily="34" charset="0"/>
              </a:rPr>
              <a:t>- Aplicação da IA a esse respeito já foi bastante proveitosa em diversos setores, como tecnologia, bancos, marketing e entretenimento.</a:t>
            </a:r>
            <a:endParaRPr lang="pt-BR" sz="2400" b="0" dirty="0">
              <a:effectLst/>
            </a:endParaRPr>
          </a:p>
          <a:p>
            <a:pPr rtl="0">
              <a:spcBef>
                <a:spcPts val="0"/>
              </a:spcBef>
              <a:spcAft>
                <a:spcPts val="0"/>
              </a:spcAft>
            </a:pPr>
            <a:r>
              <a:rPr lang="pt-BR" sz="1800" b="0" i="0" u="none" strike="noStrike" dirty="0">
                <a:solidFill>
                  <a:srgbClr val="000000"/>
                </a:solidFill>
                <a:effectLst/>
                <a:latin typeface="Arial" panose="020B0604020202020204" pitchFamily="34" charset="0"/>
              </a:rPr>
              <a:t>- Aprendizado por meio da força bruta.</a:t>
            </a:r>
            <a:endParaRPr lang="pt-BR" sz="2400" b="0" dirty="0">
              <a:effectLst/>
            </a:endParaRPr>
          </a:p>
          <a:p>
            <a:br>
              <a:rPr lang="pt-BR" sz="2400" dirty="0"/>
            </a:br>
            <a:endParaRPr lang="pt-BR" sz="4000" b="0" dirty="0">
              <a:effectLst/>
            </a:endParaRPr>
          </a:p>
        </p:txBody>
      </p:sp>
    </p:spTree>
    <p:extLst>
      <p:ext uri="{BB962C8B-B14F-4D97-AF65-F5344CB8AC3E}">
        <p14:creationId xmlns:p14="http://schemas.microsoft.com/office/powerpoint/2010/main" val="13200541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C6463-25A6-3642-AF9D-A330EFEAF433}"/>
              </a:ext>
            </a:extLst>
          </p:cNvPr>
          <p:cNvSpPr>
            <a:spLocks noGrp="1"/>
          </p:cNvSpPr>
          <p:nvPr>
            <p:ph type="title"/>
          </p:nvPr>
        </p:nvSpPr>
        <p:spPr/>
        <p:txBody>
          <a:bodyPr/>
          <a:lstStyle/>
          <a:p>
            <a:endParaRPr lang="pt-BR"/>
          </a:p>
        </p:txBody>
      </p:sp>
      <p:sp>
        <p:nvSpPr>
          <p:cNvPr id="3" name="Espaço Reservado para Número de Slide 2">
            <a:extLst>
              <a:ext uri="{FF2B5EF4-FFF2-40B4-BE49-F238E27FC236}">
                <a16:creationId xmlns:a16="http://schemas.microsoft.com/office/drawing/2014/main" id="{0EA9F5AC-4A8B-D542-9E73-75F4C5BBB7B9}"/>
              </a:ext>
            </a:extLst>
          </p:cNvPr>
          <p:cNvSpPr>
            <a:spLocks noGrp="1"/>
          </p:cNvSpPr>
          <p:nvPr>
            <p:ph type="sldNum" sz="quarter" idx="10"/>
          </p:nvPr>
        </p:nvSpPr>
        <p:spPr/>
        <p:txBody>
          <a:bodyPr/>
          <a:lstStyle/>
          <a:p>
            <a:fld id="{E92A0AE8-7FE7-4E7E-92EB-E4F84B95CD97}" type="slidenum">
              <a:rPr lang="pt-BR" smtClean="0"/>
              <a:pPr/>
              <a:t>65</a:t>
            </a:fld>
            <a:endParaRPr lang="pt-BR" dirty="0"/>
          </a:p>
        </p:txBody>
      </p:sp>
      <p:sp>
        <p:nvSpPr>
          <p:cNvPr id="4" name="Espaço Reservado para Texto 3">
            <a:extLst>
              <a:ext uri="{FF2B5EF4-FFF2-40B4-BE49-F238E27FC236}">
                <a16:creationId xmlns:a16="http://schemas.microsoft.com/office/drawing/2014/main" id="{89C0B3B7-1ED9-5946-867A-E622CFF6D28A}"/>
              </a:ext>
            </a:extLst>
          </p:cNvPr>
          <p:cNvSpPr>
            <a:spLocks noGrp="1"/>
          </p:cNvSpPr>
          <p:nvPr>
            <p:ph type="body" sz="quarter" idx="11"/>
          </p:nvPr>
        </p:nvSpPr>
        <p:spPr/>
        <p:txBody>
          <a:bodyPr>
            <a:normAutofit fontScale="77500" lnSpcReduction="20000"/>
          </a:bodyPr>
          <a:lstStyle/>
          <a:p>
            <a:r>
              <a:rPr lang="pt-BR" dirty="0"/>
              <a:t>Na perspectiva de negócios, a Inteligência Artificial pode ser dividida por seus paradigmas: simbólico, conexionista, evolucionista, </a:t>
            </a:r>
            <a:r>
              <a:rPr lang="pt-BR" dirty="0" err="1"/>
              <a:t>swarm</a:t>
            </a:r>
            <a:r>
              <a:rPr lang="pt-BR" dirty="0"/>
              <a:t> (de enxame) e ensemble (composta) ³. Cada paradigma leva a um conjunto de possibilidades de aplicação e consequentemente de negócios por conta de seus níveis de determinismo, generalização, reconhecimento de padrões, criatividade e autonomia ³.</a:t>
            </a:r>
          </a:p>
          <a:p>
            <a:endParaRPr lang="pt-BR" dirty="0"/>
          </a:p>
          <a:p>
            <a:r>
              <a:rPr lang="pt-BR" dirty="0"/>
              <a:t>Origem: conversa com o Bing, 09/04/2023(1) O que é inteligência artificial (IA) - Aquarela </a:t>
            </a:r>
            <a:r>
              <a:rPr lang="pt-BR" dirty="0" err="1"/>
              <a:t>Advanced</a:t>
            </a:r>
            <a:r>
              <a:rPr lang="pt-BR" dirty="0"/>
              <a:t> </a:t>
            </a:r>
            <a:r>
              <a:rPr lang="pt-BR" dirty="0" err="1"/>
              <a:t>Analytics</a:t>
            </a:r>
            <a:r>
              <a:rPr lang="pt-BR" dirty="0"/>
              <a:t>. </a:t>
            </a:r>
            <a:r>
              <a:rPr lang="pt-BR" dirty="0" err="1"/>
              <a:t>https</a:t>
            </a:r>
            <a:r>
              <a:rPr lang="pt-BR" dirty="0"/>
              <a:t>://</a:t>
            </a:r>
            <a:r>
              <a:rPr lang="pt-BR" dirty="0" err="1"/>
              <a:t>www.aquare.la</a:t>
            </a:r>
            <a:r>
              <a:rPr lang="pt-BR" dirty="0"/>
              <a:t>/o-que-e-</a:t>
            </a:r>
            <a:r>
              <a:rPr lang="pt-BR" dirty="0" err="1"/>
              <a:t>inteligencia</a:t>
            </a:r>
            <a:r>
              <a:rPr lang="pt-BR" dirty="0"/>
              <a:t>-artificial/ Acessado 09/04/2023.</a:t>
            </a:r>
          </a:p>
          <a:p>
            <a:r>
              <a:rPr lang="pt-BR" dirty="0"/>
              <a:t>(2) Como funciona a inteligência artificial – </a:t>
            </a:r>
            <a:r>
              <a:rPr lang="pt-BR" dirty="0" err="1"/>
              <a:t>Tecnoblog</a:t>
            </a:r>
            <a:r>
              <a:rPr lang="pt-BR" dirty="0"/>
              <a:t>. </a:t>
            </a:r>
            <a:r>
              <a:rPr lang="pt-BR" dirty="0" err="1"/>
              <a:t>https</a:t>
            </a:r>
            <a:r>
              <a:rPr lang="pt-BR" dirty="0"/>
              <a:t>://</a:t>
            </a:r>
            <a:r>
              <a:rPr lang="pt-BR" dirty="0" err="1"/>
              <a:t>bing.com</a:t>
            </a:r>
            <a:r>
              <a:rPr lang="pt-BR" dirty="0"/>
              <a:t>/</a:t>
            </a:r>
            <a:r>
              <a:rPr lang="pt-BR" dirty="0" err="1"/>
              <a:t>search?q</a:t>
            </a:r>
            <a:r>
              <a:rPr lang="pt-BR" dirty="0"/>
              <a:t>=Paradigmas+da+Intelig%c3%aancia+Artificial Acessado 09/04/2023.</a:t>
            </a:r>
          </a:p>
          <a:p>
            <a:r>
              <a:rPr lang="pt-BR" dirty="0"/>
              <a:t>(3) Paradigmas de Inteligência Artificial (IA) - Blogger. </a:t>
            </a:r>
            <a:r>
              <a:rPr lang="pt-BR" dirty="0" err="1"/>
              <a:t>https</a:t>
            </a:r>
            <a:r>
              <a:rPr lang="pt-BR" dirty="0"/>
              <a:t>://</a:t>
            </a:r>
            <a:r>
              <a:rPr lang="pt-BR" dirty="0" err="1"/>
              <a:t>ineaeducacional.blogspot.com</a:t>
            </a:r>
            <a:r>
              <a:rPr lang="pt-BR" dirty="0"/>
              <a:t>/2019/04/paradigmas-de-</a:t>
            </a:r>
            <a:r>
              <a:rPr lang="pt-BR" dirty="0" err="1"/>
              <a:t>inteligencia</a:t>
            </a:r>
            <a:r>
              <a:rPr lang="pt-BR" dirty="0"/>
              <a:t>-artificial-</a:t>
            </a:r>
            <a:r>
              <a:rPr lang="pt-BR" dirty="0" err="1"/>
              <a:t>ia.html</a:t>
            </a:r>
            <a:r>
              <a:rPr lang="pt-BR" dirty="0"/>
              <a:t> Acessado 09/04/2023.</a:t>
            </a:r>
          </a:p>
        </p:txBody>
      </p:sp>
    </p:spTree>
    <p:extLst>
      <p:ext uri="{BB962C8B-B14F-4D97-AF65-F5344CB8AC3E}">
        <p14:creationId xmlns:p14="http://schemas.microsoft.com/office/powerpoint/2010/main" val="40799448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9C5773-DFE1-3E4E-A807-F111DF2C66A7}"/>
              </a:ext>
            </a:extLst>
          </p:cNvPr>
          <p:cNvSpPr>
            <a:spLocks noGrp="1"/>
          </p:cNvSpPr>
          <p:nvPr>
            <p:ph type="title"/>
          </p:nvPr>
        </p:nvSpPr>
        <p:spPr/>
        <p:txBody>
          <a:bodyPr/>
          <a:lstStyle/>
          <a:p>
            <a:endParaRPr lang="pt-BR"/>
          </a:p>
        </p:txBody>
      </p:sp>
      <p:sp>
        <p:nvSpPr>
          <p:cNvPr id="3" name="Espaço Reservado para Número de Slide 2">
            <a:extLst>
              <a:ext uri="{FF2B5EF4-FFF2-40B4-BE49-F238E27FC236}">
                <a16:creationId xmlns:a16="http://schemas.microsoft.com/office/drawing/2014/main" id="{9DBEB305-D885-E645-9ACF-F7094DDACC3F}"/>
              </a:ext>
            </a:extLst>
          </p:cNvPr>
          <p:cNvSpPr>
            <a:spLocks noGrp="1"/>
          </p:cNvSpPr>
          <p:nvPr>
            <p:ph type="sldNum" sz="quarter" idx="10"/>
          </p:nvPr>
        </p:nvSpPr>
        <p:spPr/>
        <p:txBody>
          <a:bodyPr/>
          <a:lstStyle/>
          <a:p>
            <a:fld id="{E92A0AE8-7FE7-4E7E-92EB-E4F84B95CD97}" type="slidenum">
              <a:rPr lang="pt-BR" smtClean="0"/>
              <a:pPr/>
              <a:t>66</a:t>
            </a:fld>
            <a:endParaRPr lang="pt-BR" dirty="0"/>
          </a:p>
        </p:txBody>
      </p:sp>
      <p:sp>
        <p:nvSpPr>
          <p:cNvPr id="4" name="Espaço Reservado para Texto 3">
            <a:extLst>
              <a:ext uri="{FF2B5EF4-FFF2-40B4-BE49-F238E27FC236}">
                <a16:creationId xmlns:a16="http://schemas.microsoft.com/office/drawing/2014/main" id="{5F2B650F-D138-F54C-8EAD-6652B2FE6B09}"/>
              </a:ext>
            </a:extLst>
          </p:cNvPr>
          <p:cNvSpPr>
            <a:spLocks noGrp="1"/>
          </p:cNvSpPr>
          <p:nvPr>
            <p:ph type="body" sz="quarter" idx="11"/>
          </p:nvPr>
        </p:nvSpPr>
        <p:spPr/>
        <p:txBody>
          <a:bodyPr/>
          <a:lstStyle/>
          <a:p>
            <a:r>
              <a:rPr lang="pt-BR" sz="1800" b="0" i="0" u="none" strike="noStrike" dirty="0">
                <a:solidFill>
                  <a:srgbClr val="000000"/>
                </a:solidFill>
                <a:effectLst/>
                <a:latin typeface="Times New Roman" panose="02020603050405020304" pitchFamily="18" charset="0"/>
              </a:rPr>
              <a:t>Algumas áreas de atuação da IA</a:t>
            </a:r>
          </a:p>
          <a:p>
            <a:pPr rtl="0" fontAlgn="base">
              <a:spcBef>
                <a:spcPts val="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Compreensão da linguagem natural</a:t>
            </a:r>
          </a:p>
          <a:p>
            <a:pPr rtl="0" fontAlgn="base">
              <a:spcBef>
                <a:spcPts val="64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Sistemas baseados em conhecimento</a:t>
            </a:r>
          </a:p>
          <a:p>
            <a:pPr rtl="0" fontAlgn="base">
              <a:spcBef>
                <a:spcPts val="64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Robótica inteligente</a:t>
            </a:r>
          </a:p>
          <a:p>
            <a:pPr rtl="0" fontAlgn="base">
              <a:spcBef>
                <a:spcPts val="64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Jogos</a:t>
            </a:r>
          </a:p>
          <a:p>
            <a:pPr rtl="0" fontAlgn="base">
              <a:spcBef>
                <a:spcPts val="64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Aprendizagem</a:t>
            </a:r>
          </a:p>
          <a:p>
            <a:endParaRPr lang="pt-BR" dirty="0"/>
          </a:p>
        </p:txBody>
      </p:sp>
    </p:spTree>
    <p:extLst>
      <p:ext uri="{BB962C8B-B14F-4D97-AF65-F5344CB8AC3E}">
        <p14:creationId xmlns:p14="http://schemas.microsoft.com/office/powerpoint/2010/main" val="27188326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F0A88E-14ED-E44A-8164-7BBE819C4161}"/>
              </a:ext>
            </a:extLst>
          </p:cNvPr>
          <p:cNvSpPr>
            <a:spLocks noGrp="1"/>
          </p:cNvSpPr>
          <p:nvPr>
            <p:ph type="title"/>
          </p:nvPr>
        </p:nvSpPr>
        <p:spPr/>
        <p:txBody>
          <a:bodyPr/>
          <a:lstStyle/>
          <a:p>
            <a:r>
              <a:rPr lang="pt-BR" dirty="0"/>
              <a:t>Linguagem natural</a:t>
            </a:r>
          </a:p>
        </p:txBody>
      </p:sp>
      <p:sp>
        <p:nvSpPr>
          <p:cNvPr id="3" name="Espaço Reservado para Número de Slide 2">
            <a:extLst>
              <a:ext uri="{FF2B5EF4-FFF2-40B4-BE49-F238E27FC236}">
                <a16:creationId xmlns:a16="http://schemas.microsoft.com/office/drawing/2014/main" id="{397BD4B9-FA05-4F44-9D0B-C131B7EEF160}"/>
              </a:ext>
            </a:extLst>
          </p:cNvPr>
          <p:cNvSpPr>
            <a:spLocks noGrp="1"/>
          </p:cNvSpPr>
          <p:nvPr>
            <p:ph type="sldNum" sz="quarter" idx="10"/>
          </p:nvPr>
        </p:nvSpPr>
        <p:spPr/>
        <p:txBody>
          <a:bodyPr/>
          <a:lstStyle/>
          <a:p>
            <a:fld id="{E92A0AE8-7FE7-4E7E-92EB-E4F84B95CD97}" type="slidenum">
              <a:rPr lang="pt-BR" smtClean="0"/>
              <a:pPr/>
              <a:t>67</a:t>
            </a:fld>
            <a:endParaRPr lang="pt-BR" dirty="0"/>
          </a:p>
        </p:txBody>
      </p:sp>
      <p:sp>
        <p:nvSpPr>
          <p:cNvPr id="4" name="Espaço Reservado para Texto 3">
            <a:extLst>
              <a:ext uri="{FF2B5EF4-FFF2-40B4-BE49-F238E27FC236}">
                <a16:creationId xmlns:a16="http://schemas.microsoft.com/office/drawing/2014/main" id="{9C60BAF9-C489-694B-B918-511F6E2374C8}"/>
              </a:ext>
            </a:extLst>
          </p:cNvPr>
          <p:cNvSpPr>
            <a:spLocks noGrp="1"/>
          </p:cNvSpPr>
          <p:nvPr>
            <p:ph type="body" sz="quarter" idx="11"/>
          </p:nvPr>
        </p:nvSpPr>
        <p:spPr/>
        <p:txBody>
          <a:bodyPr/>
          <a:lstStyle/>
          <a:p>
            <a:pPr algn="just" rtl="0" fontAlgn="base">
              <a:spcBef>
                <a:spcPts val="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O professor manda o aluno para o diretor porque </a:t>
            </a:r>
            <a:r>
              <a:rPr lang="pt-BR" sz="1800" b="1" i="0" u="none" strike="noStrike" dirty="0">
                <a:solidFill>
                  <a:srgbClr val="000000"/>
                </a:solidFill>
                <a:effectLst/>
                <a:latin typeface="Times New Roman" panose="02020603050405020304" pitchFamily="18" charset="0"/>
              </a:rPr>
              <a:t>ele</a:t>
            </a:r>
            <a:r>
              <a:rPr lang="pt-BR" sz="1800" b="0" i="0" u="none" strike="noStrike" dirty="0">
                <a:solidFill>
                  <a:srgbClr val="000000"/>
                </a:solidFill>
                <a:effectLst/>
                <a:latin typeface="Times New Roman" panose="02020603050405020304" pitchFamily="18" charset="0"/>
              </a:rPr>
              <a:t> queria ter sossego.</a:t>
            </a:r>
          </a:p>
          <a:p>
            <a:pPr algn="just" rtl="0" fontAlgn="base">
              <a:spcBef>
                <a:spcPts val="20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 O professor manda o aluno para o diretor porque </a:t>
            </a:r>
            <a:r>
              <a:rPr lang="pt-BR" sz="1800" b="1" i="0" u="none" strike="noStrike" dirty="0">
                <a:solidFill>
                  <a:srgbClr val="000000"/>
                </a:solidFill>
                <a:effectLst/>
                <a:latin typeface="Times New Roman" panose="02020603050405020304" pitchFamily="18" charset="0"/>
              </a:rPr>
              <a:t>ele</a:t>
            </a:r>
            <a:r>
              <a:rPr lang="pt-BR" sz="1800" b="0" i="0" u="none" strike="noStrike" dirty="0">
                <a:solidFill>
                  <a:srgbClr val="000000"/>
                </a:solidFill>
                <a:effectLst/>
                <a:latin typeface="Times New Roman" panose="02020603050405020304" pitchFamily="18" charset="0"/>
              </a:rPr>
              <a:t> queria atrapalhar a aula.</a:t>
            </a:r>
          </a:p>
          <a:p>
            <a:pPr algn="just" rtl="0" fontAlgn="base">
              <a:spcBef>
                <a:spcPts val="20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 O professor manda o aluno para o diretor porque </a:t>
            </a:r>
            <a:r>
              <a:rPr lang="pt-BR" sz="1800" b="1" i="0" u="none" strike="noStrike" dirty="0">
                <a:solidFill>
                  <a:srgbClr val="000000"/>
                </a:solidFill>
                <a:effectLst/>
                <a:latin typeface="Times New Roman" panose="02020603050405020304" pitchFamily="18" charset="0"/>
              </a:rPr>
              <a:t>ele</a:t>
            </a:r>
            <a:r>
              <a:rPr lang="pt-BR" sz="1800" b="0" i="0" u="none" strike="noStrike" dirty="0">
                <a:solidFill>
                  <a:srgbClr val="000000"/>
                </a:solidFill>
                <a:effectLst/>
                <a:latin typeface="Times New Roman" panose="02020603050405020304" pitchFamily="18" charset="0"/>
              </a:rPr>
              <a:t> queria lhe falar.</a:t>
            </a:r>
          </a:p>
          <a:p>
            <a:endParaRPr lang="pt-BR" dirty="0"/>
          </a:p>
        </p:txBody>
      </p:sp>
    </p:spTree>
    <p:extLst>
      <p:ext uri="{BB962C8B-B14F-4D97-AF65-F5344CB8AC3E}">
        <p14:creationId xmlns:p14="http://schemas.microsoft.com/office/powerpoint/2010/main" val="25361297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F21CE-990E-5F43-A858-8744E700415C}"/>
              </a:ext>
            </a:extLst>
          </p:cNvPr>
          <p:cNvSpPr>
            <a:spLocks noGrp="1"/>
          </p:cNvSpPr>
          <p:nvPr>
            <p:ph type="title"/>
          </p:nvPr>
        </p:nvSpPr>
        <p:spPr/>
        <p:txBody>
          <a:bodyPr/>
          <a:lstStyle/>
          <a:p>
            <a:endParaRPr lang="pt-BR"/>
          </a:p>
        </p:txBody>
      </p:sp>
      <p:sp>
        <p:nvSpPr>
          <p:cNvPr id="3" name="Espaço Reservado para Número de Slide 2">
            <a:extLst>
              <a:ext uri="{FF2B5EF4-FFF2-40B4-BE49-F238E27FC236}">
                <a16:creationId xmlns:a16="http://schemas.microsoft.com/office/drawing/2014/main" id="{17F7623C-74D4-B046-A436-9FC7169D8E94}"/>
              </a:ext>
            </a:extLst>
          </p:cNvPr>
          <p:cNvSpPr>
            <a:spLocks noGrp="1"/>
          </p:cNvSpPr>
          <p:nvPr>
            <p:ph type="sldNum" sz="quarter" idx="10"/>
          </p:nvPr>
        </p:nvSpPr>
        <p:spPr/>
        <p:txBody>
          <a:bodyPr/>
          <a:lstStyle/>
          <a:p>
            <a:fld id="{E92A0AE8-7FE7-4E7E-92EB-E4F84B95CD97}" type="slidenum">
              <a:rPr lang="pt-BR" smtClean="0"/>
              <a:pPr/>
              <a:t>68</a:t>
            </a:fld>
            <a:endParaRPr lang="pt-BR" dirty="0"/>
          </a:p>
        </p:txBody>
      </p:sp>
      <p:sp>
        <p:nvSpPr>
          <p:cNvPr id="4" name="Espaço Reservado para Texto 3">
            <a:extLst>
              <a:ext uri="{FF2B5EF4-FFF2-40B4-BE49-F238E27FC236}">
                <a16:creationId xmlns:a16="http://schemas.microsoft.com/office/drawing/2014/main" id="{C178EE97-3AE5-2E42-BE82-F9CFB3CFBD44}"/>
              </a:ext>
            </a:extLst>
          </p:cNvPr>
          <p:cNvSpPr>
            <a:spLocks noGrp="1"/>
          </p:cNvSpPr>
          <p:nvPr>
            <p:ph type="body" sz="quarter" idx="11"/>
          </p:nvPr>
        </p:nvSpPr>
        <p:spPr/>
        <p:txBody>
          <a:bodyPr/>
          <a:lstStyle/>
          <a:p>
            <a:pPr indent="-342900" algn="just" rtl="0">
              <a:spcBef>
                <a:spcPts val="0"/>
              </a:spcBef>
              <a:spcAft>
                <a:spcPts val="0"/>
              </a:spcAft>
            </a:pPr>
            <a:r>
              <a:rPr lang="pt-BR" sz="1800" b="0" i="0" u="none" strike="noStrike" dirty="0">
                <a:solidFill>
                  <a:srgbClr val="000000"/>
                </a:solidFill>
                <a:effectLst/>
                <a:latin typeface="Times New Roman" panose="02020603050405020304" pitchFamily="18" charset="0"/>
              </a:rPr>
              <a:t>Níveis de análise:</a:t>
            </a:r>
            <a:endParaRPr lang="pt-BR" b="0" dirty="0">
              <a:effectLst/>
            </a:endParaRPr>
          </a:p>
          <a:p>
            <a:pPr algn="just" rtl="0" fontAlgn="base">
              <a:spcBef>
                <a:spcPts val="200"/>
              </a:spcBef>
              <a:spcAft>
                <a:spcPts val="0"/>
              </a:spcAft>
              <a:buFont typeface="Arial" panose="020B0604020202020204" pitchFamily="34" charset="0"/>
              <a:buChar char="•"/>
            </a:pPr>
            <a:br>
              <a:rPr lang="pt-BR" b="0" dirty="0">
                <a:effectLst/>
              </a:rPr>
            </a:br>
            <a:r>
              <a:rPr lang="pt-BR" sz="1800" b="0" i="0" u="none" strike="noStrike" dirty="0">
                <a:solidFill>
                  <a:srgbClr val="000000"/>
                </a:solidFill>
                <a:effectLst/>
                <a:latin typeface="Times New Roman" panose="02020603050405020304" pitchFamily="18" charset="0"/>
              </a:rPr>
              <a:t>sintática (gramática)</a:t>
            </a:r>
          </a:p>
          <a:p>
            <a:pPr algn="just" rtl="0" fontAlgn="base">
              <a:spcBef>
                <a:spcPts val="20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semântica (dicionário)</a:t>
            </a:r>
          </a:p>
          <a:p>
            <a:pPr algn="just" rtl="0" fontAlgn="base">
              <a:spcBef>
                <a:spcPts val="20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contexto (conhecimento do ambiente, cultura, senso comum, ...)</a:t>
            </a:r>
          </a:p>
          <a:p>
            <a:br>
              <a:rPr lang="pt-BR" b="0" dirty="0">
                <a:effectLst/>
              </a:rPr>
            </a:br>
            <a:endParaRPr lang="pt-BR" dirty="0"/>
          </a:p>
        </p:txBody>
      </p:sp>
    </p:spTree>
    <p:extLst>
      <p:ext uri="{BB962C8B-B14F-4D97-AF65-F5344CB8AC3E}">
        <p14:creationId xmlns:p14="http://schemas.microsoft.com/office/powerpoint/2010/main" val="18373979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7C9AB-07DC-E443-98AB-61D908E69EB2}"/>
              </a:ext>
            </a:extLst>
          </p:cNvPr>
          <p:cNvSpPr>
            <a:spLocks noGrp="1"/>
          </p:cNvSpPr>
          <p:nvPr>
            <p:ph type="title"/>
          </p:nvPr>
        </p:nvSpPr>
        <p:spPr/>
        <p:txBody>
          <a:bodyPr/>
          <a:lstStyle/>
          <a:p>
            <a:endParaRPr lang="pt-BR"/>
          </a:p>
        </p:txBody>
      </p:sp>
      <p:sp>
        <p:nvSpPr>
          <p:cNvPr id="3" name="Espaço Reservado para Número de Slide 2">
            <a:extLst>
              <a:ext uri="{FF2B5EF4-FFF2-40B4-BE49-F238E27FC236}">
                <a16:creationId xmlns:a16="http://schemas.microsoft.com/office/drawing/2014/main" id="{B4760967-E336-AB4B-AA29-071EF0C0022C}"/>
              </a:ext>
            </a:extLst>
          </p:cNvPr>
          <p:cNvSpPr>
            <a:spLocks noGrp="1"/>
          </p:cNvSpPr>
          <p:nvPr>
            <p:ph type="sldNum" sz="quarter" idx="10"/>
          </p:nvPr>
        </p:nvSpPr>
        <p:spPr/>
        <p:txBody>
          <a:bodyPr/>
          <a:lstStyle/>
          <a:p>
            <a:fld id="{E92A0AE8-7FE7-4E7E-92EB-E4F84B95CD97}" type="slidenum">
              <a:rPr lang="pt-BR" smtClean="0"/>
              <a:pPr/>
              <a:t>69</a:t>
            </a:fld>
            <a:endParaRPr lang="pt-BR" dirty="0"/>
          </a:p>
        </p:txBody>
      </p:sp>
      <p:sp>
        <p:nvSpPr>
          <p:cNvPr id="4" name="Espaço Reservado para Texto 3">
            <a:extLst>
              <a:ext uri="{FF2B5EF4-FFF2-40B4-BE49-F238E27FC236}">
                <a16:creationId xmlns:a16="http://schemas.microsoft.com/office/drawing/2014/main" id="{F22EE119-2757-7740-8593-3E4036A07906}"/>
              </a:ext>
            </a:extLst>
          </p:cNvPr>
          <p:cNvSpPr>
            <a:spLocks noGrp="1"/>
          </p:cNvSpPr>
          <p:nvPr>
            <p:ph type="body" sz="quarter" idx="11"/>
          </p:nvPr>
        </p:nvSpPr>
        <p:spPr/>
        <p:txBody>
          <a:bodyPr/>
          <a:lstStyle/>
          <a:p>
            <a:pPr algn="just" rtl="0" fontAlgn="base">
              <a:spcBef>
                <a:spcPts val="0"/>
              </a:spcBef>
              <a:spcAft>
                <a:spcPts val="0"/>
              </a:spcAft>
              <a:buFont typeface="Arial" panose="020B0604020202020204" pitchFamily="34" charset="0"/>
              <a:buChar char="•"/>
            </a:pPr>
            <a:r>
              <a:rPr lang="pt-BR" sz="3200" b="0" i="0" u="none" strike="noStrike" dirty="0">
                <a:solidFill>
                  <a:srgbClr val="000000"/>
                </a:solidFill>
                <a:effectLst/>
                <a:latin typeface="Times New Roman" panose="02020603050405020304" pitchFamily="18" charset="0"/>
              </a:rPr>
              <a:t>O volume de conhecimento a tratar é enorme</a:t>
            </a:r>
          </a:p>
          <a:p>
            <a:pPr indent="-342900" algn="just" rtl="0">
              <a:spcBef>
                <a:spcPts val="600"/>
              </a:spcBef>
              <a:spcAft>
                <a:spcPts val="0"/>
              </a:spcAft>
            </a:pPr>
            <a:r>
              <a:rPr lang="pt-BR" sz="3200" b="0" i="0" u="none" strike="noStrike" dirty="0">
                <a:solidFill>
                  <a:srgbClr val="000000"/>
                </a:solidFill>
                <a:effectLst/>
                <a:latin typeface="Times New Roman" panose="02020603050405020304" pitchFamily="18" charset="0"/>
              </a:rPr>
              <a:t> </a:t>
            </a:r>
            <a:endParaRPr lang="pt-BR" b="0" dirty="0">
              <a:effectLst/>
            </a:endParaRPr>
          </a:p>
          <a:p>
            <a:pPr algn="just" rtl="0" fontAlgn="base">
              <a:spcBef>
                <a:spcPts val="600"/>
              </a:spcBef>
              <a:spcAft>
                <a:spcPts val="0"/>
              </a:spcAft>
              <a:buFont typeface="Arial" panose="020B0604020202020204" pitchFamily="34" charset="0"/>
              <a:buChar char="•"/>
            </a:pPr>
            <a:r>
              <a:rPr lang="pt-BR" sz="3200" b="0" i="0" u="none" strike="noStrike" dirty="0">
                <a:solidFill>
                  <a:srgbClr val="000000"/>
                </a:solidFill>
                <a:effectLst/>
                <a:latin typeface="Times New Roman" panose="02020603050405020304" pitchFamily="18" charset="0"/>
              </a:rPr>
              <a:t>aplicações em domínios restritos:</a:t>
            </a:r>
          </a:p>
          <a:p>
            <a:pPr marL="742950" lvl="1" indent="-285750" algn="just" rtl="0" fontAlgn="base">
              <a:spcBef>
                <a:spcPts val="200"/>
              </a:spcBef>
              <a:spcAft>
                <a:spcPts val="0"/>
              </a:spcAft>
              <a:buFont typeface="Arial" panose="020B0604020202020204" pitchFamily="34" charset="0"/>
              <a:buChar char="•"/>
            </a:pPr>
            <a:r>
              <a:rPr lang="pt-BR" sz="2400" b="0" i="0" u="none" strike="noStrike" dirty="0">
                <a:solidFill>
                  <a:srgbClr val="000000"/>
                </a:solidFill>
                <a:effectLst/>
                <a:latin typeface="Times New Roman" panose="02020603050405020304" pitchFamily="18" charset="0"/>
              </a:rPr>
              <a:t>interrogação de bases de dados</a:t>
            </a:r>
          </a:p>
          <a:p>
            <a:pPr marL="742950" lvl="1" indent="-285750" algn="just" rtl="0" fontAlgn="base">
              <a:spcBef>
                <a:spcPts val="200"/>
              </a:spcBef>
              <a:spcAft>
                <a:spcPts val="0"/>
              </a:spcAft>
              <a:buFont typeface="Arial" panose="020B0604020202020204" pitchFamily="34" charset="0"/>
              <a:buChar char="•"/>
            </a:pPr>
            <a:r>
              <a:rPr lang="pt-BR" sz="2400" b="0" i="0" u="none" strike="noStrike" dirty="0">
                <a:solidFill>
                  <a:srgbClr val="000000"/>
                </a:solidFill>
                <a:effectLst/>
                <a:latin typeface="Times New Roman" panose="02020603050405020304" pitchFamily="18" charset="0"/>
              </a:rPr>
              <a:t>interface para computador</a:t>
            </a:r>
          </a:p>
          <a:p>
            <a:pPr marL="742950" lvl="1" indent="-285750" rtl="0" fontAlgn="base">
              <a:spcBef>
                <a:spcPts val="600"/>
              </a:spcBef>
              <a:spcAft>
                <a:spcPts val="0"/>
              </a:spcAft>
              <a:buFont typeface="Arial" panose="020B0604020202020204" pitchFamily="34" charset="0"/>
              <a:buChar char="•"/>
            </a:pPr>
            <a:r>
              <a:rPr lang="pt-BR" sz="2400" b="0" i="0" u="none" strike="noStrike" dirty="0">
                <a:solidFill>
                  <a:srgbClr val="000000"/>
                </a:solidFill>
                <a:effectLst/>
                <a:latin typeface="Times New Roman" panose="02020603050405020304" pitchFamily="18" charset="0"/>
              </a:rPr>
              <a:t>tradução de boletins meteorológicos</a:t>
            </a:r>
          </a:p>
          <a:p>
            <a:endParaRPr lang="pt-BR" dirty="0"/>
          </a:p>
        </p:txBody>
      </p:sp>
    </p:spTree>
    <p:extLst>
      <p:ext uri="{BB962C8B-B14F-4D97-AF65-F5344CB8AC3E}">
        <p14:creationId xmlns:p14="http://schemas.microsoft.com/office/powerpoint/2010/main" val="3103094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B55049-0696-5441-B82E-AA754B1B3440}"/>
              </a:ext>
            </a:extLst>
          </p:cNvPr>
          <p:cNvSpPr>
            <a:spLocks noGrp="1"/>
          </p:cNvSpPr>
          <p:nvPr>
            <p:ph type="title"/>
          </p:nvPr>
        </p:nvSpPr>
        <p:spPr/>
        <p:txBody>
          <a:bodyPr/>
          <a:lstStyle/>
          <a:p>
            <a:r>
              <a:rPr lang="pt-BR" dirty="0"/>
              <a:t>Definição de inteligência</a:t>
            </a:r>
          </a:p>
        </p:txBody>
      </p:sp>
      <p:sp>
        <p:nvSpPr>
          <p:cNvPr id="3" name="Espaço Reservado para Número de Slide 2">
            <a:extLst>
              <a:ext uri="{FF2B5EF4-FFF2-40B4-BE49-F238E27FC236}">
                <a16:creationId xmlns:a16="http://schemas.microsoft.com/office/drawing/2014/main" id="{6DED1A62-D049-EA41-816B-C453C6B04185}"/>
              </a:ext>
            </a:extLst>
          </p:cNvPr>
          <p:cNvSpPr>
            <a:spLocks noGrp="1"/>
          </p:cNvSpPr>
          <p:nvPr>
            <p:ph type="sldNum" sz="quarter" idx="10"/>
          </p:nvPr>
        </p:nvSpPr>
        <p:spPr/>
        <p:txBody>
          <a:bodyPr/>
          <a:lstStyle/>
          <a:p>
            <a:fld id="{E92A0AE8-7FE7-4E7E-92EB-E4F84B95CD97}" type="slidenum">
              <a:rPr lang="pt-BR" smtClean="0"/>
              <a:pPr/>
              <a:t>7</a:t>
            </a:fld>
            <a:endParaRPr lang="pt-BR" dirty="0"/>
          </a:p>
        </p:txBody>
      </p:sp>
      <p:sp>
        <p:nvSpPr>
          <p:cNvPr id="4" name="Espaço Reservado para Texto 3">
            <a:extLst>
              <a:ext uri="{FF2B5EF4-FFF2-40B4-BE49-F238E27FC236}">
                <a16:creationId xmlns:a16="http://schemas.microsoft.com/office/drawing/2014/main" id="{B6C7BDD1-4F7E-4D44-8809-85FDD53CE417}"/>
              </a:ext>
            </a:extLst>
          </p:cNvPr>
          <p:cNvSpPr>
            <a:spLocks noGrp="1"/>
          </p:cNvSpPr>
          <p:nvPr>
            <p:ph type="body" sz="quarter" idx="11"/>
          </p:nvPr>
        </p:nvSpPr>
        <p:spPr/>
        <p:txBody>
          <a:bodyPr>
            <a:normAutofit/>
          </a:bodyPr>
          <a:lstStyle/>
          <a:p>
            <a:pPr marL="457200" indent="-457200">
              <a:buFont typeface="Wingdings" pitchFamily="2" charset="2"/>
              <a:buChar char="v"/>
            </a:pPr>
            <a:r>
              <a:rPr lang="pt-BR" sz="4000" dirty="0"/>
              <a:t>Inteligência é uma </a:t>
            </a:r>
            <a:r>
              <a:rPr lang="pt-BR" sz="4000" dirty="0">
                <a:highlight>
                  <a:srgbClr val="FFFF00"/>
                </a:highlight>
              </a:rPr>
              <a:t>adequação</a:t>
            </a:r>
            <a:r>
              <a:rPr lang="pt-BR" sz="4000" dirty="0"/>
              <a:t> de um organismo a uma situação </a:t>
            </a:r>
            <a:r>
              <a:rPr lang="pt-BR" sz="4000" dirty="0">
                <a:highlight>
                  <a:srgbClr val="FFFF00"/>
                </a:highlight>
              </a:rPr>
              <a:t>adversa</a:t>
            </a:r>
            <a:r>
              <a:rPr lang="pt-BR" sz="4000" dirty="0"/>
              <a:t>, ou seja, que não seja de seu cotidiano</a:t>
            </a:r>
          </a:p>
        </p:txBody>
      </p:sp>
    </p:spTree>
    <p:extLst>
      <p:ext uri="{BB962C8B-B14F-4D97-AF65-F5344CB8AC3E}">
        <p14:creationId xmlns:p14="http://schemas.microsoft.com/office/powerpoint/2010/main" val="8436542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C628FC-B17B-834F-9D04-DB1741941C62}"/>
              </a:ext>
            </a:extLst>
          </p:cNvPr>
          <p:cNvSpPr>
            <a:spLocks noGrp="1"/>
          </p:cNvSpPr>
          <p:nvPr>
            <p:ph type="title"/>
          </p:nvPr>
        </p:nvSpPr>
        <p:spPr/>
        <p:txBody>
          <a:bodyPr/>
          <a:lstStyle/>
          <a:p>
            <a:r>
              <a:rPr lang="pt-BR" sz="1800" b="0" i="0" u="none" strike="noStrike" dirty="0">
                <a:solidFill>
                  <a:srgbClr val="000000"/>
                </a:solidFill>
                <a:effectLst/>
                <a:latin typeface="Times New Roman" panose="02020603050405020304" pitchFamily="18" charset="0"/>
              </a:rPr>
              <a:t>Sistemas Baseados em Conhecimento</a:t>
            </a:r>
            <a:endParaRPr lang="pt-BR" dirty="0"/>
          </a:p>
        </p:txBody>
      </p:sp>
      <p:sp>
        <p:nvSpPr>
          <p:cNvPr id="3" name="Espaço Reservado para Número de Slide 2">
            <a:extLst>
              <a:ext uri="{FF2B5EF4-FFF2-40B4-BE49-F238E27FC236}">
                <a16:creationId xmlns:a16="http://schemas.microsoft.com/office/drawing/2014/main" id="{A85A3A83-F54D-144C-96D0-6FE7B994EAA3}"/>
              </a:ext>
            </a:extLst>
          </p:cNvPr>
          <p:cNvSpPr>
            <a:spLocks noGrp="1"/>
          </p:cNvSpPr>
          <p:nvPr>
            <p:ph type="sldNum" sz="quarter" idx="10"/>
          </p:nvPr>
        </p:nvSpPr>
        <p:spPr/>
        <p:txBody>
          <a:bodyPr/>
          <a:lstStyle/>
          <a:p>
            <a:fld id="{E92A0AE8-7FE7-4E7E-92EB-E4F84B95CD97}" type="slidenum">
              <a:rPr lang="pt-BR" smtClean="0"/>
              <a:pPr/>
              <a:t>70</a:t>
            </a:fld>
            <a:endParaRPr lang="pt-BR" dirty="0"/>
          </a:p>
        </p:txBody>
      </p:sp>
      <p:sp>
        <p:nvSpPr>
          <p:cNvPr id="4" name="Espaço Reservado para Texto 3">
            <a:extLst>
              <a:ext uri="{FF2B5EF4-FFF2-40B4-BE49-F238E27FC236}">
                <a16:creationId xmlns:a16="http://schemas.microsoft.com/office/drawing/2014/main" id="{884929E2-D121-0947-A263-F8A460F38FC0}"/>
              </a:ext>
            </a:extLst>
          </p:cNvPr>
          <p:cNvSpPr>
            <a:spLocks noGrp="1"/>
          </p:cNvSpPr>
          <p:nvPr>
            <p:ph type="body" sz="quarter" idx="11"/>
          </p:nvPr>
        </p:nvSpPr>
        <p:spPr/>
        <p:txBody>
          <a:bodyPr/>
          <a:lstStyle/>
          <a:p>
            <a:pPr rtl="0" fontAlgn="base">
              <a:spcBef>
                <a:spcPts val="64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Sistemas especialistas</a:t>
            </a:r>
          </a:p>
          <a:p>
            <a:pPr rtl="0" fontAlgn="base">
              <a:spcBef>
                <a:spcPts val="64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Tutores inteligentes</a:t>
            </a:r>
          </a:p>
          <a:p>
            <a:endParaRPr lang="pt-BR" dirty="0"/>
          </a:p>
        </p:txBody>
      </p:sp>
    </p:spTree>
    <p:extLst>
      <p:ext uri="{BB962C8B-B14F-4D97-AF65-F5344CB8AC3E}">
        <p14:creationId xmlns:p14="http://schemas.microsoft.com/office/powerpoint/2010/main" val="31936782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6FF4B3-8C15-6547-B738-D8523598C91F}"/>
              </a:ext>
            </a:extLst>
          </p:cNvPr>
          <p:cNvSpPr>
            <a:spLocks noGrp="1"/>
          </p:cNvSpPr>
          <p:nvPr>
            <p:ph type="title"/>
          </p:nvPr>
        </p:nvSpPr>
        <p:spPr/>
        <p:txBody>
          <a:bodyPr/>
          <a:lstStyle/>
          <a:p>
            <a:r>
              <a:rPr lang="pt-BR" dirty="0"/>
              <a:t>Sistema especialista</a:t>
            </a:r>
          </a:p>
        </p:txBody>
      </p:sp>
      <p:sp>
        <p:nvSpPr>
          <p:cNvPr id="3" name="Espaço Reservado para Número de Slide 2">
            <a:extLst>
              <a:ext uri="{FF2B5EF4-FFF2-40B4-BE49-F238E27FC236}">
                <a16:creationId xmlns:a16="http://schemas.microsoft.com/office/drawing/2014/main" id="{E3BDF574-92E5-0C49-B6F3-9EF889CF62B9}"/>
              </a:ext>
            </a:extLst>
          </p:cNvPr>
          <p:cNvSpPr>
            <a:spLocks noGrp="1"/>
          </p:cNvSpPr>
          <p:nvPr>
            <p:ph type="sldNum" sz="quarter" idx="10"/>
          </p:nvPr>
        </p:nvSpPr>
        <p:spPr/>
        <p:txBody>
          <a:bodyPr/>
          <a:lstStyle/>
          <a:p>
            <a:fld id="{E92A0AE8-7FE7-4E7E-92EB-E4F84B95CD97}" type="slidenum">
              <a:rPr lang="pt-BR" smtClean="0"/>
              <a:pPr/>
              <a:t>71</a:t>
            </a:fld>
            <a:endParaRPr lang="pt-BR" dirty="0"/>
          </a:p>
        </p:txBody>
      </p:sp>
      <p:sp>
        <p:nvSpPr>
          <p:cNvPr id="4" name="Espaço Reservado para Texto 3">
            <a:extLst>
              <a:ext uri="{FF2B5EF4-FFF2-40B4-BE49-F238E27FC236}">
                <a16:creationId xmlns:a16="http://schemas.microsoft.com/office/drawing/2014/main" id="{0CE3CAC8-2DA9-BA48-AF7C-BF3E8A259419}"/>
              </a:ext>
            </a:extLst>
          </p:cNvPr>
          <p:cNvSpPr>
            <a:spLocks noGrp="1"/>
          </p:cNvSpPr>
          <p:nvPr>
            <p:ph type="body" sz="quarter" idx="11"/>
          </p:nvPr>
        </p:nvSpPr>
        <p:spPr/>
        <p:txBody>
          <a:bodyPr/>
          <a:lstStyle/>
          <a:p>
            <a:pPr rtl="0" fontAlgn="base">
              <a:spcBef>
                <a:spcPts val="0"/>
              </a:spcBef>
              <a:spcAft>
                <a:spcPts val="0"/>
              </a:spcAft>
              <a:buFont typeface="Arial" panose="020B0604020202020204" pitchFamily="34" charset="0"/>
              <a:buChar char="•"/>
            </a:pPr>
            <a:r>
              <a:rPr lang="pt-BR" sz="2800" b="0" i="0" u="none" strike="noStrike" dirty="0">
                <a:solidFill>
                  <a:srgbClr val="000000"/>
                </a:solidFill>
                <a:effectLst/>
                <a:latin typeface="Times New Roman" panose="02020603050405020304" pitchFamily="18" charset="0"/>
              </a:rPr>
              <a:t>programas capazes de reproduzir o raciocínio de um especialista humano confrontado a um problema em seu domínio de competência </a:t>
            </a:r>
          </a:p>
          <a:p>
            <a:pPr rtl="0" fontAlgn="base">
              <a:spcBef>
                <a:spcPts val="560"/>
              </a:spcBef>
              <a:spcAft>
                <a:spcPts val="0"/>
              </a:spcAft>
              <a:buFont typeface="Arial" panose="020B0604020202020204" pitchFamily="34" charset="0"/>
              <a:buChar char="•"/>
            </a:pPr>
            <a:r>
              <a:rPr lang="pt-BR" sz="2800" b="0" i="0" u="none" strike="noStrike" dirty="0">
                <a:solidFill>
                  <a:srgbClr val="000000"/>
                </a:solidFill>
                <a:effectLst/>
                <a:latin typeface="Times New Roman" panose="02020603050405020304" pitchFamily="18" charset="0"/>
              </a:rPr>
              <a:t>exemplo clássico: diagnóstico médico </a:t>
            </a:r>
          </a:p>
          <a:p>
            <a:pPr rtl="0" fontAlgn="base">
              <a:spcBef>
                <a:spcPts val="560"/>
              </a:spcBef>
              <a:spcAft>
                <a:spcPts val="0"/>
              </a:spcAft>
              <a:buFont typeface="Arial" panose="020B0604020202020204" pitchFamily="34" charset="0"/>
              <a:buChar char="•"/>
            </a:pPr>
            <a:r>
              <a:rPr lang="pt-BR" sz="2800" b="0" i="0" u="none" strike="noStrike" dirty="0">
                <a:solidFill>
                  <a:srgbClr val="000000"/>
                </a:solidFill>
                <a:effectLst/>
                <a:latin typeface="Times New Roman" panose="02020603050405020304" pitchFamily="18" charset="0"/>
              </a:rPr>
              <a:t>certamente são as aplicações de maior sucesso oriundas da pesquisa em IA </a:t>
            </a:r>
          </a:p>
          <a:p>
            <a:pPr rtl="0" fontAlgn="base">
              <a:spcBef>
                <a:spcPts val="560"/>
              </a:spcBef>
              <a:spcAft>
                <a:spcPts val="0"/>
              </a:spcAft>
              <a:buFont typeface="Arial" panose="020B0604020202020204" pitchFamily="34" charset="0"/>
              <a:buChar char="•"/>
            </a:pPr>
            <a:r>
              <a:rPr lang="pt-BR" sz="2800" b="0" i="0" u="none" strike="noStrike" dirty="0">
                <a:solidFill>
                  <a:srgbClr val="000000"/>
                </a:solidFill>
                <a:effectLst/>
                <a:latin typeface="Times New Roman" panose="02020603050405020304" pitchFamily="18" charset="0"/>
              </a:rPr>
              <a:t>Aspectos importantes:</a:t>
            </a:r>
          </a:p>
          <a:p>
            <a:pPr marL="742950" lvl="1" indent="-285750" rtl="0" fontAlgn="base">
              <a:spcBef>
                <a:spcPts val="480"/>
              </a:spcBef>
              <a:spcAft>
                <a:spcPts val="0"/>
              </a:spcAft>
              <a:buFont typeface="Arial" panose="020B0604020202020204" pitchFamily="34" charset="0"/>
              <a:buChar char="•"/>
            </a:pPr>
            <a:r>
              <a:rPr lang="pt-BR" sz="2400" b="0" i="0" u="none" strike="noStrike" dirty="0">
                <a:solidFill>
                  <a:srgbClr val="000000"/>
                </a:solidFill>
                <a:effectLst/>
                <a:latin typeface="Times New Roman" panose="02020603050405020304" pitchFamily="18" charset="0"/>
              </a:rPr>
              <a:t>aquisição do conhecimento </a:t>
            </a:r>
          </a:p>
          <a:p>
            <a:pPr marL="742950" lvl="1" indent="-285750" rtl="0" fontAlgn="base">
              <a:spcBef>
                <a:spcPts val="480"/>
              </a:spcBef>
              <a:spcAft>
                <a:spcPts val="0"/>
              </a:spcAft>
              <a:buFont typeface="Arial" panose="020B0604020202020204" pitchFamily="34" charset="0"/>
              <a:buChar char="•"/>
            </a:pPr>
            <a:r>
              <a:rPr lang="pt-BR" sz="2400" b="0" i="0" u="none" strike="noStrike" dirty="0">
                <a:solidFill>
                  <a:srgbClr val="000000"/>
                </a:solidFill>
                <a:effectLst/>
                <a:latin typeface="Times New Roman" panose="02020603050405020304" pitchFamily="18" charset="0"/>
              </a:rPr>
              <a:t>representação do conhecimento </a:t>
            </a:r>
          </a:p>
          <a:p>
            <a:pPr marL="742950" lvl="1" indent="-285750" rtl="0" fontAlgn="base">
              <a:spcBef>
                <a:spcPts val="480"/>
              </a:spcBef>
              <a:spcAft>
                <a:spcPts val="0"/>
              </a:spcAft>
              <a:buFont typeface="Arial" panose="020B0604020202020204" pitchFamily="34" charset="0"/>
              <a:buChar char="•"/>
            </a:pPr>
            <a:r>
              <a:rPr lang="pt-BR" sz="2400" b="0" i="0" u="none" strike="noStrike" dirty="0">
                <a:solidFill>
                  <a:srgbClr val="000000"/>
                </a:solidFill>
                <a:effectLst/>
                <a:latin typeface="Times New Roman" panose="02020603050405020304" pitchFamily="18" charset="0"/>
              </a:rPr>
              <a:t>mecanismos de raciocínio utilizados</a:t>
            </a:r>
          </a:p>
          <a:p>
            <a:endParaRPr lang="pt-BR" dirty="0"/>
          </a:p>
        </p:txBody>
      </p:sp>
    </p:spTree>
    <p:extLst>
      <p:ext uri="{BB962C8B-B14F-4D97-AF65-F5344CB8AC3E}">
        <p14:creationId xmlns:p14="http://schemas.microsoft.com/office/powerpoint/2010/main" val="13073792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728C90-66D1-5F42-922B-634FA71A9737}"/>
              </a:ext>
            </a:extLst>
          </p:cNvPr>
          <p:cNvSpPr>
            <a:spLocks noGrp="1"/>
          </p:cNvSpPr>
          <p:nvPr>
            <p:ph type="title"/>
          </p:nvPr>
        </p:nvSpPr>
        <p:spPr/>
        <p:txBody>
          <a:bodyPr/>
          <a:lstStyle/>
          <a:p>
            <a:r>
              <a:rPr lang="pt-BR" dirty="0"/>
              <a:t>Sistema especialista</a:t>
            </a:r>
          </a:p>
        </p:txBody>
      </p:sp>
      <p:sp>
        <p:nvSpPr>
          <p:cNvPr id="3" name="Espaço Reservado para Número de Slide 2">
            <a:extLst>
              <a:ext uri="{FF2B5EF4-FFF2-40B4-BE49-F238E27FC236}">
                <a16:creationId xmlns:a16="http://schemas.microsoft.com/office/drawing/2014/main" id="{1F3634F5-B54F-C943-9F59-C25D94BF2D7D}"/>
              </a:ext>
            </a:extLst>
          </p:cNvPr>
          <p:cNvSpPr>
            <a:spLocks noGrp="1"/>
          </p:cNvSpPr>
          <p:nvPr>
            <p:ph type="sldNum" sz="quarter" idx="10"/>
          </p:nvPr>
        </p:nvSpPr>
        <p:spPr/>
        <p:txBody>
          <a:bodyPr/>
          <a:lstStyle/>
          <a:p>
            <a:fld id="{E92A0AE8-7FE7-4E7E-92EB-E4F84B95CD97}" type="slidenum">
              <a:rPr lang="pt-BR" smtClean="0"/>
              <a:pPr/>
              <a:t>72</a:t>
            </a:fld>
            <a:endParaRPr lang="pt-BR" dirty="0"/>
          </a:p>
        </p:txBody>
      </p:sp>
      <p:sp>
        <p:nvSpPr>
          <p:cNvPr id="4" name="Espaço Reservado para Texto 3">
            <a:extLst>
              <a:ext uri="{FF2B5EF4-FFF2-40B4-BE49-F238E27FC236}">
                <a16:creationId xmlns:a16="http://schemas.microsoft.com/office/drawing/2014/main" id="{5962A69A-5CDA-1C4B-8529-6949B1278E2B}"/>
              </a:ext>
            </a:extLst>
          </p:cNvPr>
          <p:cNvSpPr>
            <a:spLocks noGrp="1"/>
          </p:cNvSpPr>
          <p:nvPr>
            <p:ph type="body" sz="quarter" idx="11"/>
          </p:nvPr>
        </p:nvSpPr>
        <p:spPr/>
        <p:txBody>
          <a:bodyPr/>
          <a:lstStyle/>
          <a:p>
            <a:r>
              <a:rPr lang="pt-BR" dirty="0"/>
              <a:t>O que é base de conhecimento</a:t>
            </a:r>
          </a:p>
          <a:p>
            <a:endParaRPr lang="pt-BR" dirty="0"/>
          </a:p>
          <a:p>
            <a:r>
              <a:rPr lang="pt-BR" dirty="0"/>
              <a:t>O que é mecanismo de </a:t>
            </a:r>
            <a:r>
              <a:rPr lang="pt-BR" dirty="0" err="1"/>
              <a:t>raciocionio</a:t>
            </a:r>
            <a:endParaRPr lang="pt-BR" dirty="0"/>
          </a:p>
          <a:p>
            <a:endParaRPr lang="pt-BR" dirty="0"/>
          </a:p>
          <a:p>
            <a:r>
              <a:rPr lang="pt-BR" dirty="0"/>
              <a:t>Interface com usuário</a:t>
            </a:r>
          </a:p>
        </p:txBody>
      </p:sp>
    </p:spTree>
    <p:extLst>
      <p:ext uri="{BB962C8B-B14F-4D97-AF65-F5344CB8AC3E}">
        <p14:creationId xmlns:p14="http://schemas.microsoft.com/office/powerpoint/2010/main" val="33911401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B40640-2339-E946-ADC4-3F521169A391}"/>
              </a:ext>
            </a:extLst>
          </p:cNvPr>
          <p:cNvSpPr>
            <a:spLocks noGrp="1"/>
          </p:cNvSpPr>
          <p:nvPr>
            <p:ph type="title"/>
          </p:nvPr>
        </p:nvSpPr>
        <p:spPr/>
        <p:txBody>
          <a:bodyPr/>
          <a:lstStyle/>
          <a:p>
            <a:r>
              <a:rPr lang="pt-BR" dirty="0"/>
              <a:t>Sistema especialista</a:t>
            </a:r>
          </a:p>
        </p:txBody>
      </p:sp>
      <p:sp>
        <p:nvSpPr>
          <p:cNvPr id="3" name="Espaço Reservado para Número de Slide 2">
            <a:extLst>
              <a:ext uri="{FF2B5EF4-FFF2-40B4-BE49-F238E27FC236}">
                <a16:creationId xmlns:a16="http://schemas.microsoft.com/office/drawing/2014/main" id="{22154A75-4D30-F845-92E7-4BFDF3BAEC96}"/>
              </a:ext>
            </a:extLst>
          </p:cNvPr>
          <p:cNvSpPr>
            <a:spLocks noGrp="1"/>
          </p:cNvSpPr>
          <p:nvPr>
            <p:ph type="sldNum" sz="quarter" idx="10"/>
          </p:nvPr>
        </p:nvSpPr>
        <p:spPr/>
        <p:txBody>
          <a:bodyPr/>
          <a:lstStyle/>
          <a:p>
            <a:fld id="{E92A0AE8-7FE7-4E7E-92EB-E4F84B95CD97}" type="slidenum">
              <a:rPr lang="pt-BR" smtClean="0"/>
              <a:pPr/>
              <a:t>73</a:t>
            </a:fld>
            <a:endParaRPr lang="pt-BR" dirty="0"/>
          </a:p>
        </p:txBody>
      </p:sp>
      <p:sp>
        <p:nvSpPr>
          <p:cNvPr id="4" name="Espaço Reservado para Texto 3">
            <a:extLst>
              <a:ext uri="{FF2B5EF4-FFF2-40B4-BE49-F238E27FC236}">
                <a16:creationId xmlns:a16="http://schemas.microsoft.com/office/drawing/2014/main" id="{ED5A4816-C38B-844D-B9DA-F461DF3C3479}"/>
              </a:ext>
            </a:extLst>
          </p:cNvPr>
          <p:cNvSpPr>
            <a:spLocks noGrp="1"/>
          </p:cNvSpPr>
          <p:nvPr>
            <p:ph type="body" sz="quarter" idx="11"/>
          </p:nvPr>
        </p:nvSpPr>
        <p:spPr/>
        <p:txBody>
          <a:bodyPr/>
          <a:lstStyle/>
          <a:p>
            <a:pPr rtl="0" fontAlgn="base">
              <a:spcBef>
                <a:spcPts val="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sistema para auxiliar o juiz a dar a sentença em casos de furto</a:t>
            </a:r>
          </a:p>
          <a:p>
            <a:pPr rtl="0" fontAlgn="base">
              <a:spcBef>
                <a:spcPts val="64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desenvolvido para o Tribunal de Justiça RS em 1990-91</a:t>
            </a:r>
          </a:p>
          <a:p>
            <a:endParaRPr lang="pt-BR" dirty="0"/>
          </a:p>
        </p:txBody>
      </p:sp>
    </p:spTree>
    <p:extLst>
      <p:ext uri="{BB962C8B-B14F-4D97-AF65-F5344CB8AC3E}">
        <p14:creationId xmlns:p14="http://schemas.microsoft.com/office/powerpoint/2010/main" val="28304292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10D79E-3804-B343-AD01-489F7A937170}"/>
              </a:ext>
            </a:extLst>
          </p:cNvPr>
          <p:cNvSpPr>
            <a:spLocks noGrp="1"/>
          </p:cNvSpPr>
          <p:nvPr>
            <p:ph type="title"/>
          </p:nvPr>
        </p:nvSpPr>
        <p:spPr/>
        <p:txBody>
          <a:bodyPr/>
          <a:lstStyle/>
          <a:p>
            <a:r>
              <a:rPr lang="pt-BR" dirty="0"/>
              <a:t>Tutores inteligentes</a:t>
            </a:r>
          </a:p>
        </p:txBody>
      </p:sp>
      <p:sp>
        <p:nvSpPr>
          <p:cNvPr id="3" name="Espaço Reservado para Número de Slide 2">
            <a:extLst>
              <a:ext uri="{FF2B5EF4-FFF2-40B4-BE49-F238E27FC236}">
                <a16:creationId xmlns:a16="http://schemas.microsoft.com/office/drawing/2014/main" id="{F87F8641-5616-1D4D-87A5-78158B84A33D}"/>
              </a:ext>
            </a:extLst>
          </p:cNvPr>
          <p:cNvSpPr>
            <a:spLocks noGrp="1"/>
          </p:cNvSpPr>
          <p:nvPr>
            <p:ph type="sldNum" sz="quarter" idx="10"/>
          </p:nvPr>
        </p:nvSpPr>
        <p:spPr/>
        <p:txBody>
          <a:bodyPr/>
          <a:lstStyle/>
          <a:p>
            <a:fld id="{E92A0AE8-7FE7-4E7E-92EB-E4F84B95CD97}" type="slidenum">
              <a:rPr lang="pt-BR" smtClean="0"/>
              <a:pPr/>
              <a:t>74</a:t>
            </a:fld>
            <a:endParaRPr lang="pt-BR" dirty="0"/>
          </a:p>
        </p:txBody>
      </p:sp>
      <p:sp>
        <p:nvSpPr>
          <p:cNvPr id="4" name="Espaço Reservado para Texto 3">
            <a:extLst>
              <a:ext uri="{FF2B5EF4-FFF2-40B4-BE49-F238E27FC236}">
                <a16:creationId xmlns:a16="http://schemas.microsoft.com/office/drawing/2014/main" id="{298E89B3-D362-3841-8770-8B5103A895B3}"/>
              </a:ext>
            </a:extLst>
          </p:cNvPr>
          <p:cNvSpPr>
            <a:spLocks noGrp="1"/>
          </p:cNvSpPr>
          <p:nvPr>
            <p:ph type="body" sz="quarter" idx="11"/>
          </p:nvPr>
        </p:nvSpPr>
        <p:spPr/>
        <p:txBody>
          <a:bodyPr/>
          <a:lstStyle/>
          <a:p>
            <a:pPr indent="-342900" rtl="0">
              <a:spcBef>
                <a:spcPts val="0"/>
              </a:spcBef>
              <a:spcAft>
                <a:spcPts val="0"/>
              </a:spcAft>
            </a:pPr>
            <a:r>
              <a:rPr lang="pt-BR" sz="1800" b="0" i="0" u="none" strike="noStrike" dirty="0">
                <a:solidFill>
                  <a:srgbClr val="000000"/>
                </a:solidFill>
                <a:effectLst/>
                <a:latin typeface="Times New Roman" panose="02020603050405020304" pitchFamily="18" charset="0"/>
              </a:rPr>
              <a:t> São programas de ensino, tipicamente com três bases de conhecimento: </a:t>
            </a:r>
            <a:endParaRPr lang="pt-BR" b="0" dirty="0">
              <a:effectLst/>
            </a:endParaRPr>
          </a:p>
          <a:p>
            <a:pPr marL="381000" rtl="0" fontAlgn="base">
              <a:spcBef>
                <a:spcPts val="48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sobre técnicas de ensino, </a:t>
            </a:r>
          </a:p>
          <a:p>
            <a:pPr marL="381000" rtl="0" fontAlgn="base">
              <a:spcBef>
                <a:spcPts val="48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sobre o assunto a ser ensinado e </a:t>
            </a:r>
          </a:p>
          <a:p>
            <a:pPr marL="381000" rtl="0" fontAlgn="base">
              <a:spcBef>
                <a:spcPts val="56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sobre o aluno (modelo do aluno) </a:t>
            </a:r>
          </a:p>
          <a:p>
            <a:pPr indent="-342900" rtl="0">
              <a:spcBef>
                <a:spcPts val="640"/>
              </a:spcBef>
              <a:spcAft>
                <a:spcPts val="0"/>
              </a:spcAft>
            </a:pPr>
            <a:r>
              <a:rPr lang="pt-BR" sz="1800" b="0" i="0" u="none" strike="noStrike" dirty="0">
                <a:solidFill>
                  <a:srgbClr val="000000"/>
                </a:solidFill>
                <a:effectLst/>
                <a:latin typeface="Times New Roman" panose="02020603050405020304" pitchFamily="18" charset="0"/>
              </a:rPr>
              <a:t>   de forma a ter um comportamento similar ao de um professor particular.</a:t>
            </a:r>
            <a:endParaRPr lang="pt-BR" b="0" dirty="0">
              <a:effectLst/>
            </a:endParaRPr>
          </a:p>
          <a:p>
            <a:br>
              <a:rPr lang="pt-BR" dirty="0"/>
            </a:br>
            <a:endParaRPr lang="pt-BR" dirty="0"/>
          </a:p>
        </p:txBody>
      </p:sp>
    </p:spTree>
    <p:extLst>
      <p:ext uri="{BB962C8B-B14F-4D97-AF65-F5344CB8AC3E}">
        <p14:creationId xmlns:p14="http://schemas.microsoft.com/office/powerpoint/2010/main" val="6715703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8A5AC-CEF6-6545-AED0-BF1F5ABDAD7A}"/>
              </a:ext>
            </a:extLst>
          </p:cNvPr>
          <p:cNvSpPr>
            <a:spLocks noGrp="1"/>
          </p:cNvSpPr>
          <p:nvPr>
            <p:ph type="title"/>
          </p:nvPr>
        </p:nvSpPr>
        <p:spPr/>
        <p:txBody>
          <a:bodyPr/>
          <a:lstStyle/>
          <a:p>
            <a:r>
              <a:rPr lang="pt-BR" sz="1800" b="0" i="0" u="none" strike="noStrike" dirty="0">
                <a:solidFill>
                  <a:srgbClr val="000000"/>
                </a:solidFill>
                <a:effectLst/>
                <a:latin typeface="Times New Roman" panose="02020603050405020304" pitchFamily="18" charset="0"/>
              </a:rPr>
              <a:t>Robótica inteligente</a:t>
            </a:r>
            <a:endParaRPr lang="pt-BR" dirty="0"/>
          </a:p>
        </p:txBody>
      </p:sp>
      <p:sp>
        <p:nvSpPr>
          <p:cNvPr id="3" name="Espaço Reservado para Número de Slide 2">
            <a:extLst>
              <a:ext uri="{FF2B5EF4-FFF2-40B4-BE49-F238E27FC236}">
                <a16:creationId xmlns:a16="http://schemas.microsoft.com/office/drawing/2014/main" id="{7F6751F3-2268-A84D-846A-2EF7CC7FE313}"/>
              </a:ext>
            </a:extLst>
          </p:cNvPr>
          <p:cNvSpPr>
            <a:spLocks noGrp="1"/>
          </p:cNvSpPr>
          <p:nvPr>
            <p:ph type="sldNum" sz="quarter" idx="10"/>
          </p:nvPr>
        </p:nvSpPr>
        <p:spPr/>
        <p:txBody>
          <a:bodyPr/>
          <a:lstStyle/>
          <a:p>
            <a:fld id="{E92A0AE8-7FE7-4E7E-92EB-E4F84B95CD97}" type="slidenum">
              <a:rPr lang="pt-BR" smtClean="0"/>
              <a:pPr/>
              <a:t>75</a:t>
            </a:fld>
            <a:endParaRPr lang="pt-BR" dirty="0"/>
          </a:p>
        </p:txBody>
      </p:sp>
      <p:sp>
        <p:nvSpPr>
          <p:cNvPr id="4" name="Espaço Reservado para Texto 3">
            <a:extLst>
              <a:ext uri="{FF2B5EF4-FFF2-40B4-BE49-F238E27FC236}">
                <a16:creationId xmlns:a16="http://schemas.microsoft.com/office/drawing/2014/main" id="{5149919A-09AC-5E41-B8DE-AF432C0C6B02}"/>
              </a:ext>
            </a:extLst>
          </p:cNvPr>
          <p:cNvSpPr>
            <a:spLocks noGrp="1"/>
          </p:cNvSpPr>
          <p:nvPr>
            <p:ph type="body" sz="quarter" idx="11"/>
          </p:nvPr>
        </p:nvSpPr>
        <p:spPr/>
        <p:txBody>
          <a:bodyPr/>
          <a:lstStyle/>
          <a:p>
            <a:pPr algn="just" rtl="0" fontAlgn="base">
              <a:spcBef>
                <a:spcPts val="0"/>
              </a:spcBef>
              <a:spcAft>
                <a:spcPts val="0"/>
              </a:spcAft>
              <a:buFont typeface="Arial" panose="020B0604020202020204" pitchFamily="34" charset="0"/>
              <a:buChar char="•"/>
            </a:pPr>
            <a:r>
              <a:rPr lang="pt-BR" sz="2800" b="0" i="0" u="none" strike="noStrike" dirty="0">
                <a:solidFill>
                  <a:srgbClr val="000000"/>
                </a:solidFill>
                <a:effectLst/>
                <a:latin typeface="Times New Roman" panose="02020603050405020304" pitchFamily="18" charset="0"/>
              </a:rPr>
              <a:t>O computador (robô)  deve sentir e manipular seu ambiente de forma inteligente. </a:t>
            </a:r>
          </a:p>
          <a:p>
            <a:pPr algn="just" rtl="0" fontAlgn="base">
              <a:spcBef>
                <a:spcPts val="600"/>
              </a:spcBef>
              <a:spcAft>
                <a:spcPts val="0"/>
              </a:spcAft>
              <a:buFont typeface="Arial" panose="020B0604020202020204" pitchFamily="34" charset="0"/>
              <a:buChar char="•"/>
            </a:pPr>
            <a:r>
              <a:rPr lang="pt-BR" sz="2800" b="0" i="0" u="none" strike="noStrike" dirty="0">
                <a:solidFill>
                  <a:srgbClr val="000000"/>
                </a:solidFill>
                <a:effectLst/>
                <a:latin typeface="Times New Roman" panose="02020603050405020304" pitchFamily="18" charset="0"/>
              </a:rPr>
              <a:t>As pesquisas em IA na área da robótica abordam vários aspectos: </a:t>
            </a:r>
          </a:p>
          <a:p>
            <a:pPr marL="742950" lvl="1" indent="-285750" algn="just" rtl="0" fontAlgn="base">
              <a:spcBef>
                <a:spcPts val="600"/>
              </a:spcBef>
              <a:spcAft>
                <a:spcPts val="0"/>
              </a:spcAft>
              <a:buFont typeface="Arial" panose="020B0604020202020204" pitchFamily="34" charset="0"/>
              <a:buChar char="•"/>
            </a:pPr>
            <a:r>
              <a:rPr lang="pt-BR" sz="2400" b="0" i="0" u="none" strike="noStrike" dirty="0">
                <a:solidFill>
                  <a:srgbClr val="000000"/>
                </a:solidFill>
                <a:effectLst/>
                <a:latin typeface="Times New Roman" panose="02020603050405020304" pitchFamily="18" charset="0"/>
              </a:rPr>
              <a:t>visão e reconhecimento de padrões</a:t>
            </a:r>
          </a:p>
          <a:p>
            <a:pPr marL="742950" lvl="1" indent="-285750" algn="just" rtl="0" fontAlgn="base">
              <a:spcBef>
                <a:spcPts val="300"/>
              </a:spcBef>
              <a:spcAft>
                <a:spcPts val="0"/>
              </a:spcAft>
              <a:buFont typeface="Arial" panose="020B0604020202020204" pitchFamily="34" charset="0"/>
              <a:buChar char="•"/>
            </a:pPr>
            <a:r>
              <a:rPr lang="pt-BR" sz="2400" b="0" i="0" u="none" strike="noStrike" dirty="0">
                <a:solidFill>
                  <a:srgbClr val="000000"/>
                </a:solidFill>
                <a:effectLst/>
                <a:latin typeface="Times New Roman" panose="02020603050405020304" pitchFamily="18" charset="0"/>
              </a:rPr>
              <a:t>planejamento de </a:t>
            </a:r>
            <a:r>
              <a:rPr lang="pt-BR" sz="2400" b="0" i="0" u="none" strike="noStrike" dirty="0" err="1">
                <a:solidFill>
                  <a:srgbClr val="000000"/>
                </a:solidFill>
                <a:effectLst/>
                <a:latin typeface="Times New Roman" panose="02020603050405020304" pitchFamily="18" charset="0"/>
              </a:rPr>
              <a:t>seqüência</a:t>
            </a:r>
            <a:r>
              <a:rPr lang="pt-BR" sz="2400" b="0" i="0" u="none" strike="noStrike" dirty="0">
                <a:solidFill>
                  <a:srgbClr val="000000"/>
                </a:solidFill>
                <a:effectLst/>
                <a:latin typeface="Times New Roman" panose="02020603050405020304" pitchFamily="18" charset="0"/>
              </a:rPr>
              <a:t> de ações para atingir um objetivo</a:t>
            </a:r>
          </a:p>
          <a:p>
            <a:pPr marL="742950" lvl="1" indent="-285750" algn="just" rtl="0" fontAlgn="base">
              <a:spcBef>
                <a:spcPts val="300"/>
              </a:spcBef>
              <a:spcAft>
                <a:spcPts val="0"/>
              </a:spcAft>
              <a:buFont typeface="Arial" panose="020B0604020202020204" pitchFamily="34" charset="0"/>
              <a:buChar char="•"/>
            </a:pPr>
            <a:r>
              <a:rPr lang="pt-BR" sz="2400" b="0" i="0" u="none" strike="noStrike" dirty="0">
                <a:solidFill>
                  <a:srgbClr val="000000"/>
                </a:solidFill>
                <a:effectLst/>
                <a:latin typeface="Times New Roman" panose="02020603050405020304" pitchFamily="18" charset="0"/>
              </a:rPr>
              <a:t>planejamento de trajetórias</a:t>
            </a:r>
          </a:p>
          <a:p>
            <a:endParaRPr lang="pt-BR" dirty="0"/>
          </a:p>
        </p:txBody>
      </p:sp>
    </p:spTree>
    <p:extLst>
      <p:ext uri="{BB962C8B-B14F-4D97-AF65-F5344CB8AC3E}">
        <p14:creationId xmlns:p14="http://schemas.microsoft.com/office/powerpoint/2010/main" val="26962545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ABCDF9-FCF4-344C-9E1C-BB1A82EE3D15}"/>
              </a:ext>
            </a:extLst>
          </p:cNvPr>
          <p:cNvSpPr>
            <a:spLocks noGrp="1"/>
          </p:cNvSpPr>
          <p:nvPr>
            <p:ph type="title"/>
          </p:nvPr>
        </p:nvSpPr>
        <p:spPr/>
        <p:txBody>
          <a:bodyPr/>
          <a:lstStyle/>
          <a:p>
            <a:r>
              <a:rPr lang="pt-BR" dirty="0"/>
              <a:t>Inteligência em jogos</a:t>
            </a:r>
          </a:p>
        </p:txBody>
      </p:sp>
      <p:sp>
        <p:nvSpPr>
          <p:cNvPr id="3" name="Espaço Reservado para Número de Slide 2">
            <a:extLst>
              <a:ext uri="{FF2B5EF4-FFF2-40B4-BE49-F238E27FC236}">
                <a16:creationId xmlns:a16="http://schemas.microsoft.com/office/drawing/2014/main" id="{79786A8D-F7BF-C646-8AB9-9E2626EECE1C}"/>
              </a:ext>
            </a:extLst>
          </p:cNvPr>
          <p:cNvSpPr>
            <a:spLocks noGrp="1"/>
          </p:cNvSpPr>
          <p:nvPr>
            <p:ph type="sldNum" sz="quarter" idx="10"/>
          </p:nvPr>
        </p:nvSpPr>
        <p:spPr/>
        <p:txBody>
          <a:bodyPr/>
          <a:lstStyle/>
          <a:p>
            <a:fld id="{E92A0AE8-7FE7-4E7E-92EB-E4F84B95CD97}" type="slidenum">
              <a:rPr lang="pt-BR" smtClean="0"/>
              <a:pPr/>
              <a:t>76</a:t>
            </a:fld>
            <a:endParaRPr lang="pt-BR" dirty="0"/>
          </a:p>
        </p:txBody>
      </p:sp>
      <p:sp>
        <p:nvSpPr>
          <p:cNvPr id="4" name="Espaço Reservado para Texto 3">
            <a:extLst>
              <a:ext uri="{FF2B5EF4-FFF2-40B4-BE49-F238E27FC236}">
                <a16:creationId xmlns:a16="http://schemas.microsoft.com/office/drawing/2014/main" id="{180AE4A0-F3E1-C141-97C2-CEFF0CE8AC0F}"/>
              </a:ext>
            </a:extLst>
          </p:cNvPr>
          <p:cNvSpPr>
            <a:spLocks noGrp="1"/>
          </p:cNvSpPr>
          <p:nvPr>
            <p:ph type="body" sz="quarter" idx="11"/>
          </p:nvPr>
        </p:nvSpPr>
        <p:spPr/>
        <p:txBody>
          <a:bodyPr/>
          <a:lstStyle/>
          <a:p>
            <a:pPr rtl="0" fontAlgn="base">
              <a:spcBef>
                <a:spcPts val="0"/>
              </a:spcBef>
              <a:spcAft>
                <a:spcPts val="0"/>
              </a:spcAft>
              <a:buFont typeface="Arial" panose="020B0604020202020204" pitchFamily="34" charset="0"/>
              <a:buChar char="•"/>
            </a:pPr>
            <a:r>
              <a:rPr lang="pt-BR" sz="2800" b="0" i="0" u="none" strike="noStrike" dirty="0">
                <a:solidFill>
                  <a:srgbClr val="000000"/>
                </a:solidFill>
                <a:effectLst/>
                <a:latin typeface="Times New Roman" panose="02020603050405020304" pitchFamily="18" charset="0"/>
              </a:rPr>
              <a:t>desde o início da IA </a:t>
            </a:r>
          </a:p>
          <a:p>
            <a:pPr rtl="0" fontAlgn="base">
              <a:spcBef>
                <a:spcPts val="560"/>
              </a:spcBef>
              <a:spcAft>
                <a:spcPts val="0"/>
              </a:spcAft>
              <a:buFont typeface="Arial" panose="020B0604020202020204" pitchFamily="34" charset="0"/>
              <a:buChar char="•"/>
            </a:pPr>
            <a:r>
              <a:rPr lang="pt-BR" sz="2800" b="0" i="0" u="none" strike="noStrike" dirty="0">
                <a:solidFill>
                  <a:srgbClr val="000000"/>
                </a:solidFill>
                <a:effectLst/>
                <a:latin typeface="Times New Roman" panose="02020603050405020304" pitchFamily="18" charset="0"/>
              </a:rPr>
              <a:t>motivos: </a:t>
            </a:r>
          </a:p>
          <a:p>
            <a:pPr marL="742950" lvl="1" indent="-285750" rtl="0" fontAlgn="base">
              <a:spcBef>
                <a:spcPts val="480"/>
              </a:spcBef>
              <a:spcAft>
                <a:spcPts val="0"/>
              </a:spcAft>
              <a:buFont typeface="Arial" panose="020B0604020202020204" pitchFamily="34" charset="0"/>
              <a:buChar char="•"/>
            </a:pPr>
            <a:r>
              <a:rPr lang="pt-BR" sz="2400" b="0" i="0" u="none" strike="noStrike" dirty="0">
                <a:solidFill>
                  <a:srgbClr val="000000"/>
                </a:solidFill>
                <a:effectLst/>
                <a:latin typeface="Times New Roman" panose="02020603050405020304" pitchFamily="18" charset="0"/>
              </a:rPr>
              <a:t>são problemas de definição fácil pois têm regras precisas </a:t>
            </a:r>
          </a:p>
          <a:p>
            <a:pPr marL="742950" lvl="1" indent="-285750" rtl="0" fontAlgn="base">
              <a:spcBef>
                <a:spcPts val="480"/>
              </a:spcBef>
              <a:spcAft>
                <a:spcPts val="0"/>
              </a:spcAft>
              <a:buFont typeface="Arial" panose="020B0604020202020204" pitchFamily="34" charset="0"/>
              <a:buChar char="•"/>
            </a:pPr>
            <a:r>
              <a:rPr lang="pt-BR" sz="2400" b="0" i="0" u="none" strike="noStrike" dirty="0">
                <a:solidFill>
                  <a:srgbClr val="000000"/>
                </a:solidFill>
                <a:effectLst/>
                <a:latin typeface="Times New Roman" panose="02020603050405020304" pitchFamily="18" charset="0"/>
              </a:rPr>
              <a:t>constituem uma tarefa estruturada em que é fácil medir o sucesso ou fracasso </a:t>
            </a:r>
          </a:p>
          <a:p>
            <a:pPr marL="742950" lvl="1" indent="-285750" rtl="0" fontAlgn="base">
              <a:spcBef>
                <a:spcPts val="480"/>
              </a:spcBef>
              <a:spcAft>
                <a:spcPts val="0"/>
              </a:spcAft>
              <a:buFont typeface="Arial" panose="020B0604020202020204" pitchFamily="34" charset="0"/>
              <a:buChar char="•"/>
            </a:pPr>
            <a:r>
              <a:rPr lang="pt-BR" sz="2400" b="0" i="0" u="none" strike="noStrike" dirty="0">
                <a:solidFill>
                  <a:srgbClr val="000000"/>
                </a:solidFill>
                <a:effectLst/>
                <a:latin typeface="Times New Roman" panose="02020603050405020304" pitchFamily="18" charset="0"/>
              </a:rPr>
              <a:t>supunha-se que os jogos podiam ser solucionados por uma busca direta do estado inicial para a posição vencedora</a:t>
            </a:r>
          </a:p>
          <a:p>
            <a:endParaRPr lang="pt-BR" dirty="0"/>
          </a:p>
        </p:txBody>
      </p:sp>
    </p:spTree>
    <p:extLst>
      <p:ext uri="{BB962C8B-B14F-4D97-AF65-F5344CB8AC3E}">
        <p14:creationId xmlns:p14="http://schemas.microsoft.com/office/powerpoint/2010/main" val="25771782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A610A5-A808-7C49-9EF5-B706CD46D698}"/>
              </a:ext>
            </a:extLst>
          </p:cNvPr>
          <p:cNvSpPr>
            <a:spLocks noGrp="1"/>
          </p:cNvSpPr>
          <p:nvPr>
            <p:ph type="title"/>
          </p:nvPr>
        </p:nvSpPr>
        <p:spPr/>
        <p:txBody>
          <a:bodyPr/>
          <a:lstStyle/>
          <a:p>
            <a:r>
              <a:rPr lang="pt-BR" dirty="0"/>
              <a:t>aprendizagem</a:t>
            </a:r>
          </a:p>
        </p:txBody>
      </p:sp>
      <p:sp>
        <p:nvSpPr>
          <p:cNvPr id="3" name="Espaço Reservado para Número de Slide 2">
            <a:extLst>
              <a:ext uri="{FF2B5EF4-FFF2-40B4-BE49-F238E27FC236}">
                <a16:creationId xmlns:a16="http://schemas.microsoft.com/office/drawing/2014/main" id="{27D083FB-AFE7-2A40-A512-202A2CAF79BC}"/>
              </a:ext>
            </a:extLst>
          </p:cNvPr>
          <p:cNvSpPr>
            <a:spLocks noGrp="1"/>
          </p:cNvSpPr>
          <p:nvPr>
            <p:ph type="sldNum" sz="quarter" idx="10"/>
          </p:nvPr>
        </p:nvSpPr>
        <p:spPr/>
        <p:txBody>
          <a:bodyPr/>
          <a:lstStyle/>
          <a:p>
            <a:fld id="{E92A0AE8-7FE7-4E7E-92EB-E4F84B95CD97}" type="slidenum">
              <a:rPr lang="pt-BR" smtClean="0"/>
              <a:pPr/>
              <a:t>77</a:t>
            </a:fld>
            <a:endParaRPr lang="pt-BR" dirty="0"/>
          </a:p>
        </p:txBody>
      </p:sp>
      <p:sp>
        <p:nvSpPr>
          <p:cNvPr id="4" name="Espaço Reservado para Texto 3">
            <a:extLst>
              <a:ext uri="{FF2B5EF4-FFF2-40B4-BE49-F238E27FC236}">
                <a16:creationId xmlns:a16="http://schemas.microsoft.com/office/drawing/2014/main" id="{070B562F-145B-6A4F-B891-5CE05B8DD030}"/>
              </a:ext>
            </a:extLst>
          </p:cNvPr>
          <p:cNvSpPr>
            <a:spLocks noGrp="1"/>
          </p:cNvSpPr>
          <p:nvPr>
            <p:ph type="body" sz="quarter" idx="11"/>
          </p:nvPr>
        </p:nvSpPr>
        <p:spPr/>
        <p:txBody>
          <a:bodyPr/>
          <a:lstStyle/>
          <a:p>
            <a:pPr rtl="0" fontAlgn="base">
              <a:spcBef>
                <a:spcPts val="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um dos mais destacados aspectos da inteligência </a:t>
            </a:r>
          </a:p>
          <a:p>
            <a:pPr rtl="0" fontAlgn="base">
              <a:spcBef>
                <a:spcPts val="56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pode ser considerada como a capacidade de que os sistemas realizem uma tarefa ou tipo de tarefa cada vez melhor</a:t>
            </a:r>
          </a:p>
          <a:p>
            <a:pPr rtl="0" fontAlgn="base">
              <a:spcBef>
                <a:spcPts val="56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uma das críticas mais comuns à IA</a:t>
            </a:r>
          </a:p>
          <a:p>
            <a:endParaRPr lang="pt-BR" dirty="0"/>
          </a:p>
        </p:txBody>
      </p:sp>
    </p:spTree>
    <p:extLst>
      <p:ext uri="{BB962C8B-B14F-4D97-AF65-F5344CB8AC3E}">
        <p14:creationId xmlns:p14="http://schemas.microsoft.com/office/powerpoint/2010/main" val="38251442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A610A5-A808-7C49-9EF5-B706CD46D698}"/>
              </a:ext>
            </a:extLst>
          </p:cNvPr>
          <p:cNvSpPr>
            <a:spLocks noGrp="1"/>
          </p:cNvSpPr>
          <p:nvPr>
            <p:ph type="title"/>
          </p:nvPr>
        </p:nvSpPr>
        <p:spPr/>
        <p:txBody>
          <a:bodyPr/>
          <a:lstStyle/>
          <a:p>
            <a:r>
              <a:rPr lang="pt-BR" dirty="0"/>
              <a:t>aprendizagem</a:t>
            </a:r>
          </a:p>
        </p:txBody>
      </p:sp>
      <p:sp>
        <p:nvSpPr>
          <p:cNvPr id="3" name="Espaço Reservado para Número de Slide 2">
            <a:extLst>
              <a:ext uri="{FF2B5EF4-FFF2-40B4-BE49-F238E27FC236}">
                <a16:creationId xmlns:a16="http://schemas.microsoft.com/office/drawing/2014/main" id="{27D083FB-AFE7-2A40-A512-202A2CAF79BC}"/>
              </a:ext>
            </a:extLst>
          </p:cNvPr>
          <p:cNvSpPr>
            <a:spLocks noGrp="1"/>
          </p:cNvSpPr>
          <p:nvPr>
            <p:ph type="sldNum" sz="quarter" idx="10"/>
          </p:nvPr>
        </p:nvSpPr>
        <p:spPr/>
        <p:txBody>
          <a:bodyPr/>
          <a:lstStyle/>
          <a:p>
            <a:fld id="{E92A0AE8-7FE7-4E7E-92EB-E4F84B95CD97}" type="slidenum">
              <a:rPr lang="pt-BR" smtClean="0"/>
              <a:pPr/>
              <a:t>78</a:t>
            </a:fld>
            <a:endParaRPr lang="pt-BR" dirty="0"/>
          </a:p>
        </p:txBody>
      </p:sp>
      <p:sp>
        <p:nvSpPr>
          <p:cNvPr id="4" name="Espaço Reservado para Texto 3">
            <a:extLst>
              <a:ext uri="{FF2B5EF4-FFF2-40B4-BE49-F238E27FC236}">
                <a16:creationId xmlns:a16="http://schemas.microsoft.com/office/drawing/2014/main" id="{070B562F-145B-6A4F-B891-5CE05B8DD030}"/>
              </a:ext>
            </a:extLst>
          </p:cNvPr>
          <p:cNvSpPr>
            <a:spLocks noGrp="1"/>
          </p:cNvSpPr>
          <p:nvPr>
            <p:ph type="body" sz="quarter" idx="11"/>
          </p:nvPr>
        </p:nvSpPr>
        <p:spPr/>
        <p:txBody>
          <a:bodyPr/>
          <a:lstStyle/>
          <a:p>
            <a:pPr rtl="0" fontAlgn="base">
              <a:spcBef>
                <a:spcPts val="0"/>
              </a:spcBef>
              <a:spcAft>
                <a:spcPts val="0"/>
              </a:spcAft>
              <a:buFont typeface="Arial" panose="020B0604020202020204" pitchFamily="34" charset="0"/>
              <a:buChar char="•"/>
            </a:pPr>
            <a:r>
              <a:rPr lang="pt-BR" sz="1800" b="1" i="0" u="none" strike="noStrike" dirty="0">
                <a:solidFill>
                  <a:srgbClr val="000000"/>
                </a:solidFill>
                <a:effectLst/>
                <a:latin typeface="Times New Roman" panose="02020603050405020304" pitchFamily="18" charset="0"/>
              </a:rPr>
              <a:t>por memorização</a:t>
            </a:r>
            <a:r>
              <a:rPr lang="pt-BR" sz="1800" b="0" i="0" u="none" strike="noStrike" dirty="0">
                <a:solidFill>
                  <a:srgbClr val="000000"/>
                </a:solidFill>
                <a:effectLst/>
                <a:latin typeface="Times New Roman" panose="02020603050405020304" pitchFamily="18" charset="0"/>
              </a:rPr>
              <a:t> (Samuel,63) </a:t>
            </a:r>
            <a:endParaRPr lang="pt-BR" sz="1800" b="1" i="0" u="none" strike="noStrike" dirty="0">
              <a:solidFill>
                <a:srgbClr val="000000"/>
              </a:solidFill>
              <a:effectLst/>
              <a:latin typeface="Times New Roman" panose="02020603050405020304" pitchFamily="18" charset="0"/>
            </a:endParaRPr>
          </a:p>
          <a:p>
            <a:pPr rtl="0" fontAlgn="base">
              <a:spcBef>
                <a:spcPts val="560"/>
              </a:spcBef>
              <a:spcAft>
                <a:spcPts val="0"/>
              </a:spcAft>
              <a:buFont typeface="Arial" panose="020B0604020202020204" pitchFamily="34" charset="0"/>
              <a:buChar char="•"/>
            </a:pPr>
            <a:r>
              <a:rPr lang="pt-BR" sz="1800" b="1" i="0" u="none" strike="noStrike" dirty="0">
                <a:solidFill>
                  <a:srgbClr val="000000"/>
                </a:solidFill>
                <a:effectLst/>
                <a:latin typeface="Times New Roman" panose="02020603050405020304" pitchFamily="18" charset="0"/>
              </a:rPr>
              <a:t>a partir de exemplos</a:t>
            </a:r>
            <a:r>
              <a:rPr lang="pt-BR" sz="1800" b="0" i="0" u="none" strike="noStrike" dirty="0">
                <a:solidFill>
                  <a:srgbClr val="000000"/>
                </a:solidFill>
                <a:effectLst/>
                <a:latin typeface="Times New Roman" panose="02020603050405020304" pitchFamily="18" charset="0"/>
              </a:rPr>
              <a:t> ( por indução, ID3) </a:t>
            </a:r>
            <a:endParaRPr lang="pt-BR" sz="1800" b="1" i="0" u="none" strike="noStrike" dirty="0">
              <a:solidFill>
                <a:srgbClr val="000000"/>
              </a:solidFill>
              <a:effectLst/>
              <a:latin typeface="Times New Roman" panose="02020603050405020304" pitchFamily="18" charset="0"/>
            </a:endParaRPr>
          </a:p>
          <a:p>
            <a:pPr rtl="0" fontAlgn="base">
              <a:spcBef>
                <a:spcPts val="560"/>
              </a:spcBef>
              <a:spcAft>
                <a:spcPts val="0"/>
              </a:spcAft>
              <a:buFont typeface="Arial" panose="020B0604020202020204" pitchFamily="34" charset="0"/>
              <a:buChar char="•"/>
            </a:pPr>
            <a:r>
              <a:rPr lang="pt-BR" sz="1800" b="1" i="0" u="none" strike="noStrike" dirty="0">
                <a:solidFill>
                  <a:srgbClr val="000000"/>
                </a:solidFill>
                <a:effectLst/>
                <a:latin typeface="Times New Roman" panose="02020603050405020304" pitchFamily="18" charset="0"/>
              </a:rPr>
              <a:t>por dedução</a:t>
            </a:r>
            <a:r>
              <a:rPr lang="pt-BR" sz="1800" b="0" i="0" u="none" strike="noStrike" dirty="0">
                <a:solidFill>
                  <a:srgbClr val="000000"/>
                </a:solidFill>
                <a:effectLst/>
                <a:latin typeface="Times New Roman" panose="02020603050405020304" pitchFamily="18" charset="0"/>
              </a:rPr>
              <a:t> (a partir de premissas e com a aplicação de regras lógicas)</a:t>
            </a:r>
            <a:endParaRPr lang="pt-BR" sz="1800" b="1" i="0" u="none" strike="noStrike" dirty="0">
              <a:solidFill>
                <a:srgbClr val="000000"/>
              </a:solidFill>
              <a:effectLst/>
              <a:latin typeface="Times New Roman" panose="02020603050405020304" pitchFamily="18" charset="0"/>
            </a:endParaRPr>
          </a:p>
          <a:p>
            <a:pPr rtl="0" fontAlgn="base">
              <a:spcBef>
                <a:spcPts val="560"/>
              </a:spcBef>
              <a:spcAft>
                <a:spcPts val="0"/>
              </a:spcAft>
              <a:buFont typeface="Arial" panose="020B0604020202020204" pitchFamily="34" charset="0"/>
              <a:buChar char="•"/>
            </a:pPr>
            <a:r>
              <a:rPr lang="pt-BR" sz="1800" b="1" i="0" u="none" strike="noStrike" dirty="0">
                <a:solidFill>
                  <a:srgbClr val="000000"/>
                </a:solidFill>
                <a:effectLst/>
                <a:latin typeface="Times New Roman" panose="02020603050405020304" pitchFamily="18" charset="0"/>
              </a:rPr>
              <a:t>por analogia</a:t>
            </a:r>
            <a:r>
              <a:rPr lang="pt-BR" sz="1800" b="0" i="0" u="none" strike="noStrike" dirty="0">
                <a:solidFill>
                  <a:srgbClr val="000000"/>
                </a:solidFill>
                <a:effectLst/>
                <a:latin typeface="Times New Roman" panose="02020603050405020304" pitchFamily="18" charset="0"/>
              </a:rPr>
              <a:t> com outras situações </a:t>
            </a:r>
            <a:endParaRPr lang="pt-BR" sz="1800" b="1" i="0" u="none" strike="noStrike" dirty="0">
              <a:solidFill>
                <a:srgbClr val="000000"/>
              </a:solidFill>
              <a:effectLst/>
              <a:latin typeface="Times New Roman" panose="02020603050405020304" pitchFamily="18" charset="0"/>
            </a:endParaRPr>
          </a:p>
          <a:p>
            <a:pPr rtl="0" fontAlgn="base">
              <a:spcBef>
                <a:spcPts val="560"/>
              </a:spcBef>
              <a:spcAft>
                <a:spcPts val="0"/>
              </a:spcAft>
              <a:buFont typeface="Arial" panose="020B0604020202020204" pitchFamily="34" charset="0"/>
              <a:buChar char="•"/>
            </a:pPr>
            <a:r>
              <a:rPr lang="pt-BR" sz="1800" b="1" i="0" u="none" strike="noStrike" dirty="0">
                <a:solidFill>
                  <a:srgbClr val="000000"/>
                </a:solidFill>
                <a:effectLst/>
                <a:latin typeface="Times New Roman" panose="02020603050405020304" pitchFamily="18" charset="0"/>
              </a:rPr>
              <a:t>por aconselhamento</a:t>
            </a:r>
            <a:r>
              <a:rPr lang="pt-BR" sz="1800" b="0" i="0" u="none" strike="noStrike" dirty="0">
                <a:solidFill>
                  <a:srgbClr val="000000"/>
                </a:solidFill>
                <a:effectLst/>
                <a:latin typeface="Times New Roman" panose="02020603050405020304" pitchFamily="18" charset="0"/>
              </a:rPr>
              <a:t> (dominar o centro do tabuleiro)</a:t>
            </a:r>
            <a:endParaRPr lang="pt-BR" sz="1800" b="1" i="0" u="none" strike="noStrike" dirty="0">
              <a:solidFill>
                <a:srgbClr val="000000"/>
              </a:solidFill>
              <a:effectLst/>
              <a:latin typeface="Times New Roman" panose="02020603050405020304" pitchFamily="18" charset="0"/>
            </a:endParaRPr>
          </a:p>
          <a:p>
            <a:endParaRPr lang="pt-BR" dirty="0"/>
          </a:p>
        </p:txBody>
      </p:sp>
    </p:spTree>
    <p:extLst>
      <p:ext uri="{BB962C8B-B14F-4D97-AF65-F5344CB8AC3E}">
        <p14:creationId xmlns:p14="http://schemas.microsoft.com/office/powerpoint/2010/main" val="16279978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7D2301-3A01-F949-80F8-89C252BFAB11}"/>
              </a:ext>
            </a:extLst>
          </p:cNvPr>
          <p:cNvSpPr>
            <a:spLocks noGrp="1"/>
          </p:cNvSpPr>
          <p:nvPr>
            <p:ph type="title"/>
          </p:nvPr>
        </p:nvSpPr>
        <p:spPr/>
        <p:txBody>
          <a:bodyPr/>
          <a:lstStyle/>
          <a:p>
            <a:r>
              <a:rPr lang="pt-BR" dirty="0"/>
              <a:t>Referencias e indicações</a:t>
            </a:r>
          </a:p>
        </p:txBody>
      </p:sp>
      <p:sp>
        <p:nvSpPr>
          <p:cNvPr id="3" name="Espaço Reservado para Número de Slide 2">
            <a:extLst>
              <a:ext uri="{FF2B5EF4-FFF2-40B4-BE49-F238E27FC236}">
                <a16:creationId xmlns:a16="http://schemas.microsoft.com/office/drawing/2014/main" id="{619AE7A7-51BE-AC49-8095-F54ED58CF151}"/>
              </a:ext>
            </a:extLst>
          </p:cNvPr>
          <p:cNvSpPr>
            <a:spLocks noGrp="1"/>
          </p:cNvSpPr>
          <p:nvPr>
            <p:ph type="sldNum" sz="quarter" idx="10"/>
          </p:nvPr>
        </p:nvSpPr>
        <p:spPr/>
        <p:txBody>
          <a:bodyPr/>
          <a:lstStyle/>
          <a:p>
            <a:fld id="{E92A0AE8-7FE7-4E7E-92EB-E4F84B95CD97}" type="slidenum">
              <a:rPr lang="pt-BR" smtClean="0"/>
              <a:pPr/>
              <a:t>79</a:t>
            </a:fld>
            <a:endParaRPr lang="pt-BR" dirty="0"/>
          </a:p>
        </p:txBody>
      </p:sp>
      <p:sp>
        <p:nvSpPr>
          <p:cNvPr id="4" name="Espaço Reservado para Texto 3">
            <a:extLst>
              <a:ext uri="{FF2B5EF4-FFF2-40B4-BE49-F238E27FC236}">
                <a16:creationId xmlns:a16="http://schemas.microsoft.com/office/drawing/2014/main" id="{F0954BF6-1FDA-CB46-9D9A-469D71EA1A08}"/>
              </a:ext>
            </a:extLst>
          </p:cNvPr>
          <p:cNvSpPr>
            <a:spLocks noGrp="1"/>
          </p:cNvSpPr>
          <p:nvPr>
            <p:ph type="body" sz="quarter" idx="11"/>
          </p:nvPr>
        </p:nvSpPr>
        <p:spPr/>
        <p:txBody>
          <a:bodyPr>
            <a:normAutofit lnSpcReduction="10000"/>
          </a:bodyPr>
          <a:lstStyle/>
          <a:p>
            <a:pPr marL="457200" indent="-457200" algn="just" fontAlgn="base">
              <a:spcAft>
                <a:spcPts val="0"/>
              </a:spcAft>
              <a:buFont typeface="Wingdings" pitchFamily="2" charset="2"/>
              <a:buChar char="v"/>
            </a:pPr>
            <a:r>
              <a:rPr lang="pt-BR" sz="3600" dirty="0"/>
              <a:t>Livros gerais, em português</a:t>
            </a:r>
          </a:p>
          <a:p>
            <a:pPr marL="914400" lvl="2" indent="-457200" algn="just" fontAlgn="base">
              <a:spcBef>
                <a:spcPts val="1000"/>
              </a:spcBef>
              <a:buFont typeface="Wingdings" pitchFamily="2" charset="2"/>
              <a:buChar char="v"/>
            </a:pPr>
            <a:r>
              <a:rPr lang="pt-BR" sz="3200" dirty="0"/>
              <a:t>Bittencourt, G. Inteligência Artificial: ferramentas e teorias (terceira edição). Editora da UFSC, Florianópolis, 2006.</a:t>
            </a:r>
          </a:p>
          <a:p>
            <a:pPr marL="914400" lvl="2" indent="-457200" algn="just" fontAlgn="base">
              <a:spcBef>
                <a:spcPts val="1000"/>
              </a:spcBef>
              <a:buFont typeface="Wingdings" pitchFamily="2" charset="2"/>
              <a:buChar char="v"/>
            </a:pPr>
            <a:r>
              <a:rPr lang="pt-BR" sz="3200" dirty="0" err="1"/>
              <a:t>Rich</a:t>
            </a:r>
            <a:r>
              <a:rPr lang="pt-BR" sz="3200" dirty="0"/>
              <a:t>, E. &amp; Knight, </a:t>
            </a:r>
            <a:r>
              <a:rPr lang="pt-BR" sz="3200" dirty="0" err="1"/>
              <a:t>K</a:t>
            </a:r>
            <a:r>
              <a:rPr lang="pt-BR" sz="3200" dirty="0"/>
              <a:t>. Inteligência Artificial. Makron Books, Rio de Janeiro, 1994.</a:t>
            </a:r>
          </a:p>
          <a:p>
            <a:pPr marL="914400" lvl="2" indent="-457200" algn="just" fontAlgn="base">
              <a:spcBef>
                <a:spcPts val="1000"/>
              </a:spcBef>
              <a:buFont typeface="Wingdings" pitchFamily="2" charset="2"/>
              <a:buChar char="v"/>
            </a:pPr>
            <a:r>
              <a:rPr lang="pt-BR" sz="3200" dirty="0"/>
              <a:t>RUSSELL, S. e NORVIG, P. Inteligência Artificial. Editora Campus, 2004 </a:t>
            </a:r>
          </a:p>
          <a:p>
            <a:pPr marL="914400" lvl="2" indent="-457200" algn="just" fontAlgn="base">
              <a:spcBef>
                <a:spcPts val="1000"/>
              </a:spcBef>
              <a:buFont typeface="Wingdings" pitchFamily="2" charset="2"/>
              <a:buChar char="v"/>
            </a:pPr>
            <a:r>
              <a:rPr lang="pt-BR" sz="3200" dirty="0"/>
              <a:t>LUGER, G. Inteligência Artificial: estruturas e estratégias para a solução de problemas complexos. </a:t>
            </a:r>
            <a:r>
              <a:rPr lang="pt-BR" sz="3200" dirty="0" err="1"/>
              <a:t>Bookman</a:t>
            </a:r>
            <a:r>
              <a:rPr lang="pt-BR" sz="3200" dirty="0"/>
              <a:t>. Porto Alegre, 2004 </a:t>
            </a:r>
          </a:p>
          <a:p>
            <a:endParaRPr lang="pt-BR" dirty="0"/>
          </a:p>
        </p:txBody>
      </p:sp>
    </p:spTree>
    <p:extLst>
      <p:ext uri="{BB962C8B-B14F-4D97-AF65-F5344CB8AC3E}">
        <p14:creationId xmlns:p14="http://schemas.microsoft.com/office/powerpoint/2010/main" val="28638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511DB1-B3F4-A54F-A86A-DECDC1099B3E}"/>
              </a:ext>
            </a:extLst>
          </p:cNvPr>
          <p:cNvSpPr>
            <a:spLocks noGrp="1"/>
          </p:cNvSpPr>
          <p:nvPr>
            <p:ph type="title"/>
          </p:nvPr>
        </p:nvSpPr>
        <p:spPr/>
        <p:txBody>
          <a:bodyPr/>
          <a:lstStyle/>
          <a:p>
            <a:r>
              <a:rPr lang="pt-BR" dirty="0"/>
              <a:t>Definição de inteligência</a:t>
            </a:r>
          </a:p>
        </p:txBody>
      </p:sp>
      <p:sp>
        <p:nvSpPr>
          <p:cNvPr id="3" name="Espaço Reservado para Número de Slide 2">
            <a:extLst>
              <a:ext uri="{FF2B5EF4-FFF2-40B4-BE49-F238E27FC236}">
                <a16:creationId xmlns:a16="http://schemas.microsoft.com/office/drawing/2014/main" id="{F7616C55-5E60-8D47-8149-19971D496CE9}"/>
              </a:ext>
            </a:extLst>
          </p:cNvPr>
          <p:cNvSpPr>
            <a:spLocks noGrp="1"/>
          </p:cNvSpPr>
          <p:nvPr>
            <p:ph type="sldNum" sz="quarter" idx="10"/>
          </p:nvPr>
        </p:nvSpPr>
        <p:spPr/>
        <p:txBody>
          <a:bodyPr/>
          <a:lstStyle/>
          <a:p>
            <a:fld id="{E92A0AE8-7FE7-4E7E-92EB-E4F84B95CD97}" type="slidenum">
              <a:rPr lang="pt-BR" smtClean="0"/>
              <a:pPr/>
              <a:t>8</a:t>
            </a:fld>
            <a:endParaRPr lang="pt-BR" dirty="0"/>
          </a:p>
        </p:txBody>
      </p:sp>
      <p:sp>
        <p:nvSpPr>
          <p:cNvPr id="4" name="Espaço Reservado para Texto 3">
            <a:extLst>
              <a:ext uri="{FF2B5EF4-FFF2-40B4-BE49-F238E27FC236}">
                <a16:creationId xmlns:a16="http://schemas.microsoft.com/office/drawing/2014/main" id="{07D233B6-DC53-634D-9C8F-5F04104C33C4}"/>
              </a:ext>
            </a:extLst>
          </p:cNvPr>
          <p:cNvSpPr>
            <a:spLocks noGrp="1"/>
          </p:cNvSpPr>
          <p:nvPr>
            <p:ph type="body" sz="quarter" idx="11"/>
          </p:nvPr>
        </p:nvSpPr>
        <p:spPr/>
        <p:txBody>
          <a:bodyPr>
            <a:normAutofit/>
          </a:bodyPr>
          <a:lstStyle/>
          <a:p>
            <a:pPr marL="571500" indent="-571500">
              <a:buFont typeface="Wingdings" pitchFamily="2" charset="2"/>
              <a:buChar char="v"/>
            </a:pPr>
            <a:r>
              <a:rPr lang="pt-BR" sz="4000" dirty="0"/>
              <a:t>Os seres </a:t>
            </a:r>
            <a:r>
              <a:rPr lang="pt-BR" sz="4000" dirty="0">
                <a:highlight>
                  <a:srgbClr val="FFFF00"/>
                </a:highlight>
              </a:rPr>
              <a:t>Humanos</a:t>
            </a:r>
            <a:r>
              <a:rPr lang="pt-BR" sz="4000" dirty="0"/>
              <a:t> estão em constante interação com o ambiente </a:t>
            </a:r>
            <a:r>
              <a:rPr lang="pt-BR" sz="4000" dirty="0">
                <a:highlight>
                  <a:srgbClr val="FFFF00"/>
                </a:highlight>
              </a:rPr>
              <a:t>recebendo</a:t>
            </a:r>
            <a:r>
              <a:rPr lang="pt-BR" sz="4000" dirty="0"/>
              <a:t> estímulos e </a:t>
            </a:r>
            <a:r>
              <a:rPr lang="pt-BR" sz="4000" dirty="0">
                <a:highlight>
                  <a:srgbClr val="FFFF00"/>
                </a:highlight>
              </a:rPr>
              <a:t>reagindo</a:t>
            </a:r>
            <a:r>
              <a:rPr lang="pt-BR" sz="4000" dirty="0"/>
              <a:t> a eles</a:t>
            </a:r>
          </a:p>
          <a:p>
            <a:pPr marL="571500" indent="-571500">
              <a:buFont typeface="Wingdings" pitchFamily="2" charset="2"/>
              <a:buChar char="v"/>
            </a:pPr>
            <a:r>
              <a:rPr lang="pt-BR" sz="4000" dirty="0"/>
              <a:t>Numerosas situações que não são corriqueiras</a:t>
            </a:r>
          </a:p>
          <a:p>
            <a:pPr marL="571500" indent="-571500">
              <a:buFont typeface="Wingdings" pitchFamily="2" charset="2"/>
              <a:buChar char="v"/>
            </a:pPr>
            <a:r>
              <a:rPr lang="pt-BR" sz="4000" dirty="0"/>
              <a:t>Necessidade de </a:t>
            </a:r>
            <a:r>
              <a:rPr lang="pt-BR" sz="4000" dirty="0">
                <a:highlight>
                  <a:srgbClr val="FFFF00"/>
                </a:highlight>
              </a:rPr>
              <a:t>adaptação</a:t>
            </a:r>
            <a:r>
              <a:rPr lang="pt-BR" sz="4000" dirty="0"/>
              <a:t> para superar as adversidades inéditas</a:t>
            </a:r>
          </a:p>
          <a:p>
            <a:pPr marL="571500" indent="-571500">
              <a:buFont typeface="Wingdings" pitchFamily="2" charset="2"/>
              <a:buChar char="v"/>
            </a:pPr>
            <a:r>
              <a:rPr lang="pt-BR" sz="4000" dirty="0"/>
              <a:t>Resultado é adquirir </a:t>
            </a:r>
            <a:r>
              <a:rPr lang="pt-BR" sz="4000" dirty="0">
                <a:highlight>
                  <a:srgbClr val="FFFF00"/>
                </a:highlight>
              </a:rPr>
              <a:t>conhecimento</a:t>
            </a:r>
          </a:p>
        </p:txBody>
      </p:sp>
    </p:spTree>
    <p:extLst>
      <p:ext uri="{BB962C8B-B14F-4D97-AF65-F5344CB8AC3E}">
        <p14:creationId xmlns:p14="http://schemas.microsoft.com/office/powerpoint/2010/main" val="7595754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AEDB8B-06FB-423B-B7D7-0B5FF27C045B}"/>
              </a:ext>
            </a:extLst>
          </p:cNvPr>
          <p:cNvSpPr>
            <a:spLocks noGrp="1"/>
          </p:cNvSpPr>
          <p:nvPr>
            <p:ph type="title"/>
          </p:nvPr>
        </p:nvSpPr>
        <p:spPr/>
        <p:txBody>
          <a:bodyPr anchor="t" anchorCtr="0"/>
          <a:lstStyle/>
          <a:p>
            <a:r>
              <a:rPr lang="pt-BR" dirty="0"/>
              <a:t>FORMATAÇÃO PADRÃO DA EAD</a:t>
            </a:r>
          </a:p>
        </p:txBody>
      </p:sp>
      <p:sp>
        <p:nvSpPr>
          <p:cNvPr id="3" name="Espaço Reservado para Número de Slide 2">
            <a:extLst>
              <a:ext uri="{FF2B5EF4-FFF2-40B4-BE49-F238E27FC236}">
                <a16:creationId xmlns:a16="http://schemas.microsoft.com/office/drawing/2014/main" id="{F10D53BA-DA0A-400F-8088-4095C11398FA}"/>
              </a:ext>
            </a:extLst>
          </p:cNvPr>
          <p:cNvSpPr>
            <a:spLocks noGrp="1"/>
          </p:cNvSpPr>
          <p:nvPr>
            <p:ph type="sldNum" sz="quarter" idx="10"/>
          </p:nvPr>
        </p:nvSpPr>
        <p:spPr/>
        <p:txBody>
          <a:bodyPr/>
          <a:lstStyle/>
          <a:p>
            <a:fld id="{E92A0AE8-7FE7-4E7E-92EB-E4F84B95CD97}" type="slidenum">
              <a:rPr lang="pt-BR" smtClean="0"/>
              <a:pPr/>
              <a:t>80</a:t>
            </a:fld>
            <a:endParaRPr lang="pt-BR" dirty="0"/>
          </a:p>
        </p:txBody>
      </p:sp>
      <p:sp>
        <p:nvSpPr>
          <p:cNvPr id="4" name="Espaço Reservado para Texto 3">
            <a:extLst>
              <a:ext uri="{FF2B5EF4-FFF2-40B4-BE49-F238E27FC236}">
                <a16:creationId xmlns:a16="http://schemas.microsoft.com/office/drawing/2014/main" id="{6B4418D2-6881-4C98-A1BA-3D5C2F6A5277}"/>
              </a:ext>
            </a:extLst>
          </p:cNvPr>
          <p:cNvSpPr>
            <a:spLocks noGrp="1"/>
          </p:cNvSpPr>
          <p:nvPr>
            <p:ph type="body" sz="quarter" idx="11"/>
          </p:nvPr>
        </p:nvSpPr>
        <p:spPr/>
        <p:txBody>
          <a:bodyPr>
            <a:normAutofit fontScale="55000" lnSpcReduction="20000"/>
          </a:bodyPr>
          <a:lstStyle/>
          <a:p>
            <a:pPr>
              <a:lnSpc>
                <a:spcPct val="120000"/>
              </a:lnSpc>
              <a:spcAft>
                <a:spcPts val="1800"/>
              </a:spcAft>
            </a:pPr>
            <a:r>
              <a:rPr lang="pt-BR" dirty="0">
                <a:solidFill>
                  <a:srgbClr val="FF0000"/>
                </a:solidFill>
              </a:rPr>
              <a:t>* Colocar Fonte em todas as imagens, se for uma imagem elaborada pelo professor, colocar “imagem elaborada pelo professor”, ou se em formato de gráfico “gráfico produzido pelo professor”, arquivo pessoal “arquivo pessoal do professor” </a:t>
            </a:r>
          </a:p>
          <a:p>
            <a:pPr>
              <a:lnSpc>
                <a:spcPct val="120000"/>
              </a:lnSpc>
              <a:spcAft>
                <a:spcPts val="1800"/>
              </a:spcAft>
            </a:pPr>
            <a:r>
              <a:rPr lang="pt-BR" dirty="0">
                <a:solidFill>
                  <a:srgbClr val="FF0000"/>
                </a:solidFill>
              </a:rPr>
              <a:t>* O texto do conteúdo do slide deve ser alinhado à esquerda (para evitar "buracos" no texto), procurem usar no mínimo tamanho 24.</a:t>
            </a:r>
          </a:p>
          <a:p>
            <a:pPr>
              <a:lnSpc>
                <a:spcPct val="120000"/>
              </a:lnSpc>
              <a:spcAft>
                <a:spcPts val="1800"/>
              </a:spcAft>
            </a:pPr>
            <a:r>
              <a:rPr lang="pt-BR" dirty="0">
                <a:solidFill>
                  <a:srgbClr val="FF0000"/>
                </a:solidFill>
              </a:rPr>
              <a:t>* Títulos devem ser iguais em formatação, fonte mínima 29 e máxima 32, em negrito, caixa alta,  alinhado à esquerda.</a:t>
            </a:r>
          </a:p>
          <a:p>
            <a:pPr>
              <a:lnSpc>
                <a:spcPct val="120000"/>
              </a:lnSpc>
              <a:spcAft>
                <a:spcPts val="1800"/>
              </a:spcAft>
            </a:pPr>
            <a:r>
              <a:rPr lang="pt-BR" dirty="0">
                <a:solidFill>
                  <a:srgbClr val="FF0000"/>
                </a:solidFill>
              </a:rPr>
              <a:t>* O tamanho da fonte do conteúdo não deve ser superior a fonte do título, ou seja, se as fontes estão no tamanho 29, o conteúdo deve estar no máximo tamanho 28. A letra deve ser “</a:t>
            </a:r>
            <a:r>
              <a:rPr lang="pt-BR" dirty="0" err="1">
                <a:solidFill>
                  <a:srgbClr val="FF0000"/>
                </a:solidFill>
              </a:rPr>
              <a:t>Calibri</a:t>
            </a:r>
            <a:r>
              <a:rPr lang="pt-BR" dirty="0">
                <a:solidFill>
                  <a:srgbClr val="FF0000"/>
                </a:solidFill>
              </a:rPr>
              <a:t>”.</a:t>
            </a:r>
          </a:p>
          <a:p>
            <a:pPr>
              <a:lnSpc>
                <a:spcPct val="120000"/>
              </a:lnSpc>
              <a:spcAft>
                <a:spcPts val="1800"/>
              </a:spcAft>
            </a:pPr>
            <a:r>
              <a:rPr lang="pt-BR" dirty="0">
                <a:solidFill>
                  <a:srgbClr val="FF0000"/>
                </a:solidFill>
              </a:rPr>
              <a:t>* Todos os slides devem conter títulos, os que não tem deve-se usar o título do slide anterior.</a:t>
            </a:r>
          </a:p>
          <a:p>
            <a:pPr>
              <a:lnSpc>
                <a:spcPct val="120000"/>
              </a:lnSpc>
              <a:spcAft>
                <a:spcPts val="1800"/>
              </a:spcAft>
            </a:pPr>
            <a:r>
              <a:rPr lang="pt-BR" dirty="0">
                <a:solidFill>
                  <a:srgbClr val="FF0000"/>
                </a:solidFill>
              </a:rPr>
              <a:t>Se todos os slides não estiverem com essa formatação serão devolvidos para o ajuste.</a:t>
            </a:r>
          </a:p>
          <a:p>
            <a:endParaRPr lang="pt-BR" dirty="0"/>
          </a:p>
        </p:txBody>
      </p:sp>
    </p:spTree>
    <p:extLst>
      <p:ext uri="{BB962C8B-B14F-4D97-AF65-F5344CB8AC3E}">
        <p14:creationId xmlns:p14="http://schemas.microsoft.com/office/powerpoint/2010/main" val="25575780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Referência </a:t>
            </a:r>
          </a:p>
        </p:txBody>
      </p:sp>
      <p:sp>
        <p:nvSpPr>
          <p:cNvPr id="3" name="Espaço Reservado para Número de Slide 2"/>
          <p:cNvSpPr>
            <a:spLocks noGrp="1"/>
          </p:cNvSpPr>
          <p:nvPr>
            <p:ph type="sldNum" sz="quarter" idx="10"/>
          </p:nvPr>
        </p:nvSpPr>
        <p:spPr/>
        <p:txBody>
          <a:bodyPr/>
          <a:lstStyle/>
          <a:p>
            <a:fld id="{E92A0AE8-7FE7-4E7E-92EB-E4F84B95CD97}" type="slidenum">
              <a:rPr lang="pt-BR" smtClean="0"/>
              <a:pPr/>
              <a:t>81</a:t>
            </a:fld>
            <a:endParaRPr lang="pt-BR" dirty="0"/>
          </a:p>
        </p:txBody>
      </p:sp>
      <p:sp>
        <p:nvSpPr>
          <p:cNvPr id="4" name="Espaço Reservado para Texto 3"/>
          <p:cNvSpPr>
            <a:spLocks noGrp="1"/>
          </p:cNvSpPr>
          <p:nvPr>
            <p:ph type="body" sz="quarter" idx="11"/>
          </p:nvPr>
        </p:nvSpPr>
        <p:spPr/>
        <p:txBody>
          <a:bodyPr>
            <a:normAutofit fontScale="92500" lnSpcReduction="20000"/>
          </a:bodyPr>
          <a:lstStyle/>
          <a:p>
            <a:r>
              <a:rPr lang="pt-BR" b="1" u="sng" dirty="0"/>
              <a:t>Referências em Imagens</a:t>
            </a:r>
            <a:r>
              <a:rPr lang="pt-BR" dirty="0"/>
              <a:t>: Para evitarmos alguns transtornos em relação às referências das imagens e também melhoramos a "estética" do material, vamos adotar o seguinte padrão:</a:t>
            </a:r>
          </a:p>
          <a:p>
            <a:r>
              <a:rPr lang="pt-BR" b="1" u="sng" dirty="0"/>
              <a:t>Não será usado mais "Encurtadores"</a:t>
            </a:r>
            <a:r>
              <a:rPr lang="pt-BR" dirty="0"/>
              <a:t> (sejam eles de quaisquer espécies, pois eles têm um tempo de vida útil e acabam expirando).</a:t>
            </a:r>
          </a:p>
          <a:p>
            <a:r>
              <a:rPr lang="pt-BR" dirty="0"/>
              <a:t>Todas as referências de imagens, tabelas ou gráficos </a:t>
            </a:r>
            <a:r>
              <a:rPr lang="pt-BR" b="1" u="sng" dirty="0"/>
              <a:t>deverão constar ao final do material</a:t>
            </a:r>
            <a:r>
              <a:rPr lang="pt-BR" dirty="0"/>
              <a:t> (da mesma forma como é feito com as referências bibliográficas).</a:t>
            </a:r>
          </a:p>
          <a:p>
            <a:r>
              <a:rPr lang="pt-BR" dirty="0"/>
              <a:t>Quando uma imagem for inserida no material, deve-se indicar o </a:t>
            </a:r>
            <a:r>
              <a:rPr lang="pt-BR" b="1" dirty="0"/>
              <a:t>Título da Imagem</a:t>
            </a:r>
            <a:r>
              <a:rPr lang="pt-BR" dirty="0"/>
              <a:t> ou apenas "Fig01 (por exemplo), e ao final, indicar a fonte (link da imagem) </a:t>
            </a:r>
            <a:r>
              <a:rPr lang="pt-BR" b="1" u="sng" dirty="0"/>
              <a:t>seguida da data do acesso</a:t>
            </a:r>
            <a:r>
              <a:rPr lang="pt-BR" dirty="0"/>
              <a:t>. Exemplo: Fig01: </a:t>
            </a:r>
            <a:r>
              <a:rPr lang="pt-BR" u="sng" dirty="0">
                <a:hlinkClick r:id="rId2"/>
              </a:rPr>
              <a:t>http://www.</a:t>
            </a:r>
            <a:r>
              <a:rPr lang="pt-BR" dirty="0"/>
              <a:t>.. &lt;Acesso em: </a:t>
            </a:r>
            <a:r>
              <a:rPr lang="pt-BR" dirty="0" err="1"/>
              <a:t>xx</a:t>
            </a:r>
            <a:r>
              <a:rPr lang="pt-BR" dirty="0"/>
              <a:t>/</a:t>
            </a:r>
            <a:r>
              <a:rPr lang="pt-BR" dirty="0" err="1"/>
              <a:t>xx</a:t>
            </a:r>
            <a:r>
              <a:rPr lang="pt-BR" dirty="0"/>
              <a:t>/</a:t>
            </a:r>
            <a:r>
              <a:rPr lang="pt-BR" dirty="0" err="1"/>
              <a:t>xxxx</a:t>
            </a:r>
            <a:r>
              <a:rPr lang="pt-BR" dirty="0"/>
              <a:t>&gt; (Recomendação da Bibliotecária Inês)</a:t>
            </a:r>
          </a:p>
        </p:txBody>
      </p:sp>
    </p:spTree>
    <p:extLst>
      <p:ext uri="{BB962C8B-B14F-4D97-AF65-F5344CB8AC3E}">
        <p14:creationId xmlns:p14="http://schemas.microsoft.com/office/powerpoint/2010/main" val="4534487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Número de Slide 2"/>
          <p:cNvSpPr>
            <a:spLocks noGrp="1"/>
          </p:cNvSpPr>
          <p:nvPr>
            <p:ph type="sldNum" sz="quarter" idx="10"/>
          </p:nvPr>
        </p:nvSpPr>
        <p:spPr/>
        <p:txBody>
          <a:bodyPr/>
          <a:lstStyle/>
          <a:p>
            <a:fld id="{E92A0AE8-7FE7-4E7E-92EB-E4F84B95CD97}" type="slidenum">
              <a:rPr lang="pt-BR" smtClean="0"/>
              <a:pPr/>
              <a:t>82</a:t>
            </a:fld>
            <a:endParaRPr lang="pt-BR" dirty="0"/>
          </a:p>
        </p:txBody>
      </p:sp>
      <p:sp>
        <p:nvSpPr>
          <p:cNvPr id="4" name="Espaço Reservado para Texto 3"/>
          <p:cNvSpPr>
            <a:spLocks noGrp="1"/>
          </p:cNvSpPr>
          <p:nvPr>
            <p:ph type="body" sz="quarter" idx="11"/>
          </p:nvPr>
        </p:nvSpPr>
        <p:spPr/>
        <p:txBody>
          <a:bodyPr/>
          <a:lstStyle/>
          <a:p>
            <a:r>
              <a:rPr lang="pt-BR"/>
              <a:t>Todos os materiais para gravação devem ser encaminhados com no mínimo 7 dias de antecedência, com exceção dos materiais para os encontros ao vivo, que devem ser encaminhados em uma única data especificado no cronograma enviado pela secretária </a:t>
            </a:r>
            <a:r>
              <a:rPr lang="pt-BR">
                <a:hlinkClick r:id="rId2"/>
              </a:rPr>
              <a:t>camilacarvalho@Unipar.br</a:t>
            </a:r>
            <a:r>
              <a:rPr lang="pt-BR"/>
              <a:t> </a:t>
            </a:r>
          </a:p>
          <a:p>
            <a:endParaRPr lang="pt-BR"/>
          </a:p>
        </p:txBody>
      </p:sp>
    </p:spTree>
    <p:extLst>
      <p:ext uri="{BB962C8B-B14F-4D97-AF65-F5344CB8AC3E}">
        <p14:creationId xmlns:p14="http://schemas.microsoft.com/office/powerpoint/2010/main" val="1238620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8FD6B0-267D-BB4F-A8D1-0AA940C40182}"/>
              </a:ext>
            </a:extLst>
          </p:cNvPr>
          <p:cNvSpPr>
            <a:spLocks noGrp="1"/>
          </p:cNvSpPr>
          <p:nvPr>
            <p:ph type="title"/>
          </p:nvPr>
        </p:nvSpPr>
        <p:spPr/>
        <p:txBody>
          <a:bodyPr/>
          <a:lstStyle/>
          <a:p>
            <a:endParaRPr lang="pt-BR"/>
          </a:p>
        </p:txBody>
      </p:sp>
      <p:sp>
        <p:nvSpPr>
          <p:cNvPr id="3" name="Espaço Reservado para Número de Slide 2">
            <a:extLst>
              <a:ext uri="{FF2B5EF4-FFF2-40B4-BE49-F238E27FC236}">
                <a16:creationId xmlns:a16="http://schemas.microsoft.com/office/drawing/2014/main" id="{C537E9F8-D530-0244-8173-91794907EF36}"/>
              </a:ext>
            </a:extLst>
          </p:cNvPr>
          <p:cNvSpPr>
            <a:spLocks noGrp="1"/>
          </p:cNvSpPr>
          <p:nvPr>
            <p:ph type="sldNum" sz="quarter" idx="10"/>
          </p:nvPr>
        </p:nvSpPr>
        <p:spPr/>
        <p:txBody>
          <a:bodyPr/>
          <a:lstStyle/>
          <a:p>
            <a:fld id="{E92A0AE8-7FE7-4E7E-92EB-E4F84B95CD97}" type="slidenum">
              <a:rPr lang="pt-BR" smtClean="0"/>
              <a:pPr/>
              <a:t>83</a:t>
            </a:fld>
            <a:endParaRPr lang="pt-BR" dirty="0"/>
          </a:p>
        </p:txBody>
      </p:sp>
      <p:sp>
        <p:nvSpPr>
          <p:cNvPr id="4" name="Espaço Reservado para Texto 3">
            <a:extLst>
              <a:ext uri="{FF2B5EF4-FFF2-40B4-BE49-F238E27FC236}">
                <a16:creationId xmlns:a16="http://schemas.microsoft.com/office/drawing/2014/main" id="{5274E08F-245C-4144-A0C8-510142725A5C}"/>
              </a:ext>
            </a:extLst>
          </p:cNvPr>
          <p:cNvSpPr>
            <a:spLocks noGrp="1"/>
          </p:cNvSpPr>
          <p:nvPr>
            <p:ph type="body" sz="quarter" idx="11"/>
          </p:nvPr>
        </p:nvSpPr>
        <p:spPr/>
        <p:txBody>
          <a:bodyPr/>
          <a:lstStyle/>
          <a:p>
            <a:r>
              <a:rPr lang="pt-BR" dirty="0"/>
              <a:t>A forma com que cérebro realiza todas essa suas tarefas ainda não é plenamente</a:t>
            </a:r>
          </a:p>
          <a:p>
            <a:r>
              <a:rPr lang="pt-BR" dirty="0"/>
              <a:t>conhecida, contudo já é de conhecimento que sua constituição é formada basicamente</a:t>
            </a:r>
          </a:p>
          <a:p>
            <a:r>
              <a:rPr lang="pt-BR" dirty="0"/>
              <a:t>através de várias unidades de processamento denominados neurônios, estes são altamente</a:t>
            </a:r>
          </a:p>
          <a:p>
            <a:r>
              <a:rPr lang="pt-BR" dirty="0"/>
              <a:t>conectados entre si (JUNIOR, 2000).</a:t>
            </a:r>
          </a:p>
        </p:txBody>
      </p:sp>
    </p:spTree>
    <p:extLst>
      <p:ext uri="{BB962C8B-B14F-4D97-AF65-F5344CB8AC3E}">
        <p14:creationId xmlns:p14="http://schemas.microsoft.com/office/powerpoint/2010/main" val="25463334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05B11B-F019-D74A-885B-D656DDD9EB62}"/>
              </a:ext>
            </a:extLst>
          </p:cNvPr>
          <p:cNvSpPr>
            <a:spLocks noGrp="1"/>
          </p:cNvSpPr>
          <p:nvPr>
            <p:ph type="title"/>
          </p:nvPr>
        </p:nvSpPr>
        <p:spPr/>
        <p:txBody>
          <a:bodyPr/>
          <a:lstStyle/>
          <a:p>
            <a:endParaRPr lang="pt-BR"/>
          </a:p>
        </p:txBody>
      </p:sp>
      <p:sp>
        <p:nvSpPr>
          <p:cNvPr id="3" name="Espaço Reservado para Número de Slide 2">
            <a:extLst>
              <a:ext uri="{FF2B5EF4-FFF2-40B4-BE49-F238E27FC236}">
                <a16:creationId xmlns:a16="http://schemas.microsoft.com/office/drawing/2014/main" id="{C8FFD056-DA09-9142-B331-A94452C7373A}"/>
              </a:ext>
            </a:extLst>
          </p:cNvPr>
          <p:cNvSpPr>
            <a:spLocks noGrp="1"/>
          </p:cNvSpPr>
          <p:nvPr>
            <p:ph type="sldNum" sz="quarter" idx="10"/>
          </p:nvPr>
        </p:nvSpPr>
        <p:spPr/>
        <p:txBody>
          <a:bodyPr/>
          <a:lstStyle/>
          <a:p>
            <a:fld id="{E92A0AE8-7FE7-4E7E-92EB-E4F84B95CD97}" type="slidenum">
              <a:rPr lang="pt-BR" smtClean="0"/>
              <a:pPr/>
              <a:t>84</a:t>
            </a:fld>
            <a:endParaRPr lang="pt-BR" dirty="0"/>
          </a:p>
        </p:txBody>
      </p:sp>
      <p:sp>
        <p:nvSpPr>
          <p:cNvPr id="4" name="Espaço Reservado para Texto 3">
            <a:extLst>
              <a:ext uri="{FF2B5EF4-FFF2-40B4-BE49-F238E27FC236}">
                <a16:creationId xmlns:a16="http://schemas.microsoft.com/office/drawing/2014/main" id="{8DAF928F-5E6E-3A42-ADCA-A36D572F058F}"/>
              </a:ext>
            </a:extLst>
          </p:cNvPr>
          <p:cNvSpPr>
            <a:spLocks noGrp="1"/>
          </p:cNvSpPr>
          <p:nvPr>
            <p:ph type="body" sz="quarter" idx="11"/>
          </p:nvPr>
        </p:nvSpPr>
        <p:spPr/>
        <p:txBody>
          <a:bodyPr/>
          <a:lstStyle/>
          <a:p>
            <a:r>
              <a:rPr lang="pt-BR" dirty="0"/>
              <a:t>É devido a ampla conectividade que os neurônios realizam entre si, que há a troca</a:t>
            </a:r>
          </a:p>
          <a:p>
            <a:r>
              <a:rPr lang="pt-BR" dirty="0"/>
              <a:t>de informações entre eles, através dessa troca é constituída a inteligência biológica.</a:t>
            </a:r>
          </a:p>
        </p:txBody>
      </p:sp>
    </p:spTree>
    <p:extLst>
      <p:ext uri="{BB962C8B-B14F-4D97-AF65-F5344CB8AC3E}">
        <p14:creationId xmlns:p14="http://schemas.microsoft.com/office/powerpoint/2010/main" val="27980137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A464CC-CE58-7E4C-ACE0-3A2F0F5C0643}"/>
              </a:ext>
            </a:extLst>
          </p:cNvPr>
          <p:cNvSpPr>
            <a:spLocks noGrp="1"/>
          </p:cNvSpPr>
          <p:nvPr>
            <p:ph type="title"/>
          </p:nvPr>
        </p:nvSpPr>
        <p:spPr/>
        <p:txBody>
          <a:bodyPr/>
          <a:lstStyle/>
          <a:p>
            <a:endParaRPr lang="pt-BR"/>
          </a:p>
        </p:txBody>
      </p:sp>
      <p:sp>
        <p:nvSpPr>
          <p:cNvPr id="3" name="Espaço Reservado para Número de Slide 2">
            <a:extLst>
              <a:ext uri="{FF2B5EF4-FFF2-40B4-BE49-F238E27FC236}">
                <a16:creationId xmlns:a16="http://schemas.microsoft.com/office/drawing/2014/main" id="{9C8A46C3-2A7B-7E4C-BA94-87380C48DF0E}"/>
              </a:ext>
            </a:extLst>
          </p:cNvPr>
          <p:cNvSpPr>
            <a:spLocks noGrp="1"/>
          </p:cNvSpPr>
          <p:nvPr>
            <p:ph type="sldNum" sz="quarter" idx="10"/>
          </p:nvPr>
        </p:nvSpPr>
        <p:spPr/>
        <p:txBody>
          <a:bodyPr/>
          <a:lstStyle/>
          <a:p>
            <a:fld id="{E92A0AE8-7FE7-4E7E-92EB-E4F84B95CD97}" type="slidenum">
              <a:rPr lang="pt-BR" smtClean="0"/>
              <a:pPr/>
              <a:t>85</a:t>
            </a:fld>
            <a:endParaRPr lang="pt-BR" dirty="0"/>
          </a:p>
        </p:txBody>
      </p:sp>
      <p:sp>
        <p:nvSpPr>
          <p:cNvPr id="4" name="Espaço Reservado para Texto 3">
            <a:extLst>
              <a:ext uri="{FF2B5EF4-FFF2-40B4-BE49-F238E27FC236}">
                <a16:creationId xmlns:a16="http://schemas.microsoft.com/office/drawing/2014/main" id="{F7F53D06-B0DD-4949-8B76-A048D9E7D184}"/>
              </a:ext>
            </a:extLst>
          </p:cNvPr>
          <p:cNvSpPr>
            <a:spLocks noGrp="1"/>
          </p:cNvSpPr>
          <p:nvPr>
            <p:ph type="body" sz="quarter" idx="11"/>
          </p:nvPr>
        </p:nvSpPr>
        <p:spPr/>
        <p:txBody>
          <a:bodyPr/>
          <a:lstStyle/>
          <a:p>
            <a:pPr rtl="0">
              <a:spcBef>
                <a:spcPts val="0"/>
              </a:spcBef>
              <a:spcAft>
                <a:spcPts val="0"/>
              </a:spcAft>
            </a:pPr>
            <a:r>
              <a:rPr lang="pt-BR" sz="1800" b="0" i="0" u="none" strike="noStrike" dirty="0">
                <a:solidFill>
                  <a:srgbClr val="000000"/>
                </a:solidFill>
                <a:effectLst/>
                <a:latin typeface="Arial" panose="020B0604020202020204" pitchFamily="34" charset="0"/>
              </a:rPr>
              <a:t>A tecnologia de IA começou a ser desenvolvida na década de 1950 com o </a:t>
            </a:r>
            <a:r>
              <a:rPr lang="pt-BR" sz="1800" b="0" i="0" u="none" strike="noStrike" dirty="0" err="1">
                <a:solidFill>
                  <a:srgbClr val="000000"/>
                </a:solidFill>
                <a:effectLst/>
                <a:latin typeface="Arial" panose="020B0604020202020204" pitchFamily="34" charset="0"/>
              </a:rPr>
              <a:t>Dartmouth</a:t>
            </a:r>
            <a:r>
              <a:rPr lang="pt-BR" sz="1800" b="0" i="0" u="none" strike="noStrike" dirty="0">
                <a:solidFill>
                  <a:srgbClr val="000000"/>
                </a:solidFill>
                <a:effectLst/>
                <a:latin typeface="Arial" panose="020B0604020202020204" pitchFamily="34" charset="0"/>
              </a:rPr>
              <a:t> Summer </a:t>
            </a:r>
            <a:r>
              <a:rPr lang="pt-BR" sz="1800" b="0" i="0" u="none" strike="noStrike" dirty="0" err="1">
                <a:solidFill>
                  <a:srgbClr val="000000"/>
                </a:solidFill>
                <a:effectLst/>
                <a:latin typeface="Arial" panose="020B0604020202020204" pitchFamily="34" charset="0"/>
              </a:rPr>
              <a:t>Research</a:t>
            </a:r>
            <a:r>
              <a:rPr lang="pt-BR" sz="1800" b="0" i="0" u="none" strike="noStrike" dirty="0">
                <a:solidFill>
                  <a:srgbClr val="000000"/>
                </a:solidFill>
                <a:effectLst/>
                <a:latin typeface="Arial" panose="020B0604020202020204" pitchFamily="34" charset="0"/>
              </a:rPr>
              <a:t> Project </a:t>
            </a:r>
            <a:r>
              <a:rPr lang="pt-BR" sz="1800" b="0" i="0" u="none" strike="noStrike" dirty="0" err="1">
                <a:solidFill>
                  <a:srgbClr val="000000"/>
                </a:solidFill>
                <a:effectLst/>
                <a:latin typeface="Arial" panose="020B0604020202020204" pitchFamily="34" charset="0"/>
              </a:rPr>
              <a:t>on</a:t>
            </a:r>
            <a:r>
              <a:rPr lang="pt-BR" sz="1800" b="0" i="0" u="none" strike="noStrike" dirty="0">
                <a:solidFill>
                  <a:srgbClr val="000000"/>
                </a:solidFill>
                <a:effectLst/>
                <a:latin typeface="Arial" panose="020B0604020202020204" pitchFamily="34" charset="0"/>
              </a:rPr>
              <a:t> Artificial </a:t>
            </a:r>
            <a:r>
              <a:rPr lang="pt-BR" sz="1800" b="0" i="0" u="none" strike="noStrike" dirty="0" err="1">
                <a:solidFill>
                  <a:srgbClr val="000000"/>
                </a:solidFill>
                <a:effectLst/>
                <a:latin typeface="Arial" panose="020B0604020202020204" pitchFamily="34" charset="0"/>
              </a:rPr>
              <a:t>Intelligence</a:t>
            </a:r>
            <a:r>
              <a:rPr lang="pt-BR" sz="1800" b="0" i="0" u="none" strike="noStrike" dirty="0">
                <a:solidFill>
                  <a:srgbClr val="000000"/>
                </a:solidFill>
                <a:effectLst/>
                <a:latin typeface="Arial" panose="020B0604020202020204" pitchFamily="34" charset="0"/>
              </a:rPr>
              <a:t> no </a:t>
            </a:r>
            <a:r>
              <a:rPr lang="pt-BR" sz="1800" b="0" i="0" u="none" strike="noStrike" dirty="0" err="1">
                <a:solidFill>
                  <a:srgbClr val="000000"/>
                </a:solidFill>
                <a:effectLst/>
                <a:latin typeface="Arial" panose="020B0604020202020204" pitchFamily="34" charset="0"/>
              </a:rPr>
              <a:t>Dartmouth</a:t>
            </a:r>
            <a:r>
              <a:rPr lang="pt-BR" sz="1800" b="0" i="0" u="none" strike="noStrike" dirty="0">
                <a:solidFill>
                  <a:srgbClr val="000000"/>
                </a:solidFill>
                <a:effectLst/>
                <a:latin typeface="Arial" panose="020B0604020202020204" pitchFamily="34" charset="0"/>
              </a:rPr>
              <a:t> </a:t>
            </a:r>
            <a:r>
              <a:rPr lang="pt-BR" sz="1800" b="0" i="0" u="none" strike="noStrike" dirty="0" err="1">
                <a:solidFill>
                  <a:srgbClr val="000000"/>
                </a:solidFill>
                <a:effectLst/>
                <a:latin typeface="Arial" panose="020B0604020202020204" pitchFamily="34" charset="0"/>
              </a:rPr>
              <a:t>College</a:t>
            </a:r>
            <a:r>
              <a:rPr lang="pt-BR" sz="1800" b="0" i="0" u="none" strike="noStrike" dirty="0">
                <a:solidFill>
                  <a:srgbClr val="000000"/>
                </a:solidFill>
                <a:effectLst/>
                <a:latin typeface="Arial" panose="020B0604020202020204" pitchFamily="34" charset="0"/>
              </a:rPr>
              <a:t>. Com o decorrer do tempo, surgiram várias linhas de estudo da IA, como a biológica, que estudava o desenvolvimento de conceitos que pretendiam imitar as redes neurais humanas.</a:t>
            </a:r>
            <a:endParaRPr lang="pt-BR" b="0" dirty="0">
              <a:effectLst/>
            </a:endParaRPr>
          </a:p>
          <a:p>
            <a:br>
              <a:rPr lang="pt-BR" dirty="0"/>
            </a:br>
            <a:endParaRPr lang="pt-BR" dirty="0"/>
          </a:p>
        </p:txBody>
      </p:sp>
    </p:spTree>
    <p:extLst>
      <p:ext uri="{BB962C8B-B14F-4D97-AF65-F5344CB8AC3E}">
        <p14:creationId xmlns:p14="http://schemas.microsoft.com/office/powerpoint/2010/main" val="23184959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BAA52B-F8D1-974E-8876-41EE3D028CC8}"/>
              </a:ext>
            </a:extLst>
          </p:cNvPr>
          <p:cNvSpPr>
            <a:spLocks noGrp="1"/>
          </p:cNvSpPr>
          <p:nvPr>
            <p:ph type="title"/>
          </p:nvPr>
        </p:nvSpPr>
        <p:spPr/>
        <p:txBody>
          <a:bodyPr/>
          <a:lstStyle/>
          <a:p>
            <a:endParaRPr lang="pt-BR"/>
          </a:p>
        </p:txBody>
      </p:sp>
      <p:sp>
        <p:nvSpPr>
          <p:cNvPr id="3" name="Espaço Reservado para Número de Slide 2">
            <a:extLst>
              <a:ext uri="{FF2B5EF4-FFF2-40B4-BE49-F238E27FC236}">
                <a16:creationId xmlns:a16="http://schemas.microsoft.com/office/drawing/2014/main" id="{0F7B9279-8684-CB4D-A1F5-2C18EC74825A}"/>
              </a:ext>
            </a:extLst>
          </p:cNvPr>
          <p:cNvSpPr>
            <a:spLocks noGrp="1"/>
          </p:cNvSpPr>
          <p:nvPr>
            <p:ph type="sldNum" sz="quarter" idx="10"/>
          </p:nvPr>
        </p:nvSpPr>
        <p:spPr/>
        <p:txBody>
          <a:bodyPr/>
          <a:lstStyle/>
          <a:p>
            <a:fld id="{E92A0AE8-7FE7-4E7E-92EB-E4F84B95CD97}" type="slidenum">
              <a:rPr lang="pt-BR" smtClean="0"/>
              <a:pPr/>
              <a:t>86</a:t>
            </a:fld>
            <a:endParaRPr lang="pt-BR" dirty="0"/>
          </a:p>
        </p:txBody>
      </p:sp>
      <p:sp>
        <p:nvSpPr>
          <p:cNvPr id="4" name="Espaço Reservado para Texto 3">
            <a:extLst>
              <a:ext uri="{FF2B5EF4-FFF2-40B4-BE49-F238E27FC236}">
                <a16:creationId xmlns:a16="http://schemas.microsoft.com/office/drawing/2014/main" id="{461246E7-FD02-D84E-AC59-E424B30FA49D}"/>
              </a:ext>
            </a:extLst>
          </p:cNvPr>
          <p:cNvSpPr>
            <a:spLocks noGrp="1"/>
          </p:cNvSpPr>
          <p:nvPr>
            <p:ph type="body" sz="quarter" idx="11"/>
          </p:nvPr>
        </p:nvSpPr>
        <p:spPr/>
        <p:txBody>
          <a:bodyPr/>
          <a:lstStyle/>
          <a:p>
            <a:pPr rtl="0" fontAlgn="base">
              <a:spcBef>
                <a:spcPts val="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As técnicas de IA se distinguem pela forma como o </a:t>
            </a:r>
            <a:r>
              <a:rPr lang="pt-BR" sz="1800" b="0" i="1" u="none" strike="noStrike" dirty="0">
                <a:solidFill>
                  <a:srgbClr val="000000"/>
                </a:solidFill>
                <a:effectLst/>
                <a:latin typeface="Times New Roman" panose="02020603050405020304" pitchFamily="18" charset="0"/>
              </a:rPr>
              <a:t>conhecimento e a inteligência são representados e </a:t>
            </a:r>
            <a:r>
              <a:rPr lang="pt-BR" sz="1800" b="0" i="0" u="none" strike="noStrike" dirty="0">
                <a:solidFill>
                  <a:srgbClr val="000000"/>
                </a:solidFill>
                <a:effectLst/>
                <a:latin typeface="Times New Roman" panose="02020603050405020304" pitchFamily="18" charset="0"/>
              </a:rPr>
              <a:t>se manifestam.</a:t>
            </a:r>
          </a:p>
          <a:p>
            <a:pPr rtl="0" fontAlgn="base">
              <a:spcBef>
                <a:spcPts val="48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 A IA clássica lida com técnicas simbólicas, discretas, baseadas na lógica booleana.</a:t>
            </a:r>
          </a:p>
          <a:p>
            <a:pPr rtl="0" fontAlgn="base">
              <a:spcBef>
                <a:spcPts val="48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 A Inteligência Computacional (IC) opera sobre variáveis contínuas, usando técnicas numéricas.</a:t>
            </a:r>
          </a:p>
          <a:p>
            <a:pPr rtl="0" fontAlgn="base">
              <a:spcBef>
                <a:spcPts val="48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Cada abordagem traz vantagens e desvantagens na obtenção das habilidades desejadas.</a:t>
            </a:r>
          </a:p>
          <a:p>
            <a:endParaRPr lang="pt-BR" dirty="0"/>
          </a:p>
        </p:txBody>
      </p:sp>
    </p:spTree>
    <p:extLst>
      <p:ext uri="{BB962C8B-B14F-4D97-AF65-F5344CB8AC3E}">
        <p14:creationId xmlns:p14="http://schemas.microsoft.com/office/powerpoint/2010/main" val="113823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A99E5-B227-EC46-A1D5-8CB695F5B2B5}"/>
              </a:ext>
            </a:extLst>
          </p:cNvPr>
          <p:cNvSpPr>
            <a:spLocks noGrp="1"/>
          </p:cNvSpPr>
          <p:nvPr>
            <p:ph type="title"/>
          </p:nvPr>
        </p:nvSpPr>
        <p:spPr/>
        <p:txBody>
          <a:bodyPr/>
          <a:lstStyle/>
          <a:p>
            <a:r>
              <a:rPr lang="pt-BR" dirty="0"/>
              <a:t>O que é inteligência</a:t>
            </a:r>
          </a:p>
        </p:txBody>
      </p:sp>
      <p:sp>
        <p:nvSpPr>
          <p:cNvPr id="3" name="Espaço Reservado para Número de Slide 2">
            <a:extLst>
              <a:ext uri="{FF2B5EF4-FFF2-40B4-BE49-F238E27FC236}">
                <a16:creationId xmlns:a16="http://schemas.microsoft.com/office/drawing/2014/main" id="{0A05E9D7-A408-3441-B806-B4401A722614}"/>
              </a:ext>
            </a:extLst>
          </p:cNvPr>
          <p:cNvSpPr>
            <a:spLocks noGrp="1"/>
          </p:cNvSpPr>
          <p:nvPr>
            <p:ph type="sldNum" sz="quarter" idx="10"/>
          </p:nvPr>
        </p:nvSpPr>
        <p:spPr/>
        <p:txBody>
          <a:bodyPr/>
          <a:lstStyle/>
          <a:p>
            <a:fld id="{E92A0AE8-7FE7-4E7E-92EB-E4F84B95CD97}" type="slidenum">
              <a:rPr lang="pt-BR" smtClean="0"/>
              <a:pPr/>
              <a:t>9</a:t>
            </a:fld>
            <a:endParaRPr lang="pt-BR" dirty="0"/>
          </a:p>
        </p:txBody>
      </p:sp>
      <p:sp>
        <p:nvSpPr>
          <p:cNvPr id="4" name="Espaço Reservado para Texto 3">
            <a:extLst>
              <a:ext uri="{FF2B5EF4-FFF2-40B4-BE49-F238E27FC236}">
                <a16:creationId xmlns:a16="http://schemas.microsoft.com/office/drawing/2014/main" id="{80A53339-542A-1748-9769-59DB43A2CEB5}"/>
              </a:ext>
            </a:extLst>
          </p:cNvPr>
          <p:cNvSpPr>
            <a:spLocks noGrp="1"/>
          </p:cNvSpPr>
          <p:nvPr>
            <p:ph type="body" sz="quarter" idx="11"/>
          </p:nvPr>
        </p:nvSpPr>
        <p:spPr/>
        <p:txBody>
          <a:bodyPr>
            <a:normAutofit fontScale="92500" lnSpcReduction="20000"/>
          </a:bodyPr>
          <a:lstStyle/>
          <a:p>
            <a:pPr marL="457200" indent="-457200">
              <a:buFont typeface="Wingdings" pitchFamily="2" charset="2"/>
              <a:buChar char="v"/>
            </a:pPr>
            <a:r>
              <a:rPr lang="pt-BR" sz="4800" dirty="0"/>
              <a:t>Podemos conceituar inteligência como:</a:t>
            </a:r>
          </a:p>
          <a:p>
            <a:pPr marL="1143000" lvl="1" indent="-457200">
              <a:buFont typeface="Wingdings" pitchFamily="2" charset="2"/>
              <a:buChar char="v"/>
            </a:pPr>
            <a:r>
              <a:rPr lang="pt-BR" sz="4000" dirty="0"/>
              <a:t>A capacidade de adquirir conhecimento</a:t>
            </a:r>
          </a:p>
          <a:p>
            <a:pPr marL="1143000" lvl="1" indent="-457200">
              <a:buFont typeface="Wingdings" pitchFamily="2" charset="2"/>
              <a:buChar char="v"/>
            </a:pPr>
            <a:r>
              <a:rPr lang="pt-BR" sz="4000" dirty="0"/>
              <a:t>Solucionar problemas apresentados já vistos</a:t>
            </a:r>
          </a:p>
          <a:p>
            <a:pPr marL="1143000" lvl="1" indent="-457200">
              <a:buFont typeface="Wingdings" pitchFamily="2" charset="2"/>
              <a:buChar char="v"/>
            </a:pPr>
            <a:r>
              <a:rPr lang="pt-BR" sz="4000" dirty="0"/>
              <a:t>Solucionar problemas apresentados nunca vistos</a:t>
            </a:r>
          </a:p>
          <a:p>
            <a:pPr marL="457200" indent="-457200">
              <a:buFont typeface="Wingdings" pitchFamily="2" charset="2"/>
              <a:buChar char="v"/>
            </a:pPr>
            <a:endParaRPr lang="pt-BR" sz="4800" dirty="0"/>
          </a:p>
          <a:p>
            <a:pPr marL="457200" indent="-457200">
              <a:buFont typeface="Wingdings" pitchFamily="2" charset="2"/>
              <a:buChar char="v"/>
            </a:pPr>
            <a:r>
              <a:rPr lang="pt-BR" sz="4800" dirty="0"/>
              <a:t>Recurso / apoio:</a:t>
            </a:r>
          </a:p>
          <a:p>
            <a:pPr marL="1143000" lvl="1" indent="-457200">
              <a:buFont typeface="Wingdings" pitchFamily="2" charset="2"/>
              <a:buChar char="v"/>
            </a:pPr>
            <a:r>
              <a:rPr lang="pt-BR" sz="4000" dirty="0"/>
              <a:t>Conhecimentos adquiridos em outras situações, mesmo que estes não estejam diretamente relacionados</a:t>
            </a:r>
          </a:p>
        </p:txBody>
      </p:sp>
    </p:spTree>
    <p:extLst>
      <p:ext uri="{BB962C8B-B14F-4D97-AF65-F5344CB8AC3E}">
        <p14:creationId xmlns:p14="http://schemas.microsoft.com/office/powerpoint/2010/main" val="586241036"/>
      </p:ext>
    </p:extLst>
  </p:cSld>
  <p:clrMapOvr>
    <a:masterClrMapping/>
  </p:clrMapOvr>
</p:sld>
</file>

<file path=ppt/theme/theme1.xml><?xml version="1.0" encoding="utf-8"?>
<a:theme xmlns:a="http://schemas.openxmlformats.org/drawingml/2006/main" name="Tema do Office">
  <a:themeElements>
    <a:clrScheme name="Modelo PowerPoint 2022">
      <a:dk1>
        <a:sysClr val="windowText" lastClr="000000"/>
      </a:dk1>
      <a:lt1>
        <a:sysClr val="window" lastClr="FFFFFF"/>
      </a:lt1>
      <a:dk2>
        <a:srgbClr val="C00000"/>
      </a:dk2>
      <a:lt2>
        <a:srgbClr val="E7E6E6"/>
      </a:lt2>
      <a:accent1>
        <a:srgbClr val="4472C4"/>
      </a:accent1>
      <a:accent2>
        <a:srgbClr val="ED7D31"/>
      </a:accent2>
      <a:accent3>
        <a:srgbClr val="A5A5A5"/>
      </a:accent3>
      <a:accent4>
        <a:srgbClr val="FFC000"/>
      </a:accent4>
      <a:accent5>
        <a:srgbClr val="5B9BD5"/>
      </a:accent5>
      <a:accent6>
        <a:srgbClr val="70AD47"/>
      </a:accent6>
      <a:hlink>
        <a:srgbClr val="C00000"/>
      </a:hlink>
      <a:folHlink>
        <a:srgbClr val="C0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1829</TotalTime>
  <Words>3607</Words>
  <Application>Microsoft Macintosh PowerPoint</Application>
  <PresentationFormat>Widescreen</PresentationFormat>
  <Paragraphs>427</Paragraphs>
  <Slides>86</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86</vt:i4>
      </vt:variant>
    </vt:vector>
  </HeadingPairs>
  <TitlesOfParts>
    <vt:vector size="91" baseType="lpstr">
      <vt:lpstr>Arial</vt:lpstr>
      <vt:lpstr>Calibri</vt:lpstr>
      <vt:lpstr>Times New Roman</vt:lpstr>
      <vt:lpstr>Wingdings</vt:lpstr>
      <vt:lpstr>Tema do Office</vt:lpstr>
      <vt:lpstr>Apresentação do PowerPoint</vt:lpstr>
      <vt:lpstr>Inteligência artificial</vt:lpstr>
      <vt:lpstr>conteúdo</vt:lpstr>
      <vt:lpstr>Apresentação do PowerPoint</vt:lpstr>
      <vt:lpstr>Definição de inteligência</vt:lpstr>
      <vt:lpstr>Definição de inteligência</vt:lpstr>
      <vt:lpstr>Definição de inteligência</vt:lpstr>
      <vt:lpstr>Definição de inteligência</vt:lpstr>
      <vt:lpstr>O que é inteligência</vt:lpstr>
      <vt:lpstr>Apresentação do PowerPoint</vt:lpstr>
      <vt:lpstr>Definição de Artificial</vt:lpstr>
      <vt:lpstr>Apresentação do PowerPoint</vt:lpstr>
      <vt:lpstr>Definição de inteligência artificial</vt:lpstr>
      <vt:lpstr>Definição de inteligência artificial</vt:lpstr>
      <vt:lpstr>Definição de inteligência artificial</vt:lpstr>
      <vt:lpstr>Inteligência artificial</vt:lpstr>
      <vt:lpstr>Referencias e indicações</vt:lpstr>
      <vt:lpstr>Imitação</vt:lpstr>
      <vt:lpstr>Imitação</vt:lpstr>
      <vt:lpstr>Objetivo da inteligência artificial</vt:lpstr>
      <vt:lpstr>Sistema inteligente</vt:lpstr>
      <vt:lpstr>Características da inteligência artificial</vt:lpstr>
      <vt:lpstr>Raciocínio na ia</vt:lpstr>
      <vt:lpstr>Aprendizado na ia</vt:lpstr>
      <vt:lpstr>Planejamento na ia</vt:lpstr>
      <vt:lpstr>Criatividade na ia</vt:lpstr>
      <vt:lpstr>Inteligência artificial</vt:lpstr>
      <vt:lpstr>Apresentação do PowerPoint</vt:lpstr>
      <vt:lpstr>O que é a ia?</vt:lpstr>
      <vt:lpstr>O que é a ia?</vt:lpstr>
      <vt:lpstr>O que é a ia?</vt:lpstr>
      <vt:lpstr>Discussões sobre ia</vt:lpstr>
      <vt:lpstr>Ia e humanos</vt:lpstr>
      <vt:lpstr>Ia e humanos</vt:lpstr>
      <vt:lpstr>Ia e humanos</vt:lpstr>
      <vt:lpstr>Linha do tempo da ia</vt:lpstr>
      <vt:lpstr>Linha do tempo da ia</vt:lpstr>
      <vt:lpstr>Linha do tempo da ia</vt:lpstr>
      <vt:lpstr>Linha do tempo da ia</vt:lpstr>
      <vt:lpstr>Teste de turing</vt:lpstr>
      <vt:lpstr>Linha do tempo da ia</vt:lpstr>
      <vt:lpstr>Linha do tempo da ia</vt:lpstr>
      <vt:lpstr>Linha do tempo da ia</vt:lpstr>
      <vt:lpstr>Linha do tempo da ia</vt:lpstr>
      <vt:lpstr>Sistemas especialistas</vt:lpstr>
      <vt:lpstr>Linha do tempo da ia</vt:lpstr>
      <vt:lpstr>Linha do tempo da ia</vt:lpstr>
      <vt:lpstr>Agente inteligente</vt:lpstr>
      <vt:lpstr>Linha do tempo da ia</vt:lpstr>
      <vt:lpstr>Apresentação do PowerPoint</vt:lpstr>
      <vt:lpstr>Aprendizado de máquina - Machine Learning</vt:lpstr>
      <vt:lpstr>Redes neurais</vt:lpstr>
      <vt:lpstr>Robótica e sistemas inteligentes</vt:lpstr>
      <vt:lpstr>Veículos autônomos</vt:lpstr>
      <vt:lpstr>Robótica</vt:lpstr>
      <vt:lpstr>Processamento de linguagem natural</vt:lpstr>
      <vt:lpstr>Processamento de linguagem natural</vt:lpstr>
      <vt:lpstr>Jogos</vt:lpstr>
      <vt:lpstr>Visão computacional</vt:lpstr>
      <vt:lpstr>Conversação</vt:lpstr>
      <vt:lpstr>Reconhecimento de voz</vt:lpstr>
      <vt:lpstr>Recomendação</vt:lpstr>
      <vt:lpstr>Apresentação do PowerPoint</vt:lpstr>
      <vt:lpstr>Linha do tempo da ia</vt:lpstr>
      <vt:lpstr>Apresentação do PowerPoint</vt:lpstr>
      <vt:lpstr>Apresentação do PowerPoint</vt:lpstr>
      <vt:lpstr>Linguagem natural</vt:lpstr>
      <vt:lpstr>Apresentação do PowerPoint</vt:lpstr>
      <vt:lpstr>Apresentação do PowerPoint</vt:lpstr>
      <vt:lpstr>Sistemas Baseados em Conhecimento</vt:lpstr>
      <vt:lpstr>Sistema especialista</vt:lpstr>
      <vt:lpstr>Sistema especialista</vt:lpstr>
      <vt:lpstr>Sistema especialista</vt:lpstr>
      <vt:lpstr>Tutores inteligentes</vt:lpstr>
      <vt:lpstr>Robótica inteligente</vt:lpstr>
      <vt:lpstr>Inteligência em jogos</vt:lpstr>
      <vt:lpstr>aprendizagem</vt:lpstr>
      <vt:lpstr>aprendizagem</vt:lpstr>
      <vt:lpstr>Referencias e indicações</vt:lpstr>
      <vt:lpstr>FORMATAÇÃO PADRÃO DA EAD</vt:lpstr>
      <vt:lpstr>Referência </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Sandro Pavan</dc:creator>
  <cp:lastModifiedBy>João Choma</cp:lastModifiedBy>
  <cp:revision>34</cp:revision>
  <dcterms:created xsi:type="dcterms:W3CDTF">2022-03-28T12:51:30Z</dcterms:created>
  <dcterms:modified xsi:type="dcterms:W3CDTF">2023-04-09T20:34:58Z</dcterms:modified>
</cp:coreProperties>
</file>