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5" roundtripDataSignature="AMtx7mgwFBITsf26hauGjVMXIo/IS/LH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FEEC153-B90E-4CE3-8A9C-9C8F5055BF74}">
  <a:tblStyle styleId="{8FEEC153-B90E-4CE3-8A9C-9C8F5055BF7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customschemas.google.com/relationships/presentationmetadata" Target="metadata"/><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pt-B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 name="Shape 26"/>
        <p:cNvGrpSpPr/>
        <p:nvPr/>
      </p:nvGrpSpPr>
      <p:grpSpPr>
        <a:xfrm>
          <a:off x="0" y="0"/>
          <a:ext cx="0" cy="0"/>
          <a:chOff x="0" y="0"/>
          <a:chExt cx="0" cy="0"/>
        </a:xfrm>
      </p:grpSpPr>
      <p:sp>
        <p:nvSpPr>
          <p:cNvPr id="27" name="Google Shape;27;g1e1621a36cd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 name="Google Shape;28;g1e1621a36cd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e1621a36cd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7" name="Google Shape;97;g1e1621a36cd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g1e1621a36cd_0_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e1621a36cd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e1621a36cd_0_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g1e1621a36cd_0_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e1621a36cd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e1621a36cd_0_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g1e1621a36cd_0_7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e1621a36cd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e1621a36cd_0_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1e1621a36cd_0_8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e1621a36cd_0_1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e1621a36cd_0_1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g1e1621a36cd_0_1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e1621a36cd_0_1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e1621a36cd_0_1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1e1621a36cd_0_1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e1621a36cd_0_1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e1621a36cd_0_1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1e1621a36cd_0_1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e1621a36cd_0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e1621a36cd_0_1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1e1621a36cd_0_16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e1621a36cd_0_1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e1621a36cd_0_1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1e1621a36cd_0_1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e1621a36cd_0_1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e1621a36cd_0_1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1e1621a36cd_0_17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g1e1621a36cd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 name="Google Shape;36;g1e1621a36cd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 name="Google Shape;37;g1e1621a36cd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e1621a36cd_0_1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e1621a36cd_0_18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1e1621a36cd_0_18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e1621a36cd_0_1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e1621a36cd_0_1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1e1621a36cd_0_19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e181e15553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e181e15553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1e181e15553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e181e15553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e181e15553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1e181e15553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e181e15553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e181e15553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1e181e15553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e181e15553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e181e15553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1e181e15553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e181e15553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e181e15553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g1e181e15553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e181e15553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e181e15553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1e181e15553_0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e181e15553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e181e15553_0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1e181e15553_0_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e181e15553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e181e15553_0_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g1e181e15553_0_7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g1e1621a36cd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 name="Google Shape;44;g1e1621a36cd_0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 name="Google Shape;45;g1e1621a36cd_0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e181e15553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e181e15553_0_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g1e181e15553_0_8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e181e15553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e181e15553_0_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g1e181e15553_0_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e181e15553_0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e181e15553_0_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g1e181e15553_0_9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e181e15553_0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e181e15553_0_1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g1e181e15553_0_10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e181e15553_0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e181e15553_0_1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g1e181e15553_0_10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e1859bb0bd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e1859bb0bd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g1e1859bb0bd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e1859bb0bd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e1859bb0bd_0_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g1e1859bb0bd_0_7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e1859bb0bd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e1859bb0bd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g1e1859bb0bd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e1859bb0bd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e1859bb0bd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g1e1859bb0bd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e1859bb0bd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e1859bb0bd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g1e1859bb0bd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e1621a36cd_0_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 name="Google Shape;52;g1e1621a36cd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e1859bb0bd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e1859bb0bd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g1e1859bb0bd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e1859bb0bd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e1859bb0bd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g1e1859bb0bd_0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e1859bb0bd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e1859bb0bd_0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g1e1859bb0bd_0_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e1859bb0bd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e1859bb0bd_0_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g1e1859bb0bd_0_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e1859bb0bd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e1859bb0bd_0_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g1e1859bb0bd_0_6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e1621a36c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e1621a36c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g1e1621a36cd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e1621a36cd_0_1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 name="Google Shape;59;g1e1621a36cd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e1621a36cd_0_1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 name="Google Shape;66;g1e1621a36cd_0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e1621a36cd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3" name="Google Shape;73;g1e1621a36cd_0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g1e1621a36cd_0_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e1621a36cd_0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1" name="Google Shape;81;g1e1621a36cd_0_1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g1e1621a36cd_0_1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e1621a36cd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9" name="Google Shape;89;g1e1621a36cd_0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g1e1621a36cd_0_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a Encontro ao Vivo">
  <p:cSld name="Capa Encontro ao Vivo">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7"/>
          <p:cNvSpPr txBox="1"/>
          <p:nvPr>
            <p:ph type="title"/>
          </p:nvPr>
        </p:nvSpPr>
        <p:spPr>
          <a:xfrm>
            <a:off x="1574800" y="2143125"/>
            <a:ext cx="9982200" cy="785581"/>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7"/>
          <p:cNvSpPr txBox="1"/>
          <p:nvPr>
            <p:ph idx="1" type="body"/>
          </p:nvPr>
        </p:nvSpPr>
        <p:spPr>
          <a:xfrm>
            <a:off x="1574800" y="3721100"/>
            <a:ext cx="8928100" cy="635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200"/>
              <a:buNone/>
              <a:defRPr b="1"/>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a Aula Conceitual">
  <p:cSld name="Capa Aula Conceitual">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8"/>
          <p:cNvSpPr txBox="1"/>
          <p:nvPr>
            <p:ph type="title"/>
          </p:nvPr>
        </p:nvSpPr>
        <p:spPr>
          <a:xfrm>
            <a:off x="1574800" y="2143125"/>
            <a:ext cx="9982200" cy="785581"/>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8"/>
          <p:cNvSpPr txBox="1"/>
          <p:nvPr>
            <p:ph idx="1" type="body"/>
          </p:nvPr>
        </p:nvSpPr>
        <p:spPr>
          <a:xfrm>
            <a:off x="1574800" y="3721100"/>
            <a:ext cx="8928100" cy="635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200"/>
              <a:buNone/>
              <a:defRPr b="1"/>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8"/>
          <p:cNvSpPr txBox="1"/>
          <p:nvPr/>
        </p:nvSpPr>
        <p:spPr>
          <a:xfrm>
            <a:off x="9662325" y="787400"/>
            <a:ext cx="162095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pt-BR" sz="2800" u="none" cap="none" strike="noStrike">
                <a:solidFill>
                  <a:srgbClr val="C00000"/>
                </a:solidFill>
                <a:latin typeface="Calibri"/>
                <a:ea typeface="Calibri"/>
                <a:cs typeface="Calibri"/>
                <a:sym typeface="Calibri"/>
              </a:rPr>
              <a:t>Unidade: </a:t>
            </a:r>
            <a:endParaRPr/>
          </a:p>
        </p:txBody>
      </p:sp>
      <p:sp>
        <p:nvSpPr>
          <p:cNvPr id="21" name="Google Shape;21;p8"/>
          <p:cNvSpPr txBox="1"/>
          <p:nvPr/>
        </p:nvSpPr>
        <p:spPr>
          <a:xfrm>
            <a:off x="10198100" y="1183597"/>
            <a:ext cx="105028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pt-BR" sz="2800">
                <a:solidFill>
                  <a:srgbClr val="C00000"/>
                </a:solidFill>
                <a:latin typeface="Calibri"/>
                <a:ea typeface="Calibri"/>
                <a:cs typeface="Calibri"/>
                <a:sym typeface="Calibri"/>
              </a:rPr>
              <a:t>Aula: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p:cSld name="Conteúdo">
    <p:bg>
      <p:bgPr>
        <a:blipFill>
          <a:blip r:embed="rId2">
            <a:alphaModFix/>
          </a:blip>
          <a:stretch>
            <a:fillRect/>
          </a:stretch>
        </a:blipFill>
      </p:bgPr>
    </p:bg>
    <p:spTree>
      <p:nvGrpSpPr>
        <p:cNvPr id="22" name="Shape 22"/>
        <p:cNvGrpSpPr/>
        <p:nvPr/>
      </p:nvGrpSpPr>
      <p:grpSpPr>
        <a:xfrm>
          <a:off x="0" y="0"/>
          <a:ext cx="0" cy="0"/>
          <a:chOff x="0" y="0"/>
          <a:chExt cx="0" cy="0"/>
        </a:xfrm>
      </p:grpSpPr>
      <p:sp>
        <p:nvSpPr>
          <p:cNvPr id="23" name="Google Shape;23;p9"/>
          <p:cNvSpPr txBox="1"/>
          <p:nvPr>
            <p:ph type="title"/>
          </p:nvPr>
        </p:nvSpPr>
        <p:spPr>
          <a:xfrm>
            <a:off x="571500" y="365125"/>
            <a:ext cx="11112500" cy="785581"/>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4000"/>
              <a:buFont typeface="Calibri"/>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9"/>
          <p:cNvSpPr txBox="1"/>
          <p:nvPr>
            <p:ph idx="12" type="sldNum"/>
          </p:nvPr>
        </p:nvSpPr>
        <p:spPr>
          <a:xfrm>
            <a:off x="-38100" y="0"/>
            <a:ext cx="4826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sz="1400">
                <a:solidFill>
                  <a:schemeClr val="lt1"/>
                </a:solidFill>
                <a:latin typeface="Calibri"/>
                <a:ea typeface="Calibri"/>
                <a:cs typeface="Calibri"/>
                <a:sym typeface="Calibri"/>
              </a:defRPr>
            </a:lvl1pPr>
            <a:lvl2pPr indent="0" lvl="1" marL="0" algn="ctr">
              <a:spcBef>
                <a:spcPts val="0"/>
              </a:spcBef>
              <a:buNone/>
              <a:defRPr b="1" sz="1400">
                <a:solidFill>
                  <a:schemeClr val="lt1"/>
                </a:solidFill>
                <a:latin typeface="Calibri"/>
                <a:ea typeface="Calibri"/>
                <a:cs typeface="Calibri"/>
                <a:sym typeface="Calibri"/>
              </a:defRPr>
            </a:lvl2pPr>
            <a:lvl3pPr indent="0" lvl="2" marL="0" algn="ctr">
              <a:spcBef>
                <a:spcPts val="0"/>
              </a:spcBef>
              <a:buNone/>
              <a:defRPr b="1" sz="1400">
                <a:solidFill>
                  <a:schemeClr val="lt1"/>
                </a:solidFill>
                <a:latin typeface="Calibri"/>
                <a:ea typeface="Calibri"/>
                <a:cs typeface="Calibri"/>
                <a:sym typeface="Calibri"/>
              </a:defRPr>
            </a:lvl3pPr>
            <a:lvl4pPr indent="0" lvl="3" marL="0" algn="ctr">
              <a:spcBef>
                <a:spcPts val="0"/>
              </a:spcBef>
              <a:buNone/>
              <a:defRPr b="1" sz="1400">
                <a:solidFill>
                  <a:schemeClr val="lt1"/>
                </a:solidFill>
                <a:latin typeface="Calibri"/>
                <a:ea typeface="Calibri"/>
                <a:cs typeface="Calibri"/>
                <a:sym typeface="Calibri"/>
              </a:defRPr>
            </a:lvl4pPr>
            <a:lvl5pPr indent="0" lvl="4" marL="0" algn="ctr">
              <a:spcBef>
                <a:spcPts val="0"/>
              </a:spcBef>
              <a:buNone/>
              <a:defRPr b="1" sz="1400">
                <a:solidFill>
                  <a:schemeClr val="lt1"/>
                </a:solidFill>
                <a:latin typeface="Calibri"/>
                <a:ea typeface="Calibri"/>
                <a:cs typeface="Calibri"/>
                <a:sym typeface="Calibri"/>
              </a:defRPr>
            </a:lvl5pPr>
            <a:lvl6pPr indent="0" lvl="5" marL="0" algn="ctr">
              <a:spcBef>
                <a:spcPts val="0"/>
              </a:spcBef>
              <a:buNone/>
              <a:defRPr b="1" sz="1400">
                <a:solidFill>
                  <a:schemeClr val="lt1"/>
                </a:solidFill>
                <a:latin typeface="Calibri"/>
                <a:ea typeface="Calibri"/>
                <a:cs typeface="Calibri"/>
                <a:sym typeface="Calibri"/>
              </a:defRPr>
            </a:lvl6pPr>
            <a:lvl7pPr indent="0" lvl="6" marL="0" algn="ctr">
              <a:spcBef>
                <a:spcPts val="0"/>
              </a:spcBef>
              <a:buNone/>
              <a:defRPr b="1" sz="1400">
                <a:solidFill>
                  <a:schemeClr val="lt1"/>
                </a:solidFill>
                <a:latin typeface="Calibri"/>
                <a:ea typeface="Calibri"/>
                <a:cs typeface="Calibri"/>
                <a:sym typeface="Calibri"/>
              </a:defRPr>
            </a:lvl7pPr>
            <a:lvl8pPr indent="0" lvl="7" marL="0" algn="ctr">
              <a:spcBef>
                <a:spcPts val="0"/>
              </a:spcBef>
              <a:buNone/>
              <a:defRPr b="1" sz="1400">
                <a:solidFill>
                  <a:schemeClr val="lt1"/>
                </a:solidFill>
                <a:latin typeface="Calibri"/>
                <a:ea typeface="Calibri"/>
                <a:cs typeface="Calibri"/>
                <a:sym typeface="Calibri"/>
              </a:defRPr>
            </a:lvl8pPr>
            <a:lvl9pPr indent="0" lvl="8" marL="0" algn="ctr">
              <a:spcBef>
                <a:spcPts val="0"/>
              </a:spcBef>
              <a:buNone/>
              <a:defRPr b="1" sz="1400">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pt-BR"/>
              <a:t>‹#›</a:t>
            </a:fld>
            <a:endParaRPr/>
          </a:p>
        </p:txBody>
      </p:sp>
      <p:sp>
        <p:nvSpPr>
          <p:cNvPr id="25" name="Google Shape;25;p9"/>
          <p:cNvSpPr txBox="1"/>
          <p:nvPr>
            <p:ph idx="1" type="body"/>
          </p:nvPr>
        </p:nvSpPr>
        <p:spPr>
          <a:xfrm>
            <a:off x="571500" y="1438275"/>
            <a:ext cx="11417300" cy="49244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3200"/>
              <a:buFont typeface="Arial"/>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838200" y="365125"/>
            <a:ext cx="10515600" cy="785581"/>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1"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
          <p:cNvSpPr txBox="1"/>
          <p:nvPr>
            <p:ph idx="12" type="sldNum"/>
          </p:nvPr>
        </p:nvSpPr>
        <p:spPr>
          <a:xfrm>
            <a:off x="11605517" y="6472327"/>
            <a:ext cx="56593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400" u="none" cap="none" strike="noStrike">
                <a:solidFill>
                  <a:srgbClr val="888888"/>
                </a:solidFill>
                <a:latin typeface="Calibri"/>
                <a:ea typeface="Calibri"/>
                <a:cs typeface="Calibri"/>
                <a:sym typeface="Calibri"/>
              </a:defRPr>
            </a:lvl1pPr>
            <a:lvl2pPr indent="0" lvl="1" marL="0" marR="0" rtl="0" algn="r">
              <a:spcBef>
                <a:spcPts val="0"/>
              </a:spcBef>
              <a:buNone/>
              <a:defRPr b="1" i="0" sz="1400" u="none" cap="none" strike="noStrike">
                <a:solidFill>
                  <a:srgbClr val="888888"/>
                </a:solidFill>
                <a:latin typeface="Calibri"/>
                <a:ea typeface="Calibri"/>
                <a:cs typeface="Calibri"/>
                <a:sym typeface="Calibri"/>
              </a:defRPr>
            </a:lvl2pPr>
            <a:lvl3pPr indent="0" lvl="2" marL="0" marR="0" rtl="0" algn="r">
              <a:spcBef>
                <a:spcPts val="0"/>
              </a:spcBef>
              <a:buNone/>
              <a:defRPr b="1" i="0" sz="1400" u="none" cap="none" strike="noStrike">
                <a:solidFill>
                  <a:srgbClr val="888888"/>
                </a:solidFill>
                <a:latin typeface="Calibri"/>
                <a:ea typeface="Calibri"/>
                <a:cs typeface="Calibri"/>
                <a:sym typeface="Calibri"/>
              </a:defRPr>
            </a:lvl3pPr>
            <a:lvl4pPr indent="0" lvl="3" marL="0" marR="0" rtl="0" algn="r">
              <a:spcBef>
                <a:spcPts val="0"/>
              </a:spcBef>
              <a:buNone/>
              <a:defRPr b="1" i="0" sz="1400" u="none" cap="none" strike="noStrike">
                <a:solidFill>
                  <a:srgbClr val="888888"/>
                </a:solidFill>
                <a:latin typeface="Calibri"/>
                <a:ea typeface="Calibri"/>
                <a:cs typeface="Calibri"/>
                <a:sym typeface="Calibri"/>
              </a:defRPr>
            </a:lvl4pPr>
            <a:lvl5pPr indent="0" lvl="4" marL="0" marR="0" rtl="0" algn="r">
              <a:spcBef>
                <a:spcPts val="0"/>
              </a:spcBef>
              <a:buNone/>
              <a:defRPr b="1" i="0" sz="1400" u="none" cap="none" strike="noStrike">
                <a:solidFill>
                  <a:srgbClr val="888888"/>
                </a:solidFill>
                <a:latin typeface="Calibri"/>
                <a:ea typeface="Calibri"/>
                <a:cs typeface="Calibri"/>
                <a:sym typeface="Calibri"/>
              </a:defRPr>
            </a:lvl5pPr>
            <a:lvl6pPr indent="0" lvl="5" marL="0" marR="0" rtl="0" algn="r">
              <a:spcBef>
                <a:spcPts val="0"/>
              </a:spcBef>
              <a:buNone/>
              <a:defRPr b="1" i="0" sz="1400" u="none" cap="none" strike="noStrike">
                <a:solidFill>
                  <a:srgbClr val="888888"/>
                </a:solidFill>
                <a:latin typeface="Calibri"/>
                <a:ea typeface="Calibri"/>
                <a:cs typeface="Calibri"/>
                <a:sym typeface="Calibri"/>
              </a:defRPr>
            </a:lvl6pPr>
            <a:lvl7pPr indent="0" lvl="6" marL="0" marR="0" rtl="0" algn="r">
              <a:spcBef>
                <a:spcPts val="0"/>
              </a:spcBef>
              <a:buNone/>
              <a:defRPr b="1" i="0" sz="1400" u="none" cap="none" strike="noStrike">
                <a:solidFill>
                  <a:srgbClr val="888888"/>
                </a:solidFill>
                <a:latin typeface="Calibri"/>
                <a:ea typeface="Calibri"/>
                <a:cs typeface="Calibri"/>
                <a:sym typeface="Calibri"/>
              </a:defRPr>
            </a:lvl7pPr>
            <a:lvl8pPr indent="0" lvl="7" marL="0" marR="0" rtl="0" algn="r">
              <a:spcBef>
                <a:spcPts val="0"/>
              </a:spcBef>
              <a:buNone/>
              <a:defRPr b="1" i="0" sz="1400" u="none" cap="none" strike="noStrike">
                <a:solidFill>
                  <a:srgbClr val="888888"/>
                </a:solidFill>
                <a:latin typeface="Calibri"/>
                <a:ea typeface="Calibri"/>
                <a:cs typeface="Calibri"/>
                <a:sym typeface="Calibri"/>
              </a:defRPr>
            </a:lvl8pPr>
            <a:lvl9pPr indent="0" lvl="8" marL="0" marR="0" rtl="0" algn="r">
              <a:spcBef>
                <a:spcPts val="0"/>
              </a:spcBef>
              <a:buNone/>
              <a:defRPr b="1" i="0" sz="1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
        <p:nvSpPr>
          <p:cNvPr id="13" name="Google Shape;1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6.png"/><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5.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2.png"/><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www./"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mailto:camilacarvalho@Unipar.br"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 name="Shape 29"/>
        <p:cNvGrpSpPr/>
        <p:nvPr/>
      </p:nvGrpSpPr>
      <p:grpSpPr>
        <a:xfrm>
          <a:off x="0" y="0"/>
          <a:ext cx="0" cy="0"/>
          <a:chOff x="0" y="0"/>
          <a:chExt cx="0" cy="0"/>
        </a:xfrm>
      </p:grpSpPr>
      <p:sp>
        <p:nvSpPr>
          <p:cNvPr id="30" name="Google Shape;30;g1e1621a36cd_0_14"/>
          <p:cNvSpPr txBox="1"/>
          <p:nvPr>
            <p:ph type="title"/>
          </p:nvPr>
        </p:nvSpPr>
        <p:spPr>
          <a:xfrm>
            <a:off x="1574800" y="2143125"/>
            <a:ext cx="9969600" cy="78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pt-BR"/>
              <a:t>INTELIGÊNCIA ARTIFICIAL</a:t>
            </a:r>
            <a:endParaRPr/>
          </a:p>
        </p:txBody>
      </p:sp>
      <p:sp>
        <p:nvSpPr>
          <p:cNvPr id="31" name="Google Shape;31;g1e1621a36cd_0_14"/>
          <p:cNvSpPr txBox="1"/>
          <p:nvPr>
            <p:ph idx="1" type="body"/>
          </p:nvPr>
        </p:nvSpPr>
        <p:spPr>
          <a:xfrm>
            <a:off x="1574800" y="3721100"/>
            <a:ext cx="8928000" cy="635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pt-BR"/>
              <a:t>Prof. Me. João Choma Neto</a:t>
            </a:r>
            <a:endParaRPr/>
          </a:p>
        </p:txBody>
      </p:sp>
      <p:sp>
        <p:nvSpPr>
          <p:cNvPr id="32" name="Google Shape;32;g1e1621a36cd_0_14"/>
          <p:cNvSpPr txBox="1"/>
          <p:nvPr/>
        </p:nvSpPr>
        <p:spPr>
          <a:xfrm>
            <a:off x="11023600" y="792914"/>
            <a:ext cx="5841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pt-BR" sz="2800">
                <a:solidFill>
                  <a:schemeClr val="dk1"/>
                </a:solidFill>
                <a:latin typeface="Calibri"/>
                <a:ea typeface="Calibri"/>
                <a:cs typeface="Calibri"/>
                <a:sym typeface="Calibri"/>
              </a:rPr>
              <a:t>2</a:t>
            </a:r>
            <a:endParaRPr/>
          </a:p>
        </p:txBody>
      </p:sp>
      <p:sp>
        <p:nvSpPr>
          <p:cNvPr id="33" name="Google Shape;33;g1e1621a36cd_0_14"/>
          <p:cNvSpPr txBox="1"/>
          <p:nvPr/>
        </p:nvSpPr>
        <p:spPr>
          <a:xfrm>
            <a:off x="10998200" y="1197303"/>
            <a:ext cx="5841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pt-BR" sz="2800">
                <a:solidFill>
                  <a:schemeClr val="dk1"/>
                </a:solidFill>
                <a:latin typeface="Calibri"/>
                <a:ea typeface="Calibri"/>
                <a:cs typeface="Calibri"/>
                <a:sym typeface="Calibri"/>
              </a:rPr>
              <a:t>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1e1621a36cd_0_59"/>
          <p:cNvSpPr txBox="1"/>
          <p:nvPr>
            <p:ph type="title"/>
          </p:nvPr>
        </p:nvSpPr>
        <p:spPr>
          <a:xfrm>
            <a:off x="571500" y="365125"/>
            <a:ext cx="11112600" cy="78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g1e1621a36cd_0_59"/>
          <p:cNvSpPr txBox="1"/>
          <p:nvPr>
            <p:ph idx="12" type="sldNum"/>
          </p:nvPr>
        </p:nvSpPr>
        <p:spPr>
          <a:xfrm>
            <a:off x="-38100" y="0"/>
            <a:ext cx="482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pt-BR"/>
              <a:t>‹#›</a:t>
            </a:fld>
            <a:endParaRPr/>
          </a:p>
        </p:txBody>
      </p:sp>
      <p:sp>
        <p:nvSpPr>
          <p:cNvPr id="102" name="Google Shape;102;g1e1621a36cd_0_59"/>
          <p:cNvSpPr txBox="1"/>
          <p:nvPr>
            <p:ph idx="1" type="body"/>
          </p:nvPr>
        </p:nvSpPr>
        <p:spPr>
          <a:xfrm>
            <a:off x="571500" y="1438275"/>
            <a:ext cx="11417400" cy="4924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pt-BR"/>
              <a:t>A representação do conhecimento deve ser capaz de lidar com essas mudanças de forma eficiente, permitindo que o sistema de inteligência artificial adapte-se ao novo conhecimento conforme ele se torna disponível.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1e1621a36cd_0_66"/>
          <p:cNvSpPr txBox="1"/>
          <p:nvPr>
            <p:ph type="title"/>
          </p:nvPr>
        </p:nvSpPr>
        <p:spPr>
          <a:xfrm>
            <a:off x="571500" y="365125"/>
            <a:ext cx="11112600" cy="78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g1e1621a36cd_0_66"/>
          <p:cNvSpPr txBox="1"/>
          <p:nvPr>
            <p:ph idx="12" type="sldNum"/>
          </p:nvPr>
        </p:nvSpPr>
        <p:spPr>
          <a:xfrm>
            <a:off x="-38100" y="0"/>
            <a:ext cx="482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pt-BR"/>
              <a:t>‹#›</a:t>
            </a:fld>
            <a:endParaRPr/>
          </a:p>
        </p:txBody>
      </p:sp>
      <p:sp>
        <p:nvSpPr>
          <p:cNvPr id="110" name="Google Shape;110;g1e1621a36cd_0_66"/>
          <p:cNvSpPr txBox="1"/>
          <p:nvPr>
            <p:ph idx="1" type="body"/>
          </p:nvPr>
        </p:nvSpPr>
        <p:spPr>
          <a:xfrm>
            <a:off x="571500" y="1438275"/>
            <a:ext cx="11417400" cy="4924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pt-BR"/>
              <a:t>a representação do conhecimento deve ser capaz de garantir que o conhecimento seja consistente e não contraditório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1e1621a36cd_0_73"/>
          <p:cNvSpPr txBox="1"/>
          <p:nvPr>
            <p:ph type="title"/>
          </p:nvPr>
        </p:nvSpPr>
        <p:spPr>
          <a:xfrm>
            <a:off x="571500" y="365125"/>
            <a:ext cx="11112600" cy="78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1e1621a36cd_0_73"/>
          <p:cNvSpPr txBox="1"/>
          <p:nvPr>
            <p:ph idx="12" type="sldNum"/>
          </p:nvPr>
        </p:nvSpPr>
        <p:spPr>
          <a:xfrm>
            <a:off x="-38100" y="0"/>
            <a:ext cx="482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pt-BR"/>
              <a:t>‹#›</a:t>
            </a:fld>
            <a:endParaRPr/>
          </a:p>
        </p:txBody>
      </p:sp>
      <p:sp>
        <p:nvSpPr>
          <p:cNvPr id="118" name="Google Shape;118;g1e1621a36cd_0_73"/>
          <p:cNvSpPr txBox="1"/>
          <p:nvPr>
            <p:ph idx="1" type="body"/>
          </p:nvPr>
        </p:nvSpPr>
        <p:spPr>
          <a:xfrm>
            <a:off x="571500" y="1438275"/>
            <a:ext cx="11417400" cy="4924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pt-BR"/>
              <a:t>a representação do conhecimento deve ser capaz de tornar o conhecimento acessível para o sistema de inteligência artificial. Isso pode envolver a utilização de técnicas de indexação e busca eficientes para encontrar informações relevantes em grandes bases de dados de conhecimento.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1e1621a36cd_0_80"/>
          <p:cNvSpPr txBox="1"/>
          <p:nvPr>
            <p:ph type="title"/>
          </p:nvPr>
        </p:nvSpPr>
        <p:spPr>
          <a:xfrm>
            <a:off x="571500" y="365125"/>
            <a:ext cx="11112600" cy="78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pt-BR"/>
              <a:t>INFORMAL -&gt; FORMAL</a:t>
            </a:r>
            <a:endParaRPr/>
          </a:p>
        </p:txBody>
      </p:sp>
      <p:sp>
        <p:nvSpPr>
          <p:cNvPr id="125" name="Google Shape;125;g1e1621a36cd_0_80"/>
          <p:cNvSpPr txBox="1"/>
          <p:nvPr>
            <p:ph idx="12" type="sldNum"/>
          </p:nvPr>
        </p:nvSpPr>
        <p:spPr>
          <a:xfrm>
            <a:off x="-38100" y="0"/>
            <a:ext cx="482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pt-BR"/>
              <a:t>‹#›</a:t>
            </a:fld>
            <a:endParaRPr/>
          </a:p>
        </p:txBody>
      </p:sp>
      <p:sp>
        <p:nvSpPr>
          <p:cNvPr id="126" name="Google Shape;126;g1e1621a36cd_0_80"/>
          <p:cNvSpPr txBox="1"/>
          <p:nvPr>
            <p:ph idx="1" type="body"/>
          </p:nvPr>
        </p:nvSpPr>
        <p:spPr>
          <a:xfrm>
            <a:off x="571500" y="1438275"/>
            <a:ext cx="11417400" cy="4924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pt-BR"/>
              <a:t>Problema é resolvido e leva a uma solução</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pt-BR"/>
              <a:t>Uma representação do problema é computada e </a:t>
            </a:r>
            <a:r>
              <a:rPr lang="pt-BR"/>
              <a:t>obtém</a:t>
            </a:r>
            <a:r>
              <a:rPr lang="pt-BR"/>
              <a:t> uma saída</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pt-BR"/>
              <a:t>Logo um problema é interpretado por meio de uma algoritmo inteligente e a saída é interpretada para ser vista com uma solução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1e1621a36cd_0_148"/>
          <p:cNvSpPr txBox="1"/>
          <p:nvPr>
            <p:ph type="title"/>
          </p:nvPr>
        </p:nvSpPr>
        <p:spPr>
          <a:xfrm>
            <a:off x="571500" y="365125"/>
            <a:ext cx="11112600" cy="78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pt-BR"/>
              <a:t>Como eu represento?</a:t>
            </a:r>
            <a:endParaRPr/>
          </a:p>
        </p:txBody>
      </p:sp>
      <p:sp>
        <p:nvSpPr>
          <p:cNvPr id="133" name="Google Shape;133;g1e1621a36cd_0_148"/>
          <p:cNvSpPr txBox="1"/>
          <p:nvPr>
            <p:ph idx="12" type="sldNum"/>
          </p:nvPr>
        </p:nvSpPr>
        <p:spPr>
          <a:xfrm>
            <a:off x="-38100" y="0"/>
            <a:ext cx="482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pt-BR"/>
              <a:t>‹#›</a:t>
            </a:fld>
            <a:endParaRPr/>
          </a:p>
        </p:txBody>
      </p:sp>
      <p:sp>
        <p:nvSpPr>
          <p:cNvPr id="134" name="Google Shape;134;g1e1621a36cd_0_148"/>
          <p:cNvSpPr txBox="1"/>
          <p:nvPr>
            <p:ph idx="1" type="body"/>
          </p:nvPr>
        </p:nvSpPr>
        <p:spPr>
          <a:xfrm>
            <a:off x="571500" y="1438275"/>
            <a:ext cx="11417400" cy="4924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pt-BR"/>
              <a:t>Linguagens:</a:t>
            </a:r>
            <a:endParaRPr/>
          </a:p>
          <a:p>
            <a:pPr indent="0" lvl="0" marL="0" rtl="0" algn="l">
              <a:spcBef>
                <a:spcPts val="1000"/>
              </a:spcBef>
              <a:spcAft>
                <a:spcPts val="0"/>
              </a:spcAft>
              <a:buNone/>
            </a:pPr>
            <a:r>
              <a:rPr lang="pt-BR"/>
              <a:t>	Java, Python, C</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pt-BR"/>
              <a:t>Interpretação:</a:t>
            </a:r>
            <a:endParaRPr/>
          </a:p>
          <a:p>
            <a:pPr indent="0" lvl="0" marL="0" rtl="0" algn="l">
              <a:spcBef>
                <a:spcPts val="1000"/>
              </a:spcBef>
              <a:spcAft>
                <a:spcPts val="0"/>
              </a:spcAft>
              <a:buNone/>
            </a:pPr>
            <a:r>
              <a:rPr lang="pt-BR"/>
              <a:t>	Algoritmo de regressão, algoritmo genético, árvore de decisão.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1e1621a36cd_0_155"/>
          <p:cNvSpPr txBox="1"/>
          <p:nvPr>
            <p:ph type="title"/>
          </p:nvPr>
        </p:nvSpPr>
        <p:spPr>
          <a:xfrm>
            <a:off x="571500" y="365125"/>
            <a:ext cx="11112600" cy="78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pt-BR"/>
              <a:t>O QUE ESPERAMOS DA REPRESENTAÇÃO?</a:t>
            </a:r>
            <a:endParaRPr/>
          </a:p>
        </p:txBody>
      </p:sp>
      <p:sp>
        <p:nvSpPr>
          <p:cNvPr id="141" name="Google Shape;141;g1e1621a36cd_0_155"/>
          <p:cNvSpPr txBox="1"/>
          <p:nvPr>
            <p:ph idx="12" type="sldNum"/>
          </p:nvPr>
        </p:nvSpPr>
        <p:spPr>
          <a:xfrm>
            <a:off x="-38100" y="0"/>
            <a:ext cx="482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pt-BR"/>
              <a:t>‹#›</a:t>
            </a:fld>
            <a:endParaRPr/>
          </a:p>
        </p:txBody>
      </p:sp>
      <p:sp>
        <p:nvSpPr>
          <p:cNvPr id="142" name="Google Shape;142;g1e1621a36cd_0_155"/>
          <p:cNvSpPr txBox="1"/>
          <p:nvPr>
            <p:ph idx="1" type="body"/>
          </p:nvPr>
        </p:nvSpPr>
        <p:spPr>
          <a:xfrm>
            <a:off x="571500" y="1438275"/>
            <a:ext cx="11417400" cy="4924500"/>
          </a:xfrm>
          <a:prstGeom prst="rect">
            <a:avLst/>
          </a:prstGeom>
        </p:spPr>
        <p:txBody>
          <a:bodyPr anchorCtr="0" anchor="t" bIns="45700" lIns="91425" spcFirstLastPara="1" rIns="91425" wrap="square" tIns="45700">
            <a:normAutofit fontScale="92500" lnSpcReduction="20000"/>
          </a:bodyPr>
          <a:lstStyle/>
          <a:p>
            <a:pPr indent="0" lvl="0" marL="0" rtl="0" algn="l">
              <a:spcBef>
                <a:spcPts val="1000"/>
              </a:spcBef>
              <a:spcAft>
                <a:spcPts val="0"/>
              </a:spcAft>
              <a:buNone/>
            </a:pPr>
            <a:r>
              <a:rPr lang="pt-BR"/>
              <a:t>Queremos que uma representação seja:</a:t>
            </a:r>
            <a:endParaRPr/>
          </a:p>
          <a:p>
            <a:pPr indent="0" lvl="0" marL="0" rtl="0" algn="l">
              <a:spcBef>
                <a:spcPts val="1000"/>
              </a:spcBef>
              <a:spcAft>
                <a:spcPts val="0"/>
              </a:spcAft>
              <a:buNone/>
            </a:pPr>
            <a:r>
              <a:rPr lang="pt-BR"/>
              <a:t>¤ Rica o bastante para expressar o conhecimento necessário para</a:t>
            </a:r>
            <a:endParaRPr/>
          </a:p>
          <a:p>
            <a:pPr indent="0" lvl="0" marL="0" rtl="0" algn="l">
              <a:spcBef>
                <a:spcPts val="1000"/>
              </a:spcBef>
              <a:spcAft>
                <a:spcPts val="0"/>
              </a:spcAft>
              <a:buNone/>
            </a:pPr>
            <a:r>
              <a:rPr lang="pt-BR"/>
              <a:t>resolver o problema;</a:t>
            </a:r>
            <a:endParaRPr/>
          </a:p>
          <a:p>
            <a:pPr indent="0" lvl="0" marL="0" rtl="0" algn="l">
              <a:spcBef>
                <a:spcPts val="1000"/>
              </a:spcBef>
              <a:spcAft>
                <a:spcPts val="0"/>
              </a:spcAft>
              <a:buNone/>
            </a:pPr>
            <a:r>
              <a:rPr lang="pt-BR"/>
              <a:t>¤ Tão próxima do problema quanto possível:</a:t>
            </a:r>
            <a:endParaRPr/>
          </a:p>
          <a:p>
            <a:pPr indent="0" lvl="0" marL="0" rtl="0" algn="l">
              <a:spcBef>
                <a:spcPts val="1000"/>
              </a:spcBef>
              <a:spcAft>
                <a:spcPts val="0"/>
              </a:spcAft>
              <a:buNone/>
            </a:pPr>
            <a:r>
              <a:rPr lang="pt-BR"/>
              <a:t>n i.e. compacta, natural e fácil de dar manutenção;</a:t>
            </a:r>
            <a:endParaRPr/>
          </a:p>
          <a:p>
            <a:pPr indent="0" lvl="0" marL="0" rtl="0" algn="l">
              <a:spcBef>
                <a:spcPts val="1000"/>
              </a:spcBef>
              <a:spcAft>
                <a:spcPts val="0"/>
              </a:spcAft>
              <a:buNone/>
            </a:pPr>
            <a:r>
              <a:rPr lang="pt-BR"/>
              <a:t>¤ Propícia a computação eficiente;</a:t>
            </a:r>
            <a:endParaRPr/>
          </a:p>
          <a:p>
            <a:pPr indent="0" lvl="0" marL="0" rtl="0" algn="l">
              <a:spcBef>
                <a:spcPts val="1000"/>
              </a:spcBef>
              <a:spcAft>
                <a:spcPts val="0"/>
              </a:spcAft>
              <a:buNone/>
            </a:pPr>
            <a:r>
              <a:rPr lang="pt-BR"/>
              <a:t>¤ Capaz de expressar características do problema que possam ser</a:t>
            </a:r>
            <a:endParaRPr/>
          </a:p>
          <a:p>
            <a:pPr indent="0" lvl="0" marL="0" rtl="0" algn="l">
              <a:spcBef>
                <a:spcPts val="1000"/>
              </a:spcBef>
              <a:spcAft>
                <a:spcPts val="0"/>
              </a:spcAft>
              <a:buNone/>
            </a:pPr>
            <a:r>
              <a:rPr lang="pt-BR"/>
              <a:t>exploradas para ganho computacional e capaz de negociar precisão/</a:t>
            </a:r>
            <a:endParaRPr/>
          </a:p>
          <a:p>
            <a:pPr indent="0" lvl="0" marL="0" rtl="0" algn="l">
              <a:spcBef>
                <a:spcPts val="1000"/>
              </a:spcBef>
              <a:spcAft>
                <a:spcPts val="0"/>
              </a:spcAft>
              <a:buNone/>
            </a:pPr>
            <a:r>
              <a:rPr lang="pt-BR"/>
              <a:t>tempo/espaço computacional;</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pt-BR"/>
              <a:t>¤ Capaz de ser adquirida de pessoas, dados e experiências passadas.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1e1621a36cd_0_198"/>
          <p:cNvSpPr txBox="1"/>
          <p:nvPr>
            <p:ph type="title"/>
          </p:nvPr>
        </p:nvSpPr>
        <p:spPr>
          <a:xfrm>
            <a:off x="571500" y="365125"/>
            <a:ext cx="11112600" cy="78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pt-BR"/>
              <a:t>LINGUAGEM PARA REPRESENTAÇÃO</a:t>
            </a:r>
            <a:endParaRPr/>
          </a:p>
        </p:txBody>
      </p:sp>
      <p:sp>
        <p:nvSpPr>
          <p:cNvPr id="149" name="Google Shape;149;g1e1621a36cd_0_198"/>
          <p:cNvSpPr txBox="1"/>
          <p:nvPr>
            <p:ph idx="12" type="sldNum"/>
          </p:nvPr>
        </p:nvSpPr>
        <p:spPr>
          <a:xfrm>
            <a:off x="-38100" y="0"/>
            <a:ext cx="482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pt-BR"/>
              <a:t>‹#›</a:t>
            </a:fld>
            <a:endParaRPr/>
          </a:p>
        </p:txBody>
      </p:sp>
      <p:sp>
        <p:nvSpPr>
          <p:cNvPr id="150" name="Google Shape;150;g1e1621a36cd_0_198"/>
          <p:cNvSpPr txBox="1"/>
          <p:nvPr>
            <p:ph idx="1" type="body"/>
          </p:nvPr>
        </p:nvSpPr>
        <p:spPr>
          <a:xfrm>
            <a:off x="571500" y="1438275"/>
            <a:ext cx="11417400" cy="4924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pt-BR"/>
              <a:t>Você precisa representar um problema para resolvê-lo em um</a:t>
            </a:r>
            <a:endParaRPr/>
          </a:p>
          <a:p>
            <a:pPr indent="0" lvl="0" marL="0" rtl="0" algn="l">
              <a:spcBef>
                <a:spcPts val="1000"/>
              </a:spcBef>
              <a:spcAft>
                <a:spcPts val="0"/>
              </a:spcAft>
              <a:buClr>
                <a:schemeClr val="dk1"/>
              </a:buClr>
              <a:buSzPts val="1100"/>
              <a:buFont typeface="Arial"/>
              <a:buNone/>
            </a:pPr>
            <a:r>
              <a:rPr lang="pt-BR"/>
              <a:t>computador.</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pt-BR"/>
              <a:t> ̈ Problema:</a:t>
            </a:r>
            <a:endParaRPr/>
          </a:p>
          <a:p>
            <a:pPr indent="0" lvl="0" marL="0" rtl="0" algn="l">
              <a:spcBef>
                <a:spcPts val="1000"/>
              </a:spcBef>
              <a:spcAft>
                <a:spcPts val="0"/>
              </a:spcAft>
              <a:buClr>
                <a:schemeClr val="dk1"/>
              </a:buClr>
              <a:buSzPts val="1100"/>
              <a:buFont typeface="Arial"/>
              <a:buNone/>
            </a:pPr>
            <a:r>
              <a:rPr lang="pt-BR"/>
              <a:t>¤ Especificação do problema</a:t>
            </a:r>
            <a:endParaRPr/>
          </a:p>
          <a:p>
            <a:pPr indent="0" lvl="0" marL="0" rtl="0" algn="l">
              <a:spcBef>
                <a:spcPts val="1000"/>
              </a:spcBef>
              <a:spcAft>
                <a:spcPts val="0"/>
              </a:spcAft>
              <a:buClr>
                <a:schemeClr val="dk1"/>
              </a:buClr>
              <a:buSzPts val="1100"/>
              <a:buFont typeface="Arial"/>
              <a:buNone/>
            </a:pPr>
            <a:r>
              <a:rPr lang="pt-BR"/>
              <a:t>¤ Computação adequada</a:t>
            </a:r>
            <a:endParaRPr/>
          </a:p>
          <a:p>
            <a:pPr indent="0" lvl="0" marL="0" rtl="0" algn="l">
              <a:spcBef>
                <a:spcPts val="10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1e1621a36cd_0_162"/>
          <p:cNvSpPr txBox="1"/>
          <p:nvPr>
            <p:ph type="title"/>
          </p:nvPr>
        </p:nvSpPr>
        <p:spPr>
          <a:xfrm>
            <a:off x="571500" y="365125"/>
            <a:ext cx="11112600" cy="78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pt-BR"/>
              <a:t>NÍVEIS DE REPRESENTAÇÃO</a:t>
            </a:r>
            <a:endParaRPr/>
          </a:p>
        </p:txBody>
      </p:sp>
      <p:sp>
        <p:nvSpPr>
          <p:cNvPr id="157" name="Google Shape;157;g1e1621a36cd_0_162"/>
          <p:cNvSpPr txBox="1"/>
          <p:nvPr>
            <p:ph idx="12" type="sldNum"/>
          </p:nvPr>
        </p:nvSpPr>
        <p:spPr>
          <a:xfrm>
            <a:off x="-38100" y="0"/>
            <a:ext cx="482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pt-BR"/>
              <a:t>‹#›</a:t>
            </a:fld>
            <a:endParaRPr/>
          </a:p>
        </p:txBody>
      </p:sp>
      <p:sp>
        <p:nvSpPr>
          <p:cNvPr id="158" name="Google Shape;158;g1e1621a36cd_0_162"/>
          <p:cNvSpPr txBox="1"/>
          <p:nvPr>
            <p:ph idx="1" type="body"/>
          </p:nvPr>
        </p:nvSpPr>
        <p:spPr>
          <a:xfrm>
            <a:off x="571500" y="1438275"/>
            <a:ext cx="11417400" cy="4924500"/>
          </a:xfrm>
          <a:prstGeom prst="rect">
            <a:avLst/>
          </a:prstGeom>
        </p:spPr>
        <p:txBody>
          <a:bodyPr anchorCtr="0" anchor="t" bIns="45700" lIns="91425" spcFirstLastPara="1" rIns="91425" wrap="square" tIns="45700">
            <a:normAutofit fontScale="77500" lnSpcReduction="20000"/>
          </a:bodyPr>
          <a:lstStyle/>
          <a:p>
            <a:pPr indent="0" lvl="0" marL="0" rtl="0" algn="l">
              <a:spcBef>
                <a:spcPts val="1000"/>
              </a:spcBef>
              <a:spcAft>
                <a:spcPts val="0"/>
              </a:spcAft>
              <a:buClr>
                <a:schemeClr val="dk1"/>
              </a:buClr>
              <a:buSzPct val="34375"/>
              <a:buFont typeface="Arial"/>
              <a:buNone/>
            </a:pPr>
            <a:r>
              <a:rPr lang="pt-BR"/>
              <a:t>Dois níveis de abstração parecem ser comum entre as</a:t>
            </a:r>
            <a:endParaRPr/>
          </a:p>
          <a:p>
            <a:pPr indent="0" lvl="0" marL="0" rtl="0" algn="l">
              <a:spcBef>
                <a:spcPts val="1000"/>
              </a:spcBef>
              <a:spcAft>
                <a:spcPts val="0"/>
              </a:spcAft>
              <a:buClr>
                <a:schemeClr val="dk1"/>
              </a:buClr>
              <a:buSzPct val="34375"/>
              <a:buFont typeface="Arial"/>
              <a:buNone/>
            </a:pPr>
            <a:r>
              <a:rPr lang="pt-BR"/>
              <a:t>entidades biológicas e computacionais.</a:t>
            </a:r>
            <a:endParaRPr/>
          </a:p>
          <a:p>
            <a:pPr indent="0" lvl="0" marL="0" rtl="0" algn="l">
              <a:spcBef>
                <a:spcPts val="1000"/>
              </a:spcBef>
              <a:spcAft>
                <a:spcPts val="0"/>
              </a:spcAft>
              <a:buClr>
                <a:schemeClr val="dk1"/>
              </a:buClr>
              <a:buSzPct val="34375"/>
              <a:buFont typeface="Arial"/>
              <a:buNone/>
            </a:pPr>
            <a:r>
              <a:t/>
            </a:r>
            <a:endParaRPr/>
          </a:p>
          <a:p>
            <a:pPr indent="0" lvl="0" marL="0" rtl="0" algn="l">
              <a:spcBef>
                <a:spcPts val="1000"/>
              </a:spcBef>
              <a:spcAft>
                <a:spcPts val="0"/>
              </a:spcAft>
              <a:buClr>
                <a:schemeClr val="dk1"/>
              </a:buClr>
              <a:buSzPct val="34375"/>
              <a:buFont typeface="Arial"/>
              <a:buNone/>
            </a:pPr>
            <a:r>
              <a:rPr lang="pt-BR"/>
              <a:t>¤ Nível de conhecimento</a:t>
            </a:r>
            <a:endParaRPr/>
          </a:p>
          <a:p>
            <a:pPr indent="0" lvl="0" marL="0" rtl="0" algn="l">
              <a:spcBef>
                <a:spcPts val="1000"/>
              </a:spcBef>
              <a:spcAft>
                <a:spcPts val="0"/>
              </a:spcAft>
              <a:buClr>
                <a:schemeClr val="dk1"/>
              </a:buClr>
              <a:buSzPct val="34375"/>
              <a:buFont typeface="Arial"/>
              <a:buNone/>
            </a:pPr>
            <a:r>
              <a:rPr lang="pt-BR"/>
              <a:t>n Expresso em termos de conhecimento e objetivos de um agente.</a:t>
            </a:r>
            <a:endParaRPr/>
          </a:p>
          <a:p>
            <a:pPr indent="0" lvl="0" marL="0" rtl="0" algn="l">
              <a:spcBef>
                <a:spcPts val="1000"/>
              </a:spcBef>
              <a:spcAft>
                <a:spcPts val="0"/>
              </a:spcAft>
              <a:buClr>
                <a:schemeClr val="dk1"/>
              </a:buClr>
              <a:buSzPct val="34375"/>
              <a:buFont typeface="Arial"/>
              <a:buNone/>
            </a:pPr>
            <a:r>
              <a:rPr lang="pt-BR"/>
              <a:t>n Fala sobre o mundo externo ao agente.</a:t>
            </a:r>
            <a:endParaRPr/>
          </a:p>
          <a:p>
            <a:pPr indent="0" lvl="0" marL="0" rtl="0" algn="l">
              <a:spcBef>
                <a:spcPts val="1000"/>
              </a:spcBef>
              <a:spcAft>
                <a:spcPts val="0"/>
              </a:spcAft>
              <a:buClr>
                <a:schemeClr val="dk1"/>
              </a:buClr>
              <a:buSzPct val="34375"/>
              <a:buFont typeface="Arial"/>
              <a:buNone/>
            </a:pPr>
            <a:r>
              <a:t/>
            </a:r>
            <a:endParaRPr/>
          </a:p>
          <a:p>
            <a:pPr indent="0" lvl="0" marL="0" rtl="0" algn="l">
              <a:spcBef>
                <a:spcPts val="1000"/>
              </a:spcBef>
              <a:spcAft>
                <a:spcPts val="0"/>
              </a:spcAft>
              <a:buClr>
                <a:schemeClr val="dk1"/>
              </a:buClr>
              <a:buSzPct val="34375"/>
              <a:buFont typeface="Arial"/>
              <a:buNone/>
            </a:pPr>
            <a:r>
              <a:rPr lang="pt-BR"/>
              <a:t>¤ Nível de símbolo</a:t>
            </a:r>
            <a:endParaRPr/>
          </a:p>
          <a:p>
            <a:pPr indent="0" lvl="0" marL="0" rtl="0" algn="l">
              <a:spcBef>
                <a:spcPts val="1000"/>
              </a:spcBef>
              <a:spcAft>
                <a:spcPts val="0"/>
              </a:spcAft>
              <a:buClr>
                <a:schemeClr val="dk1"/>
              </a:buClr>
              <a:buSzPct val="34375"/>
              <a:buFont typeface="Arial"/>
              <a:buNone/>
            </a:pPr>
            <a:r>
              <a:rPr lang="pt-BR"/>
              <a:t>n Expresso em termos de quais símbolos o agente está manipulando.</a:t>
            </a:r>
            <a:endParaRPr/>
          </a:p>
          <a:p>
            <a:pPr indent="0" lvl="0" marL="0" rtl="0" algn="l">
              <a:spcBef>
                <a:spcPts val="1000"/>
              </a:spcBef>
              <a:spcAft>
                <a:spcPts val="0"/>
              </a:spcAft>
              <a:buClr>
                <a:schemeClr val="dk1"/>
              </a:buClr>
              <a:buSzPct val="34375"/>
              <a:buFont typeface="Arial"/>
              <a:buNone/>
            </a:pPr>
            <a:r>
              <a:rPr lang="pt-BR"/>
              <a:t>n Fala sobre quais símbolos um agente usa para implementar o nível de</a:t>
            </a:r>
            <a:endParaRPr/>
          </a:p>
          <a:p>
            <a:pPr indent="0" lvl="0" marL="0" rtl="0" algn="l">
              <a:spcBef>
                <a:spcPts val="1000"/>
              </a:spcBef>
              <a:spcAft>
                <a:spcPts val="0"/>
              </a:spcAft>
              <a:buClr>
                <a:schemeClr val="dk1"/>
              </a:buClr>
              <a:buSzPct val="34375"/>
              <a:buFont typeface="Arial"/>
              <a:buNone/>
            </a:pPr>
            <a:r>
              <a:rPr lang="pt-BR"/>
              <a:t>conhecimento.</a:t>
            </a:r>
            <a:endParaRPr/>
          </a:p>
          <a:p>
            <a:pPr indent="0" lvl="0" marL="0" rtl="0" algn="l">
              <a:spcBef>
                <a:spcPts val="10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e1621a36cd_0_169"/>
          <p:cNvSpPr txBox="1"/>
          <p:nvPr>
            <p:ph type="title"/>
          </p:nvPr>
        </p:nvSpPr>
        <p:spPr>
          <a:xfrm>
            <a:off x="571500" y="365125"/>
            <a:ext cx="11112600" cy="78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pt-BR"/>
              <a:t>Mapeamento de um problema para uma</a:t>
            </a:r>
            <a:endParaRPr/>
          </a:p>
          <a:p>
            <a:pPr indent="0" lvl="0" marL="0" rtl="0" algn="l">
              <a:spcBef>
                <a:spcPts val="0"/>
              </a:spcBef>
              <a:spcAft>
                <a:spcPts val="0"/>
              </a:spcAft>
              <a:buClr>
                <a:schemeClr val="dk1"/>
              </a:buClr>
              <a:buSzPts val="1100"/>
              <a:buFont typeface="Arial"/>
              <a:buNone/>
            </a:pPr>
            <a:r>
              <a:rPr lang="pt-BR"/>
              <a:t>representação</a:t>
            </a:r>
            <a:endParaRPr/>
          </a:p>
          <a:p>
            <a:pPr indent="0" lvl="0" marL="0" rtl="0" algn="l">
              <a:spcBef>
                <a:spcPts val="0"/>
              </a:spcBef>
              <a:spcAft>
                <a:spcPts val="0"/>
              </a:spcAft>
              <a:buNone/>
            </a:pPr>
            <a:r>
              <a:t/>
            </a:r>
            <a:endParaRPr/>
          </a:p>
        </p:txBody>
      </p:sp>
      <p:sp>
        <p:nvSpPr>
          <p:cNvPr id="165" name="Google Shape;165;g1e1621a36cd_0_169"/>
          <p:cNvSpPr txBox="1"/>
          <p:nvPr>
            <p:ph idx="12" type="sldNum"/>
          </p:nvPr>
        </p:nvSpPr>
        <p:spPr>
          <a:xfrm>
            <a:off x="-38100" y="0"/>
            <a:ext cx="482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pt-BR"/>
              <a:t>‹#›</a:t>
            </a:fld>
            <a:endParaRPr/>
          </a:p>
        </p:txBody>
      </p:sp>
      <p:sp>
        <p:nvSpPr>
          <p:cNvPr id="166" name="Google Shape;166;g1e1621a36cd_0_169"/>
          <p:cNvSpPr txBox="1"/>
          <p:nvPr>
            <p:ph idx="1" type="body"/>
          </p:nvPr>
        </p:nvSpPr>
        <p:spPr>
          <a:xfrm>
            <a:off x="571500" y="1438275"/>
            <a:ext cx="11417400" cy="49245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Clr>
                <a:schemeClr val="dk1"/>
              </a:buClr>
              <a:buSzPts val="1100"/>
              <a:buFont typeface="Arial"/>
              <a:buNone/>
            </a:pPr>
            <a:r>
              <a:rPr lang="pt-BR"/>
              <a:t>Qual o nível de abstração do problema você deseja ter que</a:t>
            </a:r>
            <a:endParaRPr/>
          </a:p>
          <a:p>
            <a:pPr indent="0" lvl="0" marL="0" rtl="0" algn="l">
              <a:spcBef>
                <a:spcPts val="1000"/>
              </a:spcBef>
              <a:spcAft>
                <a:spcPts val="0"/>
              </a:spcAft>
              <a:buClr>
                <a:schemeClr val="dk1"/>
              </a:buClr>
              <a:buSzPts val="1100"/>
              <a:buFont typeface="Arial"/>
              <a:buNone/>
            </a:pPr>
            <a:r>
              <a:rPr lang="pt-BR"/>
              <a:t>representar?</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pt-BR"/>
              <a:t> ̈ Quais objetos e relações no mundo você deseja representar?</a:t>
            </a:r>
            <a:endParaRPr/>
          </a:p>
          <a:p>
            <a:pPr indent="0" lvl="0" marL="0" rtl="0" algn="l">
              <a:spcBef>
                <a:spcPts val="1000"/>
              </a:spcBef>
              <a:spcAft>
                <a:spcPts val="0"/>
              </a:spcAft>
              <a:buClr>
                <a:schemeClr val="dk1"/>
              </a:buClr>
              <a:buSzPts val="1100"/>
              <a:buFont typeface="Arial"/>
              <a:buNone/>
            </a:pPr>
            <a:r>
              <a:rPr lang="pt-BR"/>
              <a:t> ̈ Como você pode representar o conhecimento para garantir</a:t>
            </a:r>
            <a:endParaRPr/>
          </a:p>
          <a:p>
            <a:pPr indent="0" lvl="0" marL="0" rtl="0" algn="l">
              <a:spcBef>
                <a:spcPts val="1000"/>
              </a:spcBef>
              <a:spcAft>
                <a:spcPts val="0"/>
              </a:spcAft>
              <a:buClr>
                <a:schemeClr val="dk1"/>
              </a:buClr>
              <a:buSzPts val="1100"/>
              <a:buFont typeface="Arial"/>
              <a:buNone/>
            </a:pPr>
            <a:r>
              <a:rPr lang="pt-BR"/>
              <a:t>que a representação é natural, modular e manutenível?</a:t>
            </a:r>
            <a:endParaRPr/>
          </a:p>
          <a:p>
            <a:pPr indent="0" lvl="0" marL="0" rtl="0" algn="l">
              <a:spcBef>
                <a:spcPts val="1000"/>
              </a:spcBef>
              <a:spcAft>
                <a:spcPts val="0"/>
              </a:spcAft>
              <a:buClr>
                <a:schemeClr val="dk1"/>
              </a:buClr>
              <a:buSzPts val="1100"/>
              <a:buFont typeface="Arial"/>
              <a:buNone/>
            </a:pPr>
            <a:r>
              <a:rPr lang="pt-BR"/>
              <a:t> ̈ Como você pode adquirir as informações de dados,</a:t>
            </a:r>
            <a:endParaRPr/>
          </a:p>
          <a:p>
            <a:pPr indent="0" lvl="0" marL="0" rtl="0" algn="l">
              <a:spcBef>
                <a:spcPts val="1000"/>
              </a:spcBef>
              <a:spcAft>
                <a:spcPts val="0"/>
              </a:spcAft>
              <a:buClr>
                <a:schemeClr val="dk1"/>
              </a:buClr>
              <a:buSzPts val="1100"/>
              <a:buFont typeface="Arial"/>
              <a:buNone/>
            </a:pPr>
            <a:r>
              <a:rPr lang="pt-BR"/>
              <a:t>sensoriamento, experiência ou outros agentes?</a:t>
            </a:r>
            <a:endParaRPr/>
          </a:p>
          <a:p>
            <a:pPr indent="0" lvl="0" marL="0" rtl="0" algn="l">
              <a:spcBef>
                <a:spcPts val="10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e1621a36cd_0_176"/>
          <p:cNvSpPr txBox="1"/>
          <p:nvPr>
            <p:ph type="title"/>
          </p:nvPr>
        </p:nvSpPr>
        <p:spPr>
          <a:xfrm>
            <a:off x="571500" y="365125"/>
            <a:ext cx="11112600" cy="78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pt-BR"/>
              <a:t>Escolhendo um nível de abstração</a:t>
            </a:r>
            <a:endParaRPr/>
          </a:p>
        </p:txBody>
      </p:sp>
      <p:sp>
        <p:nvSpPr>
          <p:cNvPr id="173" name="Google Shape;173;g1e1621a36cd_0_176"/>
          <p:cNvSpPr txBox="1"/>
          <p:nvPr>
            <p:ph idx="12" type="sldNum"/>
          </p:nvPr>
        </p:nvSpPr>
        <p:spPr>
          <a:xfrm>
            <a:off x="-38100" y="0"/>
            <a:ext cx="482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pt-BR"/>
              <a:t>‹#›</a:t>
            </a:fld>
            <a:endParaRPr/>
          </a:p>
        </p:txBody>
      </p:sp>
      <p:sp>
        <p:nvSpPr>
          <p:cNvPr id="174" name="Google Shape;174;g1e1621a36cd_0_176"/>
          <p:cNvSpPr txBox="1"/>
          <p:nvPr>
            <p:ph idx="1" type="body"/>
          </p:nvPr>
        </p:nvSpPr>
        <p:spPr>
          <a:xfrm>
            <a:off x="571500" y="1438275"/>
            <a:ext cx="11417400" cy="4924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pt-BR"/>
              <a:t>Uma descrição de alto nível</a:t>
            </a:r>
            <a:endParaRPr/>
          </a:p>
          <a:p>
            <a:pPr indent="0" lvl="0" marL="0" rtl="0" algn="l">
              <a:spcBef>
                <a:spcPts val="1000"/>
              </a:spcBef>
              <a:spcAft>
                <a:spcPts val="0"/>
              </a:spcAft>
              <a:buClr>
                <a:schemeClr val="dk1"/>
              </a:buClr>
              <a:buSzPts val="1100"/>
              <a:buFont typeface="Arial"/>
              <a:buNone/>
            </a:pPr>
            <a:r>
              <a:rPr lang="pt-BR"/>
              <a:t>¤ É mais fácil para um ser humano especificar e compreender.</a:t>
            </a:r>
            <a:endParaRPr/>
          </a:p>
          <a:p>
            <a:pPr indent="0" lvl="0" marL="0" rtl="0" algn="l">
              <a:spcBef>
                <a:spcPts val="1000"/>
              </a:spcBef>
              <a:spcAft>
                <a:spcPts val="0"/>
              </a:spcAft>
              <a:buClr>
                <a:schemeClr val="dk1"/>
              </a:buClr>
              <a:buSzPts val="1100"/>
              <a:buFont typeface="Arial"/>
              <a:buNone/>
            </a:pPr>
            <a:r>
              <a:rPr lang="pt-BR"/>
              <a:t>¤ Abstrai detalhes que podem ser importantes para realmente resolver o problema.</a:t>
            </a:r>
            <a:endParaRPr/>
          </a:p>
          <a:p>
            <a:pPr indent="0" lvl="0" marL="0" rtl="0" algn="l">
              <a:spcBef>
                <a:spcPts val="1000"/>
              </a:spcBef>
              <a:spcAft>
                <a:spcPts val="0"/>
              </a:spcAft>
              <a:buClr>
                <a:schemeClr val="dk1"/>
              </a:buClr>
              <a:buSzPts val="1100"/>
              <a:buFont typeface="Arial"/>
              <a:buNone/>
            </a:pPr>
            <a:r>
              <a:rPr lang="pt-BR"/>
              <a:t> ̈ Uma descrição de baixo nível</a:t>
            </a:r>
            <a:endParaRPr/>
          </a:p>
          <a:p>
            <a:pPr indent="0" lvl="0" marL="0" rtl="0" algn="l">
              <a:spcBef>
                <a:spcPts val="1000"/>
              </a:spcBef>
              <a:spcAft>
                <a:spcPts val="0"/>
              </a:spcAft>
              <a:buClr>
                <a:schemeClr val="dk1"/>
              </a:buClr>
              <a:buSzPts val="1100"/>
              <a:buFont typeface="Arial"/>
              <a:buNone/>
            </a:pPr>
            <a:r>
              <a:rPr lang="pt-BR"/>
              <a:t>¤ Pode ser mais precisa e mais preditiva.</a:t>
            </a:r>
            <a:endParaRPr/>
          </a:p>
          <a:p>
            <a:pPr indent="0" lvl="0" marL="0" rtl="0" algn="l">
              <a:spcBef>
                <a:spcPts val="1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g1e1621a36cd_0_6"/>
          <p:cNvSpPr txBox="1"/>
          <p:nvPr>
            <p:ph type="title"/>
          </p:nvPr>
        </p:nvSpPr>
        <p:spPr>
          <a:xfrm>
            <a:off x="571500" y="365125"/>
            <a:ext cx="11112600" cy="78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pt-BR"/>
              <a:t>CONTEÚDO</a:t>
            </a:r>
            <a:endParaRPr/>
          </a:p>
        </p:txBody>
      </p:sp>
      <p:sp>
        <p:nvSpPr>
          <p:cNvPr id="40" name="Google Shape;40;g1e1621a36cd_0_6"/>
          <p:cNvSpPr txBox="1"/>
          <p:nvPr>
            <p:ph idx="12" type="sldNum"/>
          </p:nvPr>
        </p:nvSpPr>
        <p:spPr>
          <a:xfrm>
            <a:off x="-38100" y="0"/>
            <a:ext cx="482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pt-BR"/>
              <a:t>‹#›</a:t>
            </a:fld>
            <a:endParaRPr/>
          </a:p>
        </p:txBody>
      </p:sp>
      <p:sp>
        <p:nvSpPr>
          <p:cNvPr id="41" name="Google Shape;41;g1e1621a36cd_0_6"/>
          <p:cNvSpPr txBox="1"/>
          <p:nvPr>
            <p:ph idx="1" type="body"/>
          </p:nvPr>
        </p:nvSpPr>
        <p:spPr>
          <a:xfrm>
            <a:off x="571500" y="1438275"/>
            <a:ext cx="11417400" cy="4924500"/>
          </a:xfrm>
          <a:prstGeom prst="rect">
            <a:avLst/>
          </a:prstGeom>
        </p:spPr>
        <p:txBody>
          <a:bodyPr anchorCtr="0" anchor="t" bIns="45700" lIns="91425" spcFirstLastPara="1" rIns="91425" wrap="square" tIns="45700">
            <a:normAutofit/>
          </a:bodyPr>
          <a:lstStyle/>
          <a:p>
            <a:pPr indent="-431800" lvl="0" marL="457200" rtl="0" algn="l">
              <a:spcBef>
                <a:spcPts val="1000"/>
              </a:spcBef>
              <a:spcAft>
                <a:spcPts val="0"/>
              </a:spcAft>
              <a:buSzPts val="3200"/>
              <a:buChar char="❖"/>
            </a:pPr>
            <a:r>
              <a:rPr lang="pt-BR"/>
              <a:t>REPRESENTAÇÃO DO CONHECIMENTO</a:t>
            </a:r>
            <a:endParaRPr/>
          </a:p>
          <a:p>
            <a:pPr indent="-342900" lvl="1" marL="914400" rtl="0" algn="l">
              <a:spcBef>
                <a:spcPts val="0"/>
              </a:spcBef>
              <a:spcAft>
                <a:spcPts val="0"/>
              </a:spcAft>
              <a:buSzPts val="1800"/>
              <a:buChar char="➢"/>
            </a:pPr>
            <a:r>
              <a:rPr lang="pt-BR"/>
              <a:t>Questões de representação do conhecimento</a:t>
            </a:r>
            <a:endParaRPr/>
          </a:p>
          <a:p>
            <a:pPr indent="-342900" lvl="1" marL="914400" rtl="0" algn="l">
              <a:spcBef>
                <a:spcPts val="0"/>
              </a:spcBef>
              <a:spcAft>
                <a:spcPts val="0"/>
              </a:spcAft>
              <a:buSzPts val="1800"/>
              <a:buChar char="➢"/>
            </a:pPr>
            <a:r>
              <a:rPr lang="pt-BR"/>
              <a:t>Grafos conceituais</a:t>
            </a:r>
            <a:endParaRPr/>
          </a:p>
          <a:p>
            <a:pPr indent="-342900" lvl="1" marL="914400" rtl="0" algn="l">
              <a:spcBef>
                <a:spcPts val="0"/>
              </a:spcBef>
              <a:spcAft>
                <a:spcPts val="0"/>
              </a:spcAft>
              <a:buSzPts val="1800"/>
              <a:buChar char="➢"/>
            </a:pPr>
            <a:r>
              <a:rPr lang="pt-BR"/>
              <a:t>Solução de problemas distribuída</a:t>
            </a:r>
            <a:endParaRPr/>
          </a:p>
          <a:p>
            <a:pPr indent="-431800" lvl="0" marL="457200" rtl="0" algn="l">
              <a:spcBef>
                <a:spcPts val="0"/>
              </a:spcBef>
              <a:spcAft>
                <a:spcPts val="0"/>
              </a:spcAft>
              <a:buSzPts val="3200"/>
              <a:buChar char="❖"/>
            </a:pPr>
            <a:r>
              <a:rPr lang="pt-BR"/>
              <a:t>RESOLUÇÃO DE PROBLEMAS</a:t>
            </a:r>
            <a:endParaRPr/>
          </a:p>
          <a:p>
            <a:pPr indent="-342900" lvl="1" marL="914400" rtl="0" algn="l">
              <a:spcBef>
                <a:spcPts val="0"/>
              </a:spcBef>
              <a:spcAft>
                <a:spcPts val="0"/>
              </a:spcAft>
              <a:buSzPts val="1800"/>
              <a:buChar char="➢"/>
            </a:pPr>
            <a:r>
              <a:rPr lang="pt-BR"/>
              <a:t>Tipos de problemas</a:t>
            </a:r>
            <a:endParaRPr/>
          </a:p>
          <a:p>
            <a:pPr indent="-342900" lvl="1" marL="914400" rtl="0" algn="l">
              <a:spcBef>
                <a:spcPts val="0"/>
              </a:spcBef>
              <a:spcAft>
                <a:spcPts val="0"/>
              </a:spcAft>
              <a:buSzPts val="1800"/>
              <a:buChar char="➢"/>
            </a:pPr>
            <a:r>
              <a:rPr lang="pt-BR"/>
              <a:t>Representação de Problemas</a:t>
            </a:r>
            <a:endParaRPr/>
          </a:p>
          <a:p>
            <a:pPr indent="-342900" lvl="1" marL="914400" rtl="0" algn="l">
              <a:spcBef>
                <a:spcPts val="0"/>
              </a:spcBef>
              <a:spcAft>
                <a:spcPts val="0"/>
              </a:spcAft>
              <a:buSzPts val="1800"/>
              <a:buChar char="➢"/>
            </a:pPr>
            <a:r>
              <a:rPr lang="pt-BR"/>
              <a:t>Busca de soluções</a:t>
            </a:r>
            <a:endParaRPr/>
          </a:p>
          <a:p>
            <a:pPr indent="-342900" lvl="1" marL="914400" rtl="0" algn="l">
              <a:spcBef>
                <a:spcPts val="0"/>
              </a:spcBef>
              <a:spcAft>
                <a:spcPts val="0"/>
              </a:spcAft>
              <a:buSzPts val="1800"/>
              <a:buChar char="➢"/>
            </a:pPr>
            <a:r>
              <a:rPr lang="pt-BR"/>
              <a:t>Medidas de desempenho</a:t>
            </a:r>
            <a:endParaRPr/>
          </a:p>
          <a:p>
            <a:pPr indent="-342900" lvl="1" marL="914400" rtl="0" algn="l">
              <a:spcBef>
                <a:spcPts val="0"/>
              </a:spcBef>
              <a:spcAft>
                <a:spcPts val="0"/>
              </a:spcAft>
              <a:buSzPts val="1800"/>
              <a:buChar char="➢"/>
            </a:pPr>
            <a:r>
              <a:rPr lang="pt-BR"/>
              <a:t>Estratégias de busca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1e1621a36cd_0_183"/>
          <p:cNvSpPr txBox="1"/>
          <p:nvPr>
            <p:ph type="title"/>
          </p:nvPr>
        </p:nvSpPr>
        <p:spPr>
          <a:xfrm>
            <a:off x="571500" y="365125"/>
            <a:ext cx="11112600" cy="78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pt-BR"/>
              <a:t>Escolhendo um nível de abstração</a:t>
            </a:r>
            <a:endParaRPr/>
          </a:p>
        </p:txBody>
      </p:sp>
      <p:sp>
        <p:nvSpPr>
          <p:cNvPr id="181" name="Google Shape;181;g1e1621a36cd_0_183"/>
          <p:cNvSpPr txBox="1"/>
          <p:nvPr>
            <p:ph idx="12" type="sldNum"/>
          </p:nvPr>
        </p:nvSpPr>
        <p:spPr>
          <a:xfrm>
            <a:off x="-38100" y="0"/>
            <a:ext cx="482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pt-BR"/>
              <a:t>‹#›</a:t>
            </a:fld>
            <a:endParaRPr/>
          </a:p>
        </p:txBody>
      </p:sp>
      <p:sp>
        <p:nvSpPr>
          <p:cNvPr id="182" name="Google Shape;182;g1e1621a36cd_0_183"/>
          <p:cNvSpPr txBox="1"/>
          <p:nvPr>
            <p:ph idx="1" type="body"/>
          </p:nvPr>
        </p:nvSpPr>
        <p:spPr>
          <a:xfrm>
            <a:off x="571500" y="1438275"/>
            <a:ext cx="11417400" cy="4924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pt-BR"/>
              <a:t>Quanto mais baixo o nível, mais difícil é raciocinar com ele.</a:t>
            </a:r>
            <a:endParaRPr/>
          </a:p>
          <a:p>
            <a:pPr indent="0" lvl="0" marL="0" rtl="0" algn="l">
              <a:spcBef>
                <a:spcPts val="1000"/>
              </a:spcBef>
              <a:spcAft>
                <a:spcPts val="0"/>
              </a:spcAft>
              <a:buClr>
                <a:schemeClr val="dk1"/>
              </a:buClr>
              <a:buSzPts val="1100"/>
              <a:buFont typeface="Arial"/>
              <a:buNone/>
            </a:pPr>
            <a:r>
              <a:rPr lang="pt-BR"/>
              <a:t> ̈ Você pode não saber as informações necessárias para obter uma</a:t>
            </a:r>
            <a:endParaRPr/>
          </a:p>
          <a:p>
            <a:pPr indent="0" lvl="0" marL="0" rtl="0" algn="l">
              <a:spcBef>
                <a:spcPts val="1000"/>
              </a:spcBef>
              <a:spcAft>
                <a:spcPts val="0"/>
              </a:spcAft>
              <a:buClr>
                <a:schemeClr val="dk1"/>
              </a:buClr>
              <a:buSzPts val="1100"/>
              <a:buFont typeface="Arial"/>
              <a:buNone/>
            </a:pPr>
            <a:r>
              <a:rPr lang="pt-BR"/>
              <a:t>descrição de nível mais baixo.</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pt-BR"/>
              <a:t> ̈ Em alguns momentos é possível utilizar vários níveis de abstração.</a:t>
            </a:r>
            <a:endParaRPr/>
          </a:p>
          <a:p>
            <a:pPr indent="0" lvl="0" marL="0" rtl="0" algn="l">
              <a:spcBef>
                <a:spcPts val="10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1e1621a36cd_0_190"/>
          <p:cNvSpPr txBox="1"/>
          <p:nvPr>
            <p:ph type="title"/>
          </p:nvPr>
        </p:nvSpPr>
        <p:spPr>
          <a:xfrm>
            <a:off x="571500" y="365125"/>
            <a:ext cx="11112600" cy="78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1e1621a36cd_0_190"/>
          <p:cNvSpPr txBox="1"/>
          <p:nvPr>
            <p:ph idx="12" type="sldNum"/>
          </p:nvPr>
        </p:nvSpPr>
        <p:spPr>
          <a:xfrm>
            <a:off x="-38100" y="0"/>
            <a:ext cx="482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pt-BR"/>
              <a:t>‹#›</a:t>
            </a:fld>
            <a:endParaRPr/>
          </a:p>
        </p:txBody>
      </p:sp>
      <p:sp>
        <p:nvSpPr>
          <p:cNvPr id="190" name="Google Shape;190;g1e1621a36cd_0_190"/>
          <p:cNvSpPr txBox="1"/>
          <p:nvPr>
            <p:ph idx="1" type="body"/>
          </p:nvPr>
        </p:nvSpPr>
        <p:spPr>
          <a:xfrm>
            <a:off x="571500" y="1438275"/>
            <a:ext cx="11417400" cy="4924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pt-BR"/>
              <a:t>Um problema pode ser definido formalmente por quatro</a:t>
            </a:r>
            <a:endParaRPr/>
          </a:p>
          <a:p>
            <a:pPr indent="0" lvl="0" marL="0" rtl="0" algn="l">
              <a:spcBef>
                <a:spcPts val="1000"/>
              </a:spcBef>
              <a:spcAft>
                <a:spcPts val="0"/>
              </a:spcAft>
              <a:buClr>
                <a:schemeClr val="dk1"/>
              </a:buClr>
              <a:buSzPts val="1100"/>
              <a:buFont typeface="Arial"/>
              <a:buNone/>
            </a:pPr>
            <a:r>
              <a:rPr lang="pt-BR"/>
              <a:t>componentes:</a:t>
            </a:r>
            <a:endParaRPr/>
          </a:p>
          <a:p>
            <a:pPr indent="0" lvl="0" marL="0" rtl="0" algn="l">
              <a:spcBef>
                <a:spcPts val="1000"/>
              </a:spcBef>
              <a:spcAft>
                <a:spcPts val="0"/>
              </a:spcAft>
              <a:buClr>
                <a:schemeClr val="dk1"/>
              </a:buClr>
              <a:buSzPts val="1100"/>
              <a:buFont typeface="Arial"/>
              <a:buNone/>
            </a:pPr>
            <a:r>
              <a:rPr lang="pt-BR"/>
              <a:t>1. Estado inicial: Estado no qual o agente faz o primeiro</a:t>
            </a:r>
            <a:endParaRPr/>
          </a:p>
          <a:p>
            <a:pPr indent="0" lvl="0" marL="0" rtl="0" algn="l">
              <a:spcBef>
                <a:spcPts val="1000"/>
              </a:spcBef>
              <a:spcAft>
                <a:spcPts val="0"/>
              </a:spcAft>
              <a:buClr>
                <a:schemeClr val="dk1"/>
              </a:buClr>
              <a:buSzPts val="1100"/>
              <a:buFont typeface="Arial"/>
              <a:buNone/>
            </a:pPr>
            <a:r>
              <a:rPr lang="pt-BR"/>
              <a:t>movimento. Por exemplo, se um agente de viagem estiver em</a:t>
            </a:r>
            <a:endParaRPr/>
          </a:p>
          <a:p>
            <a:pPr indent="0" lvl="0" marL="0" rtl="0" algn="l">
              <a:spcBef>
                <a:spcPts val="1000"/>
              </a:spcBef>
              <a:spcAft>
                <a:spcPts val="0"/>
              </a:spcAft>
              <a:buClr>
                <a:schemeClr val="dk1"/>
              </a:buClr>
              <a:buSzPts val="1100"/>
              <a:buFont typeface="Arial"/>
              <a:buNone/>
            </a:pPr>
            <a:r>
              <a:rPr lang="pt-BR"/>
              <a:t>Foz do Iguaçu, seu estado inicial pode ser descrito como</a:t>
            </a:r>
            <a:endParaRPr/>
          </a:p>
          <a:p>
            <a:pPr indent="0" lvl="0" marL="0" rtl="0" algn="l">
              <a:spcBef>
                <a:spcPts val="1000"/>
              </a:spcBef>
              <a:spcAft>
                <a:spcPts val="0"/>
              </a:spcAft>
              <a:buClr>
                <a:schemeClr val="dk1"/>
              </a:buClr>
              <a:buSzPts val="1100"/>
              <a:buFont typeface="Arial"/>
              <a:buNone/>
            </a:pPr>
            <a:r>
              <a:rPr lang="pt-BR"/>
              <a:t>Origem(Foz do Iguaçu).</a:t>
            </a:r>
            <a:endParaRPr/>
          </a:p>
          <a:p>
            <a:pPr indent="0" lvl="0" marL="0" rtl="0" algn="l">
              <a:spcBef>
                <a:spcPts val="10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1e181e15553_0_6"/>
          <p:cNvSpPr txBox="1"/>
          <p:nvPr>
            <p:ph type="title"/>
          </p:nvPr>
        </p:nvSpPr>
        <p:spPr>
          <a:xfrm>
            <a:off x="571500" y="365125"/>
            <a:ext cx="11112600" cy="78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1e181e15553_0_6"/>
          <p:cNvSpPr txBox="1"/>
          <p:nvPr>
            <p:ph idx="12" type="sldNum"/>
          </p:nvPr>
        </p:nvSpPr>
        <p:spPr>
          <a:xfrm>
            <a:off x="-38100" y="0"/>
            <a:ext cx="482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pt-BR"/>
              <a:t>‹#›</a:t>
            </a:fld>
            <a:endParaRPr/>
          </a:p>
        </p:txBody>
      </p:sp>
      <p:sp>
        <p:nvSpPr>
          <p:cNvPr id="198" name="Google Shape;198;g1e181e15553_0_6"/>
          <p:cNvSpPr txBox="1"/>
          <p:nvPr>
            <p:ph idx="1" type="body"/>
          </p:nvPr>
        </p:nvSpPr>
        <p:spPr>
          <a:xfrm>
            <a:off x="571500" y="1438275"/>
            <a:ext cx="11417400" cy="4924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pt-BR"/>
              <a:t>2. Função sucessor: Dado um estado qualquer x, o sucessor(x)</a:t>
            </a:r>
            <a:endParaRPr/>
          </a:p>
          <a:p>
            <a:pPr indent="0" lvl="0" marL="0" rtl="0" algn="l">
              <a:spcBef>
                <a:spcPts val="1000"/>
              </a:spcBef>
              <a:spcAft>
                <a:spcPts val="0"/>
              </a:spcAft>
              <a:buClr>
                <a:schemeClr val="dk1"/>
              </a:buClr>
              <a:buSzPts val="1100"/>
              <a:buFont typeface="Arial"/>
              <a:buNone/>
            </a:pPr>
            <a:r>
              <a:rPr lang="pt-BR"/>
              <a:t>produzirá como saída um conjunto na forma de pares</a:t>
            </a:r>
            <a:endParaRPr/>
          </a:p>
          <a:p>
            <a:pPr indent="0" lvl="0" marL="0" rtl="0" algn="l">
              <a:spcBef>
                <a:spcPts val="1000"/>
              </a:spcBef>
              <a:spcAft>
                <a:spcPts val="0"/>
              </a:spcAft>
              <a:buClr>
                <a:schemeClr val="dk1"/>
              </a:buClr>
              <a:buSzPts val="1100"/>
              <a:buFont typeface="Arial"/>
              <a:buNone/>
            </a:pPr>
            <a:r>
              <a:rPr lang="pt-BR"/>
              <a:t>ordenados &lt;a,s&gt;, em que a é a ação, e s, o estado sucessor.</a:t>
            </a:r>
            <a:endParaRPr/>
          </a:p>
          <a:p>
            <a:pPr indent="0" lvl="0" marL="0" rtl="0" algn="l">
              <a:spcBef>
                <a:spcPts val="1000"/>
              </a:spcBef>
              <a:spcAft>
                <a:spcPts val="0"/>
              </a:spcAft>
              <a:buClr>
                <a:schemeClr val="dk1"/>
              </a:buClr>
              <a:buSzPts val="1100"/>
              <a:buFont typeface="Arial"/>
              <a:buNone/>
            </a:pPr>
            <a:r>
              <a:rPr lang="pt-BR"/>
              <a:t>Nesse par ordenado, a ação provém do estado x, e cada estado</a:t>
            </a:r>
            <a:endParaRPr/>
          </a:p>
          <a:p>
            <a:pPr indent="0" lvl="0" marL="0" rtl="0" algn="l">
              <a:spcBef>
                <a:spcPts val="1000"/>
              </a:spcBef>
              <a:spcAft>
                <a:spcPts val="0"/>
              </a:spcAft>
              <a:buClr>
                <a:schemeClr val="dk1"/>
              </a:buClr>
              <a:buSzPts val="1100"/>
              <a:buFont typeface="Arial"/>
              <a:buNone/>
            </a:pPr>
            <a:r>
              <a:rPr lang="pt-BR"/>
              <a:t>sucessor pode ser alcançado partindo-se de x.</a:t>
            </a:r>
            <a:endParaRPr/>
          </a:p>
          <a:p>
            <a:pPr indent="0" lvl="0" marL="0" rtl="0" algn="l">
              <a:spcBef>
                <a:spcPts val="100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1e181e15553_0_13"/>
          <p:cNvSpPr txBox="1"/>
          <p:nvPr>
            <p:ph type="title"/>
          </p:nvPr>
        </p:nvSpPr>
        <p:spPr>
          <a:xfrm>
            <a:off x="571500" y="365125"/>
            <a:ext cx="11112600" cy="78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1e181e15553_0_13"/>
          <p:cNvSpPr txBox="1"/>
          <p:nvPr>
            <p:ph idx="12" type="sldNum"/>
          </p:nvPr>
        </p:nvSpPr>
        <p:spPr>
          <a:xfrm>
            <a:off x="-38100" y="0"/>
            <a:ext cx="482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pt-BR"/>
              <a:t>‹#›</a:t>
            </a:fld>
            <a:endParaRPr/>
          </a:p>
        </p:txBody>
      </p:sp>
      <p:sp>
        <p:nvSpPr>
          <p:cNvPr id="206" name="Google Shape;206;g1e181e15553_0_13"/>
          <p:cNvSpPr txBox="1"/>
          <p:nvPr>
            <p:ph idx="1" type="body"/>
          </p:nvPr>
        </p:nvSpPr>
        <p:spPr>
          <a:xfrm>
            <a:off x="571500" y="1438275"/>
            <a:ext cx="11417400" cy="4924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pt-BR"/>
              <a:t>FONTE: Medeiros (2018)</a:t>
            </a:r>
            <a:endParaRPr/>
          </a:p>
          <a:p>
            <a:pPr indent="0" lvl="0" marL="0" rtl="0" algn="just">
              <a:lnSpc>
                <a:spcPct val="115000"/>
              </a:lnSpc>
              <a:spcBef>
                <a:spcPts val="600"/>
              </a:spcBef>
              <a:spcAft>
                <a:spcPts val="0"/>
              </a:spcAft>
              <a:buClr>
                <a:schemeClr val="dk1"/>
              </a:buClr>
              <a:buSzPts val="1100"/>
              <a:buFont typeface="Arial"/>
              <a:buNone/>
            </a:pPr>
            <a:r>
              <a:rPr lang="pt-BR" sz="2200"/>
              <a:t>No caso de o estado inicial ser </a:t>
            </a:r>
            <a:r>
              <a:rPr b="1" i="1" lang="pt-BR" sz="2200">
                <a:solidFill>
                  <a:srgbClr val="C00000"/>
                </a:solidFill>
              </a:rPr>
              <a:t>Origem(Foz do Iguaçu)</a:t>
            </a:r>
            <a:r>
              <a:rPr lang="pt-BR" sz="2200"/>
              <a:t>, a função </a:t>
            </a:r>
            <a:r>
              <a:rPr b="1" i="1" lang="pt-BR" sz="2200">
                <a:solidFill>
                  <a:srgbClr val="C00000"/>
                </a:solidFill>
              </a:rPr>
              <a:t>sucessor(Foz do Iguaçu) </a:t>
            </a:r>
            <a:r>
              <a:rPr lang="pt-BR" sz="2200"/>
              <a:t>retornaria assim:</a:t>
            </a:r>
            <a:endParaRPr sz="2200"/>
          </a:p>
          <a:p>
            <a:pPr indent="0" lvl="0" marL="0" rtl="0" algn="l">
              <a:lnSpc>
                <a:spcPct val="115000"/>
              </a:lnSpc>
              <a:spcBef>
                <a:spcPts val="600"/>
              </a:spcBef>
              <a:spcAft>
                <a:spcPts val="0"/>
              </a:spcAft>
              <a:buClr>
                <a:schemeClr val="dk1"/>
              </a:buClr>
              <a:buSzPts val="1100"/>
              <a:buFont typeface="Arial"/>
              <a:buNone/>
            </a:pPr>
            <a:r>
              <a:rPr i="1" lang="pt-BR" sz="2200"/>
              <a:t>{&lt;</a:t>
            </a:r>
            <a:r>
              <a:rPr b="1" i="1" lang="pt-BR" sz="2200"/>
              <a:t>Destino(CascaveI)</a:t>
            </a:r>
            <a:r>
              <a:rPr i="1" lang="pt-BR" sz="2200"/>
              <a:t>, </a:t>
            </a:r>
            <a:r>
              <a:rPr b="1" i="1" lang="pt-BR" sz="2200"/>
              <a:t>Origem(Foz do Iguaçu)</a:t>
            </a:r>
            <a:r>
              <a:rPr i="1" lang="pt-BR" sz="2200"/>
              <a:t>&gt;, &lt;</a:t>
            </a:r>
            <a:r>
              <a:rPr b="1" i="1" lang="pt-BR" sz="2200"/>
              <a:t>Destino(Pato Branco)</a:t>
            </a:r>
            <a:r>
              <a:rPr i="1" lang="pt-BR" sz="2200"/>
              <a:t>, </a:t>
            </a:r>
            <a:r>
              <a:rPr b="1" i="1" lang="pt-BR" sz="2200"/>
              <a:t>Origem(Foz do Iguaçu)</a:t>
            </a:r>
            <a:r>
              <a:rPr i="1" lang="pt-BR" sz="2200"/>
              <a:t>&gt;} </a:t>
            </a:r>
            <a:endParaRPr i="1" sz="2200"/>
          </a:p>
          <a:p>
            <a:pPr indent="0" lvl="0" marL="0" rtl="0" algn="l">
              <a:spcBef>
                <a:spcPts val="1000"/>
              </a:spcBef>
              <a:spcAft>
                <a:spcPts val="0"/>
              </a:spcAft>
              <a:buNone/>
            </a:pPr>
            <a:r>
              <a:t/>
            </a:r>
            <a:endParaRPr/>
          </a:p>
          <a:p>
            <a:pPr indent="0" lvl="0" marL="0" rtl="0" algn="just">
              <a:lnSpc>
                <a:spcPct val="115000"/>
              </a:lnSpc>
              <a:spcBef>
                <a:spcPts val="600"/>
              </a:spcBef>
              <a:spcAft>
                <a:spcPts val="0"/>
              </a:spcAft>
              <a:buClr>
                <a:schemeClr val="dk1"/>
              </a:buClr>
              <a:buSzPts val="1100"/>
              <a:buFont typeface="Arial"/>
              <a:buNone/>
            </a:pPr>
            <a:r>
              <a:rPr lang="pt-BR" sz="2200"/>
              <a:t>Nesse sentido, o </a:t>
            </a:r>
            <a:r>
              <a:rPr lang="pt-BR" sz="2200" u="sng"/>
              <a:t>estado</a:t>
            </a:r>
            <a:r>
              <a:rPr lang="pt-BR" sz="2200"/>
              <a:t> </a:t>
            </a:r>
            <a:r>
              <a:rPr lang="pt-BR" sz="2200" u="sng"/>
              <a:t>inicial</a:t>
            </a:r>
            <a:r>
              <a:rPr lang="pt-BR" sz="2200"/>
              <a:t> e a </a:t>
            </a:r>
            <a:r>
              <a:rPr lang="pt-BR" sz="2200" u="sng"/>
              <a:t>função</a:t>
            </a:r>
            <a:r>
              <a:rPr lang="pt-BR" sz="2200"/>
              <a:t> </a:t>
            </a:r>
            <a:r>
              <a:rPr lang="pt-BR" sz="2200" u="sng"/>
              <a:t>sucessor</a:t>
            </a:r>
            <a:r>
              <a:rPr lang="pt-BR" sz="2200"/>
              <a:t> determinam o </a:t>
            </a:r>
            <a:r>
              <a:rPr b="1" lang="pt-BR" sz="2200">
                <a:solidFill>
                  <a:srgbClr val="C00000"/>
                </a:solidFill>
              </a:rPr>
              <a:t>conjunto</a:t>
            </a:r>
            <a:r>
              <a:rPr lang="pt-BR" sz="2200"/>
              <a:t> de </a:t>
            </a:r>
            <a:r>
              <a:rPr b="1" lang="pt-BR" sz="2200">
                <a:solidFill>
                  <a:srgbClr val="C00000"/>
                </a:solidFill>
              </a:rPr>
              <a:t>todos</a:t>
            </a:r>
            <a:r>
              <a:rPr lang="pt-BR" sz="2200"/>
              <a:t> os </a:t>
            </a:r>
            <a:r>
              <a:rPr b="1" lang="pt-BR" sz="2200">
                <a:solidFill>
                  <a:srgbClr val="C00000"/>
                </a:solidFill>
              </a:rPr>
              <a:t>estados</a:t>
            </a:r>
            <a:r>
              <a:rPr lang="pt-BR" sz="2200"/>
              <a:t> </a:t>
            </a:r>
            <a:r>
              <a:rPr lang="pt-BR" sz="2200" u="sng"/>
              <a:t>acessíveis</a:t>
            </a:r>
            <a:r>
              <a:rPr lang="pt-BR" sz="2200"/>
              <a:t> a partir do estado inicial.</a:t>
            </a:r>
            <a:endParaRPr sz="2200"/>
          </a:p>
          <a:p>
            <a:pPr indent="0" lvl="0" marL="0" rtl="0" algn="just">
              <a:lnSpc>
                <a:spcPct val="115000"/>
              </a:lnSpc>
              <a:spcBef>
                <a:spcPts val="600"/>
              </a:spcBef>
              <a:spcAft>
                <a:spcPts val="0"/>
              </a:spcAft>
              <a:buClr>
                <a:schemeClr val="dk1"/>
              </a:buClr>
              <a:buSzPts val="1100"/>
              <a:buFont typeface="Arial"/>
              <a:buNone/>
            </a:pPr>
            <a:r>
              <a:rPr lang="pt-BR" sz="2200"/>
              <a:t>O espaço de estados forma um </a:t>
            </a:r>
            <a:r>
              <a:rPr b="1" lang="pt-BR" sz="2200">
                <a:solidFill>
                  <a:srgbClr val="C00000"/>
                </a:solidFill>
              </a:rPr>
              <a:t>grafo</a:t>
            </a:r>
            <a:r>
              <a:rPr lang="pt-BR" sz="2200"/>
              <a:t> em que os </a:t>
            </a:r>
            <a:r>
              <a:rPr lang="pt-BR" sz="2200" u="sng"/>
              <a:t>nós</a:t>
            </a:r>
            <a:r>
              <a:rPr lang="pt-BR" sz="2200"/>
              <a:t> são os </a:t>
            </a:r>
            <a:r>
              <a:rPr lang="pt-BR" sz="2200" u="sng"/>
              <a:t>estados</a:t>
            </a:r>
            <a:r>
              <a:rPr lang="pt-BR" sz="2200"/>
              <a:t> e os </a:t>
            </a:r>
            <a:r>
              <a:rPr lang="pt-BR" sz="2200" u="sng"/>
              <a:t>arcos</a:t>
            </a:r>
            <a:r>
              <a:rPr lang="pt-BR" sz="2200"/>
              <a:t> entre os nós são as </a:t>
            </a:r>
            <a:r>
              <a:rPr lang="pt-BR" sz="2200" u="sng"/>
              <a:t>ações</a:t>
            </a:r>
            <a:r>
              <a:rPr lang="pt-BR" sz="2200"/>
              <a:t>.</a:t>
            </a:r>
            <a:endParaRPr sz="2200"/>
          </a:p>
          <a:p>
            <a:pPr indent="0" lvl="0" marL="0" rtl="0" algn="l">
              <a:spcBef>
                <a:spcPts val="1000"/>
              </a:spcBef>
              <a:spcAft>
                <a:spcPts val="0"/>
              </a:spcAft>
              <a:buNone/>
            </a:pPr>
            <a:r>
              <a:t/>
            </a:r>
            <a:endParaRPr/>
          </a:p>
        </p:txBody>
      </p:sp>
      <p:pic>
        <p:nvPicPr>
          <p:cNvPr id="207" name="Google Shape;207;g1e181e15553_0_13"/>
          <p:cNvPicPr preferRelativeResize="0"/>
          <p:nvPr/>
        </p:nvPicPr>
        <p:blipFill>
          <a:blip r:embed="rId3">
            <a:alphaModFix/>
          </a:blip>
          <a:stretch>
            <a:fillRect/>
          </a:stretch>
        </p:blipFill>
        <p:spPr>
          <a:xfrm>
            <a:off x="3409950" y="1828800"/>
            <a:ext cx="5372100" cy="3200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1e181e15553_0_20"/>
          <p:cNvSpPr txBox="1"/>
          <p:nvPr>
            <p:ph type="title"/>
          </p:nvPr>
        </p:nvSpPr>
        <p:spPr>
          <a:xfrm>
            <a:off x="571500" y="365125"/>
            <a:ext cx="11112600" cy="78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1e181e15553_0_20"/>
          <p:cNvSpPr txBox="1"/>
          <p:nvPr>
            <p:ph idx="12" type="sldNum"/>
          </p:nvPr>
        </p:nvSpPr>
        <p:spPr>
          <a:xfrm>
            <a:off x="-38100" y="0"/>
            <a:ext cx="482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pt-BR"/>
              <a:t>‹#›</a:t>
            </a:fld>
            <a:endParaRPr/>
          </a:p>
        </p:txBody>
      </p:sp>
      <p:sp>
        <p:nvSpPr>
          <p:cNvPr id="215" name="Google Shape;215;g1e181e15553_0_20"/>
          <p:cNvSpPr txBox="1"/>
          <p:nvPr>
            <p:ph idx="1" type="body"/>
          </p:nvPr>
        </p:nvSpPr>
        <p:spPr>
          <a:xfrm>
            <a:off x="571500" y="1438275"/>
            <a:ext cx="11417400" cy="4924500"/>
          </a:xfrm>
          <a:prstGeom prst="rect">
            <a:avLst/>
          </a:prstGeom>
        </p:spPr>
        <p:txBody>
          <a:bodyPr anchorCtr="0" anchor="t" bIns="45700" lIns="91425" spcFirstLastPara="1" rIns="91425" wrap="square" tIns="45700">
            <a:normAutofit/>
          </a:bodyPr>
          <a:lstStyle/>
          <a:p>
            <a:pPr indent="0" lvl="0" marL="0" rtl="0" algn="just">
              <a:lnSpc>
                <a:spcPct val="115000"/>
              </a:lnSpc>
              <a:spcBef>
                <a:spcPts val="600"/>
              </a:spcBef>
              <a:spcAft>
                <a:spcPts val="0"/>
              </a:spcAft>
              <a:buClr>
                <a:schemeClr val="dk1"/>
              </a:buClr>
              <a:buSzPts val="1100"/>
              <a:buFont typeface="Arial"/>
              <a:buNone/>
            </a:pPr>
            <a:r>
              <a:rPr lang="pt-BR" sz="2200"/>
              <a:t>3. </a:t>
            </a:r>
            <a:r>
              <a:rPr b="1" lang="pt-BR" sz="2200">
                <a:solidFill>
                  <a:srgbClr val="C00000"/>
                </a:solidFill>
              </a:rPr>
              <a:t>Teste de objetivo</a:t>
            </a:r>
            <a:r>
              <a:rPr lang="pt-BR" sz="2200"/>
              <a:t>: Determina se um </a:t>
            </a:r>
            <a:r>
              <a:rPr lang="pt-BR" sz="2200" u="sng"/>
              <a:t>estado</a:t>
            </a:r>
            <a:r>
              <a:rPr lang="pt-BR" sz="2200"/>
              <a:t> é um </a:t>
            </a:r>
            <a:r>
              <a:rPr lang="pt-BR" sz="2200" u="sng"/>
              <a:t>estado</a:t>
            </a:r>
            <a:r>
              <a:rPr lang="pt-BR" sz="2200"/>
              <a:t> </a:t>
            </a:r>
            <a:r>
              <a:rPr lang="pt-BR" sz="2200" u="sng"/>
              <a:t>objetivo</a:t>
            </a:r>
            <a:r>
              <a:rPr lang="pt-BR" sz="2200"/>
              <a:t>. Por exemplo, o </a:t>
            </a:r>
            <a:r>
              <a:rPr lang="pt-BR" sz="2200" u="sng"/>
              <a:t>objetivo</a:t>
            </a:r>
            <a:r>
              <a:rPr lang="pt-BR" sz="2200"/>
              <a:t> é o </a:t>
            </a:r>
            <a:r>
              <a:rPr b="1" lang="pt-BR" sz="2200">
                <a:solidFill>
                  <a:srgbClr val="C00000"/>
                </a:solidFill>
              </a:rPr>
              <a:t>estado</a:t>
            </a:r>
            <a:r>
              <a:rPr lang="pt-BR" sz="2200"/>
              <a:t> </a:t>
            </a:r>
            <a:r>
              <a:rPr b="1" lang="pt-BR" sz="2200">
                <a:solidFill>
                  <a:srgbClr val="C00000"/>
                </a:solidFill>
              </a:rPr>
              <a:t>final</a:t>
            </a:r>
            <a:r>
              <a:rPr lang="pt-BR" sz="2200"/>
              <a:t> </a:t>
            </a:r>
            <a:r>
              <a:rPr b="1" i="1" lang="pt-BR" sz="2200">
                <a:solidFill>
                  <a:srgbClr val="00B050"/>
                </a:solidFill>
              </a:rPr>
              <a:t>Origem(Curitiba)</a:t>
            </a:r>
            <a:r>
              <a:rPr lang="pt-BR" sz="2200"/>
              <a:t>.</a:t>
            </a:r>
            <a:endParaRPr sz="2200"/>
          </a:p>
          <a:p>
            <a:pPr indent="0" lvl="0" marL="0" rtl="0" algn="just">
              <a:lnSpc>
                <a:spcPct val="115000"/>
              </a:lnSpc>
              <a:spcBef>
                <a:spcPts val="600"/>
              </a:spcBef>
              <a:spcAft>
                <a:spcPts val="0"/>
              </a:spcAft>
              <a:buClr>
                <a:schemeClr val="dk1"/>
              </a:buClr>
              <a:buSzPts val="1100"/>
              <a:buFont typeface="Arial"/>
              <a:buNone/>
            </a:pPr>
            <a:r>
              <a:rPr lang="pt-BR" sz="2200"/>
              <a:t>Em </a:t>
            </a:r>
            <a:r>
              <a:rPr lang="pt-BR" sz="2200" u="sng"/>
              <a:t>alguns</a:t>
            </a:r>
            <a:r>
              <a:rPr lang="pt-BR" sz="2200"/>
              <a:t> </a:t>
            </a:r>
            <a:r>
              <a:rPr lang="pt-BR" sz="2200" u="sng"/>
              <a:t>casos</a:t>
            </a:r>
            <a:r>
              <a:rPr lang="pt-BR" sz="2200"/>
              <a:t>, um objetivo pode ser definido como uma </a:t>
            </a:r>
            <a:r>
              <a:rPr b="1" lang="pt-BR" sz="2200">
                <a:solidFill>
                  <a:srgbClr val="C00000"/>
                </a:solidFill>
              </a:rPr>
              <a:t>propriedade</a:t>
            </a:r>
            <a:r>
              <a:rPr lang="pt-BR" sz="2200"/>
              <a:t> </a:t>
            </a:r>
            <a:r>
              <a:rPr b="1" lang="pt-BR" sz="2200">
                <a:solidFill>
                  <a:srgbClr val="C00000"/>
                </a:solidFill>
              </a:rPr>
              <a:t>abstrata</a:t>
            </a:r>
            <a:r>
              <a:rPr lang="pt-BR" sz="2200"/>
              <a:t>, e não por um estado ou conjunto de estados específicos. Por exemplo, em um </a:t>
            </a:r>
            <a:r>
              <a:rPr lang="pt-BR" sz="2200" u="sng"/>
              <a:t>jogo</a:t>
            </a:r>
            <a:r>
              <a:rPr lang="pt-BR" sz="2200"/>
              <a:t> </a:t>
            </a:r>
            <a:r>
              <a:rPr lang="pt-BR" sz="2200" u="sng"/>
              <a:t>de</a:t>
            </a:r>
            <a:r>
              <a:rPr lang="pt-BR" sz="2200"/>
              <a:t> </a:t>
            </a:r>
            <a:r>
              <a:rPr lang="pt-BR" sz="2200" u="sng"/>
              <a:t>xadrez</a:t>
            </a:r>
            <a:r>
              <a:rPr lang="pt-BR" sz="2200"/>
              <a:t>, o </a:t>
            </a:r>
            <a:r>
              <a:rPr lang="pt-BR" sz="2200" u="sng"/>
              <a:t>xeque-mate</a:t>
            </a:r>
            <a:r>
              <a:rPr lang="pt-BR" sz="2200"/>
              <a:t> é o objetivo. </a:t>
            </a:r>
            <a:endParaRPr sz="2200"/>
          </a:p>
          <a:p>
            <a:pPr indent="0" lvl="0" marL="0" rtl="0" algn="l">
              <a:spcBef>
                <a:spcPts val="10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e181e15553_0_27"/>
          <p:cNvSpPr txBox="1"/>
          <p:nvPr>
            <p:ph type="title"/>
          </p:nvPr>
        </p:nvSpPr>
        <p:spPr>
          <a:xfrm>
            <a:off x="571500" y="365125"/>
            <a:ext cx="11112600" cy="78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1e181e15553_0_27"/>
          <p:cNvSpPr txBox="1"/>
          <p:nvPr>
            <p:ph idx="12" type="sldNum"/>
          </p:nvPr>
        </p:nvSpPr>
        <p:spPr>
          <a:xfrm>
            <a:off x="-38100" y="0"/>
            <a:ext cx="482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pt-BR"/>
              <a:t>‹#›</a:t>
            </a:fld>
            <a:endParaRPr/>
          </a:p>
        </p:txBody>
      </p:sp>
      <p:sp>
        <p:nvSpPr>
          <p:cNvPr id="223" name="Google Shape;223;g1e181e15553_0_27"/>
          <p:cNvSpPr txBox="1"/>
          <p:nvPr>
            <p:ph idx="1" type="body"/>
          </p:nvPr>
        </p:nvSpPr>
        <p:spPr>
          <a:xfrm>
            <a:off x="571500" y="1438275"/>
            <a:ext cx="11417400" cy="4924500"/>
          </a:xfrm>
          <a:prstGeom prst="rect">
            <a:avLst/>
          </a:prstGeom>
        </p:spPr>
        <p:txBody>
          <a:bodyPr anchorCtr="0" anchor="t" bIns="45700" lIns="91425" spcFirstLastPara="1" rIns="91425" wrap="square" tIns="45700">
            <a:normAutofit/>
          </a:bodyPr>
          <a:lstStyle/>
          <a:p>
            <a:pPr indent="0" lvl="0" marL="0" rtl="0" algn="just">
              <a:lnSpc>
                <a:spcPct val="115000"/>
              </a:lnSpc>
              <a:spcBef>
                <a:spcPts val="600"/>
              </a:spcBef>
              <a:spcAft>
                <a:spcPts val="0"/>
              </a:spcAft>
              <a:buClr>
                <a:schemeClr val="dk1"/>
              </a:buClr>
              <a:buSzPts val="1100"/>
              <a:buFont typeface="Arial"/>
              <a:buNone/>
            </a:pPr>
            <a:r>
              <a:rPr lang="pt-BR" sz="2200"/>
              <a:t>4. </a:t>
            </a:r>
            <a:r>
              <a:rPr b="1" lang="pt-BR" sz="2200">
                <a:solidFill>
                  <a:srgbClr val="C00000"/>
                </a:solidFill>
              </a:rPr>
              <a:t>Função de custo</a:t>
            </a:r>
            <a:r>
              <a:rPr lang="pt-BR" sz="2200"/>
              <a:t>: Também chamada de função de </a:t>
            </a:r>
            <a:r>
              <a:rPr lang="pt-BR" sz="2200" u="sng"/>
              <a:t>custo</a:t>
            </a:r>
            <a:r>
              <a:rPr lang="pt-BR" sz="2200"/>
              <a:t> de </a:t>
            </a:r>
            <a:r>
              <a:rPr lang="pt-BR" sz="2200" u="sng"/>
              <a:t>caminho</a:t>
            </a:r>
            <a:r>
              <a:rPr lang="pt-BR" sz="2200"/>
              <a:t>, </a:t>
            </a:r>
            <a:r>
              <a:rPr lang="pt-BR" sz="2200" u="sng"/>
              <a:t>atribui</a:t>
            </a:r>
            <a:r>
              <a:rPr lang="pt-BR" sz="2200"/>
              <a:t> um </a:t>
            </a:r>
            <a:r>
              <a:rPr b="1" lang="pt-BR" sz="2200">
                <a:solidFill>
                  <a:srgbClr val="C00000"/>
                </a:solidFill>
              </a:rPr>
              <a:t>custo</a:t>
            </a:r>
            <a:r>
              <a:rPr lang="pt-BR" sz="2200"/>
              <a:t> </a:t>
            </a:r>
            <a:r>
              <a:rPr b="1" lang="pt-BR" sz="2200">
                <a:solidFill>
                  <a:srgbClr val="C00000"/>
                </a:solidFill>
              </a:rPr>
              <a:t>numérico</a:t>
            </a:r>
            <a:r>
              <a:rPr lang="pt-BR" sz="2200"/>
              <a:t> a </a:t>
            </a:r>
            <a:r>
              <a:rPr lang="pt-BR" sz="2200" u="sng"/>
              <a:t>cada</a:t>
            </a:r>
            <a:r>
              <a:rPr lang="pt-BR" sz="2200"/>
              <a:t> caminho.</a:t>
            </a:r>
            <a:endParaRPr sz="2200"/>
          </a:p>
          <a:p>
            <a:pPr indent="0" lvl="0" marL="0" rtl="0" algn="just">
              <a:lnSpc>
                <a:spcPct val="115000"/>
              </a:lnSpc>
              <a:spcBef>
                <a:spcPts val="600"/>
              </a:spcBef>
              <a:spcAft>
                <a:spcPts val="0"/>
              </a:spcAft>
              <a:buClr>
                <a:schemeClr val="dk1"/>
              </a:buClr>
              <a:buSzPts val="1100"/>
              <a:buFont typeface="Arial"/>
              <a:buNone/>
            </a:pPr>
            <a:r>
              <a:rPr lang="pt-BR" sz="2200"/>
              <a:t>O agente escolherá, portanto, uma função de custo que significará a própria </a:t>
            </a:r>
            <a:r>
              <a:rPr lang="pt-BR" sz="2200" u="sng"/>
              <a:t>medida</a:t>
            </a:r>
            <a:r>
              <a:rPr lang="pt-BR" sz="2200"/>
              <a:t> </a:t>
            </a:r>
            <a:r>
              <a:rPr lang="pt-BR" sz="2200" u="sng"/>
              <a:t>de</a:t>
            </a:r>
            <a:r>
              <a:rPr lang="pt-BR" sz="2200"/>
              <a:t> </a:t>
            </a:r>
            <a:r>
              <a:rPr lang="pt-BR" sz="2200" u="sng"/>
              <a:t>desempenho</a:t>
            </a:r>
            <a:r>
              <a:rPr lang="pt-BR" sz="2200"/>
              <a:t>. </a:t>
            </a:r>
            <a:endParaRPr sz="2200"/>
          </a:p>
          <a:p>
            <a:pPr indent="0" lvl="0" marL="0" rtl="0" algn="just">
              <a:lnSpc>
                <a:spcPct val="115000"/>
              </a:lnSpc>
              <a:spcBef>
                <a:spcPts val="600"/>
              </a:spcBef>
              <a:spcAft>
                <a:spcPts val="0"/>
              </a:spcAft>
              <a:buClr>
                <a:schemeClr val="dk1"/>
              </a:buClr>
              <a:buSzPts val="1100"/>
              <a:buFont typeface="Arial"/>
              <a:buNone/>
            </a:pPr>
            <a:r>
              <a:rPr lang="pt-BR" sz="2200"/>
              <a:t>No caso do agente do exemplo, a função de custo seria a </a:t>
            </a:r>
            <a:r>
              <a:rPr b="1" lang="pt-BR" sz="2200">
                <a:solidFill>
                  <a:srgbClr val="C00000"/>
                </a:solidFill>
              </a:rPr>
              <a:t>distância</a:t>
            </a:r>
            <a:r>
              <a:rPr lang="pt-BR" sz="2200"/>
              <a:t> </a:t>
            </a:r>
            <a:r>
              <a:rPr b="1" lang="pt-BR" sz="2200">
                <a:solidFill>
                  <a:srgbClr val="C00000"/>
                </a:solidFill>
              </a:rPr>
              <a:t>em</a:t>
            </a:r>
            <a:r>
              <a:rPr lang="pt-BR" sz="2200"/>
              <a:t> </a:t>
            </a:r>
            <a:r>
              <a:rPr b="1" lang="pt-BR" sz="2200">
                <a:solidFill>
                  <a:srgbClr val="C00000"/>
                </a:solidFill>
              </a:rPr>
              <a:t>quilômetros</a:t>
            </a:r>
            <a:r>
              <a:rPr lang="pt-BR" sz="2200"/>
              <a:t>. Há então um </a:t>
            </a:r>
            <a:r>
              <a:rPr b="1" lang="pt-BR" sz="2200">
                <a:solidFill>
                  <a:srgbClr val="C00000"/>
                </a:solidFill>
              </a:rPr>
              <a:t>custo</a:t>
            </a:r>
            <a:r>
              <a:rPr lang="pt-BR" sz="2200"/>
              <a:t> </a:t>
            </a:r>
            <a:r>
              <a:rPr b="1" lang="pt-BR" sz="2200">
                <a:solidFill>
                  <a:srgbClr val="C00000"/>
                </a:solidFill>
              </a:rPr>
              <a:t>de</a:t>
            </a:r>
            <a:r>
              <a:rPr lang="pt-BR" sz="2200"/>
              <a:t> </a:t>
            </a:r>
            <a:r>
              <a:rPr b="1" lang="pt-BR" sz="2200">
                <a:solidFill>
                  <a:srgbClr val="C00000"/>
                </a:solidFill>
              </a:rPr>
              <a:t>passo</a:t>
            </a:r>
            <a:r>
              <a:rPr lang="pt-BR" sz="2200"/>
              <a:t> para ir de um </a:t>
            </a:r>
            <a:r>
              <a:rPr lang="pt-BR" sz="2200" u="sng"/>
              <a:t>estado</a:t>
            </a:r>
            <a:r>
              <a:rPr lang="pt-BR" sz="2200"/>
              <a:t> a </a:t>
            </a:r>
            <a:r>
              <a:rPr lang="pt-BR" sz="2200" u="sng"/>
              <a:t>outro</a:t>
            </a:r>
            <a:r>
              <a:rPr lang="pt-BR" sz="2200"/>
              <a:t>. </a:t>
            </a:r>
            <a:endParaRPr sz="2200"/>
          </a:p>
          <a:p>
            <a:pPr indent="0" lvl="0" marL="0" rtl="0" algn="l">
              <a:spcBef>
                <a:spcPts val="100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1e181e15553_0_34"/>
          <p:cNvSpPr txBox="1"/>
          <p:nvPr>
            <p:ph type="title"/>
          </p:nvPr>
        </p:nvSpPr>
        <p:spPr>
          <a:xfrm>
            <a:off x="571500" y="365125"/>
            <a:ext cx="11112600" cy="78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g1e181e15553_0_34"/>
          <p:cNvSpPr txBox="1"/>
          <p:nvPr>
            <p:ph idx="12" type="sldNum"/>
          </p:nvPr>
        </p:nvSpPr>
        <p:spPr>
          <a:xfrm>
            <a:off x="-38100" y="0"/>
            <a:ext cx="482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pt-BR"/>
              <a:t>‹#›</a:t>
            </a:fld>
            <a:endParaRPr/>
          </a:p>
        </p:txBody>
      </p:sp>
      <p:sp>
        <p:nvSpPr>
          <p:cNvPr id="231" name="Google Shape;231;g1e181e15553_0_34"/>
          <p:cNvSpPr txBox="1"/>
          <p:nvPr>
            <p:ph idx="1" type="body"/>
          </p:nvPr>
        </p:nvSpPr>
        <p:spPr>
          <a:xfrm>
            <a:off x="571500" y="1438275"/>
            <a:ext cx="11417400" cy="4924500"/>
          </a:xfrm>
          <a:prstGeom prst="rect">
            <a:avLst/>
          </a:prstGeom>
        </p:spPr>
        <p:txBody>
          <a:bodyPr anchorCtr="0" anchor="t" bIns="45700" lIns="91425" spcFirstLastPara="1" rIns="91425" wrap="square" tIns="45700">
            <a:normAutofit/>
          </a:bodyPr>
          <a:lstStyle/>
          <a:p>
            <a:pPr indent="0" lvl="0" marL="0" rtl="0" algn="just">
              <a:lnSpc>
                <a:spcPct val="115000"/>
              </a:lnSpc>
              <a:spcBef>
                <a:spcPts val="600"/>
              </a:spcBef>
              <a:spcAft>
                <a:spcPts val="0"/>
              </a:spcAft>
              <a:buClr>
                <a:schemeClr val="dk1"/>
              </a:buClr>
              <a:buSzPts val="1100"/>
              <a:buFont typeface="Arial"/>
              <a:buNone/>
            </a:pPr>
            <a:r>
              <a:rPr lang="pt-BR" sz="2200"/>
              <a:t>Os </a:t>
            </a:r>
            <a:r>
              <a:rPr lang="pt-BR" sz="2200" u="sng"/>
              <a:t>elementos</a:t>
            </a:r>
            <a:r>
              <a:rPr lang="pt-BR" sz="2200"/>
              <a:t> </a:t>
            </a:r>
            <a:r>
              <a:rPr lang="pt-BR" sz="2200" u="sng"/>
              <a:t>precedentes</a:t>
            </a:r>
            <a:r>
              <a:rPr lang="pt-BR" sz="2200"/>
              <a:t> </a:t>
            </a:r>
            <a:r>
              <a:rPr b="1" lang="pt-BR" sz="2200">
                <a:solidFill>
                  <a:srgbClr val="C00000"/>
                </a:solidFill>
              </a:rPr>
              <a:t>definem</a:t>
            </a:r>
            <a:r>
              <a:rPr lang="pt-BR" sz="2200"/>
              <a:t> um </a:t>
            </a:r>
            <a:r>
              <a:rPr b="1" lang="pt-BR" sz="2200">
                <a:solidFill>
                  <a:srgbClr val="C00000"/>
                </a:solidFill>
              </a:rPr>
              <a:t>problema</a:t>
            </a:r>
            <a:r>
              <a:rPr lang="pt-BR" sz="2200"/>
              <a:t> e podem ser reunidos em uma </a:t>
            </a:r>
            <a:r>
              <a:rPr lang="pt-BR" sz="2200" u="sng"/>
              <a:t>única</a:t>
            </a:r>
            <a:r>
              <a:rPr lang="pt-BR" sz="2200"/>
              <a:t> </a:t>
            </a:r>
            <a:r>
              <a:rPr lang="pt-BR" sz="2200" u="sng"/>
              <a:t>estrutura</a:t>
            </a:r>
            <a:r>
              <a:rPr lang="pt-BR" sz="2200"/>
              <a:t> de dados que é fornecida como </a:t>
            </a:r>
            <a:r>
              <a:rPr b="1" lang="pt-BR" sz="2200">
                <a:solidFill>
                  <a:srgbClr val="C00000"/>
                </a:solidFill>
              </a:rPr>
              <a:t>entrada</a:t>
            </a:r>
            <a:r>
              <a:rPr lang="pt-BR" sz="2200"/>
              <a:t> </a:t>
            </a:r>
            <a:r>
              <a:rPr b="1" lang="pt-BR" sz="2200">
                <a:solidFill>
                  <a:srgbClr val="C00000"/>
                </a:solidFill>
              </a:rPr>
              <a:t>para</a:t>
            </a:r>
            <a:r>
              <a:rPr lang="pt-BR" sz="2200"/>
              <a:t> um </a:t>
            </a:r>
            <a:r>
              <a:rPr b="1" lang="pt-BR" sz="2200">
                <a:solidFill>
                  <a:srgbClr val="C00000"/>
                </a:solidFill>
              </a:rPr>
              <a:t>algoritmo</a:t>
            </a:r>
            <a:r>
              <a:rPr lang="pt-BR" sz="2200"/>
              <a:t> de resolução de problemas.</a:t>
            </a:r>
            <a:endParaRPr sz="2200"/>
          </a:p>
          <a:p>
            <a:pPr indent="0" lvl="0" marL="0" rtl="0" algn="just">
              <a:lnSpc>
                <a:spcPct val="115000"/>
              </a:lnSpc>
              <a:spcBef>
                <a:spcPts val="600"/>
              </a:spcBef>
              <a:spcAft>
                <a:spcPts val="0"/>
              </a:spcAft>
              <a:buClr>
                <a:schemeClr val="dk1"/>
              </a:buClr>
              <a:buSzPts val="1100"/>
              <a:buFont typeface="Arial"/>
              <a:buNone/>
            </a:pPr>
            <a:r>
              <a:rPr lang="pt-BR" sz="2200"/>
              <a:t>Uma </a:t>
            </a:r>
            <a:r>
              <a:rPr b="1" lang="pt-BR" sz="2200">
                <a:solidFill>
                  <a:srgbClr val="C00000"/>
                </a:solidFill>
              </a:rPr>
              <a:t>solução</a:t>
            </a:r>
            <a:r>
              <a:rPr lang="pt-BR" sz="2200"/>
              <a:t> para um problema é um </a:t>
            </a:r>
            <a:r>
              <a:rPr lang="pt-BR" sz="2200" u="sng"/>
              <a:t>caminho</a:t>
            </a:r>
            <a:r>
              <a:rPr lang="pt-BR" sz="2200"/>
              <a:t> desde o </a:t>
            </a:r>
            <a:r>
              <a:rPr lang="pt-BR" sz="2200" u="sng"/>
              <a:t>estado</a:t>
            </a:r>
            <a:r>
              <a:rPr lang="pt-BR" sz="2200"/>
              <a:t> </a:t>
            </a:r>
            <a:r>
              <a:rPr lang="pt-BR" sz="2200" u="sng"/>
              <a:t>inicial</a:t>
            </a:r>
            <a:r>
              <a:rPr lang="pt-BR" sz="2200"/>
              <a:t> até o </a:t>
            </a:r>
            <a:r>
              <a:rPr lang="pt-BR" sz="2200" u="sng"/>
              <a:t>estado</a:t>
            </a:r>
            <a:r>
              <a:rPr lang="pt-BR" sz="2200"/>
              <a:t> </a:t>
            </a:r>
            <a:r>
              <a:rPr lang="pt-BR" sz="2200" u="sng"/>
              <a:t>objetivo</a:t>
            </a:r>
            <a:r>
              <a:rPr lang="pt-BR" sz="2200"/>
              <a:t>.</a:t>
            </a:r>
            <a:endParaRPr sz="2200"/>
          </a:p>
          <a:p>
            <a:pPr indent="0" lvl="0" marL="0" rtl="0" algn="just">
              <a:lnSpc>
                <a:spcPct val="115000"/>
              </a:lnSpc>
              <a:spcBef>
                <a:spcPts val="600"/>
              </a:spcBef>
              <a:spcAft>
                <a:spcPts val="0"/>
              </a:spcAft>
              <a:buClr>
                <a:schemeClr val="dk1"/>
              </a:buClr>
              <a:buSzPts val="1100"/>
              <a:buFont typeface="Arial"/>
              <a:buNone/>
            </a:pPr>
            <a:r>
              <a:rPr lang="pt-BR" sz="2200"/>
              <a:t>Considerando a </a:t>
            </a:r>
            <a:r>
              <a:rPr lang="pt-BR" sz="2200" u="sng"/>
              <a:t>qualidade</a:t>
            </a:r>
            <a:r>
              <a:rPr lang="pt-BR" sz="2200"/>
              <a:t> da solução, medida pela função custo, uma </a:t>
            </a:r>
            <a:r>
              <a:rPr b="1" lang="pt-BR" sz="2200">
                <a:solidFill>
                  <a:srgbClr val="C00000"/>
                </a:solidFill>
              </a:rPr>
              <a:t>solução ótima </a:t>
            </a:r>
            <a:r>
              <a:rPr lang="pt-BR" sz="2200"/>
              <a:t>é aquela que apresenta o </a:t>
            </a:r>
            <a:r>
              <a:rPr lang="pt-BR" sz="2200" u="sng"/>
              <a:t>menor</a:t>
            </a:r>
            <a:r>
              <a:rPr lang="pt-BR" sz="2200"/>
              <a:t> </a:t>
            </a:r>
            <a:r>
              <a:rPr lang="pt-BR" sz="2200" u="sng"/>
              <a:t>custo</a:t>
            </a:r>
            <a:r>
              <a:rPr lang="pt-BR" sz="2200"/>
              <a:t> entre todas as soluções </a:t>
            </a:r>
            <a:r>
              <a:rPr lang="pt-BR" sz="2200" u="sng"/>
              <a:t>possíveis</a:t>
            </a:r>
            <a:r>
              <a:rPr lang="pt-BR" sz="2200"/>
              <a:t>. </a:t>
            </a:r>
            <a:endParaRPr sz="2200"/>
          </a:p>
          <a:p>
            <a:pPr indent="0" lvl="0" marL="0" rtl="0" algn="l">
              <a:spcBef>
                <a:spcPts val="10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1e181e15553_0_41"/>
          <p:cNvSpPr txBox="1"/>
          <p:nvPr>
            <p:ph type="title"/>
          </p:nvPr>
        </p:nvSpPr>
        <p:spPr>
          <a:xfrm>
            <a:off x="571500" y="365125"/>
            <a:ext cx="11112600" cy="78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1e181e15553_0_41"/>
          <p:cNvSpPr txBox="1"/>
          <p:nvPr>
            <p:ph idx="12" type="sldNum"/>
          </p:nvPr>
        </p:nvSpPr>
        <p:spPr>
          <a:xfrm>
            <a:off x="-38100" y="0"/>
            <a:ext cx="482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pt-BR"/>
              <a:t>‹#›</a:t>
            </a:fld>
            <a:endParaRPr/>
          </a:p>
        </p:txBody>
      </p:sp>
      <p:sp>
        <p:nvSpPr>
          <p:cNvPr id="239" name="Google Shape;239;g1e181e15553_0_41"/>
          <p:cNvSpPr txBox="1"/>
          <p:nvPr>
            <p:ph idx="1" type="body"/>
          </p:nvPr>
        </p:nvSpPr>
        <p:spPr>
          <a:xfrm>
            <a:off x="571500" y="1438275"/>
            <a:ext cx="11417400" cy="4924500"/>
          </a:xfrm>
          <a:prstGeom prst="rect">
            <a:avLst/>
          </a:prstGeom>
        </p:spPr>
        <p:txBody>
          <a:bodyPr anchorCtr="0" anchor="t" bIns="45700" lIns="91425" spcFirstLastPara="1" rIns="91425" wrap="square" tIns="45700">
            <a:normAutofit/>
          </a:bodyPr>
          <a:lstStyle/>
          <a:p>
            <a:pPr indent="0" lvl="0" marL="0" rtl="0" algn="just">
              <a:lnSpc>
                <a:spcPct val="115000"/>
              </a:lnSpc>
              <a:spcBef>
                <a:spcPts val="600"/>
              </a:spcBef>
              <a:spcAft>
                <a:spcPts val="0"/>
              </a:spcAft>
              <a:buClr>
                <a:schemeClr val="dk1"/>
              </a:buClr>
              <a:buSzPts val="1100"/>
              <a:buFont typeface="Arial"/>
              <a:buNone/>
            </a:pPr>
            <a:r>
              <a:rPr lang="pt-BR" sz="2200" u="sng"/>
              <a:t>Compare</a:t>
            </a:r>
            <a:r>
              <a:rPr lang="pt-BR" sz="2200"/>
              <a:t> a descrição do </a:t>
            </a:r>
            <a:r>
              <a:rPr b="1" lang="pt-BR" sz="2200">
                <a:solidFill>
                  <a:srgbClr val="C00000"/>
                </a:solidFill>
              </a:rPr>
              <a:t>estado</a:t>
            </a:r>
            <a:r>
              <a:rPr lang="pt-BR" sz="2200"/>
              <a:t> simples a uma </a:t>
            </a:r>
            <a:r>
              <a:rPr b="1" lang="pt-BR" sz="2200">
                <a:solidFill>
                  <a:srgbClr val="C00000"/>
                </a:solidFill>
              </a:rPr>
              <a:t>viagem</a:t>
            </a:r>
            <a:r>
              <a:rPr lang="pt-BR" sz="2200"/>
              <a:t> </a:t>
            </a:r>
            <a:r>
              <a:rPr b="1" lang="pt-BR" sz="2200">
                <a:solidFill>
                  <a:srgbClr val="C00000"/>
                </a:solidFill>
              </a:rPr>
              <a:t>real</a:t>
            </a:r>
            <a:r>
              <a:rPr lang="pt-BR" sz="2200"/>
              <a:t> cruzando o estado do paraná, em que o estado do mundo inclui muitos itens: os companheiros de viagem, a paisagem vista da janela, a proximidade de policiais, a distância até a próxima parada para descanso, as condições da estrada, o tempo, e assim por diante.</a:t>
            </a:r>
            <a:endParaRPr sz="2200"/>
          </a:p>
          <a:p>
            <a:pPr indent="0" lvl="0" marL="0" rtl="0" algn="l">
              <a:spcBef>
                <a:spcPts val="1000"/>
              </a:spcBef>
              <a:spcAft>
                <a:spcPts val="0"/>
              </a:spcAft>
              <a:buNone/>
            </a:pPr>
            <a:r>
              <a:rPr lang="pt-BR" sz="2200"/>
              <a:t>Todas essas considerações são </a:t>
            </a:r>
            <a:r>
              <a:rPr lang="pt-BR" sz="2200" u="sng"/>
              <a:t>omitidas</a:t>
            </a:r>
            <a:r>
              <a:rPr lang="pt-BR" sz="2200"/>
              <a:t> porque são </a:t>
            </a:r>
            <a:r>
              <a:rPr lang="pt-BR" sz="2200" u="sng"/>
              <a:t>irrelevantes</a:t>
            </a:r>
            <a:r>
              <a:rPr lang="pt-BR" sz="2200"/>
              <a:t> para o problema de encontrar uma rota para Curitiba. O processo de remover detalhes de uma representação é chamado </a:t>
            </a:r>
            <a:r>
              <a:rPr b="1" lang="pt-BR" sz="2200">
                <a:solidFill>
                  <a:srgbClr val="C00000"/>
                </a:solidFill>
              </a:rPr>
              <a:t>abstração</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1e181e15553_0_48"/>
          <p:cNvSpPr txBox="1"/>
          <p:nvPr>
            <p:ph type="title"/>
          </p:nvPr>
        </p:nvSpPr>
        <p:spPr>
          <a:xfrm>
            <a:off x="571500" y="365125"/>
            <a:ext cx="11112600" cy="78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1e181e15553_0_48"/>
          <p:cNvSpPr txBox="1"/>
          <p:nvPr>
            <p:ph idx="12" type="sldNum"/>
          </p:nvPr>
        </p:nvSpPr>
        <p:spPr>
          <a:xfrm>
            <a:off x="-38100" y="0"/>
            <a:ext cx="482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pt-BR"/>
              <a:t>‹#›</a:t>
            </a:fld>
            <a:endParaRPr/>
          </a:p>
        </p:txBody>
      </p:sp>
      <p:sp>
        <p:nvSpPr>
          <p:cNvPr id="247" name="Google Shape;247;g1e181e15553_0_48"/>
          <p:cNvSpPr txBox="1"/>
          <p:nvPr>
            <p:ph idx="1" type="body"/>
          </p:nvPr>
        </p:nvSpPr>
        <p:spPr>
          <a:xfrm>
            <a:off x="571500" y="1438275"/>
            <a:ext cx="11417400" cy="4924500"/>
          </a:xfrm>
          <a:prstGeom prst="rect">
            <a:avLst/>
          </a:prstGeom>
        </p:spPr>
        <p:txBody>
          <a:bodyPr anchorCtr="0" anchor="t" bIns="45700" lIns="91425" spcFirstLastPara="1" rIns="91425" wrap="square" tIns="45700">
            <a:normAutofit/>
          </a:bodyPr>
          <a:lstStyle/>
          <a:p>
            <a:pPr indent="0" lvl="0" marL="0" rtl="0" algn="just">
              <a:lnSpc>
                <a:spcPct val="115000"/>
              </a:lnSpc>
              <a:spcBef>
                <a:spcPts val="600"/>
              </a:spcBef>
              <a:spcAft>
                <a:spcPts val="0"/>
              </a:spcAft>
              <a:buClr>
                <a:schemeClr val="dk1"/>
              </a:buClr>
              <a:buSzPts val="1100"/>
              <a:buFont typeface="Arial"/>
              <a:buNone/>
            </a:pPr>
            <a:r>
              <a:rPr lang="pt-BR" sz="2200" u="sng"/>
              <a:t>Além</a:t>
            </a:r>
            <a:r>
              <a:rPr lang="pt-BR" sz="2200"/>
              <a:t> de abstrair a descrição do </a:t>
            </a:r>
            <a:r>
              <a:rPr lang="pt-BR" sz="2200" u="sng"/>
              <a:t>estado</a:t>
            </a:r>
            <a:r>
              <a:rPr lang="pt-BR" sz="2200"/>
              <a:t>, devemos </a:t>
            </a:r>
            <a:r>
              <a:rPr b="1" lang="pt-BR" sz="2200">
                <a:solidFill>
                  <a:srgbClr val="C00000"/>
                </a:solidFill>
              </a:rPr>
              <a:t>abstrair</a:t>
            </a:r>
            <a:r>
              <a:rPr lang="pt-BR" sz="2200"/>
              <a:t> as </a:t>
            </a:r>
            <a:r>
              <a:rPr b="1" lang="pt-BR" sz="2200">
                <a:solidFill>
                  <a:srgbClr val="C00000"/>
                </a:solidFill>
              </a:rPr>
              <a:t>próprias</a:t>
            </a:r>
            <a:r>
              <a:rPr lang="pt-BR" sz="2200"/>
              <a:t> </a:t>
            </a:r>
            <a:r>
              <a:rPr b="1" lang="pt-BR" sz="2200">
                <a:solidFill>
                  <a:srgbClr val="C00000"/>
                </a:solidFill>
              </a:rPr>
              <a:t>ações</a:t>
            </a:r>
            <a:r>
              <a:rPr lang="pt-BR" sz="2200"/>
              <a:t>.</a:t>
            </a:r>
            <a:endParaRPr sz="2200"/>
          </a:p>
          <a:p>
            <a:pPr indent="0" lvl="0" marL="0" rtl="0" algn="just">
              <a:lnSpc>
                <a:spcPct val="115000"/>
              </a:lnSpc>
              <a:spcBef>
                <a:spcPts val="600"/>
              </a:spcBef>
              <a:spcAft>
                <a:spcPts val="0"/>
              </a:spcAft>
              <a:buClr>
                <a:schemeClr val="dk1"/>
              </a:buClr>
              <a:buSzPts val="1100"/>
              <a:buFont typeface="Arial"/>
              <a:buNone/>
            </a:pPr>
            <a:r>
              <a:rPr lang="pt-BR" sz="2200"/>
              <a:t>Uma ação de </a:t>
            </a:r>
            <a:r>
              <a:rPr lang="pt-BR" sz="2200" u="sng"/>
              <a:t>direção</a:t>
            </a:r>
            <a:r>
              <a:rPr lang="pt-BR" sz="2200"/>
              <a:t> tem </a:t>
            </a:r>
            <a:r>
              <a:rPr lang="pt-BR" sz="2200" u="sng"/>
              <a:t>muitos</a:t>
            </a:r>
            <a:r>
              <a:rPr lang="pt-BR" sz="2200"/>
              <a:t> </a:t>
            </a:r>
            <a:r>
              <a:rPr lang="pt-BR" sz="2200" u="sng"/>
              <a:t>efeitos</a:t>
            </a:r>
            <a:r>
              <a:rPr lang="pt-BR" sz="2200"/>
              <a:t>. Além de mudar a posição do veículo e de seus ocupantes, ela gasta </a:t>
            </a:r>
            <a:r>
              <a:rPr lang="pt-BR" sz="2200" u="sng"/>
              <a:t>tempo</a:t>
            </a:r>
            <a:r>
              <a:rPr lang="pt-BR" sz="2200"/>
              <a:t>, consome </a:t>
            </a:r>
            <a:r>
              <a:rPr lang="pt-BR" sz="2200" u="sng"/>
              <a:t>combustível</a:t>
            </a:r>
            <a:r>
              <a:rPr lang="pt-BR" sz="2200"/>
              <a:t>, gera </a:t>
            </a:r>
            <a:r>
              <a:rPr lang="pt-BR" sz="2200" u="sng"/>
              <a:t>poluição</a:t>
            </a:r>
            <a:r>
              <a:rPr lang="pt-BR" sz="2200"/>
              <a:t> e etc.</a:t>
            </a:r>
            <a:endParaRPr sz="2200"/>
          </a:p>
          <a:p>
            <a:pPr indent="0" lvl="0" marL="0" rtl="0" algn="just">
              <a:lnSpc>
                <a:spcPct val="115000"/>
              </a:lnSpc>
              <a:spcBef>
                <a:spcPts val="600"/>
              </a:spcBef>
              <a:spcAft>
                <a:spcPts val="0"/>
              </a:spcAft>
              <a:buClr>
                <a:schemeClr val="dk1"/>
              </a:buClr>
              <a:buSzPts val="1100"/>
              <a:buFont typeface="Arial"/>
              <a:buNone/>
            </a:pPr>
            <a:r>
              <a:rPr lang="pt-BR" sz="2200"/>
              <a:t>Nossa formulação leva em conta </a:t>
            </a:r>
            <a:r>
              <a:rPr lang="pt-BR" sz="2200" u="sng"/>
              <a:t>apenas</a:t>
            </a:r>
            <a:r>
              <a:rPr lang="pt-BR" sz="2200"/>
              <a:t> a </a:t>
            </a:r>
            <a:r>
              <a:rPr b="1" lang="pt-BR" sz="2200">
                <a:solidFill>
                  <a:srgbClr val="C00000"/>
                </a:solidFill>
              </a:rPr>
              <a:t>mudança</a:t>
            </a:r>
            <a:r>
              <a:rPr lang="pt-BR" sz="2200"/>
              <a:t> de </a:t>
            </a:r>
            <a:r>
              <a:rPr b="1" lang="pt-BR" sz="2200">
                <a:solidFill>
                  <a:srgbClr val="C00000"/>
                </a:solidFill>
              </a:rPr>
              <a:t>posição</a:t>
            </a:r>
            <a:r>
              <a:rPr lang="pt-BR" sz="2200"/>
              <a:t>.</a:t>
            </a:r>
            <a:endParaRPr sz="2200"/>
          </a:p>
          <a:p>
            <a:pPr indent="0" lvl="0" marL="0" rtl="0" algn="l">
              <a:spcBef>
                <a:spcPts val="100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1e181e15553_0_73"/>
          <p:cNvSpPr txBox="1"/>
          <p:nvPr>
            <p:ph type="title"/>
          </p:nvPr>
        </p:nvSpPr>
        <p:spPr>
          <a:xfrm>
            <a:off x="571500" y="365125"/>
            <a:ext cx="11112600" cy="78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1e181e15553_0_73"/>
          <p:cNvSpPr txBox="1"/>
          <p:nvPr>
            <p:ph idx="12" type="sldNum"/>
          </p:nvPr>
        </p:nvSpPr>
        <p:spPr>
          <a:xfrm>
            <a:off x="-38100" y="0"/>
            <a:ext cx="482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pt-BR"/>
              <a:t>‹#›</a:t>
            </a:fld>
            <a:endParaRPr/>
          </a:p>
        </p:txBody>
      </p:sp>
      <p:sp>
        <p:nvSpPr>
          <p:cNvPr id="255" name="Google Shape;255;g1e181e15553_0_73"/>
          <p:cNvSpPr txBox="1"/>
          <p:nvPr>
            <p:ph idx="1" type="body"/>
          </p:nvPr>
        </p:nvSpPr>
        <p:spPr>
          <a:xfrm>
            <a:off x="571500" y="1438275"/>
            <a:ext cx="11417400" cy="4924500"/>
          </a:xfrm>
          <a:prstGeom prst="rect">
            <a:avLst/>
          </a:prstGeom>
        </p:spPr>
        <p:txBody>
          <a:bodyPr anchorCtr="0" anchor="t" bIns="45700" lIns="91425" spcFirstLastPara="1" rIns="91425" wrap="square" tIns="45700">
            <a:normAutofit/>
          </a:bodyPr>
          <a:lstStyle/>
          <a:p>
            <a:pPr indent="0" lvl="0" marL="0" rtl="0" algn="just">
              <a:lnSpc>
                <a:spcPct val="100000"/>
              </a:lnSpc>
              <a:spcBef>
                <a:spcPts val="600"/>
              </a:spcBef>
              <a:spcAft>
                <a:spcPts val="0"/>
              </a:spcAft>
              <a:buClr>
                <a:schemeClr val="dk1"/>
              </a:buClr>
              <a:buFont typeface="Arial"/>
              <a:buNone/>
            </a:pPr>
            <a:r>
              <a:rPr lang="pt-BR" sz="2200"/>
              <a:t>Os </a:t>
            </a:r>
            <a:r>
              <a:rPr lang="pt-BR" sz="2200" u="sng"/>
              <a:t>elementos</a:t>
            </a:r>
            <a:r>
              <a:rPr lang="pt-BR" sz="2200"/>
              <a:t> </a:t>
            </a:r>
            <a:r>
              <a:rPr lang="pt-BR" sz="2200" u="sng"/>
              <a:t>precedentes</a:t>
            </a:r>
            <a:r>
              <a:rPr lang="pt-BR" sz="2200"/>
              <a:t> </a:t>
            </a:r>
            <a:r>
              <a:rPr b="1" lang="pt-BR" sz="2200">
                <a:solidFill>
                  <a:schemeClr val="dk2"/>
                </a:solidFill>
              </a:rPr>
              <a:t>definem</a:t>
            </a:r>
            <a:r>
              <a:rPr lang="pt-BR" sz="2200"/>
              <a:t> um </a:t>
            </a:r>
            <a:r>
              <a:rPr b="1" lang="pt-BR" sz="2200">
                <a:solidFill>
                  <a:schemeClr val="dk2"/>
                </a:solidFill>
              </a:rPr>
              <a:t>problema</a:t>
            </a:r>
            <a:r>
              <a:rPr lang="pt-BR" sz="2200"/>
              <a:t> e podem ser reunidos em uma </a:t>
            </a:r>
            <a:r>
              <a:rPr lang="pt-BR" sz="2200" u="sng"/>
              <a:t>única</a:t>
            </a:r>
            <a:r>
              <a:rPr lang="pt-BR" sz="2200"/>
              <a:t> </a:t>
            </a:r>
            <a:r>
              <a:rPr lang="pt-BR" sz="2200" u="sng"/>
              <a:t>estrutura</a:t>
            </a:r>
            <a:r>
              <a:rPr lang="pt-BR" sz="2200"/>
              <a:t> de dados que é fornecida como </a:t>
            </a:r>
            <a:r>
              <a:rPr b="1" lang="pt-BR" sz="2200">
                <a:solidFill>
                  <a:schemeClr val="dk2"/>
                </a:solidFill>
              </a:rPr>
              <a:t>entrada</a:t>
            </a:r>
            <a:r>
              <a:rPr lang="pt-BR" sz="2200"/>
              <a:t> </a:t>
            </a:r>
            <a:r>
              <a:rPr b="1" lang="pt-BR" sz="2200">
                <a:solidFill>
                  <a:schemeClr val="dk2"/>
                </a:solidFill>
              </a:rPr>
              <a:t>para</a:t>
            </a:r>
            <a:r>
              <a:rPr lang="pt-BR" sz="2200"/>
              <a:t> um </a:t>
            </a:r>
            <a:r>
              <a:rPr b="1" lang="pt-BR" sz="2200">
                <a:solidFill>
                  <a:schemeClr val="dk2"/>
                </a:solidFill>
              </a:rPr>
              <a:t>algoritmo</a:t>
            </a:r>
            <a:r>
              <a:rPr lang="pt-BR" sz="2200"/>
              <a:t> de resolução de problemas.</a:t>
            </a:r>
            <a:endParaRPr sz="1400">
              <a:latin typeface="Arial"/>
              <a:ea typeface="Arial"/>
              <a:cs typeface="Arial"/>
              <a:sym typeface="Arial"/>
            </a:endParaRPr>
          </a:p>
          <a:p>
            <a:pPr indent="0" lvl="0" marL="0" rtl="0" algn="just">
              <a:lnSpc>
                <a:spcPct val="100000"/>
              </a:lnSpc>
              <a:spcBef>
                <a:spcPts val="1200"/>
              </a:spcBef>
              <a:spcAft>
                <a:spcPts val="0"/>
              </a:spcAft>
              <a:buClr>
                <a:schemeClr val="dk1"/>
              </a:buClr>
              <a:buFont typeface="Arial"/>
              <a:buNone/>
            </a:pPr>
            <a:r>
              <a:rPr lang="pt-BR" sz="2200"/>
              <a:t>Uma </a:t>
            </a:r>
            <a:r>
              <a:rPr b="1" lang="pt-BR" sz="2200">
                <a:solidFill>
                  <a:schemeClr val="dk2"/>
                </a:solidFill>
              </a:rPr>
              <a:t>solução</a:t>
            </a:r>
            <a:r>
              <a:rPr lang="pt-BR" sz="2200"/>
              <a:t> para um problema é um </a:t>
            </a:r>
            <a:r>
              <a:rPr lang="pt-BR" sz="2200" u="sng"/>
              <a:t>caminho</a:t>
            </a:r>
            <a:r>
              <a:rPr lang="pt-BR" sz="2200"/>
              <a:t> desde o </a:t>
            </a:r>
            <a:r>
              <a:rPr lang="pt-BR" sz="2200" u="sng"/>
              <a:t>estado</a:t>
            </a:r>
            <a:r>
              <a:rPr lang="pt-BR" sz="2200"/>
              <a:t> </a:t>
            </a:r>
            <a:r>
              <a:rPr lang="pt-BR" sz="2200" u="sng"/>
              <a:t>inicial</a:t>
            </a:r>
            <a:r>
              <a:rPr lang="pt-BR" sz="2200"/>
              <a:t> até o </a:t>
            </a:r>
            <a:r>
              <a:rPr lang="pt-BR" sz="2200" u="sng"/>
              <a:t>estado</a:t>
            </a:r>
            <a:r>
              <a:rPr lang="pt-BR" sz="2200"/>
              <a:t> </a:t>
            </a:r>
            <a:r>
              <a:rPr lang="pt-BR" sz="2200" u="sng"/>
              <a:t>objetivo</a:t>
            </a:r>
            <a:r>
              <a:rPr lang="pt-BR" sz="2200"/>
              <a:t>. </a:t>
            </a:r>
            <a:endParaRPr sz="1400">
              <a:latin typeface="Arial"/>
              <a:ea typeface="Arial"/>
              <a:cs typeface="Arial"/>
              <a:sym typeface="Arial"/>
            </a:endParaRPr>
          </a:p>
          <a:p>
            <a:pPr indent="0" lvl="0" marL="0" rtl="0" algn="just">
              <a:lnSpc>
                <a:spcPct val="100000"/>
              </a:lnSpc>
              <a:spcBef>
                <a:spcPts val="1200"/>
              </a:spcBef>
              <a:spcAft>
                <a:spcPts val="0"/>
              </a:spcAft>
              <a:buClr>
                <a:schemeClr val="dk1"/>
              </a:buClr>
              <a:buFont typeface="Arial"/>
              <a:buNone/>
            </a:pPr>
            <a:r>
              <a:rPr lang="pt-BR" sz="2200"/>
              <a:t>Considerando a </a:t>
            </a:r>
            <a:r>
              <a:rPr lang="pt-BR" sz="2200" u="sng"/>
              <a:t>qualidade</a:t>
            </a:r>
            <a:r>
              <a:rPr lang="pt-BR" sz="2200"/>
              <a:t> da solução, medida pela função custo, uma </a:t>
            </a:r>
            <a:r>
              <a:rPr b="1" lang="pt-BR" sz="2200">
                <a:solidFill>
                  <a:schemeClr val="dk2"/>
                </a:solidFill>
              </a:rPr>
              <a:t>solução ótima </a:t>
            </a:r>
            <a:r>
              <a:rPr lang="pt-BR" sz="2200"/>
              <a:t>é aquela que apresenta o </a:t>
            </a:r>
            <a:r>
              <a:rPr lang="pt-BR" sz="2200" u="sng"/>
              <a:t>menor</a:t>
            </a:r>
            <a:r>
              <a:rPr lang="pt-BR" sz="2200"/>
              <a:t> </a:t>
            </a:r>
            <a:r>
              <a:rPr lang="pt-BR" sz="2200" u="sng"/>
              <a:t>custo</a:t>
            </a:r>
            <a:r>
              <a:rPr lang="pt-BR" sz="2200"/>
              <a:t> entre todas as soluções </a:t>
            </a:r>
            <a:r>
              <a:rPr lang="pt-BR" sz="2200" u="sng"/>
              <a:t>possíveis</a:t>
            </a:r>
            <a:r>
              <a:rPr lang="pt-BR" sz="2200"/>
              <a:t>. </a:t>
            </a:r>
            <a:endParaRPr sz="1400">
              <a:latin typeface="Arial"/>
              <a:ea typeface="Arial"/>
              <a:cs typeface="Arial"/>
              <a:sym typeface="Arial"/>
            </a:endParaRPr>
          </a:p>
          <a:p>
            <a:pPr indent="0" lvl="0" marL="0" rtl="0" algn="l">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g1e1621a36cd_0_38"/>
          <p:cNvSpPr txBox="1"/>
          <p:nvPr>
            <p:ph type="title"/>
          </p:nvPr>
        </p:nvSpPr>
        <p:spPr>
          <a:xfrm>
            <a:off x="571500" y="365125"/>
            <a:ext cx="11112600" cy="78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pt-BR"/>
              <a:t>RELEMBRANDO</a:t>
            </a:r>
            <a:endParaRPr/>
          </a:p>
        </p:txBody>
      </p:sp>
      <p:sp>
        <p:nvSpPr>
          <p:cNvPr id="48" name="Google Shape;48;g1e1621a36cd_0_38"/>
          <p:cNvSpPr txBox="1"/>
          <p:nvPr>
            <p:ph idx="12" type="sldNum"/>
          </p:nvPr>
        </p:nvSpPr>
        <p:spPr>
          <a:xfrm>
            <a:off x="-38100" y="0"/>
            <a:ext cx="482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pt-BR"/>
              <a:t>‹#›</a:t>
            </a:fld>
            <a:endParaRPr/>
          </a:p>
        </p:txBody>
      </p:sp>
      <p:sp>
        <p:nvSpPr>
          <p:cNvPr id="49" name="Google Shape;49;g1e1621a36cd_0_38"/>
          <p:cNvSpPr txBox="1"/>
          <p:nvPr>
            <p:ph idx="1" type="body"/>
          </p:nvPr>
        </p:nvSpPr>
        <p:spPr>
          <a:xfrm>
            <a:off x="571500" y="1438275"/>
            <a:ext cx="11417400" cy="4924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1e181e15553_0_80"/>
          <p:cNvSpPr txBox="1"/>
          <p:nvPr>
            <p:ph type="title"/>
          </p:nvPr>
        </p:nvSpPr>
        <p:spPr>
          <a:xfrm>
            <a:off x="571500" y="365125"/>
            <a:ext cx="11112600" cy="78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g1e181e15553_0_80"/>
          <p:cNvSpPr txBox="1"/>
          <p:nvPr>
            <p:ph idx="12" type="sldNum"/>
          </p:nvPr>
        </p:nvSpPr>
        <p:spPr>
          <a:xfrm>
            <a:off x="-38100" y="0"/>
            <a:ext cx="482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pt-BR"/>
              <a:t>‹#›</a:t>
            </a:fld>
            <a:endParaRPr/>
          </a:p>
        </p:txBody>
      </p:sp>
      <p:sp>
        <p:nvSpPr>
          <p:cNvPr id="263" name="Google Shape;263;g1e181e15553_0_80"/>
          <p:cNvSpPr txBox="1"/>
          <p:nvPr>
            <p:ph idx="1" type="body"/>
          </p:nvPr>
        </p:nvSpPr>
        <p:spPr>
          <a:xfrm>
            <a:off x="571500" y="1438275"/>
            <a:ext cx="11417400" cy="4924500"/>
          </a:xfrm>
          <a:prstGeom prst="rect">
            <a:avLst/>
          </a:prstGeom>
        </p:spPr>
        <p:txBody>
          <a:bodyPr anchorCtr="0" anchor="t" bIns="45700" lIns="91425" spcFirstLastPara="1" rIns="91425" wrap="square" tIns="45700">
            <a:normAutofit/>
          </a:bodyPr>
          <a:lstStyle/>
          <a:p>
            <a:pPr indent="0" lvl="0" marL="0" rtl="0" algn="just">
              <a:lnSpc>
                <a:spcPct val="100000"/>
              </a:lnSpc>
              <a:spcBef>
                <a:spcPts val="600"/>
              </a:spcBef>
              <a:spcAft>
                <a:spcPts val="0"/>
              </a:spcAft>
              <a:buClr>
                <a:schemeClr val="dk1"/>
              </a:buClr>
              <a:buFont typeface="Arial"/>
              <a:buNone/>
            </a:pPr>
            <a:r>
              <a:rPr lang="pt-BR" sz="2200"/>
              <a:t>Para efeitos de estudo, os </a:t>
            </a:r>
            <a:r>
              <a:rPr b="1" lang="pt-BR" sz="2200">
                <a:solidFill>
                  <a:schemeClr val="dk2"/>
                </a:solidFill>
              </a:rPr>
              <a:t>problemas</a:t>
            </a:r>
            <a:r>
              <a:rPr lang="pt-BR" sz="2200"/>
              <a:t> podem ser </a:t>
            </a:r>
            <a:r>
              <a:rPr lang="pt-BR" sz="2200" u="sng"/>
              <a:t>classificados</a:t>
            </a:r>
            <a:r>
              <a:rPr lang="pt-BR" sz="2200"/>
              <a:t> em </a:t>
            </a:r>
            <a:r>
              <a:rPr baseline="30000" lang="pt-BR" sz="2200"/>
              <a:t>[2]</a:t>
            </a:r>
            <a:r>
              <a:rPr lang="pt-BR" sz="2200"/>
              <a:t>:</a:t>
            </a:r>
            <a:endParaRPr sz="1400">
              <a:latin typeface="Arial"/>
              <a:ea typeface="Arial"/>
              <a:cs typeface="Arial"/>
              <a:sym typeface="Arial"/>
            </a:endParaRPr>
          </a:p>
          <a:p>
            <a:pPr indent="0" lvl="0" marL="0" rtl="0" algn="just">
              <a:lnSpc>
                <a:spcPct val="100000"/>
              </a:lnSpc>
              <a:spcBef>
                <a:spcPts val="1200"/>
              </a:spcBef>
              <a:spcAft>
                <a:spcPts val="0"/>
              </a:spcAft>
              <a:buClr>
                <a:schemeClr val="dk1"/>
              </a:buClr>
              <a:buFont typeface="Arial"/>
              <a:buNone/>
            </a:pPr>
            <a:r>
              <a:rPr b="1" lang="pt-BR" sz="2200">
                <a:solidFill>
                  <a:schemeClr val="dk2"/>
                </a:solidFill>
              </a:rPr>
              <a:t>Miniproblemas</a:t>
            </a:r>
            <a:r>
              <a:rPr lang="pt-BR" sz="2200"/>
              <a:t>: Exigem a aplicação de </a:t>
            </a:r>
            <a:r>
              <a:rPr lang="pt-BR" sz="2200" u="sng"/>
              <a:t>métodos</a:t>
            </a:r>
            <a:r>
              <a:rPr lang="pt-BR" sz="2200"/>
              <a:t> </a:t>
            </a:r>
            <a:r>
              <a:rPr lang="pt-BR" sz="2200" u="sng"/>
              <a:t>de</a:t>
            </a:r>
            <a:r>
              <a:rPr lang="pt-BR" sz="2200"/>
              <a:t> </a:t>
            </a:r>
            <a:r>
              <a:rPr lang="pt-BR" sz="2200" u="sng"/>
              <a:t>resolução</a:t>
            </a:r>
            <a:r>
              <a:rPr lang="pt-BR" sz="2200"/>
              <a:t> de problemas, apresentando descrições </a:t>
            </a:r>
            <a:r>
              <a:rPr lang="pt-BR" sz="2200" u="sng"/>
              <a:t>concisas</a:t>
            </a:r>
            <a:r>
              <a:rPr lang="pt-BR" sz="2200"/>
              <a:t> e </a:t>
            </a:r>
            <a:r>
              <a:rPr lang="pt-BR" sz="2200" u="sng"/>
              <a:t>exatas</a:t>
            </a:r>
            <a:r>
              <a:rPr lang="pt-BR" sz="2200"/>
              <a:t>. </a:t>
            </a:r>
            <a:endParaRPr sz="1400">
              <a:latin typeface="Arial"/>
              <a:ea typeface="Arial"/>
              <a:cs typeface="Arial"/>
              <a:sym typeface="Arial"/>
            </a:endParaRPr>
          </a:p>
          <a:p>
            <a:pPr indent="0" lvl="0" marL="0" rtl="0" algn="just">
              <a:lnSpc>
                <a:spcPct val="100000"/>
              </a:lnSpc>
              <a:spcBef>
                <a:spcPts val="1200"/>
              </a:spcBef>
              <a:spcAft>
                <a:spcPts val="0"/>
              </a:spcAft>
              <a:buClr>
                <a:schemeClr val="dk1"/>
              </a:buClr>
              <a:buFont typeface="Arial"/>
              <a:buNone/>
            </a:pPr>
            <a:r>
              <a:rPr lang="pt-BR" sz="2200"/>
              <a:t>Há </a:t>
            </a:r>
            <a:r>
              <a:rPr lang="pt-BR" sz="2200" u="sng"/>
              <a:t>diversos</a:t>
            </a:r>
            <a:r>
              <a:rPr lang="pt-BR" sz="2200"/>
              <a:t> </a:t>
            </a:r>
            <a:r>
              <a:rPr lang="pt-BR" sz="2200" u="sng"/>
              <a:t>métodos</a:t>
            </a:r>
            <a:r>
              <a:rPr lang="pt-BR" sz="2200"/>
              <a:t> que podem ser utilizados para comparação de desempenho. </a:t>
            </a:r>
            <a:endParaRPr sz="1400">
              <a:latin typeface="Arial"/>
              <a:ea typeface="Arial"/>
              <a:cs typeface="Arial"/>
              <a:sym typeface="Arial"/>
            </a:endParaRPr>
          </a:p>
          <a:p>
            <a:pPr indent="0" lvl="0" marL="0" rtl="0" algn="l">
              <a:spcBef>
                <a:spcPts val="100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1e181e15553_0_87"/>
          <p:cNvSpPr txBox="1"/>
          <p:nvPr>
            <p:ph type="title"/>
          </p:nvPr>
        </p:nvSpPr>
        <p:spPr>
          <a:xfrm>
            <a:off x="571500" y="365125"/>
            <a:ext cx="11112600" cy="78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1e181e15553_0_87"/>
          <p:cNvSpPr txBox="1"/>
          <p:nvPr>
            <p:ph idx="12" type="sldNum"/>
          </p:nvPr>
        </p:nvSpPr>
        <p:spPr>
          <a:xfrm>
            <a:off x="-38100" y="0"/>
            <a:ext cx="482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pt-BR"/>
              <a:t>‹#›</a:t>
            </a:fld>
            <a:endParaRPr/>
          </a:p>
        </p:txBody>
      </p:sp>
      <p:sp>
        <p:nvSpPr>
          <p:cNvPr id="271" name="Google Shape;271;g1e181e15553_0_87"/>
          <p:cNvSpPr txBox="1"/>
          <p:nvPr>
            <p:ph idx="1" type="body"/>
          </p:nvPr>
        </p:nvSpPr>
        <p:spPr>
          <a:xfrm>
            <a:off x="571500" y="1438275"/>
            <a:ext cx="11417400" cy="4924500"/>
          </a:xfrm>
          <a:prstGeom prst="rect">
            <a:avLst/>
          </a:prstGeom>
        </p:spPr>
        <p:txBody>
          <a:bodyPr anchorCtr="0" anchor="t" bIns="45700" lIns="91425" spcFirstLastPara="1" rIns="91425" wrap="square" tIns="45700">
            <a:normAutofit/>
          </a:bodyPr>
          <a:lstStyle/>
          <a:p>
            <a:pPr indent="0" lvl="0" marL="0" rtl="0" algn="just">
              <a:lnSpc>
                <a:spcPct val="100000"/>
              </a:lnSpc>
              <a:spcBef>
                <a:spcPts val="600"/>
              </a:spcBef>
              <a:spcAft>
                <a:spcPts val="0"/>
              </a:spcAft>
              <a:buClr>
                <a:schemeClr val="dk1"/>
              </a:buClr>
              <a:buFont typeface="Arial"/>
              <a:buNone/>
            </a:pPr>
            <a:r>
              <a:rPr lang="pt-BR" sz="2200"/>
              <a:t>Para efeitos de estudo, os </a:t>
            </a:r>
            <a:r>
              <a:rPr b="1" lang="pt-BR" sz="2200">
                <a:solidFill>
                  <a:schemeClr val="dk2"/>
                </a:solidFill>
              </a:rPr>
              <a:t>problemas</a:t>
            </a:r>
            <a:r>
              <a:rPr lang="pt-BR" sz="2200"/>
              <a:t> podem ser </a:t>
            </a:r>
            <a:r>
              <a:rPr lang="pt-BR" sz="2200" u="sng"/>
              <a:t>classificados</a:t>
            </a:r>
            <a:r>
              <a:rPr lang="pt-BR" sz="2200"/>
              <a:t> em </a:t>
            </a:r>
            <a:r>
              <a:rPr baseline="30000" lang="pt-BR" sz="2200"/>
              <a:t>[2]</a:t>
            </a:r>
            <a:r>
              <a:rPr lang="pt-BR" sz="2200"/>
              <a:t>: </a:t>
            </a:r>
            <a:endParaRPr sz="1400">
              <a:latin typeface="Arial"/>
              <a:ea typeface="Arial"/>
              <a:cs typeface="Arial"/>
              <a:sym typeface="Arial"/>
            </a:endParaRPr>
          </a:p>
          <a:p>
            <a:pPr indent="0" lvl="0" marL="0" rtl="0" algn="just">
              <a:lnSpc>
                <a:spcPct val="100000"/>
              </a:lnSpc>
              <a:spcBef>
                <a:spcPts val="1200"/>
              </a:spcBef>
              <a:spcAft>
                <a:spcPts val="0"/>
              </a:spcAft>
              <a:buClr>
                <a:schemeClr val="dk1"/>
              </a:buClr>
              <a:buFont typeface="Arial"/>
              <a:buNone/>
            </a:pPr>
            <a:r>
              <a:rPr b="1" lang="pt-BR" sz="2200">
                <a:solidFill>
                  <a:schemeClr val="dk2"/>
                </a:solidFill>
              </a:rPr>
              <a:t>Problemas do mundo real</a:t>
            </a:r>
            <a:r>
              <a:rPr lang="pt-BR" sz="2200"/>
              <a:t>: </a:t>
            </a:r>
            <a:r>
              <a:rPr lang="pt-BR" sz="2200" u="sng"/>
              <a:t>Não</a:t>
            </a:r>
            <a:r>
              <a:rPr lang="pt-BR" sz="2200"/>
              <a:t> tendem a ter uma </a:t>
            </a:r>
            <a:r>
              <a:rPr lang="pt-BR" sz="2200" u="sng"/>
              <a:t>descrição</a:t>
            </a:r>
            <a:r>
              <a:rPr lang="pt-BR" sz="2200"/>
              <a:t> </a:t>
            </a:r>
            <a:r>
              <a:rPr lang="pt-BR" sz="2200" u="sng"/>
              <a:t>concisa</a:t>
            </a:r>
            <a:r>
              <a:rPr lang="pt-BR" sz="2200"/>
              <a:t> e </a:t>
            </a:r>
            <a:r>
              <a:rPr lang="pt-BR" sz="2200" u="sng"/>
              <a:t>exata</a:t>
            </a:r>
            <a:r>
              <a:rPr lang="pt-BR" sz="2200"/>
              <a:t>, abstraída de situações da realidade. </a:t>
            </a:r>
            <a:endParaRPr sz="1400">
              <a:latin typeface="Arial"/>
              <a:ea typeface="Arial"/>
              <a:cs typeface="Arial"/>
              <a:sym typeface="Arial"/>
            </a:endParaRPr>
          </a:p>
          <a:p>
            <a:pPr indent="0" lvl="0" marL="0" rtl="0" algn="just">
              <a:lnSpc>
                <a:spcPct val="100000"/>
              </a:lnSpc>
              <a:spcBef>
                <a:spcPts val="1200"/>
              </a:spcBef>
              <a:spcAft>
                <a:spcPts val="0"/>
              </a:spcAft>
              <a:buClr>
                <a:schemeClr val="dk1"/>
              </a:buClr>
              <a:buFont typeface="Arial"/>
              <a:buNone/>
            </a:pPr>
            <a:r>
              <a:rPr lang="pt-BR" sz="2200"/>
              <a:t>Em geral, são problemas </a:t>
            </a:r>
            <a:r>
              <a:rPr lang="pt-BR" sz="2200" u="sng"/>
              <a:t>complexos</a:t>
            </a:r>
            <a:r>
              <a:rPr lang="pt-BR" sz="2200"/>
              <a:t> que podem ser </a:t>
            </a:r>
            <a:r>
              <a:rPr b="1" lang="pt-BR" sz="2200">
                <a:solidFill>
                  <a:schemeClr val="dk2"/>
                </a:solidFill>
              </a:rPr>
              <a:t>divididos</a:t>
            </a:r>
            <a:r>
              <a:rPr lang="pt-BR" sz="2200"/>
              <a:t> em problemas </a:t>
            </a:r>
            <a:r>
              <a:rPr lang="pt-BR" sz="2200" u="sng"/>
              <a:t>simples</a:t>
            </a:r>
            <a:r>
              <a:rPr lang="pt-BR" sz="2200"/>
              <a:t>, para os quais há um método de </a:t>
            </a:r>
            <a:r>
              <a:rPr lang="pt-BR" sz="2200" u="sng"/>
              <a:t>solução</a:t>
            </a:r>
            <a:r>
              <a:rPr lang="pt-BR" sz="2200"/>
              <a:t> </a:t>
            </a:r>
            <a:r>
              <a:rPr lang="pt-BR" sz="2200" u="sng"/>
              <a:t>conhecida</a:t>
            </a:r>
            <a:r>
              <a:rPr lang="pt-BR" sz="2200"/>
              <a:t>. </a:t>
            </a:r>
            <a:endParaRPr sz="1400">
              <a:latin typeface="Arial"/>
              <a:ea typeface="Arial"/>
              <a:cs typeface="Arial"/>
              <a:sym typeface="Arial"/>
            </a:endParaRPr>
          </a:p>
          <a:p>
            <a:pPr indent="0" lvl="0" marL="0" rtl="0" algn="just">
              <a:lnSpc>
                <a:spcPct val="100000"/>
              </a:lnSpc>
              <a:spcBef>
                <a:spcPts val="1200"/>
              </a:spcBef>
              <a:spcAft>
                <a:spcPts val="600"/>
              </a:spcAft>
              <a:buClr>
                <a:schemeClr val="dk1"/>
              </a:buClr>
              <a:buFont typeface="Arial"/>
              <a:buNone/>
            </a:pPr>
            <a:r>
              <a:rPr lang="pt-BR" sz="2200"/>
              <a:t>Essa estratégia de divisão dos problemas complexos é denominada </a:t>
            </a:r>
            <a:r>
              <a:rPr b="1" lang="pt-BR" sz="2200">
                <a:solidFill>
                  <a:schemeClr val="dk2"/>
                </a:solidFill>
              </a:rPr>
              <a:t>dividir-para-conquistar</a:t>
            </a:r>
            <a:r>
              <a:rPr lang="pt-BR" sz="2200"/>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1e181e15553_0_94"/>
          <p:cNvSpPr txBox="1"/>
          <p:nvPr>
            <p:ph type="title"/>
          </p:nvPr>
        </p:nvSpPr>
        <p:spPr>
          <a:xfrm>
            <a:off x="571500" y="365125"/>
            <a:ext cx="11112600" cy="78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g1e181e15553_0_94"/>
          <p:cNvSpPr txBox="1"/>
          <p:nvPr>
            <p:ph idx="12" type="sldNum"/>
          </p:nvPr>
        </p:nvSpPr>
        <p:spPr>
          <a:xfrm>
            <a:off x="-38100" y="0"/>
            <a:ext cx="482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pt-BR"/>
              <a:t>‹#›</a:t>
            </a:fld>
            <a:endParaRPr/>
          </a:p>
        </p:txBody>
      </p:sp>
      <p:sp>
        <p:nvSpPr>
          <p:cNvPr id="279" name="Google Shape;279;g1e181e15553_0_94"/>
          <p:cNvSpPr txBox="1"/>
          <p:nvPr>
            <p:ph idx="1" type="body"/>
          </p:nvPr>
        </p:nvSpPr>
        <p:spPr>
          <a:xfrm>
            <a:off x="571500" y="1438275"/>
            <a:ext cx="11417400" cy="4924500"/>
          </a:xfrm>
          <a:prstGeom prst="rect">
            <a:avLst/>
          </a:prstGeom>
        </p:spPr>
        <p:txBody>
          <a:bodyPr anchorCtr="0" anchor="t" bIns="45700" lIns="91425" spcFirstLastPara="1" rIns="91425" wrap="square" tIns="45700">
            <a:normAutofit/>
          </a:bodyPr>
          <a:lstStyle/>
          <a:p>
            <a:pPr indent="0" lvl="0" marL="0" rtl="0" algn="just">
              <a:lnSpc>
                <a:spcPct val="100000"/>
              </a:lnSpc>
              <a:spcBef>
                <a:spcPts val="600"/>
              </a:spcBef>
              <a:spcAft>
                <a:spcPts val="0"/>
              </a:spcAft>
              <a:buClr>
                <a:schemeClr val="dk1"/>
              </a:buClr>
              <a:buFont typeface="Arial"/>
              <a:buNone/>
            </a:pPr>
            <a:r>
              <a:rPr lang="pt-BR" sz="2200"/>
              <a:t>O problema do </a:t>
            </a:r>
            <a:r>
              <a:rPr b="1" lang="pt-BR" sz="2200">
                <a:solidFill>
                  <a:schemeClr val="dk2"/>
                </a:solidFill>
              </a:rPr>
              <a:t>caixeiro</a:t>
            </a:r>
            <a:r>
              <a:rPr lang="pt-BR" sz="2200"/>
              <a:t> </a:t>
            </a:r>
            <a:r>
              <a:rPr b="1" lang="pt-BR" sz="2200">
                <a:solidFill>
                  <a:schemeClr val="dk2"/>
                </a:solidFill>
              </a:rPr>
              <a:t>viajante</a:t>
            </a:r>
            <a:r>
              <a:rPr lang="pt-BR" sz="2200"/>
              <a:t> é uma </a:t>
            </a:r>
            <a:r>
              <a:rPr lang="pt-BR" sz="2200" u="sng"/>
              <a:t>extensão</a:t>
            </a:r>
            <a:r>
              <a:rPr lang="pt-BR" sz="2200"/>
              <a:t> do problema de </a:t>
            </a:r>
            <a:r>
              <a:rPr lang="pt-BR" sz="2200" u="sng"/>
              <a:t>roteirização</a:t>
            </a:r>
            <a:r>
              <a:rPr lang="pt-BR" sz="2200"/>
              <a:t>, em que </a:t>
            </a:r>
            <a:r>
              <a:rPr lang="pt-BR" sz="2200" u="sng"/>
              <a:t>todos</a:t>
            </a:r>
            <a:r>
              <a:rPr lang="pt-BR" sz="2200"/>
              <a:t> </a:t>
            </a:r>
            <a:r>
              <a:rPr lang="pt-BR" sz="2200" u="sng"/>
              <a:t>os</a:t>
            </a:r>
            <a:r>
              <a:rPr lang="pt-BR" sz="2200"/>
              <a:t> </a:t>
            </a:r>
            <a:r>
              <a:rPr lang="pt-BR" sz="2200" u="sng"/>
              <a:t>pontos</a:t>
            </a:r>
            <a:r>
              <a:rPr lang="pt-BR" sz="2200"/>
              <a:t> de uma rede </a:t>
            </a:r>
            <a:r>
              <a:rPr lang="pt-BR" sz="2200" u="sng"/>
              <a:t>precisam</a:t>
            </a:r>
            <a:r>
              <a:rPr lang="pt-BR" sz="2200"/>
              <a:t> ser </a:t>
            </a:r>
            <a:r>
              <a:rPr lang="pt-BR" sz="2200" u="sng"/>
              <a:t>visitados</a:t>
            </a:r>
            <a:r>
              <a:rPr lang="pt-BR" sz="2200"/>
              <a:t>, e não apenas alguns. </a:t>
            </a:r>
            <a:endParaRPr sz="1400">
              <a:latin typeface="Arial"/>
              <a:ea typeface="Arial"/>
              <a:cs typeface="Arial"/>
              <a:sym typeface="Arial"/>
            </a:endParaRPr>
          </a:p>
          <a:p>
            <a:pPr indent="0" lvl="0" marL="0" rtl="0" algn="just">
              <a:lnSpc>
                <a:spcPct val="100000"/>
              </a:lnSpc>
              <a:spcBef>
                <a:spcPts val="1200"/>
              </a:spcBef>
              <a:spcAft>
                <a:spcPts val="0"/>
              </a:spcAft>
              <a:buClr>
                <a:schemeClr val="dk1"/>
              </a:buClr>
              <a:buFont typeface="Arial"/>
              <a:buNone/>
            </a:pPr>
            <a:r>
              <a:rPr lang="pt-BR" sz="2200"/>
              <a:t>A </a:t>
            </a:r>
            <a:r>
              <a:rPr lang="pt-BR" sz="2200" u="sng"/>
              <a:t>quantidade</a:t>
            </a:r>
            <a:r>
              <a:rPr lang="pt-BR" sz="2200"/>
              <a:t> de </a:t>
            </a:r>
            <a:r>
              <a:rPr lang="pt-BR" sz="2200" u="sng"/>
              <a:t>possibilidades</a:t>
            </a:r>
            <a:r>
              <a:rPr lang="pt-BR" sz="2200"/>
              <a:t> de rotas por todos os pontos é da ordem de </a:t>
            </a:r>
            <a:r>
              <a:rPr b="1" lang="pt-BR" sz="2200">
                <a:solidFill>
                  <a:schemeClr val="dk2"/>
                </a:solidFill>
              </a:rPr>
              <a:t>(n - 1)!</a:t>
            </a:r>
            <a:r>
              <a:rPr lang="pt-BR" sz="2200"/>
              <a:t>.  </a:t>
            </a:r>
            <a:endParaRPr sz="1400">
              <a:latin typeface="Arial"/>
              <a:ea typeface="Arial"/>
              <a:cs typeface="Arial"/>
              <a:sym typeface="Arial"/>
            </a:endParaRPr>
          </a:p>
          <a:p>
            <a:pPr indent="0" lvl="0" marL="0" rtl="0" algn="just">
              <a:lnSpc>
                <a:spcPct val="100000"/>
              </a:lnSpc>
              <a:spcBef>
                <a:spcPts val="1200"/>
              </a:spcBef>
              <a:spcAft>
                <a:spcPts val="0"/>
              </a:spcAft>
              <a:buClr>
                <a:schemeClr val="dk1"/>
              </a:buClr>
              <a:buFont typeface="Arial"/>
              <a:buNone/>
            </a:pPr>
            <a:r>
              <a:rPr lang="pt-BR" sz="2200"/>
              <a:t>Para um conjunto de rotas com </a:t>
            </a:r>
            <a:r>
              <a:rPr lang="pt-BR" sz="2200" u="sng"/>
              <a:t>poucos</a:t>
            </a:r>
            <a:r>
              <a:rPr lang="pt-BR" sz="2200"/>
              <a:t> </a:t>
            </a:r>
            <a:r>
              <a:rPr lang="pt-BR" sz="2200" u="sng"/>
              <a:t>pontos</a:t>
            </a:r>
            <a:r>
              <a:rPr lang="pt-BR" sz="2200"/>
              <a:t>, o problema pode ser resolvido pela "</a:t>
            </a:r>
            <a:r>
              <a:rPr lang="pt-BR" sz="2200" u="sng"/>
              <a:t>força bruta</a:t>
            </a:r>
            <a:r>
              <a:rPr lang="pt-BR" sz="2200"/>
              <a:t>" (</a:t>
            </a:r>
            <a:r>
              <a:rPr b="1" lang="pt-BR" sz="2200"/>
              <a:t>todas</a:t>
            </a:r>
            <a:r>
              <a:rPr lang="pt-BR" sz="2200"/>
              <a:t> </a:t>
            </a:r>
            <a:r>
              <a:rPr b="1" lang="pt-BR" sz="2200"/>
              <a:t>as</a:t>
            </a:r>
            <a:r>
              <a:rPr lang="pt-BR" sz="2200"/>
              <a:t> </a:t>
            </a:r>
            <a:r>
              <a:rPr b="1" lang="pt-BR" sz="2200"/>
              <a:t>rotas</a:t>
            </a:r>
            <a:r>
              <a:rPr lang="pt-BR" sz="2200"/>
              <a:t>). </a:t>
            </a:r>
            <a:endParaRPr sz="1400">
              <a:latin typeface="Arial"/>
              <a:ea typeface="Arial"/>
              <a:cs typeface="Arial"/>
              <a:sym typeface="Arial"/>
            </a:endParaRPr>
          </a:p>
          <a:p>
            <a:pPr indent="0" lvl="0" marL="0" rtl="0" algn="just">
              <a:lnSpc>
                <a:spcPct val="100000"/>
              </a:lnSpc>
              <a:spcBef>
                <a:spcPts val="1200"/>
              </a:spcBef>
              <a:spcAft>
                <a:spcPts val="0"/>
              </a:spcAft>
              <a:buClr>
                <a:schemeClr val="dk1"/>
              </a:buClr>
              <a:buFont typeface="Arial"/>
              <a:buNone/>
            </a:pPr>
            <a:r>
              <a:rPr lang="pt-BR" sz="2200"/>
              <a:t>Mas ele </a:t>
            </a:r>
            <a:r>
              <a:rPr b="1" lang="pt-BR" sz="2200">
                <a:solidFill>
                  <a:schemeClr val="dk2"/>
                </a:solidFill>
              </a:rPr>
              <a:t>cresce</a:t>
            </a:r>
            <a:r>
              <a:rPr lang="pt-BR" sz="2200"/>
              <a:t> </a:t>
            </a:r>
            <a:r>
              <a:rPr b="1" lang="pt-BR" sz="2200">
                <a:solidFill>
                  <a:schemeClr val="dk2"/>
                </a:solidFill>
              </a:rPr>
              <a:t>exponencialmente</a:t>
            </a:r>
            <a:r>
              <a:rPr lang="pt-BR" sz="2200"/>
              <a:t> com a quantidade de pontos. </a:t>
            </a:r>
            <a:endParaRPr sz="1400">
              <a:latin typeface="Arial"/>
              <a:ea typeface="Arial"/>
              <a:cs typeface="Arial"/>
              <a:sym typeface="Arial"/>
            </a:endParaRPr>
          </a:p>
          <a:p>
            <a:pPr indent="0" lvl="0" marL="0" rtl="0" algn="l">
              <a:spcBef>
                <a:spcPts val="100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1e181e15553_0_101"/>
          <p:cNvSpPr txBox="1"/>
          <p:nvPr>
            <p:ph type="title"/>
          </p:nvPr>
        </p:nvSpPr>
        <p:spPr>
          <a:xfrm>
            <a:off x="571500" y="365125"/>
            <a:ext cx="11112600" cy="78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g1e181e15553_0_101"/>
          <p:cNvSpPr txBox="1"/>
          <p:nvPr>
            <p:ph idx="12" type="sldNum"/>
          </p:nvPr>
        </p:nvSpPr>
        <p:spPr>
          <a:xfrm>
            <a:off x="-38100" y="0"/>
            <a:ext cx="482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pt-BR"/>
              <a:t>‹#›</a:t>
            </a:fld>
            <a:endParaRPr/>
          </a:p>
        </p:txBody>
      </p:sp>
      <p:sp>
        <p:nvSpPr>
          <p:cNvPr id="287" name="Google Shape;287;g1e181e15553_0_101"/>
          <p:cNvSpPr txBox="1"/>
          <p:nvPr>
            <p:ph idx="1" type="body"/>
          </p:nvPr>
        </p:nvSpPr>
        <p:spPr>
          <a:xfrm>
            <a:off x="571500" y="1438275"/>
            <a:ext cx="11417400" cy="4924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graphicFrame>
        <p:nvGraphicFramePr>
          <p:cNvPr id="288" name="Google Shape;288;g1e181e15553_0_101"/>
          <p:cNvGraphicFramePr/>
          <p:nvPr/>
        </p:nvGraphicFramePr>
        <p:xfrm>
          <a:off x="952500" y="2476500"/>
          <a:ext cx="3000000" cy="3000000"/>
        </p:xfrm>
        <a:graphic>
          <a:graphicData uri="http://schemas.openxmlformats.org/drawingml/2006/table">
            <a:tbl>
              <a:tblPr>
                <a:noFill/>
                <a:tableStyleId>{8FEEC153-B90E-4CE3-8A9C-9C8F5055BF74}</a:tableStyleId>
              </a:tblPr>
              <a:tblGrid>
                <a:gridCol w="3429000"/>
                <a:gridCol w="3429000"/>
                <a:gridCol w="3429000"/>
              </a:tblGrid>
              <a:tr h="381000">
                <a:tc>
                  <a:txBody>
                    <a:bodyPr/>
                    <a:lstStyle/>
                    <a:p>
                      <a:pPr indent="0" lvl="0" marL="0" rtl="0" algn="l">
                        <a:lnSpc>
                          <a:spcPct val="115000"/>
                        </a:lnSpc>
                        <a:spcBef>
                          <a:spcPts val="0"/>
                        </a:spcBef>
                        <a:spcAft>
                          <a:spcPts val="0"/>
                        </a:spcAft>
                        <a:buNone/>
                      </a:pPr>
                      <a:r>
                        <a:rPr b="1" lang="pt-BR" sz="2000">
                          <a:solidFill>
                            <a:srgbClr val="FFFFFF"/>
                          </a:solidFill>
                        </a:rPr>
                        <a:t>Pontos ou nós</a:t>
                      </a:r>
                      <a:endParaRPr b="1" sz="2000">
                        <a:solidFill>
                          <a:srgbClr val="FFFFFF"/>
                        </a:solidFill>
                      </a:endParaRPr>
                    </a:p>
                  </a:txBody>
                  <a:tcPr marT="45725" marB="45725"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00CC99"/>
                    </a:solidFill>
                  </a:tcPr>
                </a:tc>
                <a:tc>
                  <a:txBody>
                    <a:bodyPr/>
                    <a:lstStyle/>
                    <a:p>
                      <a:pPr indent="0" lvl="0" marL="0" rtl="0" algn="l">
                        <a:lnSpc>
                          <a:spcPct val="115000"/>
                        </a:lnSpc>
                        <a:spcBef>
                          <a:spcPts val="0"/>
                        </a:spcBef>
                        <a:spcAft>
                          <a:spcPts val="0"/>
                        </a:spcAft>
                        <a:buNone/>
                      </a:pPr>
                      <a:r>
                        <a:rPr b="1" lang="pt-BR" sz="2000">
                          <a:solidFill>
                            <a:srgbClr val="FFFFFF"/>
                          </a:solidFill>
                        </a:rPr>
                        <a:t>(n – 1)!</a:t>
                      </a:r>
                      <a:endParaRPr b="1" sz="2000">
                        <a:solidFill>
                          <a:srgbClr val="FFFFFF"/>
                        </a:solidFill>
                      </a:endParaRPr>
                    </a:p>
                  </a:txBody>
                  <a:tcPr marT="45725" marB="45725"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00CC99"/>
                    </a:solidFill>
                  </a:tcPr>
                </a:tc>
                <a:tc>
                  <a:txBody>
                    <a:bodyPr/>
                    <a:lstStyle/>
                    <a:p>
                      <a:pPr indent="0" lvl="0" marL="0" rtl="0" algn="l">
                        <a:lnSpc>
                          <a:spcPct val="115000"/>
                        </a:lnSpc>
                        <a:spcBef>
                          <a:spcPts val="0"/>
                        </a:spcBef>
                        <a:spcAft>
                          <a:spcPts val="0"/>
                        </a:spcAft>
                        <a:buNone/>
                      </a:pPr>
                      <a:r>
                        <a:rPr b="1" lang="pt-BR" sz="2000">
                          <a:solidFill>
                            <a:srgbClr val="FFFFFF"/>
                          </a:solidFill>
                        </a:rPr>
                        <a:t>Tempo</a:t>
                      </a:r>
                      <a:endParaRPr b="1" sz="2000">
                        <a:solidFill>
                          <a:srgbClr val="FFFFFF"/>
                        </a:solidFill>
                      </a:endParaRPr>
                    </a:p>
                  </a:txBody>
                  <a:tcPr marT="45725" marB="45725"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00CC99"/>
                    </a:solidFill>
                  </a:tcPr>
                </a:tc>
              </a:tr>
              <a:tr h="381000">
                <a:tc>
                  <a:txBody>
                    <a:bodyPr/>
                    <a:lstStyle/>
                    <a:p>
                      <a:pPr indent="0" lvl="0" marL="0" rtl="0" algn="l">
                        <a:lnSpc>
                          <a:spcPct val="115000"/>
                        </a:lnSpc>
                        <a:spcBef>
                          <a:spcPts val="0"/>
                        </a:spcBef>
                        <a:spcAft>
                          <a:spcPts val="0"/>
                        </a:spcAft>
                        <a:buNone/>
                      </a:pPr>
                      <a:r>
                        <a:rPr lang="pt-BR" sz="2000"/>
                        <a:t>5</a:t>
                      </a:r>
                      <a:endParaRPr sz="2000"/>
                    </a:p>
                  </a:txBody>
                  <a:tcPr marT="45725" marB="45725"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ECDE"/>
                    </a:solidFill>
                  </a:tcPr>
                </a:tc>
                <a:tc>
                  <a:txBody>
                    <a:bodyPr/>
                    <a:lstStyle/>
                    <a:p>
                      <a:pPr indent="0" lvl="0" marL="0" rtl="0" algn="l">
                        <a:lnSpc>
                          <a:spcPct val="115000"/>
                        </a:lnSpc>
                        <a:spcBef>
                          <a:spcPts val="0"/>
                        </a:spcBef>
                        <a:spcAft>
                          <a:spcPts val="0"/>
                        </a:spcAft>
                        <a:buNone/>
                      </a:pPr>
                      <a:r>
                        <a:rPr lang="pt-BR" sz="2000"/>
                        <a:t>24</a:t>
                      </a:r>
                      <a:endParaRPr sz="2000"/>
                    </a:p>
                  </a:txBody>
                  <a:tcPr marT="45725" marB="45725"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ECDE"/>
                    </a:solidFill>
                  </a:tcPr>
                </a:tc>
                <a:tc>
                  <a:txBody>
                    <a:bodyPr/>
                    <a:lstStyle/>
                    <a:p>
                      <a:pPr indent="0" lvl="0" marL="0" rtl="0" algn="l">
                        <a:lnSpc>
                          <a:spcPct val="115000"/>
                        </a:lnSpc>
                        <a:spcBef>
                          <a:spcPts val="0"/>
                        </a:spcBef>
                        <a:spcAft>
                          <a:spcPts val="0"/>
                        </a:spcAft>
                        <a:buNone/>
                      </a:pPr>
                      <a:r>
                        <a:rPr lang="pt-BR" sz="2000"/>
                        <a:t>Insignificante</a:t>
                      </a:r>
                      <a:endParaRPr sz="2000"/>
                    </a:p>
                  </a:txBody>
                  <a:tcPr marT="45725" marB="45725"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ECDE"/>
                    </a:solidFill>
                  </a:tcPr>
                </a:tc>
              </a:tr>
              <a:tr h="381000">
                <a:tc>
                  <a:txBody>
                    <a:bodyPr/>
                    <a:lstStyle/>
                    <a:p>
                      <a:pPr indent="0" lvl="0" marL="0" rtl="0" algn="l">
                        <a:lnSpc>
                          <a:spcPct val="115000"/>
                        </a:lnSpc>
                        <a:spcBef>
                          <a:spcPts val="0"/>
                        </a:spcBef>
                        <a:spcAft>
                          <a:spcPts val="0"/>
                        </a:spcAft>
                        <a:buNone/>
                      </a:pPr>
                      <a:r>
                        <a:rPr lang="pt-BR" sz="2000"/>
                        <a:t>10</a:t>
                      </a:r>
                      <a:endParaRPr sz="2000"/>
                    </a:p>
                  </a:txBody>
                  <a:tcPr marT="45725" marB="45725"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F6EF"/>
                    </a:solidFill>
                  </a:tcPr>
                </a:tc>
                <a:tc>
                  <a:txBody>
                    <a:bodyPr/>
                    <a:lstStyle/>
                    <a:p>
                      <a:pPr indent="0" lvl="0" marL="0" rtl="0" algn="l">
                        <a:lnSpc>
                          <a:spcPct val="115000"/>
                        </a:lnSpc>
                        <a:spcBef>
                          <a:spcPts val="0"/>
                        </a:spcBef>
                        <a:spcAft>
                          <a:spcPts val="0"/>
                        </a:spcAft>
                        <a:buNone/>
                      </a:pPr>
                      <a:r>
                        <a:rPr lang="pt-BR" sz="2000"/>
                        <a:t>362.880</a:t>
                      </a:r>
                      <a:endParaRPr sz="2000"/>
                    </a:p>
                  </a:txBody>
                  <a:tcPr marT="45725" marB="45725"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F6EF"/>
                    </a:solidFill>
                  </a:tcPr>
                </a:tc>
                <a:tc>
                  <a:txBody>
                    <a:bodyPr/>
                    <a:lstStyle/>
                    <a:p>
                      <a:pPr indent="0" lvl="0" marL="0" rtl="0" algn="l">
                        <a:lnSpc>
                          <a:spcPct val="115000"/>
                        </a:lnSpc>
                        <a:spcBef>
                          <a:spcPts val="0"/>
                        </a:spcBef>
                        <a:spcAft>
                          <a:spcPts val="0"/>
                        </a:spcAft>
                        <a:buNone/>
                      </a:pPr>
                      <a:r>
                        <a:rPr lang="pt-BR" sz="2000"/>
                        <a:t>Insignificante</a:t>
                      </a:r>
                      <a:endParaRPr sz="2000"/>
                    </a:p>
                  </a:txBody>
                  <a:tcPr marT="45725" marB="45725"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F6EF"/>
                    </a:solidFill>
                  </a:tcPr>
                </a:tc>
              </a:tr>
              <a:tr h="381000">
                <a:tc>
                  <a:txBody>
                    <a:bodyPr/>
                    <a:lstStyle/>
                    <a:p>
                      <a:pPr indent="0" lvl="0" marL="0" rtl="0" algn="l">
                        <a:lnSpc>
                          <a:spcPct val="115000"/>
                        </a:lnSpc>
                        <a:spcBef>
                          <a:spcPts val="0"/>
                        </a:spcBef>
                        <a:spcAft>
                          <a:spcPts val="0"/>
                        </a:spcAft>
                        <a:buNone/>
                      </a:pPr>
                      <a:r>
                        <a:rPr lang="pt-BR" sz="2000"/>
                        <a:t>15</a:t>
                      </a:r>
                      <a:endParaRPr sz="2000"/>
                    </a:p>
                  </a:txBody>
                  <a:tcPr marT="45725" marB="45725"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ECDE"/>
                    </a:solidFill>
                  </a:tcPr>
                </a:tc>
                <a:tc>
                  <a:txBody>
                    <a:bodyPr/>
                    <a:lstStyle/>
                    <a:p>
                      <a:pPr indent="0" lvl="0" marL="0" rtl="0" algn="l">
                        <a:lnSpc>
                          <a:spcPct val="115000"/>
                        </a:lnSpc>
                        <a:spcBef>
                          <a:spcPts val="0"/>
                        </a:spcBef>
                        <a:spcAft>
                          <a:spcPts val="0"/>
                        </a:spcAft>
                        <a:buNone/>
                      </a:pPr>
                      <a:r>
                        <a:rPr lang="pt-BR" sz="2000"/>
                        <a:t>87,17 bilhões</a:t>
                      </a:r>
                      <a:endParaRPr sz="2000"/>
                    </a:p>
                  </a:txBody>
                  <a:tcPr marT="45725" marB="45725"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ECDE"/>
                    </a:solidFill>
                  </a:tcPr>
                </a:tc>
                <a:tc>
                  <a:txBody>
                    <a:bodyPr/>
                    <a:lstStyle/>
                    <a:p>
                      <a:pPr indent="0" lvl="0" marL="0" rtl="0" algn="l">
                        <a:lnSpc>
                          <a:spcPct val="115000"/>
                        </a:lnSpc>
                        <a:spcBef>
                          <a:spcPts val="0"/>
                        </a:spcBef>
                        <a:spcAft>
                          <a:spcPts val="0"/>
                        </a:spcAft>
                        <a:buNone/>
                      </a:pPr>
                      <a:r>
                        <a:rPr lang="pt-BR" sz="2000"/>
                        <a:t>9 segundos</a:t>
                      </a:r>
                      <a:endParaRPr sz="2000"/>
                    </a:p>
                  </a:txBody>
                  <a:tcPr marT="45725" marB="45725"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ECDE"/>
                    </a:solidFill>
                  </a:tcPr>
                </a:tc>
              </a:tr>
              <a:tr h="381000">
                <a:tc>
                  <a:txBody>
                    <a:bodyPr/>
                    <a:lstStyle/>
                    <a:p>
                      <a:pPr indent="0" lvl="0" marL="0" rtl="0" algn="l">
                        <a:lnSpc>
                          <a:spcPct val="115000"/>
                        </a:lnSpc>
                        <a:spcBef>
                          <a:spcPts val="0"/>
                        </a:spcBef>
                        <a:spcAft>
                          <a:spcPts val="0"/>
                        </a:spcAft>
                        <a:buNone/>
                      </a:pPr>
                      <a:r>
                        <a:rPr lang="pt-BR" sz="2000"/>
                        <a:t>20</a:t>
                      </a:r>
                      <a:endParaRPr sz="2000"/>
                    </a:p>
                  </a:txBody>
                  <a:tcPr marT="45725" marB="45725"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F6EF"/>
                    </a:solidFill>
                  </a:tcPr>
                </a:tc>
                <a:tc>
                  <a:txBody>
                    <a:bodyPr/>
                    <a:lstStyle/>
                    <a:p>
                      <a:pPr indent="0" lvl="0" marL="0" rtl="0" algn="l">
                        <a:lnSpc>
                          <a:spcPct val="115000"/>
                        </a:lnSpc>
                        <a:spcBef>
                          <a:spcPts val="0"/>
                        </a:spcBef>
                        <a:spcAft>
                          <a:spcPts val="0"/>
                        </a:spcAft>
                        <a:buNone/>
                      </a:pPr>
                      <a:r>
                        <a:rPr lang="pt-BR" sz="2000"/>
                        <a:t>1,2 x 10</a:t>
                      </a:r>
                      <a:r>
                        <a:rPr baseline="30000" lang="pt-BR" sz="3300"/>
                        <a:t>17</a:t>
                      </a:r>
                      <a:endParaRPr baseline="30000" sz="3300"/>
                    </a:p>
                  </a:txBody>
                  <a:tcPr marT="45725" marB="45725"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F6EF"/>
                    </a:solidFill>
                  </a:tcPr>
                </a:tc>
                <a:tc>
                  <a:txBody>
                    <a:bodyPr/>
                    <a:lstStyle/>
                    <a:p>
                      <a:pPr indent="0" lvl="0" marL="0" rtl="0" algn="l">
                        <a:lnSpc>
                          <a:spcPct val="115000"/>
                        </a:lnSpc>
                        <a:spcBef>
                          <a:spcPts val="0"/>
                        </a:spcBef>
                        <a:spcAft>
                          <a:spcPts val="0"/>
                        </a:spcAft>
                        <a:buNone/>
                      </a:pPr>
                      <a:r>
                        <a:rPr lang="pt-BR" sz="2000"/>
                        <a:t>3,9 anos</a:t>
                      </a:r>
                      <a:endParaRPr sz="2000"/>
                    </a:p>
                  </a:txBody>
                  <a:tcPr marT="45725" marB="45725"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F6EF"/>
                    </a:solidFill>
                  </a:tcPr>
                </a:tc>
              </a:tr>
              <a:tr h="381000">
                <a:tc>
                  <a:txBody>
                    <a:bodyPr/>
                    <a:lstStyle/>
                    <a:p>
                      <a:pPr indent="0" lvl="0" marL="0" rtl="0" algn="l">
                        <a:lnSpc>
                          <a:spcPct val="115000"/>
                        </a:lnSpc>
                        <a:spcBef>
                          <a:spcPts val="0"/>
                        </a:spcBef>
                        <a:spcAft>
                          <a:spcPts val="0"/>
                        </a:spcAft>
                        <a:buNone/>
                      </a:pPr>
                      <a:r>
                        <a:rPr lang="pt-BR" sz="2000"/>
                        <a:t>25</a:t>
                      </a:r>
                      <a:endParaRPr sz="2000"/>
                    </a:p>
                  </a:txBody>
                  <a:tcPr marT="45725" marB="45725"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ECDE"/>
                    </a:solidFill>
                  </a:tcPr>
                </a:tc>
                <a:tc>
                  <a:txBody>
                    <a:bodyPr/>
                    <a:lstStyle/>
                    <a:p>
                      <a:pPr indent="0" lvl="0" marL="0" rtl="0" algn="l">
                        <a:lnSpc>
                          <a:spcPct val="115000"/>
                        </a:lnSpc>
                        <a:spcBef>
                          <a:spcPts val="0"/>
                        </a:spcBef>
                        <a:spcAft>
                          <a:spcPts val="0"/>
                        </a:spcAft>
                        <a:buNone/>
                      </a:pPr>
                      <a:r>
                        <a:rPr lang="pt-BR" sz="2000"/>
                        <a:t>6,2 x 10</a:t>
                      </a:r>
                      <a:r>
                        <a:rPr baseline="30000" lang="pt-BR" sz="3300"/>
                        <a:t>23</a:t>
                      </a:r>
                      <a:endParaRPr baseline="30000" sz="3300"/>
                    </a:p>
                  </a:txBody>
                  <a:tcPr marT="45725" marB="45725"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ECDE"/>
                    </a:solidFill>
                  </a:tcPr>
                </a:tc>
                <a:tc>
                  <a:txBody>
                    <a:bodyPr/>
                    <a:lstStyle/>
                    <a:p>
                      <a:pPr indent="0" lvl="0" marL="0" rtl="0" algn="l">
                        <a:lnSpc>
                          <a:spcPct val="115000"/>
                        </a:lnSpc>
                        <a:spcBef>
                          <a:spcPts val="0"/>
                        </a:spcBef>
                        <a:spcAft>
                          <a:spcPts val="0"/>
                        </a:spcAft>
                        <a:buNone/>
                      </a:pPr>
                      <a:r>
                        <a:rPr lang="pt-BR" sz="2000"/>
                        <a:t>19,6 milhões de anos</a:t>
                      </a:r>
                      <a:endParaRPr sz="2000"/>
                    </a:p>
                  </a:txBody>
                  <a:tcPr marT="45725" marB="45725"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ECDE"/>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1e181e15553_0_108"/>
          <p:cNvSpPr txBox="1"/>
          <p:nvPr>
            <p:ph type="title"/>
          </p:nvPr>
        </p:nvSpPr>
        <p:spPr>
          <a:xfrm>
            <a:off x="571500" y="365125"/>
            <a:ext cx="11112600" cy="78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g1e181e15553_0_108"/>
          <p:cNvSpPr txBox="1"/>
          <p:nvPr>
            <p:ph idx="12" type="sldNum"/>
          </p:nvPr>
        </p:nvSpPr>
        <p:spPr>
          <a:xfrm>
            <a:off x="-38100" y="0"/>
            <a:ext cx="482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pt-BR"/>
              <a:t>‹#›</a:t>
            </a:fld>
            <a:endParaRPr/>
          </a:p>
        </p:txBody>
      </p:sp>
      <p:sp>
        <p:nvSpPr>
          <p:cNvPr id="296" name="Google Shape;296;g1e181e15553_0_108"/>
          <p:cNvSpPr txBox="1"/>
          <p:nvPr>
            <p:ph idx="1" type="body"/>
          </p:nvPr>
        </p:nvSpPr>
        <p:spPr>
          <a:xfrm>
            <a:off x="571500" y="1438275"/>
            <a:ext cx="11417400" cy="4924500"/>
          </a:xfrm>
          <a:prstGeom prst="rect">
            <a:avLst/>
          </a:prstGeom>
        </p:spPr>
        <p:txBody>
          <a:bodyPr anchorCtr="0" anchor="t" bIns="45700" lIns="91425" spcFirstLastPara="1" rIns="91425" wrap="square" tIns="45700">
            <a:normAutofit/>
          </a:bodyPr>
          <a:lstStyle/>
          <a:p>
            <a:pPr indent="0" lvl="0" marL="0" rtl="0" algn="just">
              <a:lnSpc>
                <a:spcPct val="100000"/>
              </a:lnSpc>
              <a:spcBef>
                <a:spcPts val="600"/>
              </a:spcBef>
              <a:spcAft>
                <a:spcPts val="0"/>
              </a:spcAft>
              <a:buClr>
                <a:schemeClr val="dk1"/>
              </a:buClr>
              <a:buFont typeface="Arial"/>
              <a:buNone/>
            </a:pPr>
            <a:r>
              <a:rPr lang="pt-BR" sz="2200"/>
              <a:t>Certas técnicas recorrem a </a:t>
            </a:r>
            <a:r>
              <a:rPr b="1" lang="pt-BR" sz="2200">
                <a:solidFill>
                  <a:schemeClr val="dk2"/>
                </a:solidFill>
              </a:rPr>
              <a:t>árvores</a:t>
            </a:r>
            <a:r>
              <a:rPr lang="pt-BR" sz="2200"/>
              <a:t> </a:t>
            </a:r>
            <a:r>
              <a:rPr b="1" lang="pt-BR" sz="2200">
                <a:solidFill>
                  <a:schemeClr val="dk2"/>
                </a:solidFill>
              </a:rPr>
              <a:t>de</a:t>
            </a:r>
            <a:r>
              <a:rPr lang="pt-BR" sz="2200"/>
              <a:t> </a:t>
            </a:r>
            <a:r>
              <a:rPr b="1" lang="pt-BR" sz="2200">
                <a:solidFill>
                  <a:schemeClr val="dk2"/>
                </a:solidFill>
              </a:rPr>
              <a:t>busca</a:t>
            </a:r>
            <a:r>
              <a:rPr lang="pt-BR" sz="2200"/>
              <a:t>, que são </a:t>
            </a:r>
            <a:r>
              <a:rPr lang="pt-BR" sz="2200" u="sng"/>
              <a:t>geradas</a:t>
            </a:r>
            <a:r>
              <a:rPr lang="pt-BR" sz="2200"/>
              <a:t> a partir do </a:t>
            </a:r>
            <a:r>
              <a:rPr lang="pt-BR" sz="2200" u="sng"/>
              <a:t>estado</a:t>
            </a:r>
            <a:r>
              <a:rPr lang="pt-BR" sz="2200"/>
              <a:t> </a:t>
            </a:r>
            <a:r>
              <a:rPr lang="pt-BR" sz="2200" u="sng"/>
              <a:t>inicial</a:t>
            </a:r>
            <a:r>
              <a:rPr lang="pt-BR" sz="2200"/>
              <a:t> e pela </a:t>
            </a:r>
            <a:r>
              <a:rPr lang="pt-BR" sz="2200" u="sng"/>
              <a:t>função</a:t>
            </a:r>
            <a:r>
              <a:rPr lang="pt-BR" sz="2200"/>
              <a:t> </a:t>
            </a:r>
            <a:r>
              <a:rPr lang="pt-BR" sz="2200" u="sng"/>
              <a:t>sucessor</a:t>
            </a:r>
            <a:r>
              <a:rPr lang="pt-BR" sz="2200"/>
              <a:t>, configurando-se, assim, o </a:t>
            </a:r>
            <a:r>
              <a:rPr b="1" lang="pt-BR" sz="2200">
                <a:solidFill>
                  <a:schemeClr val="dk2"/>
                </a:solidFill>
              </a:rPr>
              <a:t>espaço</a:t>
            </a:r>
            <a:r>
              <a:rPr lang="pt-BR" sz="2200"/>
              <a:t> </a:t>
            </a:r>
            <a:r>
              <a:rPr b="1" lang="pt-BR" sz="2200">
                <a:solidFill>
                  <a:schemeClr val="dk2"/>
                </a:solidFill>
              </a:rPr>
              <a:t>de</a:t>
            </a:r>
            <a:r>
              <a:rPr lang="pt-BR" sz="2200"/>
              <a:t> </a:t>
            </a:r>
            <a:r>
              <a:rPr b="1" lang="pt-BR" sz="2200">
                <a:solidFill>
                  <a:schemeClr val="dk2"/>
                </a:solidFill>
              </a:rPr>
              <a:t>estados</a:t>
            </a:r>
            <a:r>
              <a:rPr lang="pt-BR" sz="2200"/>
              <a:t>. </a:t>
            </a:r>
            <a:endParaRPr sz="1400">
              <a:latin typeface="Arial"/>
              <a:ea typeface="Arial"/>
              <a:cs typeface="Arial"/>
              <a:sym typeface="Arial"/>
            </a:endParaRPr>
          </a:p>
          <a:p>
            <a:pPr indent="0" lvl="0" marL="0" rtl="0" algn="just">
              <a:lnSpc>
                <a:spcPct val="100000"/>
              </a:lnSpc>
              <a:spcBef>
                <a:spcPts val="1200"/>
              </a:spcBef>
              <a:spcAft>
                <a:spcPts val="0"/>
              </a:spcAft>
              <a:buClr>
                <a:schemeClr val="dk1"/>
              </a:buClr>
              <a:buFont typeface="Arial"/>
              <a:buNone/>
            </a:pPr>
            <a:r>
              <a:rPr lang="pt-BR" sz="2200"/>
              <a:t>Um </a:t>
            </a:r>
            <a:r>
              <a:rPr b="1" lang="pt-BR" sz="2200">
                <a:solidFill>
                  <a:schemeClr val="dk2"/>
                </a:solidFill>
              </a:rPr>
              <a:t>nó</a:t>
            </a:r>
            <a:r>
              <a:rPr lang="pt-BR" sz="2200"/>
              <a:t> de busca é a </a:t>
            </a:r>
            <a:r>
              <a:rPr lang="pt-BR" sz="2200" u="sng"/>
              <a:t>raiz</a:t>
            </a:r>
            <a:r>
              <a:rPr lang="pt-BR" sz="2200"/>
              <a:t> da árvore, relativa ao </a:t>
            </a:r>
            <a:r>
              <a:rPr lang="pt-BR" sz="2200" u="sng"/>
              <a:t>estado</a:t>
            </a:r>
            <a:r>
              <a:rPr lang="pt-BR" sz="2200"/>
              <a:t> </a:t>
            </a:r>
            <a:r>
              <a:rPr lang="pt-BR" sz="2200" u="sng"/>
              <a:t>inicial</a:t>
            </a:r>
            <a:r>
              <a:rPr lang="pt-BR" sz="2200"/>
              <a:t>.</a:t>
            </a:r>
            <a:endParaRPr sz="1400">
              <a:latin typeface="Arial"/>
              <a:ea typeface="Arial"/>
              <a:cs typeface="Arial"/>
              <a:sym typeface="Arial"/>
            </a:endParaRPr>
          </a:p>
          <a:p>
            <a:pPr indent="0" lvl="0" marL="0" rtl="0" algn="just">
              <a:lnSpc>
                <a:spcPct val="100000"/>
              </a:lnSpc>
              <a:spcBef>
                <a:spcPts val="1200"/>
              </a:spcBef>
              <a:spcAft>
                <a:spcPts val="0"/>
              </a:spcAft>
              <a:buClr>
                <a:schemeClr val="dk1"/>
              </a:buClr>
              <a:buFont typeface="Arial"/>
              <a:buNone/>
            </a:pPr>
            <a:r>
              <a:rPr lang="pt-BR" sz="2200"/>
              <a:t>Para a resolução do problema, acontece então a </a:t>
            </a:r>
            <a:r>
              <a:rPr b="1" lang="pt-BR" sz="2200">
                <a:solidFill>
                  <a:schemeClr val="dk2"/>
                </a:solidFill>
              </a:rPr>
              <a:t>expansão</a:t>
            </a:r>
            <a:r>
              <a:rPr lang="pt-BR" sz="2200"/>
              <a:t> do </a:t>
            </a:r>
            <a:r>
              <a:rPr lang="pt-BR" sz="2200" u="sng"/>
              <a:t>estado</a:t>
            </a:r>
            <a:r>
              <a:rPr lang="pt-BR" sz="2200"/>
              <a:t> </a:t>
            </a:r>
            <a:r>
              <a:rPr lang="pt-BR" sz="2200" u="sng"/>
              <a:t>atual</a:t>
            </a:r>
            <a:r>
              <a:rPr lang="pt-BR" sz="2200"/>
              <a:t> nos </a:t>
            </a:r>
            <a:r>
              <a:rPr lang="pt-BR" sz="2200" u="sng"/>
              <a:t>estados</a:t>
            </a:r>
            <a:r>
              <a:rPr lang="pt-BR" sz="2200"/>
              <a:t> </a:t>
            </a:r>
            <a:r>
              <a:rPr lang="pt-BR" sz="2200" u="sng"/>
              <a:t>possíveis</a:t>
            </a:r>
            <a:r>
              <a:rPr lang="pt-BR" sz="2200"/>
              <a:t> a partir da função sucessor, que gera, por sua vez, </a:t>
            </a:r>
            <a:r>
              <a:rPr lang="pt-BR" sz="2200" u="sng"/>
              <a:t>um</a:t>
            </a:r>
            <a:r>
              <a:rPr lang="pt-BR" sz="2200"/>
              <a:t> </a:t>
            </a:r>
            <a:r>
              <a:rPr lang="pt-BR" sz="2200" u="sng"/>
              <a:t>novo</a:t>
            </a:r>
            <a:r>
              <a:rPr lang="pt-BR" sz="2200"/>
              <a:t> </a:t>
            </a:r>
            <a:r>
              <a:rPr lang="pt-BR" sz="2200" u="sng"/>
              <a:t>ramo</a:t>
            </a:r>
            <a:r>
              <a:rPr lang="pt-BR" sz="2200"/>
              <a:t> ou conjunto de estados.</a:t>
            </a:r>
            <a:endParaRPr sz="1400">
              <a:latin typeface="Arial"/>
              <a:ea typeface="Arial"/>
              <a:cs typeface="Arial"/>
              <a:sym typeface="Arial"/>
            </a:endParaRPr>
          </a:p>
          <a:p>
            <a:pPr indent="0" lvl="0" marL="0" rtl="0" algn="just">
              <a:lnSpc>
                <a:spcPct val="100000"/>
              </a:lnSpc>
              <a:spcBef>
                <a:spcPts val="1200"/>
              </a:spcBef>
              <a:spcAft>
                <a:spcPts val="0"/>
              </a:spcAft>
              <a:buClr>
                <a:schemeClr val="dk1"/>
              </a:buClr>
              <a:buFont typeface="Arial"/>
              <a:buNone/>
            </a:pPr>
            <a:r>
              <a:rPr lang="pt-BR" sz="2200"/>
              <a:t>O </a:t>
            </a:r>
            <a:r>
              <a:rPr b="1" lang="pt-BR" sz="2200">
                <a:solidFill>
                  <a:schemeClr val="dk2"/>
                </a:solidFill>
              </a:rPr>
              <a:t>propósito</a:t>
            </a:r>
            <a:r>
              <a:rPr lang="pt-BR" sz="2200"/>
              <a:t> da busca é fazer essa </a:t>
            </a:r>
            <a:r>
              <a:rPr lang="pt-BR" sz="2200" u="sng"/>
              <a:t>expansão</a:t>
            </a:r>
            <a:r>
              <a:rPr lang="pt-BR" sz="2200"/>
              <a:t> de </a:t>
            </a:r>
            <a:r>
              <a:rPr lang="pt-BR" sz="2200" u="sng"/>
              <a:t>forma</a:t>
            </a:r>
            <a:r>
              <a:rPr lang="pt-BR" sz="2200"/>
              <a:t> </a:t>
            </a:r>
            <a:r>
              <a:rPr lang="pt-BR" sz="2200" u="sng"/>
              <a:t>contínua</a:t>
            </a:r>
            <a:r>
              <a:rPr lang="pt-BR" sz="2200"/>
              <a:t>, </a:t>
            </a:r>
            <a:r>
              <a:rPr b="1" lang="pt-BR" sz="2200">
                <a:solidFill>
                  <a:schemeClr val="dk2"/>
                </a:solidFill>
              </a:rPr>
              <a:t>avaliando</a:t>
            </a:r>
            <a:r>
              <a:rPr lang="pt-BR" sz="2200"/>
              <a:t> os nós gerados, verificando </a:t>
            </a:r>
            <a:r>
              <a:rPr lang="pt-BR" sz="2200" u="sng"/>
              <a:t>se</a:t>
            </a:r>
            <a:r>
              <a:rPr lang="pt-BR" sz="2200"/>
              <a:t> o </a:t>
            </a:r>
            <a:r>
              <a:rPr lang="pt-BR" sz="2200" u="sng"/>
              <a:t>nó</a:t>
            </a:r>
            <a:r>
              <a:rPr lang="pt-BR" sz="2200"/>
              <a:t> é um </a:t>
            </a:r>
            <a:r>
              <a:rPr lang="pt-BR" sz="2200" u="sng"/>
              <a:t>estado</a:t>
            </a:r>
            <a:r>
              <a:rPr lang="pt-BR" sz="2200"/>
              <a:t> </a:t>
            </a:r>
            <a:r>
              <a:rPr lang="pt-BR" sz="2200" u="sng"/>
              <a:t>objetivo</a:t>
            </a:r>
            <a:r>
              <a:rPr lang="pt-BR" sz="2200"/>
              <a:t> ou não.</a:t>
            </a:r>
            <a:endParaRPr sz="1400">
              <a:latin typeface="Arial"/>
              <a:ea typeface="Arial"/>
              <a:cs typeface="Arial"/>
              <a:sym typeface="Arial"/>
            </a:endParaRPr>
          </a:p>
          <a:p>
            <a:pPr indent="0" lvl="0" marL="0" rtl="0" algn="l">
              <a:spcBef>
                <a:spcPts val="100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1e1859bb0bd_0_6"/>
          <p:cNvSpPr txBox="1"/>
          <p:nvPr>
            <p:ph type="title"/>
          </p:nvPr>
        </p:nvSpPr>
        <p:spPr>
          <a:xfrm>
            <a:off x="571500" y="365125"/>
            <a:ext cx="11112600" cy="78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g1e1859bb0bd_0_6"/>
          <p:cNvSpPr txBox="1"/>
          <p:nvPr>
            <p:ph idx="12" type="sldNum"/>
          </p:nvPr>
        </p:nvSpPr>
        <p:spPr>
          <a:xfrm>
            <a:off x="-38100" y="0"/>
            <a:ext cx="482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pt-BR"/>
              <a:t>‹#›</a:t>
            </a:fld>
            <a:endParaRPr/>
          </a:p>
        </p:txBody>
      </p:sp>
      <p:sp>
        <p:nvSpPr>
          <p:cNvPr id="304" name="Google Shape;304;g1e1859bb0bd_0_6"/>
          <p:cNvSpPr txBox="1"/>
          <p:nvPr>
            <p:ph idx="1" type="body"/>
          </p:nvPr>
        </p:nvSpPr>
        <p:spPr>
          <a:xfrm>
            <a:off x="571500" y="1438275"/>
            <a:ext cx="11417400" cy="4924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305" name="Google Shape;305;g1e1859bb0bd_0_6"/>
          <p:cNvPicPr preferRelativeResize="0"/>
          <p:nvPr/>
        </p:nvPicPr>
        <p:blipFill>
          <a:blip r:embed="rId3">
            <a:alphaModFix/>
          </a:blip>
          <a:stretch>
            <a:fillRect/>
          </a:stretch>
        </p:blipFill>
        <p:spPr>
          <a:xfrm>
            <a:off x="1741200" y="-114300"/>
            <a:ext cx="8100000" cy="6858000"/>
          </a:xfrm>
          <a:prstGeom prst="rect">
            <a:avLst/>
          </a:prstGeom>
          <a:noFill/>
          <a:ln>
            <a:noFill/>
          </a:ln>
        </p:spPr>
      </p:pic>
      <p:pic>
        <p:nvPicPr>
          <p:cNvPr id="306" name="Google Shape;306;g1e1859bb0bd_0_6"/>
          <p:cNvPicPr preferRelativeResize="0"/>
          <p:nvPr/>
        </p:nvPicPr>
        <p:blipFill>
          <a:blip r:embed="rId4">
            <a:alphaModFix/>
          </a:blip>
          <a:stretch>
            <a:fillRect/>
          </a:stretch>
        </p:blipFill>
        <p:spPr>
          <a:xfrm>
            <a:off x="9321900" y="5594350"/>
            <a:ext cx="2667000" cy="4953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1e1859bb0bd_0_70"/>
          <p:cNvSpPr txBox="1"/>
          <p:nvPr>
            <p:ph type="title"/>
          </p:nvPr>
        </p:nvSpPr>
        <p:spPr>
          <a:xfrm>
            <a:off x="571500" y="365125"/>
            <a:ext cx="11112600" cy="78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g1e1859bb0bd_0_70"/>
          <p:cNvSpPr txBox="1"/>
          <p:nvPr>
            <p:ph idx="12" type="sldNum"/>
          </p:nvPr>
        </p:nvSpPr>
        <p:spPr>
          <a:xfrm>
            <a:off x="-38100" y="0"/>
            <a:ext cx="482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pt-BR"/>
              <a:t>‹#›</a:t>
            </a:fld>
            <a:endParaRPr/>
          </a:p>
        </p:txBody>
      </p:sp>
      <p:sp>
        <p:nvSpPr>
          <p:cNvPr id="314" name="Google Shape;314;g1e1859bb0bd_0_70"/>
          <p:cNvSpPr txBox="1"/>
          <p:nvPr>
            <p:ph idx="1" type="body"/>
          </p:nvPr>
        </p:nvSpPr>
        <p:spPr>
          <a:xfrm>
            <a:off x="571500" y="1438275"/>
            <a:ext cx="11417400" cy="4924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315" name="Google Shape;315;g1e1859bb0bd_0_70"/>
          <p:cNvPicPr preferRelativeResize="0"/>
          <p:nvPr/>
        </p:nvPicPr>
        <p:blipFill>
          <a:blip r:embed="rId3">
            <a:alphaModFix/>
          </a:blip>
          <a:stretch>
            <a:fillRect/>
          </a:stretch>
        </p:blipFill>
        <p:spPr>
          <a:xfrm>
            <a:off x="3346450" y="1800225"/>
            <a:ext cx="5162550" cy="3257550"/>
          </a:xfrm>
          <a:prstGeom prst="rect">
            <a:avLst/>
          </a:prstGeom>
          <a:noFill/>
          <a:ln>
            <a:noFill/>
          </a:ln>
        </p:spPr>
      </p:pic>
      <p:pic>
        <p:nvPicPr>
          <p:cNvPr id="316" name="Google Shape;316;g1e1859bb0bd_0_70"/>
          <p:cNvPicPr preferRelativeResize="0"/>
          <p:nvPr/>
        </p:nvPicPr>
        <p:blipFill>
          <a:blip r:embed="rId4">
            <a:alphaModFix/>
          </a:blip>
          <a:stretch>
            <a:fillRect/>
          </a:stretch>
        </p:blipFill>
        <p:spPr>
          <a:xfrm>
            <a:off x="7874000" y="5505450"/>
            <a:ext cx="2667000" cy="4953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1e1859bb0bd_0_13"/>
          <p:cNvSpPr txBox="1"/>
          <p:nvPr>
            <p:ph type="title"/>
          </p:nvPr>
        </p:nvSpPr>
        <p:spPr>
          <a:xfrm>
            <a:off x="571500" y="365125"/>
            <a:ext cx="11112600" cy="78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g1e1859bb0bd_0_13"/>
          <p:cNvSpPr txBox="1"/>
          <p:nvPr>
            <p:ph idx="12" type="sldNum"/>
          </p:nvPr>
        </p:nvSpPr>
        <p:spPr>
          <a:xfrm>
            <a:off x="-38100" y="0"/>
            <a:ext cx="482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pt-BR"/>
              <a:t>‹#›</a:t>
            </a:fld>
            <a:endParaRPr/>
          </a:p>
        </p:txBody>
      </p:sp>
      <p:sp>
        <p:nvSpPr>
          <p:cNvPr id="324" name="Google Shape;324;g1e1859bb0bd_0_13"/>
          <p:cNvSpPr txBox="1"/>
          <p:nvPr>
            <p:ph idx="1" type="body"/>
          </p:nvPr>
        </p:nvSpPr>
        <p:spPr>
          <a:xfrm>
            <a:off x="571500" y="1438275"/>
            <a:ext cx="11417400" cy="4924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325" name="Google Shape;325;g1e1859bb0bd_0_13"/>
          <p:cNvPicPr preferRelativeResize="0"/>
          <p:nvPr/>
        </p:nvPicPr>
        <p:blipFill>
          <a:blip r:embed="rId3">
            <a:alphaModFix/>
          </a:blip>
          <a:stretch>
            <a:fillRect/>
          </a:stretch>
        </p:blipFill>
        <p:spPr>
          <a:xfrm>
            <a:off x="1152525" y="1133475"/>
            <a:ext cx="9886950" cy="4591050"/>
          </a:xfrm>
          <a:prstGeom prst="rect">
            <a:avLst/>
          </a:prstGeom>
          <a:noFill/>
          <a:ln>
            <a:noFill/>
          </a:ln>
        </p:spPr>
      </p:pic>
      <p:pic>
        <p:nvPicPr>
          <p:cNvPr id="326" name="Google Shape;326;g1e1859bb0bd_0_13"/>
          <p:cNvPicPr preferRelativeResize="0"/>
          <p:nvPr/>
        </p:nvPicPr>
        <p:blipFill>
          <a:blip r:embed="rId4">
            <a:alphaModFix/>
          </a:blip>
          <a:stretch>
            <a:fillRect/>
          </a:stretch>
        </p:blipFill>
        <p:spPr>
          <a:xfrm>
            <a:off x="4914900" y="5457825"/>
            <a:ext cx="2667000" cy="5143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1e1859bb0bd_0_20"/>
          <p:cNvSpPr txBox="1"/>
          <p:nvPr>
            <p:ph type="title"/>
          </p:nvPr>
        </p:nvSpPr>
        <p:spPr>
          <a:xfrm>
            <a:off x="571500" y="365125"/>
            <a:ext cx="11112600" cy="78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g1e1859bb0bd_0_20"/>
          <p:cNvSpPr txBox="1"/>
          <p:nvPr>
            <p:ph idx="12" type="sldNum"/>
          </p:nvPr>
        </p:nvSpPr>
        <p:spPr>
          <a:xfrm>
            <a:off x="-38100" y="0"/>
            <a:ext cx="482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pt-BR"/>
              <a:t>‹#›</a:t>
            </a:fld>
            <a:endParaRPr/>
          </a:p>
        </p:txBody>
      </p:sp>
      <p:sp>
        <p:nvSpPr>
          <p:cNvPr id="334" name="Google Shape;334;g1e1859bb0bd_0_20"/>
          <p:cNvSpPr txBox="1"/>
          <p:nvPr>
            <p:ph idx="1" type="body"/>
          </p:nvPr>
        </p:nvSpPr>
        <p:spPr>
          <a:xfrm>
            <a:off x="571500" y="1438275"/>
            <a:ext cx="11417400" cy="4924500"/>
          </a:xfrm>
          <a:prstGeom prst="rect">
            <a:avLst/>
          </a:prstGeom>
        </p:spPr>
        <p:txBody>
          <a:bodyPr anchorCtr="0" anchor="t" bIns="45700" lIns="91425" spcFirstLastPara="1" rIns="91425" wrap="square" tIns="45700">
            <a:normAutofit/>
          </a:bodyPr>
          <a:lstStyle/>
          <a:p>
            <a:pPr indent="0" lvl="0" marL="0" rtl="0" algn="just">
              <a:lnSpc>
                <a:spcPct val="115000"/>
              </a:lnSpc>
              <a:spcBef>
                <a:spcPts val="600"/>
              </a:spcBef>
              <a:spcAft>
                <a:spcPts val="0"/>
              </a:spcAft>
              <a:buClr>
                <a:schemeClr val="dk1"/>
              </a:buClr>
              <a:buSzPts val="1100"/>
              <a:buFont typeface="Arial"/>
              <a:buNone/>
            </a:pPr>
            <a:r>
              <a:rPr lang="pt-BR" sz="2200"/>
              <a:t>Algoritmos de busca exigem uma estrutura de dados para </a:t>
            </a:r>
            <a:r>
              <a:rPr b="1" lang="pt-BR" sz="2200">
                <a:solidFill>
                  <a:srgbClr val="C00000"/>
                </a:solidFill>
              </a:rPr>
              <a:t>manter</a:t>
            </a:r>
            <a:r>
              <a:rPr lang="pt-BR" sz="2200"/>
              <a:t> o </a:t>
            </a:r>
            <a:r>
              <a:rPr b="1" lang="pt-BR" sz="2200">
                <a:solidFill>
                  <a:srgbClr val="C00000"/>
                </a:solidFill>
              </a:rPr>
              <a:t>controle</a:t>
            </a:r>
            <a:r>
              <a:rPr lang="pt-BR" sz="2200"/>
              <a:t> da árvore de busca que está sendo construída.</a:t>
            </a:r>
            <a:endParaRPr sz="2200"/>
          </a:p>
          <a:p>
            <a:pPr indent="0" lvl="0" marL="0" rtl="0" algn="just">
              <a:lnSpc>
                <a:spcPct val="115000"/>
              </a:lnSpc>
              <a:spcBef>
                <a:spcPts val="600"/>
              </a:spcBef>
              <a:spcAft>
                <a:spcPts val="0"/>
              </a:spcAft>
              <a:buClr>
                <a:schemeClr val="dk1"/>
              </a:buClr>
              <a:buSzPts val="1100"/>
              <a:buFont typeface="Arial"/>
              <a:buNone/>
            </a:pPr>
            <a:r>
              <a:rPr lang="pt-BR" sz="2200"/>
              <a:t>Para </a:t>
            </a:r>
            <a:r>
              <a:rPr b="1" lang="pt-BR" sz="2200"/>
              <a:t>cada</a:t>
            </a:r>
            <a:r>
              <a:rPr lang="pt-BR" sz="2200"/>
              <a:t> </a:t>
            </a:r>
            <a:r>
              <a:rPr b="1" lang="pt-BR" sz="2200"/>
              <a:t>nó</a:t>
            </a:r>
            <a:r>
              <a:rPr lang="pt-BR" sz="2200"/>
              <a:t> </a:t>
            </a:r>
            <a:r>
              <a:rPr b="1" i="1" lang="pt-BR" sz="2200">
                <a:solidFill>
                  <a:srgbClr val="C00000"/>
                </a:solidFill>
              </a:rPr>
              <a:t>n</a:t>
            </a:r>
            <a:r>
              <a:rPr lang="pt-BR" sz="2200"/>
              <a:t> da árvore, temos uma estrutura que contém </a:t>
            </a:r>
            <a:r>
              <a:rPr lang="pt-BR" sz="2200" u="sng"/>
              <a:t>quatro</a:t>
            </a:r>
            <a:r>
              <a:rPr lang="pt-BR" sz="2200"/>
              <a:t> </a:t>
            </a:r>
            <a:r>
              <a:rPr lang="pt-BR" sz="2200" u="sng"/>
              <a:t>componentes</a:t>
            </a:r>
            <a:r>
              <a:rPr lang="pt-BR" sz="2200"/>
              <a:t> (Russell, 2013):</a:t>
            </a:r>
            <a:endParaRPr sz="2200"/>
          </a:p>
          <a:p>
            <a:pPr indent="0" lvl="0" marL="0" rtl="0" algn="just">
              <a:lnSpc>
                <a:spcPct val="115000"/>
              </a:lnSpc>
              <a:spcBef>
                <a:spcPts val="600"/>
              </a:spcBef>
              <a:spcAft>
                <a:spcPts val="0"/>
              </a:spcAft>
              <a:buClr>
                <a:schemeClr val="dk1"/>
              </a:buClr>
              <a:buSzPts val="1100"/>
              <a:buFont typeface="Arial"/>
              <a:buNone/>
            </a:pPr>
            <a:r>
              <a:rPr i="1" lang="pt-BR" sz="2000"/>
              <a:t>n</a:t>
            </a:r>
            <a:r>
              <a:rPr lang="pt-BR" sz="2000"/>
              <a:t>.ESTADO: o estado no espaço de estado a que o nó corresponde;</a:t>
            </a:r>
            <a:endParaRPr sz="2000"/>
          </a:p>
          <a:p>
            <a:pPr indent="0" lvl="0" marL="0" rtl="0" algn="just">
              <a:lnSpc>
                <a:spcPct val="115000"/>
              </a:lnSpc>
              <a:spcBef>
                <a:spcPts val="600"/>
              </a:spcBef>
              <a:spcAft>
                <a:spcPts val="0"/>
              </a:spcAft>
              <a:buClr>
                <a:schemeClr val="dk1"/>
              </a:buClr>
              <a:buSzPts val="1100"/>
              <a:buFont typeface="Arial"/>
              <a:buNone/>
            </a:pPr>
            <a:r>
              <a:rPr i="1" lang="pt-BR" sz="2000"/>
              <a:t>n</a:t>
            </a:r>
            <a:r>
              <a:rPr lang="pt-BR" sz="2000"/>
              <a:t>.PAI: o nó na árvore de busca que gerou esse nó;</a:t>
            </a:r>
            <a:endParaRPr sz="2000"/>
          </a:p>
          <a:p>
            <a:pPr indent="0" lvl="0" marL="0" rtl="0" algn="just">
              <a:lnSpc>
                <a:spcPct val="115000"/>
              </a:lnSpc>
              <a:spcBef>
                <a:spcPts val="600"/>
              </a:spcBef>
              <a:spcAft>
                <a:spcPts val="0"/>
              </a:spcAft>
              <a:buClr>
                <a:schemeClr val="dk1"/>
              </a:buClr>
              <a:buSzPts val="1100"/>
              <a:buFont typeface="Arial"/>
              <a:buNone/>
            </a:pPr>
            <a:r>
              <a:rPr i="1" lang="pt-BR" sz="2000"/>
              <a:t>n</a:t>
            </a:r>
            <a:r>
              <a:rPr lang="pt-BR" sz="2000"/>
              <a:t>.AÇÃO: a ação que foi aplicada ao pai para gerar o nó;</a:t>
            </a:r>
            <a:endParaRPr sz="2000"/>
          </a:p>
          <a:p>
            <a:pPr indent="0" lvl="0" marL="0" rtl="0" algn="just">
              <a:lnSpc>
                <a:spcPct val="115000"/>
              </a:lnSpc>
              <a:spcBef>
                <a:spcPts val="600"/>
              </a:spcBef>
              <a:spcAft>
                <a:spcPts val="0"/>
              </a:spcAft>
              <a:buClr>
                <a:schemeClr val="dk1"/>
              </a:buClr>
              <a:buSzPts val="1100"/>
              <a:buFont typeface="Arial"/>
              <a:buNone/>
            </a:pPr>
            <a:r>
              <a:rPr i="1" lang="pt-BR" sz="2000"/>
              <a:t>n</a:t>
            </a:r>
            <a:r>
              <a:rPr lang="pt-BR" sz="2000"/>
              <a:t>.CUSTO-DO-CAMINHO: o custo, tradicionalmente denotado por g(n), do caminho do estado inicial até o nó, indicado pelos ponteiros para os pais.</a:t>
            </a:r>
            <a:endParaRPr sz="2000"/>
          </a:p>
          <a:p>
            <a:pPr indent="0" lvl="0" marL="0" rtl="0" algn="l">
              <a:spcBef>
                <a:spcPts val="100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g1e1859bb0bd_0_27"/>
          <p:cNvSpPr txBox="1"/>
          <p:nvPr>
            <p:ph type="title"/>
          </p:nvPr>
        </p:nvSpPr>
        <p:spPr>
          <a:xfrm>
            <a:off x="571500" y="365125"/>
            <a:ext cx="11112600" cy="78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g1e1859bb0bd_0_27"/>
          <p:cNvSpPr txBox="1"/>
          <p:nvPr>
            <p:ph idx="12" type="sldNum"/>
          </p:nvPr>
        </p:nvSpPr>
        <p:spPr>
          <a:xfrm>
            <a:off x="-38100" y="0"/>
            <a:ext cx="482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pt-BR"/>
              <a:t>‹#›</a:t>
            </a:fld>
            <a:endParaRPr/>
          </a:p>
        </p:txBody>
      </p:sp>
      <p:sp>
        <p:nvSpPr>
          <p:cNvPr id="342" name="Google Shape;342;g1e1859bb0bd_0_27"/>
          <p:cNvSpPr txBox="1"/>
          <p:nvPr>
            <p:ph idx="1" type="body"/>
          </p:nvPr>
        </p:nvSpPr>
        <p:spPr>
          <a:xfrm>
            <a:off x="571500" y="1438275"/>
            <a:ext cx="11417400" cy="4924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343" name="Google Shape;343;g1e1859bb0bd_0_27"/>
          <p:cNvPicPr preferRelativeResize="0"/>
          <p:nvPr/>
        </p:nvPicPr>
        <p:blipFill>
          <a:blip r:embed="rId3">
            <a:alphaModFix/>
          </a:blip>
          <a:stretch>
            <a:fillRect/>
          </a:stretch>
        </p:blipFill>
        <p:spPr>
          <a:xfrm>
            <a:off x="1752600" y="1181100"/>
            <a:ext cx="8686800" cy="4495800"/>
          </a:xfrm>
          <a:prstGeom prst="rect">
            <a:avLst/>
          </a:prstGeom>
          <a:noFill/>
          <a:ln>
            <a:noFill/>
          </a:ln>
        </p:spPr>
      </p:pic>
      <p:pic>
        <p:nvPicPr>
          <p:cNvPr id="344" name="Google Shape;344;g1e1859bb0bd_0_27"/>
          <p:cNvPicPr preferRelativeResize="0"/>
          <p:nvPr/>
        </p:nvPicPr>
        <p:blipFill>
          <a:blip r:embed="rId4">
            <a:alphaModFix/>
          </a:blip>
          <a:stretch>
            <a:fillRect/>
          </a:stretch>
        </p:blipFill>
        <p:spPr>
          <a:xfrm>
            <a:off x="4800600" y="5800725"/>
            <a:ext cx="2895600" cy="590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g1e1621a36cd_0_87"/>
          <p:cNvSpPr txBox="1"/>
          <p:nvPr>
            <p:ph type="title"/>
          </p:nvPr>
        </p:nvSpPr>
        <p:spPr>
          <a:xfrm>
            <a:off x="571500" y="365125"/>
            <a:ext cx="11112600" cy="78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alibri"/>
              <a:buNone/>
            </a:pPr>
            <a:r>
              <a:rPr lang="pt-BR"/>
              <a:t>INTELIGÊNCIA ARTIFICIAL</a:t>
            </a:r>
            <a:endParaRPr/>
          </a:p>
        </p:txBody>
      </p:sp>
      <p:sp>
        <p:nvSpPr>
          <p:cNvPr id="55" name="Google Shape;55;g1e1621a36cd_0_87"/>
          <p:cNvSpPr txBox="1"/>
          <p:nvPr>
            <p:ph idx="12" type="sldNum"/>
          </p:nvPr>
        </p:nvSpPr>
        <p:spPr>
          <a:xfrm>
            <a:off x="-38100" y="0"/>
            <a:ext cx="4827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pt-BR"/>
              <a:t>‹#›</a:t>
            </a:fld>
            <a:endParaRPr/>
          </a:p>
        </p:txBody>
      </p:sp>
      <p:sp>
        <p:nvSpPr>
          <p:cNvPr id="56" name="Google Shape;56;g1e1621a36cd_0_87"/>
          <p:cNvSpPr txBox="1"/>
          <p:nvPr>
            <p:ph idx="1" type="body"/>
          </p:nvPr>
        </p:nvSpPr>
        <p:spPr>
          <a:xfrm>
            <a:off x="571500" y="1438275"/>
            <a:ext cx="11417400" cy="4924500"/>
          </a:xfrm>
          <a:prstGeom prst="rect">
            <a:avLst/>
          </a:prstGeom>
          <a:noFill/>
          <a:ln>
            <a:noFill/>
          </a:ln>
        </p:spPr>
        <p:txBody>
          <a:bodyPr anchorCtr="0" anchor="t" bIns="45700" lIns="91425" spcFirstLastPara="1" rIns="91425" wrap="square" tIns="45700">
            <a:normAutofit/>
          </a:bodyPr>
          <a:lstStyle/>
          <a:p>
            <a:pPr indent="-571500" lvl="0" marL="571500" rtl="0" algn="just">
              <a:lnSpc>
                <a:spcPct val="90000"/>
              </a:lnSpc>
              <a:spcBef>
                <a:spcPts val="0"/>
              </a:spcBef>
              <a:spcAft>
                <a:spcPts val="0"/>
              </a:spcAft>
              <a:buClr>
                <a:schemeClr val="dk1"/>
              </a:buClr>
              <a:buSzPts val="4000"/>
              <a:buFont typeface="Noto Sans Symbols"/>
              <a:buChar char="❖"/>
            </a:pPr>
            <a:r>
              <a:rPr lang="pt-BR" sz="4000"/>
              <a:t>A inteligência artificial (IA) buscou reproduzir computacionalmente os sistemas biológicos de inteligência presente nos seres humanos</a:t>
            </a:r>
            <a:endParaRPr/>
          </a:p>
          <a:p>
            <a:pPr indent="-317500" lvl="0" marL="571500" rtl="0" algn="just">
              <a:lnSpc>
                <a:spcPct val="90000"/>
              </a:lnSpc>
              <a:spcBef>
                <a:spcPts val="1000"/>
              </a:spcBef>
              <a:spcAft>
                <a:spcPts val="0"/>
              </a:spcAft>
              <a:buClr>
                <a:schemeClr val="dk1"/>
              </a:buClr>
              <a:buSzPts val="4000"/>
              <a:buFont typeface="Noto Sans Symbols"/>
              <a:buNone/>
            </a:pPr>
            <a:r>
              <a:t/>
            </a:r>
            <a:endParaRPr sz="4000"/>
          </a:p>
          <a:p>
            <a:pPr indent="-571500" lvl="0" marL="571500" rtl="0" algn="just">
              <a:lnSpc>
                <a:spcPct val="90000"/>
              </a:lnSpc>
              <a:spcBef>
                <a:spcPts val="1000"/>
              </a:spcBef>
              <a:spcAft>
                <a:spcPts val="0"/>
              </a:spcAft>
              <a:buClr>
                <a:schemeClr val="dk1"/>
              </a:buClr>
              <a:buSzPts val="4000"/>
              <a:buFont typeface="Noto Sans Symbols"/>
              <a:buChar char="❖"/>
            </a:pPr>
            <a:r>
              <a:rPr lang="pt-BR" sz="4000"/>
              <a:t>Baseado na ideia de que o sistema inteligente humano levou inúmeros anos para se aperfeiçoar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1e1859bb0bd_0_34"/>
          <p:cNvSpPr txBox="1"/>
          <p:nvPr>
            <p:ph type="title"/>
          </p:nvPr>
        </p:nvSpPr>
        <p:spPr>
          <a:xfrm>
            <a:off x="571500" y="365125"/>
            <a:ext cx="11112600" cy="78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g1e1859bb0bd_0_34"/>
          <p:cNvSpPr txBox="1"/>
          <p:nvPr>
            <p:ph idx="12" type="sldNum"/>
          </p:nvPr>
        </p:nvSpPr>
        <p:spPr>
          <a:xfrm>
            <a:off x="-38100" y="0"/>
            <a:ext cx="482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pt-BR"/>
              <a:t>‹#›</a:t>
            </a:fld>
            <a:endParaRPr/>
          </a:p>
        </p:txBody>
      </p:sp>
      <p:sp>
        <p:nvSpPr>
          <p:cNvPr id="352" name="Google Shape;352;g1e1859bb0bd_0_34"/>
          <p:cNvSpPr txBox="1"/>
          <p:nvPr>
            <p:ph idx="1" type="body"/>
          </p:nvPr>
        </p:nvSpPr>
        <p:spPr>
          <a:xfrm>
            <a:off x="571500" y="1438275"/>
            <a:ext cx="11417400" cy="4924500"/>
          </a:xfrm>
          <a:prstGeom prst="rect">
            <a:avLst/>
          </a:prstGeom>
        </p:spPr>
        <p:txBody>
          <a:bodyPr anchorCtr="0" anchor="t" bIns="45700" lIns="91425" spcFirstLastPara="1" rIns="91425" wrap="square" tIns="45700">
            <a:normAutofit/>
          </a:bodyPr>
          <a:lstStyle/>
          <a:p>
            <a:pPr indent="0" lvl="0" marL="0" rtl="0" algn="just">
              <a:lnSpc>
                <a:spcPct val="115000"/>
              </a:lnSpc>
              <a:spcBef>
                <a:spcPts val="600"/>
              </a:spcBef>
              <a:spcAft>
                <a:spcPts val="0"/>
              </a:spcAft>
              <a:buClr>
                <a:schemeClr val="dk1"/>
              </a:buClr>
              <a:buSzPts val="1100"/>
              <a:buFont typeface="Arial"/>
              <a:buNone/>
            </a:pPr>
            <a:r>
              <a:rPr lang="pt-BR" sz="2200"/>
              <a:t>A estrutura de dados apropriada para isso é uma </a:t>
            </a:r>
            <a:r>
              <a:rPr b="1" lang="pt-BR" sz="2200">
                <a:solidFill>
                  <a:srgbClr val="C00000"/>
                </a:solidFill>
              </a:rPr>
              <a:t>fila</a:t>
            </a:r>
            <a:r>
              <a:rPr lang="pt-BR" sz="2200"/>
              <a:t>. As operações sobre uma fila são:</a:t>
            </a:r>
            <a:endParaRPr sz="2200"/>
          </a:p>
          <a:p>
            <a:pPr indent="0" lvl="0" marL="0" rtl="0" algn="just">
              <a:lnSpc>
                <a:spcPct val="115000"/>
              </a:lnSpc>
              <a:spcBef>
                <a:spcPts val="600"/>
              </a:spcBef>
              <a:spcAft>
                <a:spcPts val="0"/>
              </a:spcAft>
              <a:buClr>
                <a:schemeClr val="dk1"/>
              </a:buClr>
              <a:buSzPts val="1100"/>
              <a:buFont typeface="Arial"/>
              <a:buNone/>
            </a:pPr>
            <a:r>
              <a:rPr b="1" lang="pt-BR" sz="2200">
                <a:solidFill>
                  <a:srgbClr val="C00000"/>
                </a:solidFill>
              </a:rPr>
              <a:t>VAZIA</a:t>
            </a:r>
            <a:r>
              <a:rPr lang="pt-BR" sz="2200"/>
              <a:t>?(fila) devolve verdadeiro somente se não existir mais nenhum elemento na fila.</a:t>
            </a:r>
            <a:endParaRPr sz="2200"/>
          </a:p>
          <a:p>
            <a:pPr indent="0" lvl="0" marL="0" rtl="0" algn="just">
              <a:lnSpc>
                <a:spcPct val="115000"/>
              </a:lnSpc>
              <a:spcBef>
                <a:spcPts val="600"/>
              </a:spcBef>
              <a:spcAft>
                <a:spcPts val="0"/>
              </a:spcAft>
              <a:buClr>
                <a:schemeClr val="dk1"/>
              </a:buClr>
              <a:buSzPts val="1100"/>
              <a:buFont typeface="Arial"/>
              <a:buNone/>
            </a:pPr>
            <a:r>
              <a:rPr b="1" lang="pt-BR" sz="2200">
                <a:solidFill>
                  <a:srgbClr val="C00000"/>
                </a:solidFill>
              </a:rPr>
              <a:t>POP</a:t>
            </a:r>
            <a:r>
              <a:rPr lang="pt-BR" sz="2200"/>
              <a:t>(fila) remove o primeiro elemento da fila e o devolve.</a:t>
            </a:r>
            <a:endParaRPr sz="2200"/>
          </a:p>
          <a:p>
            <a:pPr indent="0" lvl="0" marL="0" rtl="0" algn="just">
              <a:lnSpc>
                <a:spcPct val="115000"/>
              </a:lnSpc>
              <a:spcBef>
                <a:spcPts val="600"/>
              </a:spcBef>
              <a:spcAft>
                <a:spcPts val="0"/>
              </a:spcAft>
              <a:buClr>
                <a:schemeClr val="dk1"/>
              </a:buClr>
              <a:buSzPts val="1100"/>
              <a:buFont typeface="Arial"/>
              <a:buNone/>
            </a:pPr>
            <a:r>
              <a:rPr b="1" lang="pt-BR" sz="2200">
                <a:solidFill>
                  <a:srgbClr val="C00000"/>
                </a:solidFill>
              </a:rPr>
              <a:t>INSERIR</a:t>
            </a:r>
            <a:r>
              <a:rPr lang="pt-BR" sz="2200"/>
              <a:t>(elemento, fila) insere um elemento na fila e devolve a fila resultante.</a:t>
            </a:r>
            <a:endParaRPr sz="2200"/>
          </a:p>
          <a:p>
            <a:pPr indent="0" lvl="0" marL="0" rtl="0" algn="l">
              <a:spcBef>
                <a:spcPts val="100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1e1859bb0bd_0_41"/>
          <p:cNvSpPr txBox="1"/>
          <p:nvPr>
            <p:ph type="title"/>
          </p:nvPr>
        </p:nvSpPr>
        <p:spPr>
          <a:xfrm>
            <a:off x="571500" y="365125"/>
            <a:ext cx="11112600" cy="78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g1e1859bb0bd_0_41"/>
          <p:cNvSpPr txBox="1"/>
          <p:nvPr>
            <p:ph idx="12" type="sldNum"/>
          </p:nvPr>
        </p:nvSpPr>
        <p:spPr>
          <a:xfrm>
            <a:off x="-38100" y="0"/>
            <a:ext cx="482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pt-BR"/>
              <a:t>‹#›</a:t>
            </a:fld>
            <a:endParaRPr/>
          </a:p>
        </p:txBody>
      </p:sp>
      <p:sp>
        <p:nvSpPr>
          <p:cNvPr id="360" name="Google Shape;360;g1e1859bb0bd_0_41"/>
          <p:cNvSpPr txBox="1"/>
          <p:nvPr>
            <p:ph idx="1" type="body"/>
          </p:nvPr>
        </p:nvSpPr>
        <p:spPr>
          <a:xfrm>
            <a:off x="571500" y="1438275"/>
            <a:ext cx="11417400" cy="49245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pt-BR" sz="1800">
                <a:latin typeface="Arial"/>
                <a:ea typeface="Arial"/>
                <a:cs typeface="Arial"/>
                <a:sym typeface="Arial"/>
              </a:rPr>
              <a:t>As filas são caracterizadas pela ordem em que armazenam os nós inseridos. Três variantes mais</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pt-BR" sz="1800">
                <a:latin typeface="Arial"/>
                <a:ea typeface="Arial"/>
                <a:cs typeface="Arial"/>
                <a:sym typeface="Arial"/>
              </a:rPr>
              <a:t>comuns são: o primeiro a entrar na fila é o primeiro a sair ou a fila FIFO (first in, first out), que</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pt-BR" sz="1800">
                <a:latin typeface="Arial"/>
                <a:ea typeface="Arial"/>
                <a:cs typeface="Arial"/>
                <a:sym typeface="Arial"/>
              </a:rPr>
              <a:t>dispara o elemento mais antigo da fila; o último a entrar na fila é o último a sair ou fila LIFO (last</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pt-BR" sz="1800">
                <a:latin typeface="Arial"/>
                <a:ea typeface="Arial"/>
                <a:cs typeface="Arial"/>
                <a:sym typeface="Arial"/>
              </a:rPr>
              <a:t>in, last out) (também conhecida como pilha), que dispara o elemento mais recente da fila; e a fila de</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pt-BR" sz="1800">
                <a:latin typeface="Arial"/>
                <a:ea typeface="Arial"/>
                <a:cs typeface="Arial"/>
                <a:sym typeface="Arial"/>
              </a:rPr>
              <a:t>prioridade, que dispara o elemento da fila com a maior prioridade de acordo com alguma função de</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pt-BR" sz="1800">
                <a:latin typeface="Arial"/>
                <a:ea typeface="Arial"/>
                <a:cs typeface="Arial"/>
                <a:sym typeface="Arial"/>
              </a:rPr>
              <a:t>ordenação.</a:t>
            </a:r>
            <a:endParaRPr sz="1800">
              <a:latin typeface="Arial"/>
              <a:ea typeface="Arial"/>
              <a:cs typeface="Arial"/>
              <a:sym typeface="Arial"/>
            </a:endParaRPr>
          </a:p>
          <a:p>
            <a:pPr indent="0" lvl="0" marL="0" rtl="0" algn="l">
              <a:spcBef>
                <a:spcPts val="100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1e1859bb0bd_0_48"/>
          <p:cNvSpPr txBox="1"/>
          <p:nvPr>
            <p:ph type="title"/>
          </p:nvPr>
        </p:nvSpPr>
        <p:spPr>
          <a:xfrm>
            <a:off x="571500" y="365125"/>
            <a:ext cx="11112600" cy="78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g1e1859bb0bd_0_48"/>
          <p:cNvSpPr txBox="1"/>
          <p:nvPr>
            <p:ph idx="12" type="sldNum"/>
          </p:nvPr>
        </p:nvSpPr>
        <p:spPr>
          <a:xfrm>
            <a:off x="-38100" y="0"/>
            <a:ext cx="482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pt-BR"/>
              <a:t>‹#›</a:t>
            </a:fld>
            <a:endParaRPr/>
          </a:p>
        </p:txBody>
      </p:sp>
      <p:sp>
        <p:nvSpPr>
          <p:cNvPr id="368" name="Google Shape;368;g1e1859bb0bd_0_48"/>
          <p:cNvSpPr txBox="1"/>
          <p:nvPr>
            <p:ph idx="1" type="body"/>
          </p:nvPr>
        </p:nvSpPr>
        <p:spPr>
          <a:xfrm>
            <a:off x="571500" y="1438275"/>
            <a:ext cx="11417400" cy="4924500"/>
          </a:xfrm>
          <a:prstGeom prst="rect">
            <a:avLst/>
          </a:prstGeom>
        </p:spPr>
        <p:txBody>
          <a:bodyPr anchorCtr="0" anchor="t" bIns="45700" lIns="91425" spcFirstLastPara="1" rIns="91425" wrap="square" tIns="45700">
            <a:normAutofit/>
          </a:bodyPr>
          <a:lstStyle/>
          <a:p>
            <a:pPr indent="0" lvl="0" marL="0" rtl="0" algn="just">
              <a:lnSpc>
                <a:spcPct val="115000"/>
              </a:lnSpc>
              <a:spcBef>
                <a:spcPts val="600"/>
              </a:spcBef>
              <a:spcAft>
                <a:spcPts val="0"/>
              </a:spcAft>
              <a:buClr>
                <a:schemeClr val="dk1"/>
              </a:buClr>
              <a:buSzPts val="1100"/>
              <a:buFont typeface="Arial"/>
              <a:buNone/>
            </a:pPr>
            <a:r>
              <a:rPr lang="pt-BR" sz="2200"/>
              <a:t>As filas são </a:t>
            </a:r>
            <a:r>
              <a:rPr lang="pt-BR" sz="2200" u="sng"/>
              <a:t>caracterizadas</a:t>
            </a:r>
            <a:r>
              <a:rPr lang="pt-BR" sz="2200"/>
              <a:t> pela </a:t>
            </a:r>
            <a:r>
              <a:rPr b="1" lang="pt-BR" sz="2200">
                <a:solidFill>
                  <a:srgbClr val="C00000"/>
                </a:solidFill>
              </a:rPr>
              <a:t>ordem</a:t>
            </a:r>
            <a:r>
              <a:rPr lang="pt-BR" sz="2200"/>
              <a:t> </a:t>
            </a:r>
            <a:r>
              <a:rPr b="1" lang="pt-BR" sz="2200">
                <a:solidFill>
                  <a:srgbClr val="C00000"/>
                </a:solidFill>
              </a:rPr>
              <a:t>em</a:t>
            </a:r>
            <a:r>
              <a:rPr lang="pt-BR" sz="2200"/>
              <a:t> que </a:t>
            </a:r>
            <a:r>
              <a:rPr b="1" lang="pt-BR" sz="2200">
                <a:solidFill>
                  <a:srgbClr val="C00000"/>
                </a:solidFill>
              </a:rPr>
              <a:t>armazenam</a:t>
            </a:r>
            <a:r>
              <a:rPr lang="pt-BR" sz="2200"/>
              <a:t> os nós inseridos. </a:t>
            </a:r>
            <a:r>
              <a:rPr lang="pt-BR" sz="2200" u="sng"/>
              <a:t>Três</a:t>
            </a:r>
            <a:r>
              <a:rPr lang="pt-BR" sz="2200"/>
              <a:t> variantes mais comuns são:</a:t>
            </a:r>
            <a:endParaRPr sz="2200"/>
          </a:p>
          <a:p>
            <a:pPr indent="0" lvl="0" marL="0" rtl="0" algn="just">
              <a:lnSpc>
                <a:spcPct val="115000"/>
              </a:lnSpc>
              <a:spcBef>
                <a:spcPts val="600"/>
              </a:spcBef>
              <a:spcAft>
                <a:spcPts val="0"/>
              </a:spcAft>
              <a:buClr>
                <a:schemeClr val="dk1"/>
              </a:buClr>
              <a:buSzPts val="1100"/>
              <a:buFont typeface="Arial"/>
              <a:buNone/>
            </a:pPr>
            <a:r>
              <a:rPr lang="pt-BR" sz="2200"/>
              <a:t>O </a:t>
            </a:r>
            <a:r>
              <a:rPr lang="pt-BR" sz="2200" u="sng"/>
              <a:t>primeiro</a:t>
            </a:r>
            <a:r>
              <a:rPr lang="pt-BR" sz="2200"/>
              <a:t> a </a:t>
            </a:r>
            <a:r>
              <a:rPr lang="pt-BR" sz="2200" u="sng"/>
              <a:t>entrar</a:t>
            </a:r>
            <a:r>
              <a:rPr lang="pt-BR" sz="2200"/>
              <a:t> na fila é o </a:t>
            </a:r>
            <a:r>
              <a:rPr lang="pt-BR" sz="2200" u="sng"/>
              <a:t>primeiro</a:t>
            </a:r>
            <a:r>
              <a:rPr lang="pt-BR" sz="2200"/>
              <a:t> a </a:t>
            </a:r>
            <a:r>
              <a:rPr lang="pt-BR" sz="2200" u="sng"/>
              <a:t>sair</a:t>
            </a:r>
            <a:r>
              <a:rPr lang="pt-BR" sz="2200"/>
              <a:t> ou a fila </a:t>
            </a:r>
            <a:r>
              <a:rPr b="1" lang="pt-BR" sz="2200">
                <a:solidFill>
                  <a:srgbClr val="C00000"/>
                </a:solidFill>
              </a:rPr>
              <a:t>FIFO</a:t>
            </a:r>
            <a:r>
              <a:rPr lang="pt-BR" sz="2200"/>
              <a:t> (first in, first out), que </a:t>
            </a:r>
            <a:r>
              <a:rPr lang="pt-BR" sz="2200" u="sng"/>
              <a:t>dispara</a:t>
            </a:r>
            <a:r>
              <a:rPr lang="pt-BR" sz="2200"/>
              <a:t> o elemento </a:t>
            </a:r>
            <a:r>
              <a:rPr lang="pt-BR" sz="2200" u="sng"/>
              <a:t>mais</a:t>
            </a:r>
            <a:r>
              <a:rPr lang="pt-BR" sz="2200"/>
              <a:t> </a:t>
            </a:r>
            <a:r>
              <a:rPr lang="pt-BR" sz="2200" u="sng"/>
              <a:t>antigo</a:t>
            </a:r>
            <a:r>
              <a:rPr lang="pt-BR" sz="2200"/>
              <a:t> da fila;</a:t>
            </a:r>
            <a:endParaRPr sz="2200"/>
          </a:p>
          <a:p>
            <a:pPr indent="0" lvl="0" marL="0" rtl="0" algn="just">
              <a:lnSpc>
                <a:spcPct val="115000"/>
              </a:lnSpc>
              <a:spcBef>
                <a:spcPts val="600"/>
              </a:spcBef>
              <a:spcAft>
                <a:spcPts val="0"/>
              </a:spcAft>
              <a:buClr>
                <a:schemeClr val="dk1"/>
              </a:buClr>
              <a:buSzPts val="1100"/>
              <a:buFont typeface="Arial"/>
              <a:buNone/>
            </a:pPr>
            <a:r>
              <a:rPr lang="pt-BR" sz="2200"/>
              <a:t>O </a:t>
            </a:r>
            <a:r>
              <a:rPr lang="pt-BR" sz="2200" u="sng"/>
              <a:t>último</a:t>
            </a:r>
            <a:r>
              <a:rPr lang="pt-BR" sz="2200"/>
              <a:t> a </a:t>
            </a:r>
            <a:r>
              <a:rPr lang="pt-BR" sz="2200" u="sng"/>
              <a:t>entrar</a:t>
            </a:r>
            <a:r>
              <a:rPr lang="pt-BR" sz="2200"/>
              <a:t> na fila é o </a:t>
            </a:r>
            <a:r>
              <a:rPr lang="pt-BR" sz="2200" u="sng"/>
              <a:t>primeiro</a:t>
            </a:r>
            <a:r>
              <a:rPr lang="pt-BR" sz="2200"/>
              <a:t> a </a:t>
            </a:r>
            <a:r>
              <a:rPr lang="pt-BR" sz="2200" u="sng"/>
              <a:t>sair</a:t>
            </a:r>
            <a:r>
              <a:rPr lang="pt-BR" sz="2200"/>
              <a:t> ou fila </a:t>
            </a:r>
            <a:r>
              <a:rPr b="1" lang="pt-BR" sz="2200">
                <a:solidFill>
                  <a:srgbClr val="C00000"/>
                </a:solidFill>
              </a:rPr>
              <a:t>LIFO</a:t>
            </a:r>
            <a:r>
              <a:rPr lang="pt-BR" sz="2200"/>
              <a:t> (lastin, first out) (também conhecida como pilha), que </a:t>
            </a:r>
            <a:r>
              <a:rPr lang="pt-BR" sz="2200" u="sng"/>
              <a:t>dispara</a:t>
            </a:r>
            <a:r>
              <a:rPr lang="pt-BR" sz="2200"/>
              <a:t> o elemento </a:t>
            </a:r>
            <a:r>
              <a:rPr lang="pt-BR" sz="2200" u="sng"/>
              <a:t>mais</a:t>
            </a:r>
            <a:r>
              <a:rPr lang="pt-BR" sz="2200"/>
              <a:t> </a:t>
            </a:r>
            <a:r>
              <a:rPr lang="pt-BR" sz="2200" u="sng"/>
              <a:t>recente</a:t>
            </a:r>
            <a:r>
              <a:rPr lang="pt-BR" sz="2200"/>
              <a:t> da fila;</a:t>
            </a:r>
            <a:endParaRPr sz="2200"/>
          </a:p>
          <a:p>
            <a:pPr indent="0" lvl="0" marL="0" rtl="0" algn="just">
              <a:lnSpc>
                <a:spcPct val="115000"/>
              </a:lnSpc>
              <a:spcBef>
                <a:spcPts val="600"/>
              </a:spcBef>
              <a:spcAft>
                <a:spcPts val="0"/>
              </a:spcAft>
              <a:buClr>
                <a:schemeClr val="dk1"/>
              </a:buClr>
              <a:buSzPts val="1100"/>
              <a:buFont typeface="Arial"/>
              <a:buNone/>
            </a:pPr>
            <a:r>
              <a:rPr lang="pt-BR" sz="2200"/>
              <a:t>A </a:t>
            </a:r>
            <a:r>
              <a:rPr b="1" lang="pt-BR" sz="2200">
                <a:solidFill>
                  <a:srgbClr val="C00000"/>
                </a:solidFill>
              </a:rPr>
              <a:t>fila de prioridade</a:t>
            </a:r>
            <a:r>
              <a:rPr lang="pt-BR" sz="2200"/>
              <a:t>, que dispara o elemento da fila com a </a:t>
            </a:r>
            <a:r>
              <a:rPr lang="pt-BR" sz="2200" u="sng"/>
              <a:t>maior</a:t>
            </a:r>
            <a:r>
              <a:rPr lang="pt-BR" sz="2200"/>
              <a:t> </a:t>
            </a:r>
            <a:r>
              <a:rPr lang="pt-BR" sz="2200" u="sng"/>
              <a:t>prioridade</a:t>
            </a:r>
            <a:r>
              <a:rPr lang="pt-BR" sz="2200"/>
              <a:t> de acordo com </a:t>
            </a:r>
            <a:r>
              <a:rPr lang="pt-BR" sz="2200" u="sng"/>
              <a:t>alguma</a:t>
            </a:r>
            <a:r>
              <a:rPr lang="pt-BR" sz="2200"/>
              <a:t> </a:t>
            </a:r>
            <a:r>
              <a:rPr lang="pt-BR" sz="2200" u="sng"/>
              <a:t>função</a:t>
            </a:r>
            <a:r>
              <a:rPr lang="pt-BR" sz="2200"/>
              <a:t> de ordenação.</a:t>
            </a:r>
            <a:endParaRPr sz="2200"/>
          </a:p>
          <a:p>
            <a:pPr indent="0" lvl="0" marL="0" rtl="0" algn="l">
              <a:spcBef>
                <a:spcPts val="100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1e1859bb0bd_0_55"/>
          <p:cNvSpPr txBox="1"/>
          <p:nvPr>
            <p:ph type="title"/>
          </p:nvPr>
        </p:nvSpPr>
        <p:spPr>
          <a:xfrm>
            <a:off x="571500" y="365125"/>
            <a:ext cx="11112600" cy="78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g1e1859bb0bd_0_55"/>
          <p:cNvSpPr txBox="1"/>
          <p:nvPr>
            <p:ph idx="12" type="sldNum"/>
          </p:nvPr>
        </p:nvSpPr>
        <p:spPr>
          <a:xfrm>
            <a:off x="-38100" y="0"/>
            <a:ext cx="482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pt-BR"/>
              <a:t>‹#›</a:t>
            </a:fld>
            <a:endParaRPr/>
          </a:p>
        </p:txBody>
      </p:sp>
      <p:sp>
        <p:nvSpPr>
          <p:cNvPr id="376" name="Google Shape;376;g1e1859bb0bd_0_55"/>
          <p:cNvSpPr txBox="1"/>
          <p:nvPr>
            <p:ph idx="1" type="body"/>
          </p:nvPr>
        </p:nvSpPr>
        <p:spPr>
          <a:xfrm>
            <a:off x="571500" y="1438275"/>
            <a:ext cx="11417400" cy="4924500"/>
          </a:xfrm>
          <a:prstGeom prst="rect">
            <a:avLst/>
          </a:prstGeom>
        </p:spPr>
        <p:txBody>
          <a:bodyPr anchorCtr="0" anchor="t" bIns="45700" lIns="91425" spcFirstLastPara="1" rIns="91425" wrap="square" tIns="45700">
            <a:normAutofit/>
          </a:bodyPr>
          <a:lstStyle/>
          <a:p>
            <a:pPr indent="0" lvl="0" marL="0" rtl="0" algn="just">
              <a:lnSpc>
                <a:spcPct val="115000"/>
              </a:lnSpc>
              <a:spcBef>
                <a:spcPts val="600"/>
              </a:spcBef>
              <a:spcAft>
                <a:spcPts val="0"/>
              </a:spcAft>
              <a:buClr>
                <a:schemeClr val="dk1"/>
              </a:buClr>
              <a:buSzPts val="1100"/>
              <a:buFont typeface="Arial"/>
              <a:buNone/>
            </a:pPr>
            <a:r>
              <a:rPr lang="pt-BR" sz="2200"/>
              <a:t>Podemos </a:t>
            </a:r>
            <a:r>
              <a:rPr b="1" lang="pt-BR" sz="2200">
                <a:solidFill>
                  <a:srgbClr val="C00000"/>
                </a:solidFill>
              </a:rPr>
              <a:t>avaliar</a:t>
            </a:r>
            <a:r>
              <a:rPr lang="pt-BR" sz="2200"/>
              <a:t> o </a:t>
            </a:r>
            <a:r>
              <a:rPr b="1" lang="pt-BR" sz="2200">
                <a:solidFill>
                  <a:srgbClr val="C00000"/>
                </a:solidFill>
              </a:rPr>
              <a:t>desempenho</a:t>
            </a:r>
            <a:r>
              <a:rPr lang="pt-BR" sz="2200"/>
              <a:t> do algoritmo em quatro aspectos:</a:t>
            </a:r>
            <a:endParaRPr sz="2200"/>
          </a:p>
          <a:p>
            <a:pPr indent="0" lvl="0" marL="0" rtl="0" algn="just">
              <a:lnSpc>
                <a:spcPct val="115000"/>
              </a:lnSpc>
              <a:spcBef>
                <a:spcPts val="600"/>
              </a:spcBef>
              <a:spcAft>
                <a:spcPts val="0"/>
              </a:spcAft>
              <a:buClr>
                <a:schemeClr val="dk1"/>
              </a:buClr>
              <a:buSzPts val="1100"/>
              <a:buFont typeface="Arial"/>
              <a:buNone/>
            </a:pPr>
            <a:r>
              <a:rPr b="1" lang="pt-BR" sz="2200">
                <a:solidFill>
                  <a:srgbClr val="C00000"/>
                </a:solidFill>
              </a:rPr>
              <a:t>»</a:t>
            </a:r>
            <a:r>
              <a:rPr lang="pt-BR" sz="2200"/>
              <a:t> </a:t>
            </a:r>
            <a:r>
              <a:rPr b="1" lang="pt-BR" sz="2200">
                <a:solidFill>
                  <a:srgbClr val="C00000"/>
                </a:solidFill>
              </a:rPr>
              <a:t>Completude</a:t>
            </a:r>
            <a:r>
              <a:rPr lang="pt-BR" sz="2200"/>
              <a:t>: Existe garantia de o algoritmo encontrar uma solução, caso ela exista?</a:t>
            </a:r>
            <a:endParaRPr sz="2200"/>
          </a:p>
          <a:p>
            <a:pPr indent="0" lvl="0" marL="0" rtl="0" algn="just">
              <a:lnSpc>
                <a:spcPct val="115000"/>
              </a:lnSpc>
              <a:spcBef>
                <a:spcPts val="600"/>
              </a:spcBef>
              <a:spcAft>
                <a:spcPts val="0"/>
              </a:spcAft>
              <a:buClr>
                <a:schemeClr val="dk1"/>
              </a:buClr>
              <a:buSzPts val="1100"/>
              <a:buFont typeface="Arial"/>
              <a:buNone/>
            </a:pPr>
            <a:r>
              <a:rPr b="1" lang="pt-BR" sz="2200">
                <a:solidFill>
                  <a:srgbClr val="C00000"/>
                </a:solidFill>
              </a:rPr>
              <a:t>»</a:t>
            </a:r>
            <a:r>
              <a:rPr lang="pt-BR" sz="2200"/>
              <a:t> </a:t>
            </a:r>
            <a:r>
              <a:rPr b="1" lang="pt-BR" sz="2200">
                <a:solidFill>
                  <a:srgbClr val="C00000"/>
                </a:solidFill>
              </a:rPr>
              <a:t>Otimização</a:t>
            </a:r>
            <a:r>
              <a:rPr lang="pt-BR" sz="2200"/>
              <a:t>: A estratégia de busca consegue encontrar a solução ótima?</a:t>
            </a:r>
            <a:endParaRPr sz="2200"/>
          </a:p>
          <a:p>
            <a:pPr indent="0" lvl="0" marL="0" rtl="0" algn="just">
              <a:lnSpc>
                <a:spcPct val="115000"/>
              </a:lnSpc>
              <a:spcBef>
                <a:spcPts val="600"/>
              </a:spcBef>
              <a:spcAft>
                <a:spcPts val="0"/>
              </a:spcAft>
              <a:buClr>
                <a:schemeClr val="dk1"/>
              </a:buClr>
              <a:buSzPts val="1100"/>
              <a:buFont typeface="Arial"/>
              <a:buNone/>
            </a:pPr>
            <a:r>
              <a:rPr b="1" lang="pt-BR" sz="2200">
                <a:solidFill>
                  <a:srgbClr val="C00000"/>
                </a:solidFill>
              </a:rPr>
              <a:t>»</a:t>
            </a:r>
            <a:r>
              <a:rPr lang="pt-BR" sz="2200"/>
              <a:t> </a:t>
            </a:r>
            <a:r>
              <a:rPr b="1" lang="pt-BR" sz="2200">
                <a:solidFill>
                  <a:srgbClr val="C00000"/>
                </a:solidFill>
              </a:rPr>
              <a:t>Complexidade de tempo</a:t>
            </a:r>
            <a:r>
              <a:rPr lang="pt-BR" sz="2200"/>
              <a:t>: Quanto tempo ele leva para encontrar uma solução?</a:t>
            </a:r>
            <a:endParaRPr sz="2200"/>
          </a:p>
          <a:p>
            <a:pPr indent="0" lvl="0" marL="0" rtl="0" algn="just">
              <a:lnSpc>
                <a:spcPct val="115000"/>
              </a:lnSpc>
              <a:spcBef>
                <a:spcPts val="600"/>
              </a:spcBef>
              <a:spcAft>
                <a:spcPts val="0"/>
              </a:spcAft>
              <a:buClr>
                <a:schemeClr val="dk1"/>
              </a:buClr>
              <a:buSzPts val="1100"/>
              <a:buFont typeface="Arial"/>
              <a:buNone/>
            </a:pPr>
            <a:r>
              <a:rPr b="1" lang="pt-BR" sz="2200">
                <a:solidFill>
                  <a:srgbClr val="C00000"/>
                </a:solidFill>
              </a:rPr>
              <a:t>»</a:t>
            </a:r>
            <a:r>
              <a:rPr lang="pt-BR" sz="2200"/>
              <a:t> </a:t>
            </a:r>
            <a:r>
              <a:rPr b="1" lang="pt-BR" sz="2200">
                <a:solidFill>
                  <a:srgbClr val="C00000"/>
                </a:solidFill>
              </a:rPr>
              <a:t>Complexidade de espaço</a:t>
            </a:r>
            <a:r>
              <a:rPr lang="pt-BR" sz="2200"/>
              <a:t>: Quanto espaço em memória é necessário para executar a busca?</a:t>
            </a:r>
            <a:endParaRPr sz="2200"/>
          </a:p>
          <a:p>
            <a:pPr indent="0" lvl="0" marL="0" rtl="0" algn="l">
              <a:spcBef>
                <a:spcPts val="100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g1e1859bb0bd_0_62"/>
          <p:cNvSpPr txBox="1"/>
          <p:nvPr>
            <p:ph type="title"/>
          </p:nvPr>
        </p:nvSpPr>
        <p:spPr>
          <a:xfrm>
            <a:off x="571500" y="365125"/>
            <a:ext cx="11112600" cy="78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g1e1859bb0bd_0_62"/>
          <p:cNvSpPr txBox="1"/>
          <p:nvPr>
            <p:ph idx="12" type="sldNum"/>
          </p:nvPr>
        </p:nvSpPr>
        <p:spPr>
          <a:xfrm>
            <a:off x="-38100" y="0"/>
            <a:ext cx="482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pt-BR"/>
              <a:t>‹#›</a:t>
            </a:fld>
            <a:endParaRPr/>
          </a:p>
        </p:txBody>
      </p:sp>
      <p:sp>
        <p:nvSpPr>
          <p:cNvPr id="384" name="Google Shape;384;g1e1859bb0bd_0_62"/>
          <p:cNvSpPr txBox="1"/>
          <p:nvPr>
            <p:ph idx="1" type="body"/>
          </p:nvPr>
        </p:nvSpPr>
        <p:spPr>
          <a:xfrm>
            <a:off x="571500" y="1438275"/>
            <a:ext cx="11417400" cy="4924500"/>
          </a:xfrm>
          <a:prstGeom prst="rect">
            <a:avLst/>
          </a:prstGeom>
        </p:spPr>
        <p:txBody>
          <a:bodyPr anchorCtr="0" anchor="t" bIns="45700" lIns="91425" spcFirstLastPara="1" rIns="91425" wrap="square" tIns="45700">
            <a:normAutofit/>
          </a:bodyPr>
          <a:lstStyle/>
          <a:p>
            <a:pPr indent="0" lvl="0" marL="0" rtl="0" algn="just">
              <a:lnSpc>
                <a:spcPct val="115000"/>
              </a:lnSpc>
              <a:spcBef>
                <a:spcPts val="600"/>
              </a:spcBef>
              <a:spcAft>
                <a:spcPts val="0"/>
              </a:spcAft>
              <a:buClr>
                <a:schemeClr val="dk1"/>
              </a:buClr>
              <a:buSzPts val="1100"/>
              <a:buFont typeface="Arial"/>
              <a:buNone/>
            </a:pPr>
            <a:r>
              <a:rPr lang="pt-BR" sz="2200"/>
              <a:t>Para que um algoritmo seja </a:t>
            </a:r>
            <a:r>
              <a:rPr lang="pt-BR" sz="2200" u="sng"/>
              <a:t>bem</a:t>
            </a:r>
            <a:r>
              <a:rPr lang="pt-BR" sz="2200"/>
              <a:t> </a:t>
            </a:r>
            <a:r>
              <a:rPr lang="pt-BR" sz="2200" u="sng"/>
              <a:t>avaliado</a:t>
            </a:r>
            <a:r>
              <a:rPr lang="pt-BR" sz="2200"/>
              <a:t>, ele deve atender a esses </a:t>
            </a:r>
            <a:r>
              <a:rPr b="1" lang="pt-BR" sz="2200">
                <a:solidFill>
                  <a:srgbClr val="C00000"/>
                </a:solidFill>
              </a:rPr>
              <a:t>quatro</a:t>
            </a:r>
            <a:r>
              <a:rPr lang="pt-BR" sz="2200"/>
              <a:t> </a:t>
            </a:r>
            <a:r>
              <a:rPr b="1" lang="pt-BR" sz="2200">
                <a:solidFill>
                  <a:srgbClr val="C00000"/>
                </a:solidFill>
              </a:rPr>
              <a:t>critérios</a:t>
            </a:r>
            <a:r>
              <a:rPr lang="pt-BR" sz="2200"/>
              <a:t>.</a:t>
            </a:r>
            <a:endParaRPr sz="2200"/>
          </a:p>
          <a:p>
            <a:pPr indent="0" lvl="0" marL="0" rtl="0" algn="just">
              <a:lnSpc>
                <a:spcPct val="115000"/>
              </a:lnSpc>
              <a:spcBef>
                <a:spcPts val="600"/>
              </a:spcBef>
              <a:spcAft>
                <a:spcPts val="0"/>
              </a:spcAft>
              <a:buClr>
                <a:schemeClr val="dk1"/>
              </a:buClr>
              <a:buSzPts val="1100"/>
              <a:buFont typeface="Arial"/>
              <a:buNone/>
            </a:pPr>
            <a:r>
              <a:rPr lang="pt-BR" sz="2200"/>
              <a:t>A análise das </a:t>
            </a:r>
            <a:r>
              <a:rPr b="1" lang="pt-BR" sz="2200">
                <a:solidFill>
                  <a:srgbClr val="C00000"/>
                </a:solidFill>
              </a:rPr>
              <a:t>complexidades</a:t>
            </a:r>
            <a:r>
              <a:rPr lang="pt-BR" sz="2200"/>
              <a:t> de </a:t>
            </a:r>
            <a:r>
              <a:rPr b="1" lang="pt-BR" sz="2200">
                <a:solidFill>
                  <a:srgbClr val="C00000"/>
                </a:solidFill>
              </a:rPr>
              <a:t>tempo</a:t>
            </a:r>
            <a:r>
              <a:rPr lang="pt-BR" sz="2200"/>
              <a:t> e </a:t>
            </a:r>
            <a:r>
              <a:rPr b="1" lang="pt-BR" sz="2200">
                <a:solidFill>
                  <a:srgbClr val="C00000"/>
                </a:solidFill>
              </a:rPr>
              <a:t>espaço</a:t>
            </a:r>
            <a:r>
              <a:rPr lang="pt-BR" sz="2200"/>
              <a:t> auxiliará a definição de uma relação de </a:t>
            </a:r>
            <a:r>
              <a:rPr lang="pt-BR" sz="2200" u="sng"/>
              <a:t>compromisso</a:t>
            </a:r>
            <a:r>
              <a:rPr lang="pt-BR" sz="2200"/>
              <a:t> entre o </a:t>
            </a:r>
            <a:r>
              <a:rPr lang="pt-BR" sz="2200" u="sng"/>
              <a:t>custo</a:t>
            </a:r>
            <a:r>
              <a:rPr lang="pt-BR" sz="2200"/>
              <a:t> da </a:t>
            </a:r>
            <a:r>
              <a:rPr lang="pt-BR" sz="2200" u="sng"/>
              <a:t>solução</a:t>
            </a:r>
            <a:r>
              <a:rPr lang="pt-BR" sz="2200"/>
              <a:t> (a estrutura de hardware necessária) e o t</a:t>
            </a:r>
            <a:r>
              <a:rPr lang="pt-BR" sz="2200" u="sng"/>
              <a:t>empo/ espaço</a:t>
            </a:r>
            <a:r>
              <a:rPr lang="pt-BR" sz="2200"/>
              <a:t> de </a:t>
            </a:r>
            <a:r>
              <a:rPr lang="pt-BR" sz="2200" u="sng"/>
              <a:t>memória</a:t>
            </a:r>
            <a:r>
              <a:rPr lang="pt-BR" sz="2200"/>
              <a:t> para sua execução. </a:t>
            </a:r>
            <a:endParaRPr sz="2200"/>
          </a:p>
          <a:p>
            <a:pPr indent="0" lvl="0" marL="0" rtl="0" algn="l">
              <a:spcBef>
                <a:spcPts val="100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
          <p:cNvSpPr txBox="1"/>
          <p:nvPr>
            <p:ph type="title"/>
          </p:nvPr>
        </p:nvSpPr>
        <p:spPr>
          <a:xfrm>
            <a:off x="571500" y="365125"/>
            <a:ext cx="11112500" cy="78558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alibri"/>
              <a:buNone/>
            </a:pPr>
            <a:r>
              <a:rPr lang="pt-BR"/>
              <a:t>FORMATAÇÃO PADRÃO DA EAD</a:t>
            </a:r>
            <a:endParaRPr/>
          </a:p>
        </p:txBody>
      </p:sp>
      <p:sp>
        <p:nvSpPr>
          <p:cNvPr id="390" name="Google Shape;390;p3"/>
          <p:cNvSpPr txBox="1"/>
          <p:nvPr>
            <p:ph idx="12" type="sldNum"/>
          </p:nvPr>
        </p:nvSpPr>
        <p:spPr>
          <a:xfrm>
            <a:off x="-38100" y="0"/>
            <a:ext cx="482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pt-BR"/>
              <a:t>‹#›</a:t>
            </a:fld>
            <a:endParaRPr/>
          </a:p>
        </p:txBody>
      </p:sp>
      <p:sp>
        <p:nvSpPr>
          <p:cNvPr id="391" name="Google Shape;391;p3"/>
          <p:cNvSpPr txBox="1"/>
          <p:nvPr>
            <p:ph idx="1" type="body"/>
          </p:nvPr>
        </p:nvSpPr>
        <p:spPr>
          <a:xfrm>
            <a:off x="571500" y="1438275"/>
            <a:ext cx="11417300" cy="4924425"/>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120000"/>
              </a:lnSpc>
              <a:spcBef>
                <a:spcPts val="0"/>
              </a:spcBef>
              <a:spcAft>
                <a:spcPts val="0"/>
              </a:spcAft>
              <a:buClr>
                <a:srgbClr val="FF0000"/>
              </a:buClr>
              <a:buSzPct val="100000"/>
              <a:buNone/>
            </a:pPr>
            <a:r>
              <a:rPr lang="pt-BR">
                <a:solidFill>
                  <a:srgbClr val="FF0000"/>
                </a:solidFill>
              </a:rPr>
              <a:t>* Colocar Fonte em todas as imagens, se for uma imagem elaborada pelo professor, colocar “imagem elaborada pelo professor”, ou se em formato de gráfico “gráfico produzido pelo professor”, arquivo pessoal “arquivo pessoal do professor” </a:t>
            </a:r>
            <a:endParaRPr/>
          </a:p>
          <a:p>
            <a:pPr indent="0" lvl="0" marL="0" rtl="0" algn="l">
              <a:lnSpc>
                <a:spcPct val="120000"/>
              </a:lnSpc>
              <a:spcBef>
                <a:spcPts val="2800"/>
              </a:spcBef>
              <a:spcAft>
                <a:spcPts val="0"/>
              </a:spcAft>
              <a:buClr>
                <a:srgbClr val="FF0000"/>
              </a:buClr>
              <a:buSzPct val="100000"/>
              <a:buNone/>
            </a:pPr>
            <a:r>
              <a:rPr lang="pt-BR">
                <a:solidFill>
                  <a:srgbClr val="FF0000"/>
                </a:solidFill>
              </a:rPr>
              <a:t>* O texto do conteúdo do slide deve ser alinhado à esquerda (para evitar "buracos" no texto), procurem usar no mínimo tamanho 24.</a:t>
            </a:r>
            <a:endParaRPr/>
          </a:p>
          <a:p>
            <a:pPr indent="0" lvl="0" marL="0" rtl="0" algn="l">
              <a:lnSpc>
                <a:spcPct val="120000"/>
              </a:lnSpc>
              <a:spcBef>
                <a:spcPts val="2800"/>
              </a:spcBef>
              <a:spcAft>
                <a:spcPts val="0"/>
              </a:spcAft>
              <a:buClr>
                <a:srgbClr val="FF0000"/>
              </a:buClr>
              <a:buSzPct val="100000"/>
              <a:buNone/>
            </a:pPr>
            <a:r>
              <a:rPr lang="pt-BR">
                <a:solidFill>
                  <a:srgbClr val="FF0000"/>
                </a:solidFill>
              </a:rPr>
              <a:t>* Títulos devem ser iguais em formatação, fonte mínima 29 e máxima 32, em negrito, caixa alta,  alinhado à esquerda.</a:t>
            </a:r>
            <a:endParaRPr/>
          </a:p>
          <a:p>
            <a:pPr indent="0" lvl="0" marL="0" rtl="0" algn="l">
              <a:lnSpc>
                <a:spcPct val="120000"/>
              </a:lnSpc>
              <a:spcBef>
                <a:spcPts val="2800"/>
              </a:spcBef>
              <a:spcAft>
                <a:spcPts val="0"/>
              </a:spcAft>
              <a:buClr>
                <a:srgbClr val="FF0000"/>
              </a:buClr>
              <a:buSzPct val="100000"/>
              <a:buNone/>
            </a:pPr>
            <a:r>
              <a:rPr lang="pt-BR">
                <a:solidFill>
                  <a:srgbClr val="FF0000"/>
                </a:solidFill>
              </a:rPr>
              <a:t>* O tamanho da fonte do conteúdo não deve ser superior a fonte do título, ou seja, se as fontes estão no tamanho 29, o conteúdo deve estar no máximo tamanho 28. A letra deve ser “Calibri”.</a:t>
            </a:r>
            <a:endParaRPr/>
          </a:p>
          <a:p>
            <a:pPr indent="0" lvl="0" marL="0" rtl="0" algn="l">
              <a:lnSpc>
                <a:spcPct val="120000"/>
              </a:lnSpc>
              <a:spcBef>
                <a:spcPts val="2800"/>
              </a:spcBef>
              <a:spcAft>
                <a:spcPts val="0"/>
              </a:spcAft>
              <a:buClr>
                <a:srgbClr val="FF0000"/>
              </a:buClr>
              <a:buSzPct val="100000"/>
              <a:buNone/>
            </a:pPr>
            <a:r>
              <a:rPr lang="pt-BR">
                <a:solidFill>
                  <a:srgbClr val="FF0000"/>
                </a:solidFill>
              </a:rPr>
              <a:t>* Todos os slides devem conter títulos, os que não tem deve-se usar o título do slide anterior.</a:t>
            </a:r>
            <a:endParaRPr/>
          </a:p>
          <a:p>
            <a:pPr indent="0" lvl="0" marL="0" rtl="0" algn="l">
              <a:lnSpc>
                <a:spcPct val="120000"/>
              </a:lnSpc>
              <a:spcBef>
                <a:spcPts val="2800"/>
              </a:spcBef>
              <a:spcAft>
                <a:spcPts val="0"/>
              </a:spcAft>
              <a:buClr>
                <a:srgbClr val="FF0000"/>
              </a:buClr>
              <a:buSzPct val="100000"/>
              <a:buNone/>
            </a:pPr>
            <a:r>
              <a:rPr lang="pt-BR">
                <a:solidFill>
                  <a:srgbClr val="FF0000"/>
                </a:solidFill>
              </a:rPr>
              <a:t>Se todos os slides não estiverem com essa formatação serão devolvidos para o ajuste.</a:t>
            </a:r>
            <a:endParaRPr/>
          </a:p>
          <a:p>
            <a:pPr indent="0" lvl="0" marL="0" rtl="0" algn="l">
              <a:lnSpc>
                <a:spcPct val="90000"/>
              </a:lnSpc>
              <a:spcBef>
                <a:spcPts val="2800"/>
              </a:spcBef>
              <a:spcAft>
                <a:spcPts val="0"/>
              </a:spcAft>
              <a:buClr>
                <a:schemeClr val="dk1"/>
              </a:buClr>
              <a:buSzPct val="100000"/>
              <a:buFont typeface="Arial"/>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
          <p:cNvSpPr txBox="1"/>
          <p:nvPr>
            <p:ph type="title"/>
          </p:nvPr>
        </p:nvSpPr>
        <p:spPr>
          <a:xfrm>
            <a:off x="571500" y="365125"/>
            <a:ext cx="11112500" cy="78558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alibri"/>
              <a:buNone/>
            </a:pPr>
            <a:r>
              <a:rPr lang="pt-BR"/>
              <a:t>REFERÊNCIA </a:t>
            </a:r>
            <a:endParaRPr/>
          </a:p>
        </p:txBody>
      </p:sp>
      <p:sp>
        <p:nvSpPr>
          <p:cNvPr id="397" name="Google Shape;397;p4"/>
          <p:cNvSpPr txBox="1"/>
          <p:nvPr>
            <p:ph idx="12" type="sldNum"/>
          </p:nvPr>
        </p:nvSpPr>
        <p:spPr>
          <a:xfrm>
            <a:off x="-38100" y="0"/>
            <a:ext cx="482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pt-BR"/>
              <a:t>‹#›</a:t>
            </a:fld>
            <a:endParaRPr/>
          </a:p>
        </p:txBody>
      </p:sp>
      <p:sp>
        <p:nvSpPr>
          <p:cNvPr id="398" name="Google Shape;398;p4"/>
          <p:cNvSpPr txBox="1"/>
          <p:nvPr>
            <p:ph idx="1" type="body"/>
          </p:nvPr>
        </p:nvSpPr>
        <p:spPr>
          <a:xfrm>
            <a:off x="571500" y="1438275"/>
            <a:ext cx="11417300" cy="4924425"/>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Font typeface="Arial"/>
              <a:buNone/>
            </a:pPr>
            <a:r>
              <a:rPr b="1" lang="pt-BR" u="sng"/>
              <a:t>Referências em Imagens</a:t>
            </a:r>
            <a:r>
              <a:rPr lang="pt-BR"/>
              <a:t>: Para evitarmos alguns transtornos em relação às referências das imagens e também melhoramos a "estética" do material, vamos adotar o seguinte padrão:</a:t>
            </a:r>
            <a:endParaRPr/>
          </a:p>
          <a:p>
            <a:pPr indent="0" lvl="0" marL="0" rtl="0" algn="l">
              <a:lnSpc>
                <a:spcPct val="90000"/>
              </a:lnSpc>
              <a:spcBef>
                <a:spcPts val="1000"/>
              </a:spcBef>
              <a:spcAft>
                <a:spcPts val="0"/>
              </a:spcAft>
              <a:buClr>
                <a:schemeClr val="dk1"/>
              </a:buClr>
              <a:buSzPct val="100000"/>
              <a:buFont typeface="Arial"/>
              <a:buNone/>
            </a:pPr>
            <a:r>
              <a:rPr b="1" lang="pt-BR" u="sng"/>
              <a:t>Não será usado mais "Encurtadores"</a:t>
            </a:r>
            <a:r>
              <a:rPr lang="pt-BR"/>
              <a:t> (sejam eles de quaisquer espécies, pois eles têm um tempo de vida útil e acabam expirando).</a:t>
            </a:r>
            <a:endParaRPr/>
          </a:p>
          <a:p>
            <a:pPr indent="0" lvl="0" marL="0" rtl="0" algn="l">
              <a:lnSpc>
                <a:spcPct val="90000"/>
              </a:lnSpc>
              <a:spcBef>
                <a:spcPts val="1000"/>
              </a:spcBef>
              <a:spcAft>
                <a:spcPts val="0"/>
              </a:spcAft>
              <a:buClr>
                <a:schemeClr val="dk1"/>
              </a:buClr>
              <a:buSzPct val="100000"/>
              <a:buFont typeface="Arial"/>
              <a:buNone/>
            </a:pPr>
            <a:r>
              <a:rPr lang="pt-BR"/>
              <a:t>Todas as referências de imagens, tabelas ou gráficos </a:t>
            </a:r>
            <a:r>
              <a:rPr b="1" lang="pt-BR" u="sng"/>
              <a:t>deverão constar ao final do material</a:t>
            </a:r>
            <a:r>
              <a:rPr lang="pt-BR"/>
              <a:t> (da mesma forma como é feito com as referências bibliográficas).</a:t>
            </a:r>
            <a:endParaRPr/>
          </a:p>
          <a:p>
            <a:pPr indent="0" lvl="0" marL="0" rtl="0" algn="l">
              <a:lnSpc>
                <a:spcPct val="90000"/>
              </a:lnSpc>
              <a:spcBef>
                <a:spcPts val="1000"/>
              </a:spcBef>
              <a:spcAft>
                <a:spcPts val="0"/>
              </a:spcAft>
              <a:buClr>
                <a:schemeClr val="dk1"/>
              </a:buClr>
              <a:buSzPct val="100000"/>
              <a:buFont typeface="Arial"/>
              <a:buNone/>
            </a:pPr>
            <a:r>
              <a:rPr lang="pt-BR"/>
              <a:t>Quando uma imagem for inserida no material, deve-se indicar o </a:t>
            </a:r>
            <a:r>
              <a:rPr b="1" lang="pt-BR"/>
              <a:t>Título da Imagem</a:t>
            </a:r>
            <a:r>
              <a:rPr lang="pt-BR"/>
              <a:t> ou apenas "Fig01 (por exemplo), e ao final, indicar a fonte (link da imagem) </a:t>
            </a:r>
            <a:r>
              <a:rPr b="1" lang="pt-BR" u="sng"/>
              <a:t>seguida da data do acesso</a:t>
            </a:r>
            <a:r>
              <a:rPr lang="pt-BR"/>
              <a:t>. Exemplo: Fig01: </a:t>
            </a:r>
            <a:r>
              <a:rPr lang="pt-BR" u="sng">
                <a:solidFill>
                  <a:schemeClr val="hlink"/>
                </a:solidFill>
                <a:hlinkClick r:id="rId3"/>
              </a:rPr>
              <a:t>http://www.</a:t>
            </a:r>
            <a:r>
              <a:rPr lang="pt-BR"/>
              <a:t>.. &lt;Acesso em: xx/xx/xxxx&gt; (Recomendação da Bibliotecária Inês)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
          <p:cNvSpPr txBox="1"/>
          <p:nvPr>
            <p:ph type="title"/>
          </p:nvPr>
        </p:nvSpPr>
        <p:spPr>
          <a:xfrm>
            <a:off x="571500" y="365125"/>
            <a:ext cx="11112500" cy="78558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alibri"/>
              <a:buNone/>
            </a:pPr>
            <a:r>
              <a:t/>
            </a:r>
            <a:endParaRPr/>
          </a:p>
        </p:txBody>
      </p:sp>
      <p:sp>
        <p:nvSpPr>
          <p:cNvPr id="404" name="Google Shape;404;p5"/>
          <p:cNvSpPr txBox="1"/>
          <p:nvPr>
            <p:ph idx="12" type="sldNum"/>
          </p:nvPr>
        </p:nvSpPr>
        <p:spPr>
          <a:xfrm>
            <a:off x="-38100" y="0"/>
            <a:ext cx="482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pt-BR"/>
              <a:t>‹#›</a:t>
            </a:fld>
            <a:endParaRPr/>
          </a:p>
        </p:txBody>
      </p:sp>
      <p:sp>
        <p:nvSpPr>
          <p:cNvPr id="405" name="Google Shape;405;p5"/>
          <p:cNvSpPr txBox="1"/>
          <p:nvPr>
            <p:ph idx="1" type="body"/>
          </p:nvPr>
        </p:nvSpPr>
        <p:spPr>
          <a:xfrm>
            <a:off x="571500" y="1438275"/>
            <a:ext cx="11417300" cy="492442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pt-BR"/>
              <a:t>Todos os materiais para gravação devem ser encaminhados com no mínimo 7 dias de antecedência, com exceção dos materiais para os encontros ao vivo, que devem ser encaminhados em uma única data especificado no cronograma enviado pela secretária </a:t>
            </a:r>
            <a:r>
              <a:rPr lang="pt-BR" u="sng">
                <a:solidFill>
                  <a:schemeClr val="hlink"/>
                </a:solidFill>
                <a:hlinkClick r:id="rId3"/>
              </a:rPr>
              <a:t>camilacarvalho@Unipar.br</a:t>
            </a:r>
            <a:r>
              <a:rPr lang="pt-BR"/>
              <a:t> </a:t>
            </a:r>
            <a:endParaRPr/>
          </a:p>
          <a:p>
            <a:pPr indent="0" lvl="0" marL="0" rtl="0" algn="l">
              <a:lnSpc>
                <a:spcPct val="90000"/>
              </a:lnSpc>
              <a:spcBef>
                <a:spcPts val="1000"/>
              </a:spcBef>
              <a:spcAft>
                <a:spcPts val="0"/>
              </a:spcAft>
              <a:buClr>
                <a:schemeClr val="dk1"/>
              </a:buClr>
              <a:buSzPts val="3200"/>
              <a:buFont typeface="Arial"/>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1"/>
          <p:cNvSpPr txBox="1"/>
          <p:nvPr>
            <p:ph type="title"/>
          </p:nvPr>
        </p:nvSpPr>
        <p:spPr>
          <a:xfrm>
            <a:off x="1574800" y="2143125"/>
            <a:ext cx="9956800" cy="78558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11" name="Google Shape;411;p1"/>
          <p:cNvSpPr txBox="1"/>
          <p:nvPr>
            <p:ph idx="1" type="body"/>
          </p:nvPr>
        </p:nvSpPr>
        <p:spPr>
          <a:xfrm>
            <a:off x="1574800" y="3721100"/>
            <a:ext cx="8928100" cy="635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t/>
            </a:r>
            <a:endParaRPr/>
          </a:p>
        </p:txBody>
      </p:sp>
      <p:sp>
        <p:nvSpPr>
          <p:cNvPr id="412" name="Google Shape;412;p1"/>
          <p:cNvSpPr txBox="1"/>
          <p:nvPr/>
        </p:nvSpPr>
        <p:spPr>
          <a:xfrm>
            <a:off x="11112500" y="236538"/>
            <a:ext cx="4191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pt-BR" sz="2400" u="none" cap="none" strike="noStrike">
                <a:solidFill>
                  <a:schemeClr val="lt1"/>
                </a:solidFill>
                <a:latin typeface="Calibri"/>
                <a:ea typeface="Calibri"/>
                <a:cs typeface="Calibri"/>
                <a:sym typeface="Calibri"/>
              </a:rPr>
              <a:t>1</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g1e1621a36cd_0_0"/>
          <p:cNvSpPr txBox="1"/>
          <p:nvPr>
            <p:ph type="title"/>
          </p:nvPr>
        </p:nvSpPr>
        <p:spPr>
          <a:xfrm>
            <a:off x="1574800" y="2143125"/>
            <a:ext cx="9982200" cy="78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g1e1621a36cd_0_0"/>
          <p:cNvSpPr txBox="1"/>
          <p:nvPr>
            <p:ph idx="1" type="body"/>
          </p:nvPr>
        </p:nvSpPr>
        <p:spPr>
          <a:xfrm>
            <a:off x="1574800" y="3721100"/>
            <a:ext cx="8928000" cy="635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g1e1621a36cd_0_110"/>
          <p:cNvSpPr txBox="1"/>
          <p:nvPr>
            <p:ph type="title"/>
          </p:nvPr>
        </p:nvSpPr>
        <p:spPr>
          <a:xfrm>
            <a:off x="571500" y="365125"/>
            <a:ext cx="11112600" cy="78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alibri"/>
              <a:buNone/>
            </a:pPr>
            <a:r>
              <a:rPr lang="pt-BR"/>
              <a:t>CARACTERÍSTICAS DA INTELIGÊNCIA ARTIFICIAL</a:t>
            </a:r>
            <a:endParaRPr/>
          </a:p>
        </p:txBody>
      </p:sp>
      <p:sp>
        <p:nvSpPr>
          <p:cNvPr id="62" name="Google Shape;62;g1e1621a36cd_0_110"/>
          <p:cNvSpPr txBox="1"/>
          <p:nvPr>
            <p:ph idx="12" type="sldNum"/>
          </p:nvPr>
        </p:nvSpPr>
        <p:spPr>
          <a:xfrm>
            <a:off x="-38100" y="0"/>
            <a:ext cx="4827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pt-BR"/>
              <a:t>‹#›</a:t>
            </a:fld>
            <a:endParaRPr/>
          </a:p>
        </p:txBody>
      </p:sp>
      <p:sp>
        <p:nvSpPr>
          <p:cNvPr id="63" name="Google Shape;63;g1e1621a36cd_0_110"/>
          <p:cNvSpPr txBox="1"/>
          <p:nvPr>
            <p:ph idx="1" type="body"/>
          </p:nvPr>
        </p:nvSpPr>
        <p:spPr>
          <a:xfrm>
            <a:off x="571500" y="1438275"/>
            <a:ext cx="11417400" cy="4924500"/>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rgbClr val="000000"/>
              </a:buClr>
              <a:buSzPts val="4000"/>
              <a:buFont typeface="Noto Sans Symbols"/>
              <a:buChar char="❖"/>
            </a:pPr>
            <a:r>
              <a:rPr b="0" i="0" lang="pt-BR" sz="4000" u="none" strike="noStrike">
                <a:solidFill>
                  <a:srgbClr val="000000"/>
                </a:solidFill>
              </a:rPr>
              <a:t>Inteligência artificial (IA) é a capacidade de uma máquina reproduzir habilidades semelhantes às humanas</a:t>
            </a:r>
            <a:endParaRPr/>
          </a:p>
          <a:p>
            <a:pPr indent="-571500" lvl="1" marL="1257300" rtl="0" algn="l">
              <a:lnSpc>
                <a:spcPct val="90000"/>
              </a:lnSpc>
              <a:spcBef>
                <a:spcPts val="500"/>
              </a:spcBef>
              <a:spcAft>
                <a:spcPts val="0"/>
              </a:spcAft>
              <a:buClr>
                <a:srgbClr val="000000"/>
              </a:buClr>
              <a:buSzPts val="3200"/>
              <a:buFont typeface="Noto Sans Symbols"/>
              <a:buChar char="❖"/>
            </a:pPr>
            <a:r>
              <a:rPr b="0" i="0" lang="pt-BR" sz="3200" u="none" strike="noStrike">
                <a:solidFill>
                  <a:srgbClr val="000000"/>
                </a:solidFill>
              </a:rPr>
              <a:t>Raciocínio</a:t>
            </a:r>
            <a:endParaRPr/>
          </a:p>
          <a:p>
            <a:pPr indent="-571500" lvl="1" marL="1257300" rtl="0" algn="l">
              <a:lnSpc>
                <a:spcPct val="90000"/>
              </a:lnSpc>
              <a:spcBef>
                <a:spcPts val="500"/>
              </a:spcBef>
              <a:spcAft>
                <a:spcPts val="0"/>
              </a:spcAft>
              <a:buClr>
                <a:srgbClr val="000000"/>
              </a:buClr>
              <a:buSzPts val="3200"/>
              <a:buFont typeface="Noto Sans Symbols"/>
              <a:buChar char="❖"/>
            </a:pPr>
            <a:r>
              <a:rPr lang="pt-BR" sz="3200">
                <a:solidFill>
                  <a:srgbClr val="000000"/>
                </a:solidFill>
              </a:rPr>
              <a:t>A</a:t>
            </a:r>
            <a:r>
              <a:rPr b="0" i="0" lang="pt-BR" sz="3200" u="none" strike="noStrike">
                <a:solidFill>
                  <a:srgbClr val="000000"/>
                </a:solidFill>
              </a:rPr>
              <a:t>prendizado</a:t>
            </a:r>
            <a:endParaRPr/>
          </a:p>
          <a:p>
            <a:pPr indent="-571500" lvl="1" marL="1257300" rtl="0" algn="l">
              <a:lnSpc>
                <a:spcPct val="90000"/>
              </a:lnSpc>
              <a:spcBef>
                <a:spcPts val="500"/>
              </a:spcBef>
              <a:spcAft>
                <a:spcPts val="0"/>
              </a:spcAft>
              <a:buClr>
                <a:srgbClr val="000000"/>
              </a:buClr>
              <a:buSzPts val="3200"/>
              <a:buFont typeface="Noto Sans Symbols"/>
              <a:buChar char="❖"/>
            </a:pPr>
            <a:r>
              <a:rPr lang="pt-BR" sz="3200">
                <a:solidFill>
                  <a:srgbClr val="000000"/>
                </a:solidFill>
              </a:rPr>
              <a:t>P</a:t>
            </a:r>
            <a:r>
              <a:rPr b="0" i="0" lang="pt-BR" sz="3200" u="none" strike="noStrike">
                <a:solidFill>
                  <a:srgbClr val="000000"/>
                </a:solidFill>
              </a:rPr>
              <a:t>lanejamento</a:t>
            </a:r>
            <a:endParaRPr/>
          </a:p>
          <a:p>
            <a:pPr indent="-571500" lvl="1" marL="1257300" rtl="0" algn="l">
              <a:lnSpc>
                <a:spcPct val="90000"/>
              </a:lnSpc>
              <a:spcBef>
                <a:spcPts val="500"/>
              </a:spcBef>
              <a:spcAft>
                <a:spcPts val="0"/>
              </a:spcAft>
              <a:buClr>
                <a:srgbClr val="000000"/>
              </a:buClr>
              <a:buSzPts val="3200"/>
              <a:buFont typeface="Noto Sans Symbols"/>
              <a:buChar char="❖"/>
            </a:pPr>
            <a:r>
              <a:rPr lang="pt-BR" sz="3200">
                <a:solidFill>
                  <a:srgbClr val="000000"/>
                </a:solidFill>
              </a:rPr>
              <a:t>C</a:t>
            </a:r>
            <a:r>
              <a:rPr b="0" i="0" lang="pt-BR" sz="3200" u="none" strike="noStrike">
                <a:solidFill>
                  <a:srgbClr val="000000"/>
                </a:solidFill>
              </a:rPr>
              <a:t>riatividade</a:t>
            </a:r>
            <a:endParaRPr sz="5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1e1621a36cd_0_116"/>
          <p:cNvSpPr txBox="1"/>
          <p:nvPr>
            <p:ph type="title"/>
          </p:nvPr>
        </p:nvSpPr>
        <p:spPr>
          <a:xfrm>
            <a:off x="571500" y="365125"/>
            <a:ext cx="11112600" cy="78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alibri"/>
              <a:buNone/>
            </a:pPr>
            <a:r>
              <a:rPr lang="pt-BR"/>
              <a:t>AGENTE INTELIGENTE</a:t>
            </a:r>
            <a:endParaRPr/>
          </a:p>
        </p:txBody>
      </p:sp>
      <p:sp>
        <p:nvSpPr>
          <p:cNvPr id="69" name="Google Shape;69;g1e1621a36cd_0_116"/>
          <p:cNvSpPr txBox="1"/>
          <p:nvPr>
            <p:ph idx="12" type="sldNum"/>
          </p:nvPr>
        </p:nvSpPr>
        <p:spPr>
          <a:xfrm>
            <a:off x="-38100" y="0"/>
            <a:ext cx="4827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pt-BR"/>
              <a:t>‹#›</a:t>
            </a:fld>
            <a:endParaRPr/>
          </a:p>
        </p:txBody>
      </p:sp>
      <p:sp>
        <p:nvSpPr>
          <p:cNvPr id="70" name="Google Shape;70;g1e1621a36cd_0_116"/>
          <p:cNvSpPr txBox="1"/>
          <p:nvPr>
            <p:ph idx="1" type="body"/>
          </p:nvPr>
        </p:nvSpPr>
        <p:spPr>
          <a:xfrm>
            <a:off x="571500" y="1438275"/>
            <a:ext cx="11417400" cy="4924500"/>
          </a:xfrm>
          <a:prstGeom prst="rect">
            <a:avLst/>
          </a:prstGeom>
          <a:noFill/>
          <a:ln>
            <a:noFill/>
          </a:ln>
        </p:spPr>
        <p:txBody>
          <a:bodyPr anchorCtr="0" anchor="t" bIns="45700" lIns="91425" spcFirstLastPara="1" rIns="91425" wrap="square" tIns="45700">
            <a:normAutofit/>
          </a:bodyPr>
          <a:lstStyle/>
          <a:p>
            <a:pPr indent="-571500" lvl="0" marL="571500" rtl="0" algn="just">
              <a:lnSpc>
                <a:spcPct val="90000"/>
              </a:lnSpc>
              <a:spcBef>
                <a:spcPts val="0"/>
              </a:spcBef>
              <a:spcAft>
                <a:spcPts val="0"/>
              </a:spcAft>
              <a:buClr>
                <a:schemeClr val="dk1"/>
              </a:buClr>
              <a:buSzPts val="4000"/>
              <a:buFont typeface="Noto Sans Symbols"/>
              <a:buChar char="❖"/>
            </a:pPr>
            <a:r>
              <a:rPr lang="pt-BR" sz="4000"/>
              <a:t>Um agente é simplesmente algo que age (a palavra agente vem do latino agere, que significa fazer)</a:t>
            </a:r>
            <a:endParaRPr/>
          </a:p>
          <a:p>
            <a:pPr indent="-571500" lvl="0" marL="571500" rtl="0" algn="just">
              <a:lnSpc>
                <a:spcPct val="90000"/>
              </a:lnSpc>
              <a:spcBef>
                <a:spcPts val="1000"/>
              </a:spcBef>
              <a:spcAft>
                <a:spcPts val="0"/>
              </a:spcAft>
              <a:buClr>
                <a:schemeClr val="dk1"/>
              </a:buClr>
              <a:buSzPts val="4000"/>
              <a:buFont typeface="Noto Sans Symbols"/>
              <a:buChar char="❖"/>
            </a:pPr>
            <a:r>
              <a:rPr lang="pt-BR" sz="4000"/>
              <a:t>Espera-se que um agente computacional faça mais: </a:t>
            </a:r>
            <a:endParaRPr/>
          </a:p>
          <a:p>
            <a:pPr indent="-571500" lvl="1" marL="1257300" rtl="0" algn="just">
              <a:lnSpc>
                <a:spcPct val="90000"/>
              </a:lnSpc>
              <a:spcBef>
                <a:spcPts val="500"/>
              </a:spcBef>
              <a:spcAft>
                <a:spcPts val="0"/>
              </a:spcAft>
              <a:buClr>
                <a:schemeClr val="dk1"/>
              </a:buClr>
              <a:buSzPts val="3200"/>
              <a:buFont typeface="Noto Sans Symbols"/>
              <a:buChar char="❖"/>
            </a:pPr>
            <a:r>
              <a:rPr lang="pt-BR" sz="3200"/>
              <a:t>Opere sob controle autônomo</a:t>
            </a:r>
            <a:endParaRPr/>
          </a:p>
          <a:p>
            <a:pPr indent="-571500" lvl="1" marL="1257300" rtl="0" algn="just">
              <a:lnSpc>
                <a:spcPct val="90000"/>
              </a:lnSpc>
              <a:spcBef>
                <a:spcPts val="500"/>
              </a:spcBef>
              <a:spcAft>
                <a:spcPts val="0"/>
              </a:spcAft>
              <a:buClr>
                <a:schemeClr val="dk1"/>
              </a:buClr>
              <a:buSzPts val="3200"/>
              <a:buFont typeface="Noto Sans Symbols"/>
              <a:buChar char="❖"/>
            </a:pPr>
            <a:r>
              <a:rPr lang="pt-BR" sz="3200"/>
              <a:t>Perceba seu ambiente, persista por um período de tempo prolongado, adapte-se a mudanças</a:t>
            </a:r>
            <a:endParaRPr/>
          </a:p>
          <a:p>
            <a:pPr indent="-571500" lvl="1" marL="1257300" rtl="0" algn="just">
              <a:lnSpc>
                <a:spcPct val="90000"/>
              </a:lnSpc>
              <a:spcBef>
                <a:spcPts val="500"/>
              </a:spcBef>
              <a:spcAft>
                <a:spcPts val="0"/>
              </a:spcAft>
              <a:buClr>
                <a:schemeClr val="dk1"/>
              </a:buClr>
              <a:buSzPts val="3200"/>
              <a:buFont typeface="Noto Sans Symbols"/>
              <a:buChar char="❖"/>
            </a:pPr>
            <a:r>
              <a:rPr lang="pt-BR" sz="3200"/>
              <a:t>Seja capaz de criar e perseguir metas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1e1621a36cd_0_45"/>
          <p:cNvSpPr txBox="1"/>
          <p:nvPr>
            <p:ph type="title"/>
          </p:nvPr>
        </p:nvSpPr>
        <p:spPr>
          <a:xfrm>
            <a:off x="571500" y="365125"/>
            <a:ext cx="11112600" cy="78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pt-BR"/>
              <a:t>REPRESENTAÇÃO DO CONHECIMENTO</a:t>
            </a:r>
            <a:endParaRPr/>
          </a:p>
        </p:txBody>
      </p:sp>
      <p:sp>
        <p:nvSpPr>
          <p:cNvPr id="77" name="Google Shape;77;g1e1621a36cd_0_45"/>
          <p:cNvSpPr txBox="1"/>
          <p:nvPr>
            <p:ph idx="12" type="sldNum"/>
          </p:nvPr>
        </p:nvSpPr>
        <p:spPr>
          <a:xfrm>
            <a:off x="-38100" y="0"/>
            <a:ext cx="482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pt-BR"/>
              <a:t>‹#›</a:t>
            </a:fld>
            <a:endParaRPr/>
          </a:p>
        </p:txBody>
      </p:sp>
      <p:sp>
        <p:nvSpPr>
          <p:cNvPr id="78" name="Google Shape;78;g1e1621a36cd_0_45"/>
          <p:cNvSpPr txBox="1"/>
          <p:nvPr>
            <p:ph idx="1" type="body"/>
          </p:nvPr>
        </p:nvSpPr>
        <p:spPr>
          <a:xfrm>
            <a:off x="571500" y="1438275"/>
            <a:ext cx="11417400" cy="4924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pt-BR"/>
              <a:t>Pergunta importante:</a:t>
            </a:r>
            <a:endParaRPr/>
          </a:p>
          <a:p>
            <a:pPr indent="0" lvl="0" marL="0" rtl="0" algn="l">
              <a:spcBef>
                <a:spcPts val="1000"/>
              </a:spcBef>
              <a:spcAft>
                <a:spcPts val="0"/>
              </a:spcAft>
              <a:buNone/>
            </a:pPr>
            <a:r>
              <a:rPr lang="pt-BR"/>
              <a:t>	Como eu represento o problema?</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pt-BR"/>
              <a:t>Se eu quero resolver um problema, tem que ser possível eu representar esse problema de forma que a máquina possa interpretá-lo</a:t>
            </a:r>
            <a:endParaRPr/>
          </a:p>
          <a:p>
            <a:pPr indent="0" lvl="0" marL="0" rtl="0" algn="l">
              <a:spcBef>
                <a:spcPts val="1000"/>
              </a:spcBef>
              <a:spcAft>
                <a:spcPts val="0"/>
              </a:spcAft>
              <a:buNone/>
            </a:pPr>
            <a:r>
              <a:rPr lang="pt-B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1e1621a36cd_0_139"/>
          <p:cNvSpPr txBox="1"/>
          <p:nvPr>
            <p:ph type="title"/>
          </p:nvPr>
        </p:nvSpPr>
        <p:spPr>
          <a:xfrm>
            <a:off x="571500" y="365125"/>
            <a:ext cx="11112600" cy="78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g1e1621a36cd_0_139"/>
          <p:cNvSpPr txBox="1"/>
          <p:nvPr>
            <p:ph idx="12" type="sldNum"/>
          </p:nvPr>
        </p:nvSpPr>
        <p:spPr>
          <a:xfrm>
            <a:off x="-38100" y="0"/>
            <a:ext cx="482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pt-BR"/>
              <a:t>‹#›</a:t>
            </a:fld>
            <a:endParaRPr/>
          </a:p>
        </p:txBody>
      </p:sp>
      <p:sp>
        <p:nvSpPr>
          <p:cNvPr id="86" name="Google Shape;86;g1e1621a36cd_0_139"/>
          <p:cNvSpPr txBox="1"/>
          <p:nvPr>
            <p:ph idx="1" type="body"/>
          </p:nvPr>
        </p:nvSpPr>
        <p:spPr>
          <a:xfrm>
            <a:off x="571500" y="1438275"/>
            <a:ext cx="11417400" cy="4924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pt-BR"/>
              <a:t>Como representar o conhecimento de forma apropriada: </a:t>
            </a:r>
            <a:endParaRPr/>
          </a:p>
          <a:p>
            <a:pPr indent="0" lvl="0" marL="0" rtl="0" algn="l">
              <a:spcBef>
                <a:spcPts val="1000"/>
              </a:spcBef>
              <a:spcAft>
                <a:spcPts val="0"/>
              </a:spcAft>
              <a:buNone/>
            </a:pPr>
            <a:r>
              <a:rPr lang="pt-BR"/>
              <a:t>uma das principais questões na representação do conhecimento é determinar a melhor forma de representar o conhecimento de um domínio específico. </a:t>
            </a:r>
            <a:endParaRPr/>
          </a:p>
          <a:p>
            <a:pPr indent="0" lvl="0" marL="0" rtl="0" algn="l">
              <a:spcBef>
                <a:spcPts val="1000"/>
              </a:spcBef>
              <a:spcAft>
                <a:spcPts val="0"/>
              </a:spcAft>
              <a:buNone/>
            </a:pPr>
            <a:r>
              <a:rPr lang="pt-BR"/>
              <a:t>Isso pode envolver a escolha de uma estrutura de dados adequada e a seleção de um conjunto apropriado de conceitos e relações.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1e1621a36cd_0_52"/>
          <p:cNvSpPr txBox="1"/>
          <p:nvPr>
            <p:ph type="title"/>
          </p:nvPr>
        </p:nvSpPr>
        <p:spPr>
          <a:xfrm>
            <a:off x="571500" y="365125"/>
            <a:ext cx="11112600" cy="78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g1e1621a36cd_0_52"/>
          <p:cNvSpPr txBox="1"/>
          <p:nvPr>
            <p:ph idx="12" type="sldNum"/>
          </p:nvPr>
        </p:nvSpPr>
        <p:spPr>
          <a:xfrm>
            <a:off x="-38100" y="0"/>
            <a:ext cx="482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pt-BR"/>
              <a:t>‹#›</a:t>
            </a:fld>
            <a:endParaRPr/>
          </a:p>
        </p:txBody>
      </p:sp>
      <p:sp>
        <p:nvSpPr>
          <p:cNvPr id="94" name="Google Shape;94;g1e1621a36cd_0_52"/>
          <p:cNvSpPr txBox="1"/>
          <p:nvPr>
            <p:ph idx="1" type="body"/>
          </p:nvPr>
        </p:nvSpPr>
        <p:spPr>
          <a:xfrm>
            <a:off x="571500" y="1438275"/>
            <a:ext cx="11417400" cy="4924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pt-BR"/>
              <a:t>A representação do conhecimento deve ser capaz de lidar com essa incerteza de forma eficiente, permitindo que o sistema de inteligência artificial tome decisões com base em informações imprecisas ou incompletas.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o Office">
  <a:themeElements>
    <a:clrScheme name="Modelo PowerPoint 2022">
      <a:dk1>
        <a:srgbClr val="000000"/>
      </a:dk1>
      <a:lt1>
        <a:srgbClr val="FFFFFF"/>
      </a:lt1>
      <a:dk2>
        <a:srgbClr val="C00000"/>
      </a:dk2>
      <a:lt2>
        <a:srgbClr val="E7E6E6"/>
      </a:lt2>
      <a:accent1>
        <a:srgbClr val="4472C4"/>
      </a:accent1>
      <a:accent2>
        <a:srgbClr val="ED7D31"/>
      </a:accent2>
      <a:accent3>
        <a:srgbClr val="A5A5A5"/>
      </a:accent3>
      <a:accent4>
        <a:srgbClr val="FFC000"/>
      </a:accent4>
      <a:accent5>
        <a:srgbClr val="5B9BD5"/>
      </a:accent5>
      <a:accent6>
        <a:srgbClr val="70AD47"/>
      </a:accent6>
      <a:hlink>
        <a:srgbClr val="C00000"/>
      </a:hlink>
      <a:folHlink>
        <a:srgbClr val="C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2022-03-28T12:51:30Z</dcterms:created>
  <dc:creator>Sandro Pavan</dc:creator>
</cp:coreProperties>
</file>