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HwMxuHp7L8/c9a+EAy9Ck2dj1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Aula Conceitual">
  <p:cSld name="Capa Aula Conceitu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1574800" y="2143125"/>
            <a:ext cx="99822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" type="body"/>
          </p:nvPr>
        </p:nvSpPr>
        <p:spPr>
          <a:xfrm>
            <a:off x="1574800" y="3721100"/>
            <a:ext cx="8928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6"/>
          <p:cNvSpPr txBox="1"/>
          <p:nvPr/>
        </p:nvSpPr>
        <p:spPr>
          <a:xfrm>
            <a:off x="9662325" y="787400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Unidade: </a:t>
            </a:r>
            <a:endParaRPr/>
          </a:p>
        </p:txBody>
      </p:sp>
      <p:sp>
        <p:nvSpPr>
          <p:cNvPr id="18" name="Google Shape;18;p16"/>
          <p:cNvSpPr txBox="1"/>
          <p:nvPr/>
        </p:nvSpPr>
        <p:spPr>
          <a:xfrm>
            <a:off x="10198100" y="1183597"/>
            <a:ext cx="10502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Aula: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">
  <p:cSld name="Conteú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Encontro ao Vivo">
  <p:cSld name="Capa Encontro ao Viv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1574800" y="2143125"/>
            <a:ext cx="99822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1574800" y="3721100"/>
            <a:ext cx="8928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11605517" y="6472327"/>
            <a:ext cx="5659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>
            <p:ph type="title"/>
          </p:nvPr>
        </p:nvSpPr>
        <p:spPr>
          <a:xfrm>
            <a:off x="1574800" y="2143125"/>
            <a:ext cx="9969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INTELIGÊNCIA ARTIFICIAL</a:t>
            </a:r>
            <a:endParaRPr/>
          </a:p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574800" y="3721100"/>
            <a:ext cx="8928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Prof. Me. João Choma Neto</a:t>
            </a:r>
            <a:endParaRPr/>
          </a:p>
        </p:txBody>
      </p:sp>
      <p:sp>
        <p:nvSpPr>
          <p:cNvPr id="32" name="Google Shape;32;p1"/>
          <p:cNvSpPr txBox="1"/>
          <p:nvPr/>
        </p:nvSpPr>
        <p:spPr>
          <a:xfrm>
            <a:off x="11023600" y="792914"/>
            <a:ext cx="584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3" name="Google Shape;33;p1"/>
          <p:cNvSpPr txBox="1"/>
          <p:nvPr/>
        </p:nvSpPr>
        <p:spPr>
          <a:xfrm>
            <a:off x="10998200" y="1197303"/>
            <a:ext cx="584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VISÃO COMPUTACIONAL</a:t>
            </a:r>
            <a:endParaRPr/>
          </a:p>
        </p:txBody>
      </p:sp>
      <p:sp>
        <p:nvSpPr>
          <p:cNvPr id="95" name="Google Shape;95;p10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6" name="Google Shape;96;p10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❖"/>
            </a:pPr>
            <a:r>
              <a:rPr lang="pt-BR" sz="4000"/>
              <a:t>Capacidade de sistemas computacionais interpretarem imagens e vídeos, reconhecendo objetos, rostos e outros elementos visuais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CONVERSAÇÃO</a:t>
            </a:r>
            <a:endParaRPr/>
          </a:p>
        </p:txBody>
      </p:sp>
      <p:sp>
        <p:nvSpPr>
          <p:cNvPr id="102" name="Google Shape;102;p11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11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❖"/>
            </a:pPr>
            <a:r>
              <a:rPr lang="pt-BR" sz="4000"/>
              <a:t>Utilização de chatbots para construção de uma conversa informal e não robotizada com aplicações de consulta de dados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RECONHECIMENTO DE VOZ</a:t>
            </a:r>
            <a:endParaRPr/>
          </a:p>
        </p:txBody>
      </p:sp>
      <p:sp>
        <p:nvSpPr>
          <p:cNvPr id="109" name="Google Shape;109;p12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0" name="Google Shape;110;p12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❖"/>
            </a:pPr>
            <a:r>
              <a:rPr lang="pt-BR" sz="3600"/>
              <a:t>O reconhecimento de voz é a tecnologia que ajuda a IA a entender a fala humana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❖"/>
            </a:pPr>
            <a:r>
              <a:rPr lang="pt-BR" sz="3600"/>
              <a:t>Esses sistemas servem como base para aplicações como software de transcrição de fala em texto, ferramentas de tradução e alto-falantes inteligentes ativados por voz 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❖"/>
            </a:pPr>
            <a:r>
              <a:rPr lang="pt-BR" sz="3600"/>
              <a:t>Embora as máquinas reconheçam a fala, elas não a entendem da mesma maneira que as pessoas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❖"/>
            </a:pPr>
            <a:r>
              <a:rPr lang="pt-BR" sz="3600"/>
              <a:t>Os seres humanos conseguem entender a linguagem, mesmo fora de contexto ou com frases confusas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RECOMENDAÇÃO</a:t>
            </a:r>
            <a:endParaRPr/>
          </a:p>
        </p:txBody>
      </p:sp>
      <p:sp>
        <p:nvSpPr>
          <p:cNvPr id="116" name="Google Shape;116;p13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7" name="Google Shape;117;p13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❖"/>
            </a:pPr>
            <a:r>
              <a:rPr lang="pt-BR" sz="4000"/>
              <a:t>Os sistemas de recomendação são uma importante área da IA e já tem sido utilizados comercialmente por diversas empresas</a:t>
            </a:r>
            <a:endParaRPr/>
          </a:p>
          <a:p>
            <a:pPr indent="-571500" lvl="0" marL="5715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❖"/>
            </a:pPr>
            <a:r>
              <a:rPr lang="pt-BR" sz="4000"/>
              <a:t>Estes sistemas auxiliam na escolha de itens (filmes, livros, vídeos) oferecidos pela plataforma com base em comportamentos anteriores</a:t>
            </a:r>
            <a:endParaRPr/>
          </a:p>
          <a:p>
            <a:pPr indent="-571500" lvl="0" marL="5715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❖"/>
            </a:pPr>
            <a:r>
              <a:rPr lang="pt-BR" sz="4000"/>
              <a:t>Netflix, Spotify, Amazon, Google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REFERENCIAS E INDICAÇÕES</a:t>
            </a:r>
            <a:endParaRPr/>
          </a:p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❖"/>
            </a:pPr>
            <a:r>
              <a:rPr lang="pt-BR" sz="3600"/>
              <a:t>Livros gerais, em português</a:t>
            </a:r>
            <a:endParaRPr/>
          </a:p>
          <a:p>
            <a:pPr indent="-457200" lvl="2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pt-BR" sz="3200"/>
              <a:t>Bittencourt, G. Inteligência Artificial: ferramentas e teorias (terceira edição). Editora da UFSC, Florianópolis, 2006.</a:t>
            </a:r>
            <a:endParaRPr/>
          </a:p>
          <a:p>
            <a:pPr indent="-457200" lvl="2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pt-BR" sz="3200"/>
              <a:t>Rich, E. &amp; Knight, K. Inteligência Artificial. Makron Books, Rio de Janeiro, 1994.</a:t>
            </a:r>
            <a:endParaRPr/>
          </a:p>
          <a:p>
            <a:pPr indent="-457200" lvl="2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pt-BR" sz="3200"/>
              <a:t>RUSSELL, S. e NORVIG, P. Inteligência Artificial. Editora Campus, 2004 </a:t>
            </a:r>
            <a:endParaRPr/>
          </a:p>
          <a:p>
            <a:pPr indent="-457200" lvl="2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pt-BR" sz="3200"/>
              <a:t>LUGER, G. Inteligência Artificial: estruturas e estratégias para a solução de problemas complexos. Bookman. Porto Alegre, 2004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CONTEÚDO</a:t>
            </a:r>
            <a:endParaRPr/>
          </a:p>
        </p:txBody>
      </p: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2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❖"/>
            </a:pPr>
            <a:r>
              <a:rPr lang="pt-BR" sz="4000"/>
              <a:t>Unidade I: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to Sans Symbols"/>
              <a:buChar char="❖"/>
            </a:pPr>
            <a:r>
              <a:rPr lang="pt-BR" sz="4000"/>
              <a:t>	HISTÓRICO E PRINCÍPIOS DE INTELIGÊNCIA </a:t>
            </a:r>
            <a:r>
              <a:rPr lang="pt-BR" sz="4000"/>
              <a:t>ARTIFICIAL</a:t>
            </a:r>
            <a:endParaRPr/>
          </a:p>
          <a:p>
            <a:pPr indent="-457200" lvl="1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pt-BR" sz="3200"/>
              <a:t>Definições de Inteligência Artificial</a:t>
            </a:r>
            <a:endParaRPr/>
          </a:p>
          <a:p>
            <a:pPr indent="-457200" lvl="1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pt-BR" sz="3200"/>
              <a:t>Histórico da Inteligência Artificial</a:t>
            </a:r>
            <a:endParaRPr/>
          </a:p>
          <a:p>
            <a:pPr indent="-457200" lvl="1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pt-BR" sz="3200"/>
              <a:t>Paradigmas da Inteligência Artificial</a:t>
            </a:r>
            <a:endParaRPr/>
          </a:p>
          <a:p>
            <a:pPr indent="-457200" lvl="1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pt-BR" sz="3200"/>
              <a:t>Linhas de pesquisa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INTELIGÊNCIA ARTIFICIAL</a:t>
            </a:r>
            <a:endParaRPr/>
          </a:p>
        </p:txBody>
      </p:sp>
      <p:sp>
        <p:nvSpPr>
          <p:cNvPr id="46" name="Google Shape;46;p3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❖"/>
            </a:pPr>
            <a:r>
              <a:rPr lang="pt-BR" sz="4000"/>
              <a:t>A inteligência artificial (IA) buscou reproduzir computacionalmente os sistemas biológicos de inteligência presente nos seres humanos</a:t>
            </a:r>
            <a:endParaRPr/>
          </a:p>
          <a:p>
            <a:pPr indent="-317500" lvl="0" marL="5715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None/>
            </a:pPr>
            <a:r>
              <a:t/>
            </a:r>
            <a:endParaRPr sz="4000"/>
          </a:p>
          <a:p>
            <a:pPr indent="-571500" lvl="0" marL="5715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❖"/>
            </a:pPr>
            <a:r>
              <a:rPr lang="pt-BR" sz="4000"/>
              <a:t>Baseado na ideia de que o sistema inteligente humano levou inúmeros anos para se aperfeiçoar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CARACTERÍSTICAS DA INTELIGÊNCIA ARTIFICIAL</a:t>
            </a:r>
            <a:endParaRPr/>
          </a:p>
        </p:txBody>
      </p:sp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❖"/>
            </a:pPr>
            <a:r>
              <a:rPr b="0" i="0" lang="pt-BR" sz="4000" u="none" strike="noStrike">
                <a:solidFill>
                  <a:srgbClr val="000000"/>
                </a:solidFill>
              </a:rPr>
              <a:t>Inteligência artificial (IA) é a capacidade de uma máquina reproduzir habilidades semelhantes às humanas</a:t>
            </a:r>
            <a:endParaRPr/>
          </a:p>
          <a:p>
            <a:pPr indent="-571500" lvl="1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❖"/>
            </a:pPr>
            <a:r>
              <a:rPr b="0" i="0" lang="pt-BR" sz="3200" u="none" strike="noStrike">
                <a:solidFill>
                  <a:srgbClr val="000000"/>
                </a:solidFill>
              </a:rPr>
              <a:t>Raciocínio</a:t>
            </a:r>
            <a:endParaRPr/>
          </a:p>
          <a:p>
            <a:pPr indent="-571500" lvl="1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❖"/>
            </a:pPr>
            <a:r>
              <a:rPr lang="pt-BR" sz="3200">
                <a:solidFill>
                  <a:srgbClr val="000000"/>
                </a:solidFill>
              </a:rPr>
              <a:t>A</a:t>
            </a:r>
            <a:r>
              <a:rPr b="0" i="0" lang="pt-BR" sz="3200" u="none" strike="noStrike">
                <a:solidFill>
                  <a:srgbClr val="000000"/>
                </a:solidFill>
              </a:rPr>
              <a:t>prendizado</a:t>
            </a:r>
            <a:endParaRPr/>
          </a:p>
          <a:p>
            <a:pPr indent="-571500" lvl="1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❖"/>
            </a:pPr>
            <a:r>
              <a:rPr lang="pt-BR" sz="3200">
                <a:solidFill>
                  <a:srgbClr val="000000"/>
                </a:solidFill>
              </a:rPr>
              <a:t>P</a:t>
            </a:r>
            <a:r>
              <a:rPr b="0" i="0" lang="pt-BR" sz="3200" u="none" strike="noStrike">
                <a:solidFill>
                  <a:srgbClr val="000000"/>
                </a:solidFill>
              </a:rPr>
              <a:t>lanejamento</a:t>
            </a:r>
            <a:endParaRPr/>
          </a:p>
          <a:p>
            <a:pPr indent="-571500" lvl="1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❖"/>
            </a:pPr>
            <a:r>
              <a:rPr lang="pt-BR" sz="3200">
                <a:solidFill>
                  <a:srgbClr val="000000"/>
                </a:solidFill>
              </a:rPr>
              <a:t>C</a:t>
            </a:r>
            <a:r>
              <a:rPr b="0" i="0" lang="pt-BR" sz="3200" u="none" strike="noStrike">
                <a:solidFill>
                  <a:srgbClr val="000000"/>
                </a:solidFill>
              </a:rPr>
              <a:t>riatividade</a:t>
            </a:r>
            <a:endParaRPr sz="5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AGENTE INTELIGENTE</a:t>
            </a:r>
            <a:endParaRPr/>
          </a:p>
        </p:txBody>
      </p:sp>
      <p:sp>
        <p:nvSpPr>
          <p:cNvPr id="60" name="Google Shape;60;p5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❖"/>
            </a:pPr>
            <a:r>
              <a:rPr lang="pt-BR" sz="4000"/>
              <a:t>Um agente é simplesmente algo que age (a palavra agente vem do latino agere, que significa fazer)</a:t>
            </a:r>
            <a:endParaRPr/>
          </a:p>
          <a:p>
            <a:pPr indent="-571500" lvl="0" marL="5715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❖"/>
            </a:pPr>
            <a:r>
              <a:rPr lang="pt-BR" sz="4000"/>
              <a:t>Espera-se que um agente computacional faça mais: </a:t>
            </a:r>
            <a:endParaRPr/>
          </a:p>
          <a:p>
            <a:pPr indent="-571500" lvl="1" marL="12573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pt-BR" sz="3200"/>
              <a:t>Opere sob controle autônomo</a:t>
            </a:r>
            <a:endParaRPr/>
          </a:p>
          <a:p>
            <a:pPr indent="-571500" lvl="1" marL="12573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pt-BR" sz="3200"/>
              <a:t>Perceba seu ambiente, persista por um período de tempo prolongado, adapte-se a mudanças</a:t>
            </a:r>
            <a:endParaRPr/>
          </a:p>
          <a:p>
            <a:pPr indent="-571500" lvl="1" marL="12573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pt-BR" sz="3200"/>
              <a:t>Seja capaz de criar e perseguir metas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8" name="Google Shape;68;p6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b="1" lang="pt-BR" sz="6000">
                <a:latin typeface="Calibri"/>
                <a:ea typeface="Calibri"/>
                <a:cs typeface="Calibri"/>
                <a:sym typeface="Calibri"/>
              </a:rPr>
              <a:t>Estado da arte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b="1" lang="pt-BR" sz="6000">
                <a:latin typeface="Calibri"/>
                <a:ea typeface="Calibri"/>
                <a:cs typeface="Calibri"/>
                <a:sym typeface="Calibri"/>
              </a:rPr>
              <a:t>Linhas de pesquisa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PROCESSAMENTO DE LINGUAGEM NATURAL</a:t>
            </a:r>
            <a:endParaRPr/>
          </a:p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❖"/>
            </a:pPr>
            <a:r>
              <a:rPr lang="pt-BR" sz="3600"/>
              <a:t>PLN é a capacidade de sistemas computacionais entenderem e interpretarem a linguagem humana, permitindo a comunicação entre humanos e máquinas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PROCESSAMENTO DE LINGUAGEM NATURAL</a:t>
            </a:r>
            <a:endParaRPr/>
          </a:p>
        </p:txBody>
      </p:sp>
      <p:sp>
        <p:nvSpPr>
          <p:cNvPr id="81" name="Google Shape;81;p8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2" name="Google Shape;82;p8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❖"/>
            </a:pPr>
            <a:r>
              <a:rPr lang="pt-BR" sz="3600"/>
              <a:t>O processamento de linguagem natural (PLN) é um ramo da inteligência artificial que combina linguística computacional, uma modelagem baseada em regras da linguagem humana, e modelos estatísticos de machine learning e deep learning</a:t>
            </a:r>
            <a:endParaRPr sz="3600"/>
          </a:p>
          <a:p>
            <a:pPr indent="-4572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❖"/>
            </a:pPr>
            <a:r>
              <a:rPr lang="pt-BR" sz="3600"/>
              <a:t>Juntas, essas tecnologias permitem que os computadores processem a linguagem humana na forma de texto ou dados de voz e “compreendam” seu significado completo, incluindo a intenção e o sentimento do falante ou escritor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JOGOS</a:t>
            </a:r>
            <a:endParaRPr/>
          </a:p>
        </p:txBody>
      </p:sp>
      <p:sp>
        <p:nvSpPr>
          <p:cNvPr id="88" name="Google Shape;88;p9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9" name="Google Shape;89;p9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pt-BR"/>
              <a:t>O DEEP BLUE da IBM se tornou o primeiro programa de computador a derrotar o campeão mundial em uma partida de xadrez, ao vencer Garry Kasparov por um placar de 3,5 a 2,5 em uma partida de exibição na década de 1990</a:t>
            </a:r>
            <a:endParaRPr/>
          </a:p>
          <a:p>
            <a:pPr indent="-2540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Modelo PowerPoint 2022">
      <a:dk1>
        <a:srgbClr val="000000"/>
      </a:dk1>
      <a:lt1>
        <a:srgbClr val="FFFFFF"/>
      </a:lt1>
      <a:dk2>
        <a:srgbClr val="C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2022-03-28T12:51:30Z</dcterms:created>
  <dc:creator>Sandro Pavan</dc:creator>
</cp:coreProperties>
</file>