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wnQKdhItG4HoKEbAo1nPnRP/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18d3f58d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1e18d3f58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9589473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e195894731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e195894731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9589473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e195894731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e195894731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9589473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95894731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e195894731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3729924727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3729924727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18d3f58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e18d3f58d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g1e18d3f58d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18d3f58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1e18d3f58d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1e18d3f58d9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18d3f58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e18d3f58d9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1e18d3f58d9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8d3f58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e18d3f58d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1e18d3f58d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8d3f58d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e18d3f58d9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1e18d3f58d9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8d3f58d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e18d3f58d9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g1e18d3f58d9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8d3f58d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e18d3f58d9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e18d3f58d9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18d3f58d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e18d3f58d9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1e18d3f58d9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bsolutionsti.com/iso-270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wasp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e18d3f58d9_0_0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31" name="Google Shape;31;g1e18d3f58d9_0_0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g1e18d3f58d9_0_0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e18d3f58d9_0_0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95894731_0_10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PROBLEMAS PELA FALTA DE SEGURANÇA</a:t>
            </a:r>
            <a:endParaRPr/>
          </a:p>
        </p:txBody>
      </p:sp>
      <p:sp>
        <p:nvSpPr>
          <p:cNvPr id="118" name="Google Shape;118;g1e195894731_0_10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19" name="Google Shape;119;g1e195894731_0_10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pt-BR" sz="3000" b="1">
                <a:solidFill>
                  <a:srgbClr val="374151"/>
                </a:solidFill>
              </a:rPr>
              <a:t>Roubo de informações pessoais e empresariais</a:t>
            </a:r>
            <a:r>
              <a:rPr lang="pt-BR" sz="3000">
                <a:solidFill>
                  <a:srgbClr val="374151"/>
                </a:solidFill>
              </a:rPr>
              <a:t>: pessoas mal intencionadas podem acessar informações confidenciais, tais como </a:t>
            </a:r>
            <a:r>
              <a:rPr lang="pt-BR" sz="3000" b="1">
                <a:solidFill>
                  <a:srgbClr val="374151"/>
                </a:solidFill>
              </a:rPr>
              <a:t>senhas, dados bancários e de cartão de crédito</a:t>
            </a:r>
            <a:r>
              <a:rPr lang="pt-BR" sz="3000">
                <a:solidFill>
                  <a:srgbClr val="374151"/>
                </a:solidFill>
              </a:rPr>
              <a:t>, que podem ser usados para realizar fraudes ou cometer crimes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Perda de dados</a:t>
            </a:r>
            <a:r>
              <a:rPr lang="pt-BR" sz="3000">
                <a:solidFill>
                  <a:srgbClr val="374151"/>
                </a:solidFill>
              </a:rPr>
              <a:t>: se um dispositivo móvel for roubado ou perdido, os dados nele armazenados podem ser perdidos ou acessados por pessoas não autorizadas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95894731_0_11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PROBLEMAS PELA FALTA DE SEGURANÇA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26" name="Google Shape;126;g1e195894731_0_11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27" name="Google Shape;127;g1e195894731_0_113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Prejuízo financeiro</a:t>
            </a:r>
            <a:r>
              <a:rPr lang="pt-BR" sz="3000">
                <a:solidFill>
                  <a:srgbClr val="374151"/>
                </a:solidFill>
              </a:rPr>
              <a:t>: se um usuário é vítima de fraude em seu dispositivo móvel, ele pode sofrer prejuízos financeiros significativos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 b="1">
                <a:solidFill>
                  <a:srgbClr val="374151"/>
                </a:solidFill>
              </a:rPr>
              <a:t>Danos à reputação</a:t>
            </a:r>
            <a:r>
              <a:rPr lang="pt-BR" sz="3000">
                <a:solidFill>
                  <a:srgbClr val="374151"/>
                </a:solidFill>
              </a:rPr>
              <a:t>: se informações empresariais confidenciais são expostas devido à falta de segurança em dispositivos móveis, isso pode afetar a reputação da empresa e prejudicar seus negócios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95894731_0_9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34" name="Google Shape;134;g1e195894731_0_9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35" name="Google Shape;135;g1e195894731_0_9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Visão geral do curso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Conceitos sobre segurança da informação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Consequências da falta de segurança móvel</a:t>
            </a:r>
            <a:endParaRPr>
              <a:solidFill>
                <a:srgbClr val="37415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Próxima aula</a:t>
            </a:r>
            <a:endParaRPr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b="1"/>
              <a:t>Métodos de proteção</a:t>
            </a:r>
            <a:endParaRPr sz="3000" b="1"/>
          </a:p>
          <a:p>
            <a:pPr marL="1371600" lvl="2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■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1371600" lvl="2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■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56" name="Google Shape;256;g23729924727_0_12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e18d3f58d9_0_2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40" name="Google Shape;40;g1e18d3f58d9_0_2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1" name="Google Shape;41;g1e18d3f58d9_0_2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 b="1" i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18d3f58d9_0_3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8" name="Google Shape;48;g1e18d3f58d9_0_3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9" name="Google Shape;49;g1e18d3f58d9_0_3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Segurança da informação</a:t>
            </a:r>
            <a:endParaRPr sz="3000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Dispositivos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18d3f58d9_0_3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SEGURANÇA DA INFORMAÇÃO</a:t>
            </a:r>
            <a:endParaRPr/>
          </a:p>
        </p:txBody>
      </p:sp>
      <p:sp>
        <p:nvSpPr>
          <p:cNvPr id="56" name="Google Shape;56;g1e18d3f58d9_0_3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57" name="Google Shape;57;g1e18d3f58d9_0_3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Segurança da informação é o conjunto de medidas e práticas que visam proteger as informações de uma organização ou indivíduo contra ameaças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Ameaças: acesso não autorizado, uso indevido, roubo, perda, vazamento, modificação ou destruição. </a:t>
            </a:r>
            <a:endParaRPr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8d3f58d9_0_4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MEDIDAS DE SEGURANÇA</a:t>
            </a:r>
            <a:endParaRPr/>
          </a:p>
        </p:txBody>
      </p:sp>
      <p:sp>
        <p:nvSpPr>
          <p:cNvPr id="64" name="Google Shape;64;g1e18d3f58d9_0_4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65" name="Google Shape;65;g1e18d3f58d9_0_4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950">
                <a:solidFill>
                  <a:srgbClr val="374151"/>
                </a:solidFill>
              </a:rPr>
              <a:t>Essas medidas de segurança envolvem a utilização de </a:t>
            </a:r>
            <a:r>
              <a:rPr lang="pt-BR" sz="2950" u="sng">
                <a:solidFill>
                  <a:srgbClr val="374151"/>
                </a:solidFill>
              </a:rPr>
              <a:t>tecnologias</a:t>
            </a:r>
            <a:r>
              <a:rPr lang="pt-BR" sz="2950">
                <a:solidFill>
                  <a:srgbClr val="374151"/>
                </a:solidFill>
              </a:rPr>
              <a:t>, </a:t>
            </a:r>
            <a:r>
              <a:rPr lang="pt-BR" sz="2950" u="sng">
                <a:solidFill>
                  <a:srgbClr val="374151"/>
                </a:solidFill>
              </a:rPr>
              <a:t>processos</a:t>
            </a:r>
            <a:r>
              <a:rPr lang="pt-BR" sz="2950">
                <a:solidFill>
                  <a:srgbClr val="374151"/>
                </a:solidFill>
              </a:rPr>
              <a:t> e </a:t>
            </a:r>
            <a:r>
              <a:rPr lang="pt-BR" sz="2950" u="sng">
                <a:solidFill>
                  <a:srgbClr val="374151"/>
                </a:solidFill>
              </a:rPr>
              <a:t>políticas</a:t>
            </a:r>
            <a:r>
              <a:rPr lang="pt-BR" sz="2950">
                <a:solidFill>
                  <a:srgbClr val="374151"/>
                </a:solidFill>
              </a:rPr>
              <a:t> que visam garantir a disponibilidade, integridade e confidencialidade das informações</a:t>
            </a:r>
            <a:endParaRPr sz="295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950">
                <a:solidFill>
                  <a:srgbClr val="374151"/>
                </a:solidFill>
              </a:rPr>
              <a:t>A segurança da informação abrange diversas áreas:</a:t>
            </a:r>
            <a:endParaRPr sz="2950">
              <a:solidFill>
                <a:srgbClr val="374151"/>
              </a:solidFill>
            </a:endParaRPr>
          </a:p>
          <a:p>
            <a:pPr marL="457200" lvl="0" indent="-415925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950"/>
              <a:buFont typeface="Calibri"/>
              <a:buChar char="●"/>
            </a:pPr>
            <a:r>
              <a:rPr lang="pt-BR" sz="2950" b="1">
                <a:solidFill>
                  <a:srgbClr val="374151"/>
                </a:solidFill>
              </a:rPr>
              <a:t>Segurança física</a:t>
            </a:r>
            <a:r>
              <a:rPr lang="pt-BR" sz="2950">
                <a:solidFill>
                  <a:srgbClr val="374151"/>
                </a:solidFill>
              </a:rPr>
              <a:t>: proteção dos equipamentos e das instalações que armazenam e processam as informações, como </a:t>
            </a:r>
            <a:r>
              <a:rPr lang="pt-BR" sz="2950" u="sng">
                <a:solidFill>
                  <a:srgbClr val="374151"/>
                </a:solidFill>
              </a:rPr>
              <a:t>servidores</a:t>
            </a:r>
            <a:r>
              <a:rPr lang="pt-BR" sz="2950">
                <a:solidFill>
                  <a:srgbClr val="374151"/>
                </a:solidFill>
              </a:rPr>
              <a:t> e </a:t>
            </a:r>
            <a:r>
              <a:rPr lang="pt-BR" sz="2950" u="sng">
                <a:solidFill>
                  <a:srgbClr val="374151"/>
                </a:solidFill>
              </a:rPr>
              <a:t>data centers</a:t>
            </a:r>
            <a:endParaRPr sz="2950">
              <a:solidFill>
                <a:srgbClr val="374151"/>
              </a:solidFill>
            </a:endParaRPr>
          </a:p>
          <a:p>
            <a:pPr marL="457200" lvl="0" indent="-4159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950"/>
              <a:buFont typeface="Calibri"/>
              <a:buChar char="●"/>
            </a:pPr>
            <a:r>
              <a:rPr lang="pt-BR" sz="2950" b="1">
                <a:solidFill>
                  <a:srgbClr val="374151"/>
                </a:solidFill>
              </a:rPr>
              <a:t>Segurança lógica</a:t>
            </a:r>
            <a:r>
              <a:rPr lang="pt-BR" sz="2950">
                <a:solidFill>
                  <a:srgbClr val="374151"/>
                </a:solidFill>
              </a:rPr>
              <a:t>: proteção dos </a:t>
            </a:r>
            <a:r>
              <a:rPr lang="pt-BR" sz="2950" u="sng">
                <a:solidFill>
                  <a:srgbClr val="374151"/>
                </a:solidFill>
              </a:rPr>
              <a:t>dados</a:t>
            </a:r>
            <a:r>
              <a:rPr lang="pt-BR" sz="2950">
                <a:solidFill>
                  <a:srgbClr val="374151"/>
                </a:solidFill>
              </a:rPr>
              <a:t> e </a:t>
            </a:r>
            <a:r>
              <a:rPr lang="pt-BR" sz="2950" u="sng">
                <a:solidFill>
                  <a:srgbClr val="374151"/>
                </a:solidFill>
              </a:rPr>
              <a:t>sistemas</a:t>
            </a:r>
            <a:r>
              <a:rPr lang="pt-BR" sz="2950">
                <a:solidFill>
                  <a:srgbClr val="374151"/>
                </a:solidFill>
              </a:rPr>
              <a:t> de informação contra acessos não autorizados, uso indevido, malware, entre outros.</a:t>
            </a:r>
            <a:endParaRPr sz="29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8d3f58d9_0_8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MEDIDAS DE SEGURANÇA</a:t>
            </a:r>
            <a:endParaRPr/>
          </a:p>
        </p:txBody>
      </p:sp>
      <p:sp>
        <p:nvSpPr>
          <p:cNvPr id="72" name="Google Shape;72;g1e18d3f58d9_0_8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73" name="Google Shape;73;g1e18d3f58d9_0_8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pt-BR" sz="3150">
                <a:solidFill>
                  <a:srgbClr val="374151"/>
                </a:solidFill>
              </a:rPr>
              <a:t>Essas medidas de segurança envolvem a utilização de </a:t>
            </a:r>
            <a:r>
              <a:rPr lang="pt-BR" sz="3150" u="sng">
                <a:solidFill>
                  <a:srgbClr val="374151"/>
                </a:solidFill>
              </a:rPr>
              <a:t>tecnologias</a:t>
            </a:r>
            <a:r>
              <a:rPr lang="pt-BR" sz="3150">
                <a:solidFill>
                  <a:srgbClr val="374151"/>
                </a:solidFill>
              </a:rPr>
              <a:t>, </a:t>
            </a:r>
            <a:r>
              <a:rPr lang="pt-BR" sz="3150" u="sng">
                <a:solidFill>
                  <a:srgbClr val="374151"/>
                </a:solidFill>
              </a:rPr>
              <a:t>processos</a:t>
            </a:r>
            <a:r>
              <a:rPr lang="pt-BR" sz="3150">
                <a:solidFill>
                  <a:srgbClr val="374151"/>
                </a:solidFill>
              </a:rPr>
              <a:t> e </a:t>
            </a:r>
            <a:r>
              <a:rPr lang="pt-BR" sz="3150" u="sng">
                <a:solidFill>
                  <a:srgbClr val="374151"/>
                </a:solidFill>
              </a:rPr>
              <a:t>políticas</a:t>
            </a:r>
            <a:r>
              <a:rPr lang="pt-BR" sz="3150">
                <a:solidFill>
                  <a:srgbClr val="374151"/>
                </a:solidFill>
              </a:rPr>
              <a:t> que visam garantir a disponibilidade, integridade e confidencialidade das informações</a:t>
            </a:r>
            <a:endParaRPr sz="315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8108"/>
              <a:buNone/>
            </a:pPr>
            <a:r>
              <a:rPr lang="pt-BR">
                <a:solidFill>
                  <a:srgbClr val="374151"/>
                </a:solidFill>
              </a:rPr>
              <a:t>A segurança da informação abrange diversas áreas, tais como:</a:t>
            </a:r>
            <a:endParaRPr>
              <a:solidFill>
                <a:srgbClr val="374151"/>
              </a:solidFill>
            </a:endParaRPr>
          </a:p>
          <a:p>
            <a:pPr marL="457200" lvl="0" indent="-41656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Calibri"/>
              <a:buChar char="●"/>
            </a:pPr>
            <a:r>
              <a:rPr lang="pt-BR" b="1">
                <a:solidFill>
                  <a:srgbClr val="374151"/>
                </a:solidFill>
              </a:rPr>
              <a:t>Segurança de rede</a:t>
            </a:r>
            <a:r>
              <a:rPr lang="pt-BR">
                <a:solidFill>
                  <a:srgbClr val="374151"/>
                </a:solidFill>
              </a:rPr>
              <a:t>: proteção dos dados que trafegam nas </a:t>
            </a:r>
            <a:r>
              <a:rPr lang="pt-BR" u="sng">
                <a:solidFill>
                  <a:srgbClr val="374151"/>
                </a:solidFill>
              </a:rPr>
              <a:t>redes de comunicação</a:t>
            </a:r>
            <a:r>
              <a:rPr lang="pt-BR">
                <a:solidFill>
                  <a:srgbClr val="374151"/>
                </a:solidFill>
              </a:rPr>
              <a:t>, como a Internet, contra interceptação ou modificação</a:t>
            </a:r>
            <a:endParaRPr>
              <a:solidFill>
                <a:srgbClr val="374151"/>
              </a:solidFill>
            </a:endParaRPr>
          </a:p>
          <a:p>
            <a:pPr marL="457200" lvl="0" indent="-4165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Calibri"/>
              <a:buChar char="●"/>
            </a:pPr>
            <a:r>
              <a:rPr lang="pt-BR" b="1">
                <a:solidFill>
                  <a:srgbClr val="374151"/>
                </a:solidFill>
              </a:rPr>
              <a:t>Segurança de pessoal</a:t>
            </a:r>
            <a:r>
              <a:rPr lang="pt-BR">
                <a:solidFill>
                  <a:srgbClr val="374151"/>
                </a:solidFill>
              </a:rPr>
              <a:t>: proteção das informações contra ameaças internas, tais como </a:t>
            </a:r>
            <a:r>
              <a:rPr lang="pt-BR" u="sng">
                <a:solidFill>
                  <a:srgbClr val="374151"/>
                </a:solidFill>
              </a:rPr>
              <a:t>funcionários</a:t>
            </a:r>
            <a:r>
              <a:rPr lang="pt-BR">
                <a:solidFill>
                  <a:srgbClr val="374151"/>
                </a:solidFill>
              </a:rPr>
              <a:t> descontentes ou mal-intencionados.</a:t>
            </a:r>
            <a:endParaRPr>
              <a:solidFill>
                <a:srgbClr val="374151"/>
              </a:solidFill>
              <a:highlight>
                <a:srgbClr val="00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18d3f58d9_0_5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PROTEÇÃO DE DISPOSITIVOS</a:t>
            </a:r>
            <a:endParaRPr/>
          </a:p>
        </p:txBody>
      </p:sp>
      <p:sp>
        <p:nvSpPr>
          <p:cNvPr id="80" name="Google Shape;80;g1e18d3f58d9_0_5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81" name="Google Shape;81;g1e18d3f58d9_0_5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A segurança em sistemas móveis refere-se às medidas e práticas que visam proteger as informações armazenadas e processadas em dispositivos móveis, tais como </a:t>
            </a:r>
            <a:r>
              <a:rPr lang="pt-BR" u="sng">
                <a:solidFill>
                  <a:srgbClr val="374151"/>
                </a:solidFill>
              </a:rPr>
              <a:t>smartphones</a:t>
            </a:r>
            <a:r>
              <a:rPr lang="pt-BR">
                <a:solidFill>
                  <a:srgbClr val="374151"/>
                </a:solidFill>
              </a:rPr>
              <a:t> e </a:t>
            </a:r>
            <a:r>
              <a:rPr lang="pt-BR" u="sng">
                <a:solidFill>
                  <a:srgbClr val="374151"/>
                </a:solidFill>
              </a:rPr>
              <a:t>tablets</a:t>
            </a:r>
            <a:endParaRPr u="sng"/>
          </a:p>
        </p:txBody>
      </p:sp>
      <p:pic>
        <p:nvPicPr>
          <p:cNvPr id="82" name="Google Shape;82;g1e18d3f58d9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3286200"/>
            <a:ext cx="3600455" cy="27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e18d3f58d9_0_52"/>
          <p:cNvSpPr txBox="1"/>
          <p:nvPr/>
        </p:nvSpPr>
        <p:spPr>
          <a:xfrm>
            <a:off x="495300" y="6248475"/>
            <a:ext cx="410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https://encrypted-tbn0.gstatic.com/images?q=tbn:ANd9GcQliDFC9IM_nG7g8XGhlsUPpS6ovPAYWxcRQilQAkGcZMUU0FvY&amp;s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1e18d3f58d9_0_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363" y="3229050"/>
            <a:ext cx="4003674" cy="3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e18d3f58d9_0_52"/>
          <p:cNvSpPr txBox="1"/>
          <p:nvPr/>
        </p:nvSpPr>
        <p:spPr>
          <a:xfrm>
            <a:off x="4538625" y="6192750"/>
            <a:ext cx="374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https://encrypted-tbn0.gstatic.com/images?q=tbn:ANd9GcTheW3iY8fOQH-20vcviAg5hfiJhxvJAPt2POWHrMrgtEy-R5Y4&amp;s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e18d3f58d9_0_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1826" y="3286199"/>
            <a:ext cx="3803887" cy="28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18d3f58d9_0_52"/>
          <p:cNvSpPr txBox="1"/>
          <p:nvPr/>
        </p:nvSpPr>
        <p:spPr>
          <a:xfrm>
            <a:off x="8282025" y="6192750"/>
            <a:ext cx="258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https://encrypted-tbn0.gstatic.com/images?q=tbn:ANd9GcRuXmrSMoMoZVqNvvK1bcWzt2uVioF08vY4tnhERDyZ6ueTkYQ&amp;s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8d3f58d9_0_5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PROTEÇÃO DE DISPOSITIVOS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94" name="Google Shape;94;g1e18d3f58d9_0_5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95" name="Google Shape;95;g1e18d3f58d9_0_5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Essas medidas de segurança são essenciais para proteger os </a:t>
            </a:r>
            <a:r>
              <a:rPr lang="pt-BR" u="sng">
                <a:solidFill>
                  <a:srgbClr val="374151"/>
                </a:solidFill>
              </a:rPr>
              <a:t>dados</a:t>
            </a:r>
            <a:r>
              <a:rPr lang="pt-BR">
                <a:solidFill>
                  <a:srgbClr val="374151"/>
                </a:solidFill>
              </a:rPr>
              <a:t> pessoais e profissionais </a:t>
            </a:r>
            <a:r>
              <a:rPr lang="pt-BR" u="sng">
                <a:solidFill>
                  <a:srgbClr val="374151"/>
                </a:solidFill>
              </a:rPr>
              <a:t>armazenados nos dispositivos</a:t>
            </a:r>
            <a:r>
              <a:rPr lang="pt-BR">
                <a:solidFill>
                  <a:srgbClr val="374151"/>
                </a:solidFill>
              </a:rPr>
              <a:t>, bem como para garantir a </a:t>
            </a:r>
            <a:r>
              <a:rPr lang="pt-BR" u="sng">
                <a:solidFill>
                  <a:srgbClr val="374151"/>
                </a:solidFill>
              </a:rPr>
              <a:t>integridade</a:t>
            </a:r>
            <a:r>
              <a:rPr lang="pt-BR">
                <a:solidFill>
                  <a:srgbClr val="374151"/>
                </a:solidFill>
              </a:rPr>
              <a:t> e </a:t>
            </a:r>
            <a:r>
              <a:rPr lang="pt-BR" u="sng">
                <a:solidFill>
                  <a:srgbClr val="374151"/>
                </a:solidFill>
              </a:rPr>
              <a:t>confidencialidade</a:t>
            </a:r>
            <a:r>
              <a:rPr lang="pt-BR">
                <a:solidFill>
                  <a:srgbClr val="374151"/>
                </a:solidFill>
              </a:rPr>
              <a:t> das informações</a:t>
            </a:r>
            <a:endParaRPr/>
          </a:p>
        </p:txBody>
      </p:sp>
      <p:pic>
        <p:nvPicPr>
          <p:cNvPr id="96" name="Google Shape;96;g1e18d3f58d9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3286200"/>
            <a:ext cx="3600455" cy="27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e18d3f58d9_0_59"/>
          <p:cNvSpPr txBox="1"/>
          <p:nvPr/>
        </p:nvSpPr>
        <p:spPr>
          <a:xfrm>
            <a:off x="495300" y="6248475"/>
            <a:ext cx="410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https://encrypted-tbn0.gstatic.com/images?q=tbn:ANd9GcQliDFC9IM_nG7g8XGhlsUPpS6ovPAYWxcRQilQAkGcZMUU0FvY&amp;s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1e18d3f58d9_0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363" y="3229050"/>
            <a:ext cx="4003674" cy="3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e18d3f58d9_0_59"/>
          <p:cNvSpPr txBox="1"/>
          <p:nvPr/>
        </p:nvSpPr>
        <p:spPr>
          <a:xfrm>
            <a:off x="4538625" y="6192750"/>
            <a:ext cx="374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https://encrypted-tbn0.gstatic.com/images?q=tbn:ANd9GcTheW3iY8fOQH-20vcviAg5hfiJhxvJAPt2POWHrMrgtEy-R5Y4&amp;s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18d3f58d9_0_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1826" y="3286199"/>
            <a:ext cx="3803887" cy="28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e18d3f58d9_0_59"/>
          <p:cNvSpPr txBox="1"/>
          <p:nvPr/>
        </p:nvSpPr>
        <p:spPr>
          <a:xfrm>
            <a:off x="8282025" y="6192750"/>
            <a:ext cx="258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https://encrypted-tbn0.gstatic.com/images?q=tbn:ANd9GcRuXmrSMoMoZVqNvvK1bcWzt2uVioF08vY4tnhERDyZ6ueTkYQ&amp;s</a:t>
            </a: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8d3f58d9_0_6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VAMOS PENSAR NO PROBLEMA</a:t>
            </a:r>
            <a:endParaRPr/>
          </a:p>
        </p:txBody>
      </p:sp>
      <p:sp>
        <p:nvSpPr>
          <p:cNvPr id="108" name="Google Shape;108;g1e18d3f58d9_0_6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09" name="Google Shape;109;g1e18d3f58d9_0_6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Um funcionário de uma empresa utiliza seu </a:t>
            </a:r>
            <a:r>
              <a:rPr lang="pt-BR" u="sng">
                <a:solidFill>
                  <a:srgbClr val="374151"/>
                </a:solidFill>
              </a:rPr>
              <a:t>dispositivo móvel</a:t>
            </a:r>
            <a:r>
              <a:rPr lang="pt-BR">
                <a:solidFill>
                  <a:srgbClr val="374151"/>
                </a:solidFill>
              </a:rPr>
              <a:t> para acessar informações empresariais confidenciais, como </a:t>
            </a:r>
            <a:r>
              <a:rPr lang="pt-BR" b="1">
                <a:solidFill>
                  <a:srgbClr val="374151"/>
                </a:solidFill>
              </a:rPr>
              <a:t>dados financeiros e de clientes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No entanto, ele </a:t>
            </a:r>
            <a:r>
              <a:rPr lang="pt-BR" b="1">
                <a:solidFill>
                  <a:srgbClr val="374151"/>
                </a:solidFill>
              </a:rPr>
              <a:t>não</a:t>
            </a:r>
            <a:r>
              <a:rPr lang="pt-BR">
                <a:solidFill>
                  <a:srgbClr val="374151"/>
                </a:solidFill>
              </a:rPr>
              <a:t> utiliza uma senha forte ou habilita o bloqueio automático do dispositivo, o que permite que algo mal intencionado acesse o dispositivo e obtenha as informações. </a:t>
            </a: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Os dados roubados podem ser </a:t>
            </a:r>
            <a:r>
              <a:rPr lang="pt-BR" u="sng">
                <a:solidFill>
                  <a:srgbClr val="374151"/>
                </a:solidFill>
              </a:rPr>
              <a:t>sequestrados</a:t>
            </a:r>
            <a:r>
              <a:rPr lang="pt-BR">
                <a:solidFill>
                  <a:srgbClr val="374151"/>
                </a:solidFill>
              </a:rPr>
              <a:t> ou </a:t>
            </a:r>
            <a:r>
              <a:rPr lang="pt-BR" u="sng">
                <a:solidFill>
                  <a:srgbClr val="374151"/>
                </a:solidFill>
              </a:rPr>
              <a:t>utilizados</a:t>
            </a:r>
            <a:r>
              <a:rPr lang="pt-BR">
                <a:solidFill>
                  <a:srgbClr val="374151"/>
                </a:solidFill>
              </a:rPr>
              <a:t> para realizar atividades fraudulentas, prejudicando todos os envolvidos</a:t>
            </a:r>
            <a:endParaRPr/>
          </a:p>
        </p:txBody>
      </p:sp>
      <p:pic>
        <p:nvPicPr>
          <p:cNvPr id="110" name="Google Shape;110;g1e18d3f58d9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4000" y="19800"/>
            <a:ext cx="1105250" cy="14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18d3f58d9_0_66"/>
          <p:cNvSpPr txBox="1"/>
          <p:nvPr/>
        </p:nvSpPr>
        <p:spPr>
          <a:xfrm>
            <a:off x="9139250" y="85725"/>
            <a:ext cx="138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https://encrypted-tbn0.gstatic.com/images?q=tbn:ANd9GcRnQ3trhverr0tm8pyTMZzOCPYYpnO_JMX-TstVXkXX7V_0i0Q0&amp;s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Macintosh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Tema do Office</vt:lpstr>
      <vt:lpstr>Segurança para Sistemas Mobile</vt:lpstr>
      <vt:lpstr>CONTEÚDO DA DISCIPLINA</vt:lpstr>
      <vt:lpstr>CONTEÚDO DA AULA</vt:lpstr>
      <vt:lpstr>O QUE É SEGURANÇA DA INFORMAÇÃO</vt:lpstr>
      <vt:lpstr>MEDIDAS DE SEGURANÇA</vt:lpstr>
      <vt:lpstr>MEDIDAS DE SEGURANÇA</vt:lpstr>
      <vt:lpstr>PROTEÇÃO DE DISPOSITIVOS</vt:lpstr>
      <vt:lpstr>PROTEÇÃO DE DISPOSITIVOS </vt:lpstr>
      <vt:lpstr>VAMOS PENSAR NO PROBLEMA</vt:lpstr>
      <vt:lpstr>PROBLEMAS PELA FALTA DE SEGURANÇA</vt:lpstr>
      <vt:lpstr>PROBLEMAS PELA FALTA DE SEGURANÇA 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para Sistemas Mobile</dc:title>
  <dc:creator>Sandro Pavan</dc:creator>
  <cp:lastModifiedBy>João Choma</cp:lastModifiedBy>
  <cp:revision>1</cp:revision>
  <dcterms:created xsi:type="dcterms:W3CDTF">2022-03-28T12:51:30Z</dcterms:created>
  <dcterms:modified xsi:type="dcterms:W3CDTF">2023-04-27T18:04:36Z</dcterms:modified>
</cp:coreProperties>
</file>