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2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80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9v/zpCjpS/0mGaTgN+NERSG3h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e19bbe29f1_0_1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" name="Google Shape;45;g1e19bbe29f1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19bbe29f1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e19bbe29f1_0_1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g1e19bbe29f1_0_1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19bbe29f1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e19bbe29f1_0_1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g1e19bbe29f1_0_1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19bbe29f1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1e19bbe29f1_0_2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g1e19bbe29f1_0_2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19bbe29f1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e19bbe29f1_0_2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g1e19bbe29f1_0_2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19bbe29f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e19bbe29f1_0_2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g1e19bbe29f1_0_2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19bbe29f1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e19bbe29f1_0_2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1e19bbe29f1_0_2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372992472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23729924727_0_1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2" name="Google Shape;252;g23729924727_0_1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e19bbe29f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g1e19bbe29f1_0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g1e19bbe29f1_0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e19bbe29f1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1e19bbe29f1_0_1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g1e19bbe29f1_0_1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19bbe29f1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19bbe29f1_0_1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1e19bbe29f1_0_1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19bbe29f1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1e19bbe29f1_0_1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g1e19bbe29f1_0_1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19bbe29f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1e19bbe29f1_0_1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1e19bbe29f1_0_1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19bbe29f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e19bbe29f1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1e19bbe29f1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19bbe29f1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e19bbe29f1_0_1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g1e19bbe29f1_0_1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19bbe29f1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e19bbe29f1_0_1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g1e19bbe29f1_0_1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Encontro ao Vivo">
  <p:cSld name="Capa Encontro ao Vi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>
            <a:spLocks noGrp="1"/>
          </p:cNvSpPr>
          <p:nvPr>
            <p:ph type="title"/>
          </p:nvPr>
        </p:nvSpPr>
        <p:spPr>
          <a:xfrm>
            <a:off x="1574800" y="2143125"/>
            <a:ext cx="9982200" cy="78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body" idx="1"/>
          </p:nvPr>
        </p:nvSpPr>
        <p:spPr>
          <a:xfrm>
            <a:off x="1574800" y="3721100"/>
            <a:ext cx="89281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Aula Conceitual">
  <p:cSld name="Capa Aula Conceitual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1574800" y="2143125"/>
            <a:ext cx="9982200" cy="78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1574800" y="3721100"/>
            <a:ext cx="89281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/>
          <p:nvPr/>
        </p:nvSpPr>
        <p:spPr>
          <a:xfrm>
            <a:off x="9662325" y="787400"/>
            <a:ext cx="162095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1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Unidade: </a:t>
            </a:r>
            <a:endParaRPr/>
          </a:p>
        </p:txBody>
      </p:sp>
      <p:sp>
        <p:nvSpPr>
          <p:cNvPr id="21" name="Google Shape;21;p8"/>
          <p:cNvSpPr txBox="1"/>
          <p:nvPr/>
        </p:nvSpPr>
        <p:spPr>
          <a:xfrm>
            <a:off x="10198100" y="1183597"/>
            <a:ext cx="105028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Aula: 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>
  <p:cSld name="Conteú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Encontro ao Vivo">
  <p:cSld name="Capa Encontro ao Vi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e19bbe29f1_0_242"/>
          <p:cNvSpPr txBox="1">
            <a:spLocks noGrp="1"/>
          </p:cNvSpPr>
          <p:nvPr>
            <p:ph type="title"/>
          </p:nvPr>
        </p:nvSpPr>
        <p:spPr>
          <a:xfrm>
            <a:off x="1574800" y="2143125"/>
            <a:ext cx="99822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1e19bbe29f1_0_242"/>
          <p:cNvSpPr txBox="1">
            <a:spLocks noGrp="1"/>
          </p:cNvSpPr>
          <p:nvPr>
            <p:ph type="body" idx="1"/>
          </p:nvPr>
        </p:nvSpPr>
        <p:spPr>
          <a:xfrm>
            <a:off x="1574800" y="3721100"/>
            <a:ext cx="89280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Aula Conceitual">
  <p:cSld name="Capa Aula Conceitual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e19bbe29f1_0_245"/>
          <p:cNvSpPr txBox="1">
            <a:spLocks noGrp="1"/>
          </p:cNvSpPr>
          <p:nvPr>
            <p:ph type="title"/>
          </p:nvPr>
        </p:nvSpPr>
        <p:spPr>
          <a:xfrm>
            <a:off x="1574800" y="2143125"/>
            <a:ext cx="99822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g1e19bbe29f1_0_245"/>
          <p:cNvSpPr txBox="1">
            <a:spLocks noGrp="1"/>
          </p:cNvSpPr>
          <p:nvPr>
            <p:ph type="body" idx="1"/>
          </p:nvPr>
        </p:nvSpPr>
        <p:spPr>
          <a:xfrm>
            <a:off x="1574800" y="3721100"/>
            <a:ext cx="89280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g1e19bbe29f1_0_245"/>
          <p:cNvSpPr txBox="1"/>
          <p:nvPr/>
        </p:nvSpPr>
        <p:spPr>
          <a:xfrm>
            <a:off x="9662325" y="787400"/>
            <a:ext cx="1620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1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Unidade: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1e19bbe29f1_0_245"/>
          <p:cNvSpPr txBox="1"/>
          <p:nvPr/>
        </p:nvSpPr>
        <p:spPr>
          <a:xfrm>
            <a:off x="10198100" y="1183597"/>
            <a:ext cx="1050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1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Aula: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>
  <p:cSld name="Conteú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e19bbe29f1_0_250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g1e19bbe29f1_0_250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42" name="Google Shape;42;g1e19bbe29f1_0_250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sldNum" idx="12"/>
          </p:nvPr>
        </p:nvSpPr>
        <p:spPr>
          <a:xfrm>
            <a:off x="11605517" y="6472327"/>
            <a:ext cx="5659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e19bbe29f1_0_2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g1e19bbe29f1_0_2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g1e19bbe29f1_0_237"/>
          <p:cNvSpPr txBox="1">
            <a:spLocks noGrp="1"/>
          </p:cNvSpPr>
          <p:nvPr>
            <p:ph type="sldNum" idx="12"/>
          </p:nvPr>
        </p:nvSpPr>
        <p:spPr>
          <a:xfrm>
            <a:off x="11605517" y="6472327"/>
            <a:ext cx="56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0" name="Google Shape;30;g1e19bbe29f1_0_2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bsolutionsti.com/iso-2700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owasp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e19bbe29f1_0_127"/>
          <p:cNvSpPr txBox="1">
            <a:spLocks noGrp="1"/>
          </p:cNvSpPr>
          <p:nvPr>
            <p:ph type="title"/>
          </p:nvPr>
        </p:nvSpPr>
        <p:spPr>
          <a:xfrm>
            <a:off x="1574800" y="2143125"/>
            <a:ext cx="9969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highlight>
                  <a:srgbClr val="FFFFFF"/>
                </a:highlight>
              </a:rPr>
              <a:t>Segurança para Sistemas Mobile</a:t>
            </a:r>
            <a:endParaRPr/>
          </a:p>
        </p:txBody>
      </p:sp>
      <p:sp>
        <p:nvSpPr>
          <p:cNvPr id="48" name="Google Shape;48;g1e19bbe29f1_0_127"/>
          <p:cNvSpPr txBox="1">
            <a:spLocks noGrp="1"/>
          </p:cNvSpPr>
          <p:nvPr>
            <p:ph type="body" idx="1"/>
          </p:nvPr>
        </p:nvSpPr>
        <p:spPr>
          <a:xfrm>
            <a:off x="1574800" y="3721100"/>
            <a:ext cx="89280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Prof. Me. João Choma Neto</a:t>
            </a:r>
            <a:endParaRPr/>
          </a:p>
        </p:txBody>
      </p:sp>
      <p:sp>
        <p:nvSpPr>
          <p:cNvPr id="49" name="Google Shape;49;g1e19bbe29f1_0_127"/>
          <p:cNvSpPr txBox="1"/>
          <p:nvPr/>
        </p:nvSpPr>
        <p:spPr>
          <a:xfrm>
            <a:off x="11023600" y="792914"/>
            <a:ext cx="58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1e19bbe29f1_0_127"/>
          <p:cNvSpPr txBox="1"/>
          <p:nvPr/>
        </p:nvSpPr>
        <p:spPr>
          <a:xfrm>
            <a:off x="10998200" y="1197303"/>
            <a:ext cx="58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19bbe29f1_0_189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AMEAÇAS COMUNS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endParaRPr/>
          </a:p>
        </p:txBody>
      </p:sp>
      <p:sp>
        <p:nvSpPr>
          <p:cNvPr id="127" name="Google Shape;127;g1e19bbe29f1_0_189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sp>
        <p:nvSpPr>
          <p:cNvPr id="128" name="Google Shape;128;g1e19bbe29f1_0_189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910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3000"/>
              <a:buFont typeface="Calibri"/>
              <a:buChar char="●"/>
            </a:pPr>
            <a:r>
              <a:rPr lang="pt-BR" sz="3000" b="1">
                <a:solidFill>
                  <a:srgbClr val="374151"/>
                </a:solidFill>
              </a:rPr>
              <a:t>Phishing</a:t>
            </a:r>
            <a:r>
              <a:rPr lang="pt-BR" sz="3000">
                <a:solidFill>
                  <a:srgbClr val="374151"/>
                </a:solidFill>
              </a:rPr>
              <a:t>: são tentativas de enganar usuários para obter informações pessoais, como senhas ou informações bancárias, por meio de emails, mensagens de texto ou sites falsos</a:t>
            </a:r>
            <a:endParaRPr sz="3000">
              <a:solidFill>
                <a:srgbClr val="374151"/>
              </a:solidFill>
            </a:endParaRPr>
          </a:p>
          <a:p>
            <a:pPr marL="914400" lvl="1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○"/>
            </a:pPr>
            <a:r>
              <a:rPr lang="pt-BR" sz="3000">
                <a:solidFill>
                  <a:srgbClr val="374151"/>
                </a:solidFill>
              </a:rPr>
              <a:t>Os ataques de phishing geralmente são disfarçados como mensagens legítimas de empresas ou organizações conhecidas</a:t>
            </a:r>
            <a:endParaRPr sz="3000">
              <a:solidFill>
                <a:srgbClr val="374151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200"/>
              <a:buNone/>
            </a:pP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19bbe29f1_0_196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AMEAÇAS COMUNS</a:t>
            </a:r>
            <a:endParaRPr/>
          </a:p>
        </p:txBody>
      </p:sp>
      <p:sp>
        <p:nvSpPr>
          <p:cNvPr id="135" name="Google Shape;135;g1e19bbe29f1_0_196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sp>
        <p:nvSpPr>
          <p:cNvPr id="136" name="Google Shape;136;g1e19bbe29f1_0_196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910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3000"/>
              <a:buFont typeface="Calibri"/>
              <a:buChar char="●"/>
            </a:pPr>
            <a:r>
              <a:rPr lang="pt-BR" sz="3000" b="1">
                <a:solidFill>
                  <a:srgbClr val="374151"/>
                </a:solidFill>
              </a:rPr>
              <a:t>Ataques de engenharia social</a:t>
            </a:r>
            <a:r>
              <a:rPr lang="pt-BR" sz="3000">
                <a:solidFill>
                  <a:srgbClr val="374151"/>
                </a:solidFill>
              </a:rPr>
              <a:t>: são tentativas de enganar usuários para fornecer informações confidenciais ou realizar ações que possam comprometer a segurança</a:t>
            </a:r>
            <a:endParaRPr sz="3000">
              <a:solidFill>
                <a:srgbClr val="374151"/>
              </a:solidFill>
            </a:endParaRPr>
          </a:p>
          <a:p>
            <a:pPr marL="914400" lvl="1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○"/>
            </a:pPr>
            <a:r>
              <a:rPr lang="pt-BR" sz="3000">
                <a:solidFill>
                  <a:srgbClr val="374151"/>
                </a:solidFill>
              </a:rPr>
              <a:t>Por exemplo, um atacante pode se fazer passar por um colega de trabalho ou amigo para obter informações ou acessar o dispositivo móvel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19bbe29f1_0_203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AMEAÇAS QUE VIRARAM REALIDADE</a:t>
            </a:r>
            <a:endParaRPr/>
          </a:p>
        </p:txBody>
      </p:sp>
      <p:sp>
        <p:nvSpPr>
          <p:cNvPr id="143" name="Google Shape;143;g1e19bbe29f1_0_203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sp>
        <p:nvSpPr>
          <p:cNvPr id="144" name="Google Shape;144;g1e19bbe29f1_0_203"/>
          <p:cNvSpPr txBox="1">
            <a:spLocks noGrp="1"/>
          </p:cNvSpPr>
          <p:nvPr>
            <p:ph type="body" idx="1"/>
          </p:nvPr>
        </p:nvSpPr>
        <p:spPr>
          <a:xfrm>
            <a:off x="571500" y="1409700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910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Malware "Joker", que afetou milhões de usuários de dispositivos Android em 2020</a:t>
            </a:r>
            <a:endParaRPr sz="3000">
              <a:solidFill>
                <a:srgbClr val="374151"/>
              </a:solidFill>
            </a:endParaRPr>
          </a:p>
          <a:p>
            <a:pPr marL="914400" lvl="1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lang="pt-BR" sz="3000">
                <a:solidFill>
                  <a:srgbClr val="374151"/>
                </a:solidFill>
              </a:rPr>
              <a:t>O Joker era distribuído por meio de aplicativos aparentemente inofensivos, como jogos ou apps de edição de fotos, mas uma vez instalado, o malware começava a assinar o usuário em serviços premium sem o seu consentimento, gerando cobranças fraudulentas</a:t>
            </a:r>
            <a:endParaRPr sz="3000">
              <a:solidFill>
                <a:srgbClr val="37415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solidFill>
                <a:srgbClr val="374151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200"/>
              <a:buNone/>
            </a:pP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19bbe29f1_0_210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AMEAÇAS QUE VIRARAM REALIDADE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endParaRPr/>
          </a:p>
        </p:txBody>
      </p:sp>
      <p:sp>
        <p:nvSpPr>
          <p:cNvPr id="151" name="Google Shape;151;g1e19bbe29f1_0_210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  <p:sp>
        <p:nvSpPr>
          <p:cNvPr id="152" name="Google Shape;152;g1e19bbe29f1_0_210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910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Ataque de phishing direcionado a usuários do iCloud da Apple</a:t>
            </a:r>
            <a:endParaRPr sz="3000">
              <a:solidFill>
                <a:srgbClr val="374151"/>
              </a:solidFill>
            </a:endParaRPr>
          </a:p>
          <a:p>
            <a:pPr marL="914400" lvl="1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lang="pt-BR" sz="3000">
                <a:solidFill>
                  <a:srgbClr val="374151"/>
                </a:solidFill>
              </a:rPr>
              <a:t>Em 2014, hackers usaram engenharia social para convencer usuários a revelar suas senhas e informações de segurança, permitindo o acesso a fotos e outros dados pessoais armazenados nos servidores da Apple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19bbe29f1_0_217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BOAS PRÁTICAS</a:t>
            </a:r>
            <a:endParaRPr/>
          </a:p>
        </p:txBody>
      </p:sp>
      <p:sp>
        <p:nvSpPr>
          <p:cNvPr id="159" name="Google Shape;159;g1e19bbe29f1_0_217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  <p:sp>
        <p:nvSpPr>
          <p:cNvPr id="160" name="Google Shape;160;g1e19bbe29f1_0_217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Instalar apenas aplicativos de fontes confiáveis</a:t>
            </a:r>
            <a:endParaRPr sz="3000">
              <a:solidFill>
                <a:srgbClr val="374151"/>
              </a:solidFill>
            </a:endParaRPr>
          </a:p>
          <a:p>
            <a:pPr marL="45720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Manter o sistema operacional e os aplicativos atualizados </a:t>
            </a:r>
            <a:endParaRPr sz="3000">
              <a:solidFill>
                <a:srgbClr val="374151"/>
              </a:solidFill>
            </a:endParaRPr>
          </a:p>
          <a:p>
            <a:pPr marL="45720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Utilizar senhas fortes, </a:t>
            </a:r>
            <a:endParaRPr sz="3000">
              <a:solidFill>
                <a:srgbClr val="374151"/>
              </a:solidFill>
            </a:endParaRPr>
          </a:p>
          <a:p>
            <a:pPr marL="45720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Verificar cuidadosamente a autenticidade de mensagens e sites antes de fornecer informações confidenciais</a:t>
            </a:r>
            <a:endParaRPr sz="3000">
              <a:solidFill>
                <a:srgbClr val="374151"/>
              </a:solidFill>
            </a:endParaRPr>
          </a:p>
          <a:p>
            <a:pPr marL="45720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Utilizar soluções de segurança como antivírus e firewalls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19bbe29f1_0_224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CONCLUSÕES</a:t>
            </a:r>
            <a:endParaRPr/>
          </a:p>
        </p:txBody>
      </p:sp>
      <p:sp>
        <p:nvSpPr>
          <p:cNvPr id="167" name="Google Shape;167;g1e19bbe29f1_0_224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  <p:sp>
        <p:nvSpPr>
          <p:cNvPr id="168" name="Google Shape;168;g1e19bbe29f1_0_224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pt-BR" sz="3000">
                <a:solidFill>
                  <a:srgbClr val="374151"/>
                </a:solidFill>
              </a:rPr>
              <a:t>Ameaças comuns</a:t>
            </a:r>
            <a:endParaRPr sz="3000">
              <a:solidFill>
                <a:srgbClr val="374151"/>
              </a:solidFill>
            </a:endParaRPr>
          </a:p>
          <a:p>
            <a:pPr marL="45720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Boas práticas</a:t>
            </a:r>
            <a:endParaRPr sz="3000">
              <a:solidFill>
                <a:srgbClr val="37415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374151"/>
              </a:solidFill>
            </a:endParaRPr>
          </a:p>
          <a:p>
            <a:pPr marL="45720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Próxima aula</a:t>
            </a:r>
            <a:endParaRPr sz="3000">
              <a:solidFill>
                <a:srgbClr val="374151"/>
              </a:solidFill>
            </a:endParaRPr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 b="1"/>
              <a:t>Processo de Desenvolvimento seguro</a:t>
            </a:r>
            <a:endParaRPr sz="3000" b="1"/>
          </a:p>
          <a:p>
            <a:pPr marL="137160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pt-BR" sz="3000"/>
              <a:t>Identificação do Sistema</a:t>
            </a:r>
            <a:endParaRPr sz="3000"/>
          </a:p>
          <a:p>
            <a:pPr marL="137160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pt-BR" sz="3000"/>
              <a:t>Requisitos</a:t>
            </a:r>
            <a:endParaRPr sz="3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3729924727_0_122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55" name="Google Shape;255;g23729924727_0_122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  <p:sp>
        <p:nvSpPr>
          <p:cNvPr id="256" name="Google Shape;256;g23729924727_0_122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>
                <a:highlight>
                  <a:srgbClr val="FFFFFF"/>
                </a:highlight>
              </a:rPr>
              <a:t>CONHEÇA a ISO 27000: a família de normas que abordam a segurança da informação. Deb SolutionsTI , 21 jul. 2015. Disponível em: &lt;</a:t>
            </a:r>
            <a:r>
              <a:rPr lang="pt-BR" sz="20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https://debsolutionsti.com/iso-27000/</a:t>
            </a:r>
            <a:r>
              <a:rPr lang="pt-BR" sz="2000">
                <a:highlight>
                  <a:srgbClr val="FFFFFF"/>
                </a:highlight>
              </a:rPr>
              <a:t> iso-27000/&gt;. Acesso em: 20 abr 2023.</a:t>
            </a:r>
            <a:endParaRPr sz="2000">
              <a:highlight>
                <a:srgbClr val="FFFFFF"/>
              </a:highlight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>
                <a:highlight>
                  <a:srgbClr val="FFFFFF"/>
                </a:highlight>
              </a:rPr>
              <a:t>AUGUSTO, C. Entenda o que é Pentest (Teste de Intrusão), para que serve e como é</a:t>
            </a:r>
            <a:r>
              <a:rPr lang="pt-BR" sz="2000"/>
              <a:t> </a:t>
            </a:r>
            <a:r>
              <a:rPr lang="pt-BR" sz="2000">
                <a:highlight>
                  <a:srgbClr val="FFFFFF"/>
                </a:highlight>
              </a:rPr>
              <a:t>feito.</a:t>
            </a:r>
            <a:endParaRPr sz="2000">
              <a:highlight>
                <a:srgbClr val="FFFFFF"/>
              </a:highlight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>
                <a:highlight>
                  <a:srgbClr val="FFFFFF"/>
                </a:highlight>
              </a:rPr>
              <a:t>Ninja do Linux, 10 fev. 2017. Disponível em: &lt;http://ninjadolinux.com.br/o-que--e-pentest/&gt;. Acesso em: 20 abr 2023.</a:t>
            </a:r>
            <a:endParaRPr sz="2000">
              <a:highlight>
                <a:srgbClr val="FFFFFF"/>
              </a:highlight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>
                <a:highlight>
                  <a:srgbClr val="FFFFFF"/>
                </a:highlight>
              </a:rPr>
              <a:t>GOODRICH, M, T.; TAMASSIA, R. Introdução à segurança de computadores. Porto Alegre: Bookman, 2013</a:t>
            </a:r>
            <a:endParaRPr sz="2000">
              <a:highlight>
                <a:srgbClr val="FFFFFF"/>
              </a:highlight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>
                <a:highlight>
                  <a:srgbClr val="FFFFFF"/>
                </a:highlight>
              </a:rPr>
              <a:t>CAMPOS, A. Sistema de segurança da informação: controlando riscos. Florianópolis: Visual Books, 2007</a:t>
            </a:r>
            <a:endParaRPr sz="2000">
              <a:highlight>
                <a:srgbClr val="FFFFFF"/>
              </a:highlight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https://owasp.org/</a:t>
            </a:r>
            <a:r>
              <a:rPr lang="pt-BR" sz="2000">
                <a:highlight>
                  <a:srgbClr val="FFFFFF"/>
                </a:highlight>
              </a:rPr>
              <a:t> Acessado em: 20 abr 2023.</a:t>
            </a:r>
            <a:endParaRPr sz="2000">
              <a:highlight>
                <a:srgbClr val="FFFFFF"/>
              </a:highlight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lang="pt-BR" sz="2000">
                <a:solidFill>
                  <a:srgbClr val="222222"/>
                </a:solidFill>
                <a:highlight>
                  <a:srgbClr val="FFFFFF"/>
                </a:highlight>
              </a:rPr>
              <a:t>KOLBE JÚNIOR, Armando. Sistema de Segurança da Informação na Era do Conhecimento. </a:t>
            </a:r>
            <a:r>
              <a:rPr lang="pt-BR" sz="2000" b="1">
                <a:solidFill>
                  <a:srgbClr val="222222"/>
                </a:solidFill>
                <a:highlight>
                  <a:srgbClr val="FFFFFF"/>
                </a:highlight>
              </a:rPr>
              <a:t>Curitiba: InterSaberes</a:t>
            </a:r>
            <a:r>
              <a:rPr lang="pt-BR" sz="2000">
                <a:solidFill>
                  <a:srgbClr val="222222"/>
                </a:solidFill>
                <a:highlight>
                  <a:srgbClr val="FFFFFF"/>
                </a:highlight>
              </a:rPr>
              <a:t>, 2017.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lang="pt-BR" sz="2000">
                <a:solidFill>
                  <a:srgbClr val="222222"/>
                </a:solidFill>
                <a:highlight>
                  <a:srgbClr val="FFFFFF"/>
                </a:highlight>
              </a:rPr>
              <a:t>DONDA, Daniel. </a:t>
            </a:r>
            <a:r>
              <a:rPr lang="pt-BR" sz="2000" b="1">
                <a:solidFill>
                  <a:srgbClr val="222222"/>
                </a:solidFill>
                <a:highlight>
                  <a:srgbClr val="FFFFFF"/>
                </a:highlight>
              </a:rPr>
              <a:t>Guia prático de implementação da LGPD</a:t>
            </a:r>
            <a:r>
              <a:rPr lang="pt-BR" sz="2000">
                <a:solidFill>
                  <a:srgbClr val="222222"/>
                </a:solidFill>
                <a:highlight>
                  <a:srgbClr val="FFFFFF"/>
                </a:highlight>
              </a:rPr>
              <a:t>. Editora Labrador, 2020.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e19bbe29f1_0_134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CONTEÚDO DA DISCIPLINA</a:t>
            </a:r>
            <a:endParaRPr/>
          </a:p>
        </p:txBody>
      </p:sp>
      <p:sp>
        <p:nvSpPr>
          <p:cNvPr id="57" name="Google Shape;57;g1e19bbe29f1_0_134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sp>
        <p:nvSpPr>
          <p:cNvPr id="58" name="Google Shape;58;g1e19bbe29f1_0_134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 b="1"/>
              <a:t>O que é Segurança para Sistemas Mobile</a:t>
            </a:r>
            <a:endParaRPr sz="3000" b="1"/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 b="1"/>
              <a:t>Métodos de proteção</a:t>
            </a:r>
            <a:endParaRPr sz="3000" b="1"/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 b="1"/>
              <a:t>Processo de Desenvolvimento seguro</a:t>
            </a:r>
            <a:endParaRPr sz="3000" b="1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Identificação do Sistema</a:t>
            </a:r>
            <a:endParaRPr sz="3000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Requisitos</a:t>
            </a:r>
            <a:endParaRPr sz="3000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Design</a:t>
            </a:r>
            <a:endParaRPr sz="3000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Implementação</a:t>
            </a:r>
            <a:endParaRPr sz="3000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Verificação</a:t>
            </a:r>
            <a:endParaRPr sz="3000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 i="1"/>
              <a:t>Release</a:t>
            </a:r>
            <a:endParaRPr sz="3000" b="1" i="1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Treinamento de Segurança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19bbe29f1_0_141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CONTEÚDO DA AULA</a:t>
            </a:r>
            <a:endParaRPr/>
          </a:p>
        </p:txBody>
      </p:sp>
      <p:sp>
        <p:nvSpPr>
          <p:cNvPr id="65" name="Google Shape;65;g1e19bbe29f1_0_141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sp>
        <p:nvSpPr>
          <p:cNvPr id="66" name="Google Shape;66;g1e19bbe29f1_0_141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 b="1"/>
              <a:t>Métodos de proteção</a:t>
            </a:r>
            <a:endParaRPr sz="3000" b="1"/>
          </a:p>
          <a:p>
            <a:pPr marL="914400" marR="0" lvl="1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○"/>
            </a:pPr>
            <a:r>
              <a:rPr lang="pt-BR" sz="3000">
                <a:solidFill>
                  <a:srgbClr val="374151"/>
                </a:solidFill>
              </a:rPr>
              <a:t>Ameaças comuns</a:t>
            </a:r>
            <a:endParaRPr sz="3000">
              <a:solidFill>
                <a:srgbClr val="374151"/>
              </a:solidFill>
            </a:endParaRPr>
          </a:p>
          <a:p>
            <a:pPr marL="914400" marR="0" lvl="1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lang="pt-BR" sz="3000">
                <a:solidFill>
                  <a:srgbClr val="374151"/>
                </a:solidFill>
              </a:rPr>
              <a:t>Boas práticas</a:t>
            </a:r>
            <a:endParaRPr sz="3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19bbe29f1_0_148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RELEMBRANDO</a:t>
            </a:r>
            <a:endParaRPr/>
          </a:p>
        </p:txBody>
      </p:sp>
      <p:sp>
        <p:nvSpPr>
          <p:cNvPr id="73" name="Google Shape;73;g1e19bbe29f1_0_148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sp>
        <p:nvSpPr>
          <p:cNvPr id="74" name="Google Shape;74;g1e19bbe29f1_0_148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 b="1"/>
              <a:t>O que é Segurança para Sistemas Mobile</a:t>
            </a:r>
            <a:endParaRPr sz="3000" b="1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Segurança da informação</a:t>
            </a:r>
            <a:endParaRPr sz="3000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Dispositivos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19bbe29f1_0_155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O QUE É SEGURANÇA DA INFORMAÇÃO</a:t>
            </a:r>
            <a:endParaRPr/>
          </a:p>
        </p:txBody>
      </p:sp>
      <p:sp>
        <p:nvSpPr>
          <p:cNvPr id="81" name="Google Shape;81;g1e19bbe29f1_0_155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82" name="Google Shape;82;g1e19bbe29f1_0_155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200"/>
              <a:buChar char="●"/>
            </a:pPr>
            <a:r>
              <a:rPr lang="pt-BR">
                <a:solidFill>
                  <a:srgbClr val="374151"/>
                </a:solidFill>
              </a:rPr>
              <a:t>Segurança da informação é o conjunto de medidas e práticas que visam proteger as informações de uma organização ou indivíduo contra ameaças</a:t>
            </a:r>
            <a:endParaRPr>
              <a:solidFill>
                <a:srgbClr val="374151"/>
              </a:solidFill>
            </a:endParaRPr>
          </a:p>
          <a:p>
            <a:pPr marL="457200" lvl="0" indent="-431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200"/>
              <a:buChar char="●"/>
            </a:pPr>
            <a:r>
              <a:rPr lang="pt-BR">
                <a:solidFill>
                  <a:srgbClr val="374151"/>
                </a:solidFill>
              </a:rPr>
              <a:t>Ameaças: acesso não autorizado, uso indevido, roubo, perda, vazamento, modificação ou destruição. </a:t>
            </a:r>
            <a:endParaRPr>
              <a:solidFill>
                <a:srgbClr val="374151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19bbe29f1_0_162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PROTEÇÃO DE DISPOSITIVOS</a:t>
            </a:r>
            <a:endParaRPr/>
          </a:p>
        </p:txBody>
      </p:sp>
      <p:sp>
        <p:nvSpPr>
          <p:cNvPr id="89" name="Google Shape;89;g1e19bbe29f1_0_162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sp>
        <p:nvSpPr>
          <p:cNvPr id="90" name="Google Shape;90;g1e19bbe29f1_0_162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3200"/>
              <a:buChar char="●"/>
            </a:pPr>
            <a:r>
              <a:rPr lang="pt-BR">
                <a:solidFill>
                  <a:srgbClr val="374151"/>
                </a:solidFill>
              </a:rPr>
              <a:t>A segurança em sistemas móveis refere-se às medidas e práticas que visam proteger as informações armazenadas e processadas em dispositivos móveis, tais como </a:t>
            </a:r>
            <a:r>
              <a:rPr lang="pt-BR" u="sng">
                <a:solidFill>
                  <a:srgbClr val="374151"/>
                </a:solidFill>
              </a:rPr>
              <a:t>smartphones</a:t>
            </a:r>
            <a:r>
              <a:rPr lang="pt-BR">
                <a:solidFill>
                  <a:srgbClr val="374151"/>
                </a:solidFill>
              </a:rPr>
              <a:t> e </a:t>
            </a:r>
            <a:r>
              <a:rPr lang="pt-BR" u="sng">
                <a:solidFill>
                  <a:srgbClr val="374151"/>
                </a:solidFill>
              </a:rPr>
              <a:t>tablets</a:t>
            </a:r>
            <a:endParaRPr u="sng"/>
          </a:p>
        </p:txBody>
      </p:sp>
      <p:pic>
        <p:nvPicPr>
          <p:cNvPr id="91" name="Google Shape;91;g1e19bbe29f1_0_1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" y="3286200"/>
            <a:ext cx="3600456" cy="270034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e19bbe29f1_0_162"/>
          <p:cNvSpPr txBox="1"/>
          <p:nvPr/>
        </p:nvSpPr>
        <p:spPr>
          <a:xfrm>
            <a:off x="495300" y="6248475"/>
            <a:ext cx="4102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pt-BR" sz="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FONTE: https://encrypted-tbn0.gstatic.com/images?q=tbn:ANd9GcQliDFC9IM_nG7g8XGhlsUPpS6ovPAYWxcRQilQAkGcZMUU0FvY&amp;s</a:t>
            </a: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g1e19bbe29f1_0_1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78363" y="3229050"/>
            <a:ext cx="4003674" cy="307657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1e19bbe29f1_0_162"/>
          <p:cNvSpPr txBox="1"/>
          <p:nvPr/>
        </p:nvSpPr>
        <p:spPr>
          <a:xfrm>
            <a:off x="4538625" y="6192750"/>
            <a:ext cx="3743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pt-BR" sz="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FONTE: https://encrypted-tbn0.gstatic.com/images?q=tbn:ANd9GcTheW3iY8fOQH-20vcviAg5hfiJhxvJAPt2POWHrMrgtEy-R5Y4&amp;s</a:t>
            </a: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g1e19bbe29f1_0_16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11826" y="3286199"/>
            <a:ext cx="3803887" cy="288847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1e19bbe29f1_0_162"/>
          <p:cNvSpPr txBox="1"/>
          <p:nvPr/>
        </p:nvSpPr>
        <p:spPr>
          <a:xfrm>
            <a:off x="8282025" y="6192750"/>
            <a:ext cx="2581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pt-BR" sz="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FONTE: https://encrypted-tbn0.gstatic.com/images?q=tbn:ANd9GcRuXmrSMoMoZVqNvvK1bcWzt2uVioF08vY4tnhERDyZ6ueTkYQ&amp;s</a:t>
            </a: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19bbe29f1_1_0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CONTEÚDO DA AULA</a:t>
            </a:r>
            <a:endParaRPr/>
          </a:p>
        </p:txBody>
      </p:sp>
      <p:sp>
        <p:nvSpPr>
          <p:cNvPr id="103" name="Google Shape;103;g1e19bbe29f1_1_0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104" name="Google Shape;104;g1e19bbe29f1_1_0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 b="1"/>
              <a:t>Métodos de proteção</a:t>
            </a:r>
            <a:endParaRPr sz="3000" b="1"/>
          </a:p>
          <a:p>
            <a:pPr marL="914400" marR="0" lvl="1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○"/>
            </a:pPr>
            <a:r>
              <a:rPr lang="pt-BR" sz="3000">
                <a:solidFill>
                  <a:srgbClr val="374151"/>
                </a:solidFill>
              </a:rPr>
              <a:t>Ameaças comuns</a:t>
            </a:r>
            <a:endParaRPr sz="3000">
              <a:solidFill>
                <a:srgbClr val="374151"/>
              </a:solidFill>
            </a:endParaRPr>
          </a:p>
          <a:p>
            <a:pPr marL="914400" marR="0" lvl="1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lang="pt-BR" sz="3000">
                <a:solidFill>
                  <a:srgbClr val="374151"/>
                </a:solidFill>
              </a:rPr>
              <a:t>Boas práticas</a:t>
            </a:r>
            <a:endParaRPr sz="3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19bbe29f1_0_175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AMEAÇAS COMUNS</a:t>
            </a:r>
            <a:endParaRPr/>
          </a:p>
        </p:txBody>
      </p:sp>
      <p:sp>
        <p:nvSpPr>
          <p:cNvPr id="111" name="Google Shape;111;g1e19bbe29f1_0_175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sp>
        <p:nvSpPr>
          <p:cNvPr id="112" name="Google Shape;112;g1e19bbe29f1_0_175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As ameaças em dispositivos móveis são variadas e constantemente evoluem, portanto, é importante que usuários e empresas estejam </a:t>
            </a:r>
            <a:r>
              <a:rPr lang="pt-BR" sz="3000" u="sng">
                <a:solidFill>
                  <a:srgbClr val="374151"/>
                </a:solidFill>
              </a:rPr>
              <a:t>cientes das principais ameaças</a:t>
            </a:r>
            <a:r>
              <a:rPr lang="pt-BR" sz="3000">
                <a:solidFill>
                  <a:srgbClr val="374151"/>
                </a:solidFill>
              </a:rPr>
              <a:t> e saibam como se proteger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19bbe29f1_0_182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AMEAÇAS COMUNS</a:t>
            </a:r>
            <a:endParaRPr/>
          </a:p>
        </p:txBody>
      </p:sp>
      <p:sp>
        <p:nvSpPr>
          <p:cNvPr id="119" name="Google Shape;119;g1e19bbe29f1_0_182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sp>
        <p:nvSpPr>
          <p:cNvPr id="120" name="Google Shape;120;g1e19bbe29f1_0_182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910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3000"/>
              <a:buFont typeface="Calibri"/>
              <a:buChar char="●"/>
            </a:pPr>
            <a:r>
              <a:rPr lang="pt-BR" sz="3000" b="1">
                <a:solidFill>
                  <a:srgbClr val="374151"/>
                </a:solidFill>
              </a:rPr>
              <a:t>Malware</a:t>
            </a:r>
            <a:r>
              <a:rPr lang="pt-BR" sz="3000">
                <a:solidFill>
                  <a:srgbClr val="374151"/>
                </a:solidFill>
              </a:rPr>
              <a:t>: são softwares maliciosos que podem infectar dispositivos móveis por meio de aplicativos infectados, sites maliciosos ou mensagens de texto</a:t>
            </a:r>
            <a:endParaRPr sz="3000">
              <a:solidFill>
                <a:srgbClr val="374151"/>
              </a:solidFill>
            </a:endParaRPr>
          </a:p>
          <a:p>
            <a:pPr marL="914400" lvl="1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○"/>
            </a:pPr>
            <a:r>
              <a:rPr lang="pt-BR" sz="3000">
                <a:solidFill>
                  <a:srgbClr val="374151"/>
                </a:solidFill>
              </a:rPr>
              <a:t>Uma vez instalados, os malwares podem roubar informações pessoais, espionar atividades do usuário, exibir anúncios indesejados ou danificar o dispositivo</a:t>
            </a:r>
            <a:endParaRPr sz="3000">
              <a:solidFill>
                <a:srgbClr val="37415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Modelo PowerPoint 2022">
      <a:dk1>
        <a:srgbClr val="000000"/>
      </a:dk1>
      <a:lt1>
        <a:srgbClr val="FFFFFF"/>
      </a:lt1>
      <a:dk2>
        <a:srgbClr val="C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Modelo PowerPoint 2022">
      <a:dk1>
        <a:srgbClr val="000000"/>
      </a:dk1>
      <a:lt1>
        <a:srgbClr val="FFFFFF"/>
      </a:lt1>
      <a:dk2>
        <a:srgbClr val="C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766</Words>
  <Application>Microsoft Macintosh PowerPoint</Application>
  <PresentationFormat>Widescreen</PresentationFormat>
  <Paragraphs>105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Tema do Office</vt:lpstr>
      <vt:lpstr>Tema do Office</vt:lpstr>
      <vt:lpstr>Segurança para Sistemas Mobile</vt:lpstr>
      <vt:lpstr>CONTEÚDO DA DISCIPLINA</vt:lpstr>
      <vt:lpstr>CONTEÚDO DA AULA</vt:lpstr>
      <vt:lpstr>RELEMBRANDO</vt:lpstr>
      <vt:lpstr>O QUE É SEGURANÇA DA INFORMAÇÃO</vt:lpstr>
      <vt:lpstr>PROTEÇÃO DE DISPOSITIVOS</vt:lpstr>
      <vt:lpstr>CONTEÚDO DA AULA</vt:lpstr>
      <vt:lpstr>AMEAÇAS COMUNS</vt:lpstr>
      <vt:lpstr>AMEAÇAS COMUNS</vt:lpstr>
      <vt:lpstr>AMEAÇAS COMUNS </vt:lpstr>
      <vt:lpstr>AMEAÇAS COMUNS</vt:lpstr>
      <vt:lpstr>AMEAÇAS QUE VIRARAM REALIDADE</vt:lpstr>
      <vt:lpstr>AMEAÇAS QUE VIRARAM REALIDADE </vt:lpstr>
      <vt:lpstr>BOAS PRÁTICAS</vt:lpstr>
      <vt:lpstr>CONCLUSÕES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 para Sistemas Mobile</dc:title>
  <dc:creator>Sandro Pavan</dc:creator>
  <cp:lastModifiedBy>João Choma</cp:lastModifiedBy>
  <cp:revision>1</cp:revision>
  <dcterms:created xsi:type="dcterms:W3CDTF">2022-03-28T12:51:30Z</dcterms:created>
  <dcterms:modified xsi:type="dcterms:W3CDTF">2023-04-27T18:04:22Z</dcterms:modified>
</cp:coreProperties>
</file>