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sBlmVfPhoc5jVbZjsAfDCER5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19bbfd389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1e19bbfd38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9bbfd38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19bbfd389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e19bbfd389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9bbfd38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19bbfd389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e19bbfd389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9bbfd38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19bbfd389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1e19bbfd389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9bbfd38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19bbfd389_0_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1e19bbfd389_0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9bbfd38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19bbfd389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e19bbfd389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9bbfd38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19bbfd389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e19bbfd389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9bbfd389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9bbfd389_0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e19bbfd389_0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7299247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23729924727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3729924727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19bbfd38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1e19bbfd389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e19bbfd389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9bbfd38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e19bbfd38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1e19bbfd389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19bbfd38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19bbfd389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e19bbfd389_0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9bbfd38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e19bbfd389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1e19bbfd389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19bbfd38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e19bbfd389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e19bbfd389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19bbfd38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e19bbfd389_0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1e19bbfd389_0_2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9bbfd38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e19bbfd389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1e19bbfd389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9bbfd38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19bbfd389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e19bbfd389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19bbfd389_0_268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e19bbfd389_0_268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19bbfd389_0_271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822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e19bbfd389_0_271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e19bbfd389_0_271"/>
          <p:cNvSpPr txBox="1"/>
          <p:nvPr/>
        </p:nvSpPr>
        <p:spPr>
          <a:xfrm>
            <a:off x="9662325" y="787400"/>
            <a:ext cx="162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e19bbfd389_0_271"/>
          <p:cNvSpPr txBox="1"/>
          <p:nvPr/>
        </p:nvSpPr>
        <p:spPr>
          <a:xfrm>
            <a:off x="10198100" y="1183597"/>
            <a:ext cx="10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19bbfd389_0_27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e19bbfd389_0_27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g1e19bbfd389_0_27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19bbfd389_0_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g1e19bbfd389_0_2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1e19bbfd389_0_263"/>
          <p:cNvSpPr txBox="1">
            <a:spLocks noGrp="1"/>
          </p:cNvSpPr>
          <p:nvPr>
            <p:ph type="sldNum" idx="12"/>
          </p:nvPr>
        </p:nvSpPr>
        <p:spPr>
          <a:xfrm>
            <a:off x="11605517" y="6472327"/>
            <a:ext cx="565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" name="Google Shape;30;g1e19bbfd389_0_2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bsolutionsti.com/iso-2700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wasp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19bbfd389_0_140"/>
          <p:cNvSpPr txBox="1">
            <a:spLocks noGrp="1"/>
          </p:cNvSpPr>
          <p:nvPr>
            <p:ph type="title"/>
          </p:nvPr>
        </p:nvSpPr>
        <p:spPr>
          <a:xfrm>
            <a:off x="1574800" y="2143125"/>
            <a:ext cx="9969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FFFFFF"/>
                </a:highlight>
              </a:rPr>
              <a:t>Segurança para Sistemas Mobile</a:t>
            </a:r>
            <a:endParaRPr/>
          </a:p>
        </p:txBody>
      </p:sp>
      <p:sp>
        <p:nvSpPr>
          <p:cNvPr id="48" name="Google Shape;48;g1e19bbfd389_0_140"/>
          <p:cNvSpPr txBox="1">
            <a:spLocks noGrp="1"/>
          </p:cNvSpPr>
          <p:nvPr>
            <p:ph type="body" idx="1"/>
          </p:nvPr>
        </p:nvSpPr>
        <p:spPr>
          <a:xfrm>
            <a:off x="1574800" y="3721100"/>
            <a:ext cx="89280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49" name="Google Shape;49;g1e19bbfd389_0_140"/>
          <p:cNvSpPr txBox="1"/>
          <p:nvPr/>
        </p:nvSpPr>
        <p:spPr>
          <a:xfrm>
            <a:off x="11023600" y="792914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e19bbfd389_0_140"/>
          <p:cNvSpPr txBox="1"/>
          <p:nvPr/>
        </p:nvSpPr>
        <p:spPr>
          <a:xfrm>
            <a:off x="10998200" y="1197303"/>
            <a:ext cx="58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9bbfd389_0_19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TIPOS DE APLICATIVOS MÓVEIS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23" name="Google Shape;123;g1e19bbfd389_0_19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4" name="Google Shape;124;g1e19bbfd389_0_19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</a:t>
            </a:r>
            <a:r>
              <a:rPr lang="pt-BR" sz="3000" b="1">
                <a:solidFill>
                  <a:srgbClr val="374151"/>
                </a:solidFill>
              </a:rPr>
              <a:t>aplicativos web</a:t>
            </a:r>
            <a:r>
              <a:rPr lang="pt-BR" sz="3000">
                <a:solidFill>
                  <a:srgbClr val="374151"/>
                </a:solidFill>
              </a:rPr>
              <a:t> são executados em um navegador e não precisam ser instalados no dispositivo do usuário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Eles são desenvolvidos usando tecnologias da web, como HTML, CSS e JavaScript, e são executados dentro de um contêiner do navegador que limita o acesso aos recursos do sistema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Embora os aplicativos web geralmente sejam mais seguros do que os aplicativos nativos, eles não oferecem a mesma funcionalidade e desempenho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9bbfd389_0_20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APLICATIVOS WEB</a:t>
            </a:r>
            <a:endParaRPr/>
          </a:p>
        </p:txBody>
      </p:sp>
      <p:sp>
        <p:nvSpPr>
          <p:cNvPr id="131" name="Google Shape;131;g1e19bbfd389_0_20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32" name="Google Shape;132;g1e19bbfd389_0_20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33" name="Google Shape;133;g1e19bbfd389_0_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838" y="1157288"/>
            <a:ext cx="79343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e19bbfd389_0_205"/>
          <p:cNvSpPr txBox="1"/>
          <p:nvPr/>
        </p:nvSpPr>
        <p:spPr>
          <a:xfrm>
            <a:off x="3590925" y="583882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https://t.ctcdn.com.br/6GgojRT6gy34chQlGXXxOP6JbOo=/833x477/smart/filters:format(webp)/i642438.png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19bbfd389_0_21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TIPOS DE APLICATIVOS MÓVEIS</a:t>
            </a:r>
            <a:endParaRPr/>
          </a:p>
        </p:txBody>
      </p:sp>
      <p:sp>
        <p:nvSpPr>
          <p:cNvPr id="141" name="Google Shape;141;g1e19bbfd389_0_21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42" name="Google Shape;142;g1e19bbfd389_0_21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</a:t>
            </a:r>
            <a:r>
              <a:rPr lang="pt-BR" sz="3000" b="1">
                <a:solidFill>
                  <a:srgbClr val="374151"/>
                </a:solidFill>
              </a:rPr>
              <a:t>aplicativos híbridos</a:t>
            </a:r>
            <a:r>
              <a:rPr lang="pt-BR" sz="3000">
                <a:solidFill>
                  <a:srgbClr val="374151"/>
                </a:solidFill>
              </a:rPr>
              <a:t> combinam elementos de aplicativos nativos e web, permitindo que os desenvolvedores escrevam o código uma vez e usem para vários sistemas operacionais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Eles geralmente são desenvolvidos usando tecnologias da web, mas são empacotados em um contêiner nativo que permite acesso limitado aos recursos do sistema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Os aplicativos híbridos oferecem a flexibilidade e a portabilidade dos aplicativos web, juntamente com algumas das funcionalidades e desempenho dos aplicativos nativos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19bbfd389_0_22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VAMOS PENSAR</a:t>
            </a:r>
            <a:endParaRPr/>
          </a:p>
        </p:txBody>
      </p:sp>
      <p:sp>
        <p:nvSpPr>
          <p:cNvPr id="149" name="Google Shape;149;g1e19bbfd389_0_22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grpSp>
        <p:nvGrpSpPr>
          <p:cNvPr id="150" name="Google Shape;150;g1e19bbfd389_0_221"/>
          <p:cNvGrpSpPr/>
          <p:nvPr/>
        </p:nvGrpSpPr>
        <p:grpSpPr>
          <a:xfrm>
            <a:off x="571500" y="1438275"/>
            <a:ext cx="11417521" cy="4924560"/>
            <a:chOff x="0" y="0"/>
            <a:chExt cx="11417521" cy="4924560"/>
          </a:xfrm>
        </p:grpSpPr>
        <p:sp>
          <p:nvSpPr>
            <p:cNvPr id="151" name="Google Shape;151;g1e19bbfd389_0_221"/>
            <p:cNvSpPr/>
            <p:nvPr/>
          </p:nvSpPr>
          <p:spPr>
            <a:xfrm>
              <a:off x="5556290" y="0"/>
              <a:ext cx="3826200" cy="492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345A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" name="Google Shape;152;g1e19bbfd389_0_221"/>
            <p:cNvSpPr/>
            <p:nvPr/>
          </p:nvSpPr>
          <p:spPr>
            <a:xfrm>
              <a:off x="2034839" y="0"/>
              <a:ext cx="3521400" cy="492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rgbClr val="345A99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" name="Google Shape;153;g1e19bbfd389_0_221"/>
            <p:cNvSpPr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g1e19bbfd389_0_221"/>
            <p:cNvSpPr txBox="1"/>
            <p:nvPr/>
          </p:nvSpPr>
          <p:spPr>
            <a:xfrm>
              <a:off x="3521451" y="288966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híbrido oferece uma experiência consistente em diferentes sistemas operacionais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Precisam garantir que os recursos de segurança sejam implementados corretamente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1e19bbfd389_0_221"/>
            <p:cNvSpPr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g1e19bbfd389_0_221"/>
            <p:cNvSpPr txBox="1"/>
            <p:nvPr/>
          </p:nvSpPr>
          <p:spPr>
            <a:xfrm>
              <a:off x="0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nativo pode oferecer uma funcionalidade mais rica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Acesso a câmera para digitalização de cheques ou reconhecimento facial para autenticação de usuários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mais vulnerável a ataques de segurança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1e19bbfd389_0_221"/>
            <p:cNvSpPr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g1e19bbfd389_0_221"/>
            <p:cNvSpPr txBox="1"/>
            <p:nvPr/>
          </p:nvSpPr>
          <p:spPr>
            <a:xfrm>
              <a:off x="7347721" y="0"/>
              <a:ext cx="4069800" cy="20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Um aplicativo bancário web pode ser menos suscetível a vulnerabilidades de segurança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Não oferece a mesma funcionalidade rica de um aplicativo nativo</a:t>
              </a:r>
              <a:endParaRPr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9bbfd389_0_236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65" name="Google Shape;165;g1e19bbfd389_0_236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66" name="Google Shape;166;g1e19bbfd389_0_236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E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tapa de </a:t>
            </a:r>
            <a:r>
              <a:rPr lang="pt-BR" sz="3000" b="1">
                <a:solidFill>
                  <a:srgbClr val="374151"/>
                </a:solidFill>
              </a:rPr>
              <a:t>Identificação do sistema</a:t>
            </a:r>
            <a:endParaRPr sz="3000" b="1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Primeira etapa do 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processo de desenvolvimento seguro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Nessa etapa, é importante </a:t>
            </a:r>
            <a:r>
              <a:rPr lang="pt-BR" sz="3000" b="1">
                <a:solidFill>
                  <a:srgbClr val="374151"/>
                </a:solidFill>
              </a:rPr>
              <a:t>identificar:</a:t>
            </a:r>
            <a:endParaRPr sz="3000" b="1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componentes do sistema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</a:rPr>
              <a:t>interação entre componentes do sistema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Calibri"/>
              <a:buChar char="○"/>
            </a:pP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possíveis ameaças ao</a:t>
            </a:r>
            <a:r>
              <a:rPr lang="pt-BR" sz="3000">
                <a:solidFill>
                  <a:srgbClr val="374151"/>
                </a:solidFill>
              </a:rPr>
              <a:t>s componentes</a:t>
            </a:r>
            <a:r>
              <a:rPr lang="pt-BR" sz="3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que podem afetar a segurança do sistema como um todo</a:t>
            </a:r>
            <a:endParaRPr sz="3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9bbfd389_0_243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MODELANDO UM SISTEMA SEGURO</a:t>
            </a:r>
            <a:endParaRPr/>
          </a:p>
        </p:txBody>
      </p:sp>
      <p:sp>
        <p:nvSpPr>
          <p:cNvPr id="173" name="Google Shape;173;g1e19bbfd389_0_243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74" name="Google Shape;174;g1e19bbfd389_0_243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374151"/>
                </a:solidFill>
              </a:rPr>
              <a:t>Aplicativo de banco móvel</a:t>
            </a:r>
            <a:r>
              <a:rPr lang="pt-BR" sz="3000">
                <a:solidFill>
                  <a:srgbClr val="374151"/>
                </a:solidFill>
              </a:rPr>
              <a:t>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 b="1">
                <a:solidFill>
                  <a:srgbClr val="374151"/>
                </a:solidFill>
              </a:rPr>
              <a:t>Identificação dos componentes do sistema:</a:t>
            </a:r>
            <a:endParaRPr sz="3000" b="1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Servidor de autenticação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Banco de dados de clientes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Sistema de transferência de fundos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Avaliar as possíveis ameaças a esses componentes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Ataques de phishing 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Instalação de malware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19bbfd389_0_25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81" name="Google Shape;181;g1e19bbfd389_0_25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82" name="Google Shape;182;g1e19bbfd389_0_25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 sz="3000">
              <a:solidFill>
                <a:srgbClr val="37415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Próxima aula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b="1"/>
              <a:t>Processo de Desenvolvimento seguro</a:t>
            </a:r>
            <a:endParaRPr sz="3000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Projeto</a:t>
            </a:r>
            <a:endParaRPr sz="3000"/>
          </a:p>
          <a:p>
            <a:pPr marL="137160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Implementação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729924727_0_12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5" name="Google Shape;255;g23729924727_0_12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56" name="Google Shape;256;g23729924727_0_12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CONHEÇA a ISO 27000: a família de normas que abordam a segurança da informação. Deb SolutionsTI , 21 jul. 2015. Disponível em: &lt;</a:t>
            </a: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https://debsolutionsti.com/iso-27000/</a:t>
            </a:r>
            <a:r>
              <a:rPr lang="pt-BR" sz="2000">
                <a:highlight>
                  <a:srgbClr val="FFFFFF"/>
                </a:highlight>
              </a:rPr>
              <a:t> iso-27000/&gt;.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AUGUSTO, C. Entenda o que é Pentest (Teste de Intrusão), para que serve e como é</a:t>
            </a:r>
            <a:r>
              <a:rPr lang="pt-BR" sz="2000"/>
              <a:t> </a:t>
            </a:r>
            <a:r>
              <a:rPr lang="pt-BR" sz="2000">
                <a:highlight>
                  <a:srgbClr val="FFFFFF"/>
                </a:highlight>
              </a:rPr>
              <a:t>feito.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Ninja do Linux, 10 fev. 2017. Disponível em: &lt;http://ninjadolinux.com.br/o-que--e-pentest/&gt;. Acesso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GOODRICH, M, T.; TAMASSIA, R. Introdução à segurança de computadores. Porto Alegre: Bookman, 2013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>
                <a:highlight>
                  <a:srgbClr val="FFFFFF"/>
                </a:highlight>
              </a:rPr>
              <a:t>CAMPOS, A. Sistema de segurança da informação: controlando riscos. Florianópolis: Visual Books, 2007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https://owasp.org/</a:t>
            </a:r>
            <a:r>
              <a:rPr lang="pt-BR" sz="2000">
                <a:highlight>
                  <a:srgbClr val="FFFFFF"/>
                </a:highlight>
              </a:rPr>
              <a:t> Acessado em: 20 abr 2023.</a:t>
            </a:r>
            <a:endParaRPr sz="2000"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KOLBE JÚNIOR, Armando. Sistema de Segurança da Informação na Era do Conhecimento.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Curitiba: InterSaberes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, 2017.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DONDA, Daniel. </a:t>
            </a:r>
            <a:r>
              <a:rPr lang="pt-BR" sz="2000" b="1">
                <a:solidFill>
                  <a:srgbClr val="222222"/>
                </a:solidFill>
                <a:highlight>
                  <a:srgbClr val="FFFFFF"/>
                </a:highlight>
              </a:rPr>
              <a:t>Guia prático de implementação da LGPD</a:t>
            </a: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</a:rPr>
              <a:t>. Editora Labrador, 2020.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19bbfd389_0_147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DISCIPLINA</a:t>
            </a:r>
            <a:endParaRPr/>
          </a:p>
        </p:txBody>
      </p:sp>
      <p:sp>
        <p:nvSpPr>
          <p:cNvPr id="57" name="Google Shape;57;g1e19bbfd389_0_147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58" name="Google Shape;58;g1e19bbfd389_0_147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O que é Segurança para Sistemas Mobile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Métodos de proteção</a:t>
            </a:r>
            <a:endParaRPr sz="3000" b="1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Design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Implementação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Verificação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 i="1"/>
              <a:t>Release</a:t>
            </a:r>
            <a:endParaRPr sz="3000" b="1" i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Treinamento de Segurança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9bbfd389_0_154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65" name="Google Shape;65;g1e19bbfd389_0_154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6" name="Google Shape;66;g1e19bbfd389_0_154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19bbfd389_0_161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73" name="Google Shape;73;g1e19bbfd389_0_161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4" name="Google Shape;74;g1e19bbfd389_0_161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solidFill>
                  <a:srgbClr val="374151"/>
                </a:solidFill>
              </a:rPr>
              <a:t>Ameaças comuns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Boas práticas</a:t>
            </a:r>
            <a:endParaRPr sz="3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19bbfd389_0_168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AMEAÇAS COMUNS</a:t>
            </a:r>
            <a:endParaRPr/>
          </a:p>
        </p:txBody>
      </p:sp>
      <p:sp>
        <p:nvSpPr>
          <p:cNvPr id="81" name="Google Shape;81;g1e19bbfd389_0_168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2" name="Google Shape;82;g1e19bbfd389_0_168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As ameaças em dispositivos móveis são variadas e constantemente evoluem, portanto, é importante que usuários e empresas estejam </a:t>
            </a:r>
            <a:r>
              <a:rPr lang="pt-BR" sz="3000" u="sng">
                <a:solidFill>
                  <a:srgbClr val="374151"/>
                </a:solidFill>
              </a:rPr>
              <a:t>cientes das principais ameaças</a:t>
            </a:r>
            <a:r>
              <a:rPr lang="pt-BR" sz="3000">
                <a:solidFill>
                  <a:srgbClr val="374151"/>
                </a:solidFill>
              </a:rPr>
              <a:t> e saibam como se proteger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Malware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Phishing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Ataques de engenharia social</a:t>
            </a:r>
            <a:endParaRPr sz="3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19bbfd389_0_175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BOAS PRÁTICAS</a:t>
            </a:r>
            <a:endParaRPr/>
          </a:p>
        </p:txBody>
      </p:sp>
      <p:sp>
        <p:nvSpPr>
          <p:cNvPr id="89" name="Google Shape;89;g1e19bbfd389_0_175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0" name="Google Shape;90;g1e19bbfd389_0_175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Instalar apenas aplicativos de fontes confiáveis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Manter o sistema operacional e os aplicativos atualizados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senhas fortes, 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Verificar cuidadosamente a autenticidade de mensagens e sites antes de fornecer informações confidenciais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Utilizar soluções de segurança como antivírus e firewalls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9bbfd389_0_280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97" name="Google Shape;97;g1e19bbfd389_0_280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8" name="Google Shape;98;g1e19bbfd389_0_280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 b="1"/>
              <a:t>Processo de Desenvolvimento seguro</a:t>
            </a:r>
            <a:endParaRPr sz="3000" b="1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Identificação do Sistema</a:t>
            </a:r>
            <a:endParaRPr sz="3000"/>
          </a:p>
          <a:p>
            <a:pPr marL="91440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Requisitos</a:t>
            </a:r>
            <a:endParaRPr sz="3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9bbfd389_0_182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TIPOS DE APLICATIVOS MÓVEIS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/>
          </a:p>
        </p:txBody>
      </p:sp>
      <p:sp>
        <p:nvSpPr>
          <p:cNvPr id="105" name="Google Shape;105;g1e19bbfd389_0_182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06" name="Google Shape;106;g1e19bbfd389_0_182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</a:t>
            </a:r>
            <a:r>
              <a:rPr lang="pt-BR" sz="3000" b="1">
                <a:solidFill>
                  <a:srgbClr val="374151"/>
                </a:solidFill>
              </a:rPr>
              <a:t>aplicativos nativos</a:t>
            </a:r>
            <a:r>
              <a:rPr lang="pt-BR" sz="3000">
                <a:solidFill>
                  <a:srgbClr val="374151"/>
                </a:solidFill>
              </a:rPr>
              <a:t> são desenvolvidos especificamente para um sistema operacional, como Android ou iOS, utilizando linguagens de programação nativas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Esses aplicativos são instalados diretamente no dispositivo do usuário e têm acesso completo aos recursos do sistema</a:t>
            </a:r>
            <a:endParaRPr sz="3000">
              <a:solidFill>
                <a:srgbClr val="37415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○"/>
            </a:pPr>
            <a:r>
              <a:rPr lang="pt-BR" sz="3000">
                <a:solidFill>
                  <a:srgbClr val="374151"/>
                </a:solidFill>
              </a:rPr>
              <a:t>Eles podem ser altamente otimizados e oferecer um desempenho excepcional</a:t>
            </a:r>
            <a:endParaRPr sz="3000">
              <a:solidFill>
                <a:srgbClr val="374151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Char char="●"/>
            </a:pPr>
            <a:r>
              <a:rPr lang="pt-BR" sz="3000">
                <a:solidFill>
                  <a:srgbClr val="374151"/>
                </a:solidFill>
              </a:rPr>
              <a:t>Os aplicativos nativos também são mais suscetíveis a vulnerabilidades de segurança, pois têm acesso direto a recursos do sistema, como a câmera, o microfone e a localização do usuário.</a:t>
            </a:r>
            <a:endParaRPr sz="300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200"/>
              <a:buNone/>
            </a:pP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9bbfd389_0_189"/>
          <p:cNvSpPr txBox="1">
            <a:spLocks noGrp="1"/>
          </p:cNvSpPr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APLICATIVOS NATIVOS</a:t>
            </a:r>
            <a:endParaRPr/>
          </a:p>
        </p:txBody>
      </p:sp>
      <p:sp>
        <p:nvSpPr>
          <p:cNvPr id="113" name="Google Shape;113;g1e19bbfd389_0_189"/>
          <p:cNvSpPr txBox="1">
            <a:spLocks noGrp="1"/>
          </p:cNvSpPr>
          <p:nvPr>
            <p:ph type="sldNum" idx="12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14" name="Google Shape;114;g1e19bbfd389_0_189"/>
          <p:cNvSpPr txBox="1">
            <a:spLocks noGrp="1"/>
          </p:cNvSpPr>
          <p:nvPr>
            <p:ph type="body" idx="1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15" name="Google Shape;115;g1e19bbfd389_0_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425" y="1150825"/>
            <a:ext cx="8223150" cy="427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19bbfd389_0_189"/>
          <p:cNvSpPr txBox="1"/>
          <p:nvPr/>
        </p:nvSpPr>
        <p:spPr>
          <a:xfrm>
            <a:off x="3486150" y="5468400"/>
            <a:ext cx="548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https://s2.glbimg.com/mBI8FuGgkbZQjR24j5zTvsF2DeA=/0x0:4160x2160/924x0/smart/filters:strip_icc()/i.s3.glbimg.com/v1/AUTH_08fbf48bc0524877943fe86e43087e7a/internal_photos/bs/2021/Z/o/m8UIKRQRKJ7ep00mi5Jg/instagram-lite-1.png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Macintosh PowerPoint</Application>
  <PresentationFormat>Widescreen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Tema do Office</vt:lpstr>
      <vt:lpstr>Tema do Office</vt:lpstr>
      <vt:lpstr>Segurança para Sistemas Mobile</vt:lpstr>
      <vt:lpstr>CONTEÚDO DA DISCIPLINA</vt:lpstr>
      <vt:lpstr>CONTEÚDO DA AULA</vt:lpstr>
      <vt:lpstr>RELEMBRANDO</vt:lpstr>
      <vt:lpstr>AMEAÇAS COMUNS</vt:lpstr>
      <vt:lpstr>BOAS PRÁTICAS</vt:lpstr>
      <vt:lpstr>CONTEÚDO DA AULA</vt:lpstr>
      <vt:lpstr>TIPOS DE APLICATIVOS MÓVEIS </vt:lpstr>
      <vt:lpstr>APLICATIVOS NATIVOS</vt:lpstr>
      <vt:lpstr>TIPOS DE APLICATIVOS MÓVEIS </vt:lpstr>
      <vt:lpstr>APLICATIVOS WEB</vt:lpstr>
      <vt:lpstr>TIPOS DE APLICATIVOS MÓVEIS</vt:lpstr>
      <vt:lpstr>VAMOS PENSAR</vt:lpstr>
      <vt:lpstr>MODELANDO UM SISTEMA SEGURO</vt:lpstr>
      <vt:lpstr>MODELANDO UM SISTEMA SEGURO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para Sistemas Mobile</dc:title>
  <dc:creator>Sandro Pavan</dc:creator>
  <cp:lastModifiedBy>João Choma</cp:lastModifiedBy>
  <cp:revision>1</cp:revision>
  <dcterms:created xsi:type="dcterms:W3CDTF">2022-03-28T12:51:30Z</dcterms:created>
  <dcterms:modified xsi:type="dcterms:W3CDTF">2023-04-27T18:04:09Z</dcterms:modified>
</cp:coreProperties>
</file>