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0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FU0RfFJ5jzO0p4jRXyZgV3AQN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e19b619711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1e19b61971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19b61971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e19b619711_0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1e19b619711_0_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19b619711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e19b619711_0_2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e19b619711_0_2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19b61971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e19b619711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1e19b619711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19b61971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e19b619711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1e19b619711_0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19b619711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e19b619711_0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1e19b619711_0_2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19b61971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e19b619711_0_2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1e19b619711_0_2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19b619711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e19b619711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1e19b619711_0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19b61971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e19b619711_0_2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1e19b619711_0_2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19b619711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e19b619711_0_2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1e19b619711_0_2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72992472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23729924727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23729924727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e19b61971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1e19b619711_0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g1e19b619711_0_1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19b61971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1e19b619711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1e19b619711_0_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19b61971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19b619711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e19b619711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9b61971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9b619711_0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9b619711_0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19b619711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e19b619711_0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1e19b619711_0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19b61971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e19b619711_0_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1e19b619711_0_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19b61971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19b619711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1e19b619711_0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19b61971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19b619711_0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e19b619711_0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9662325" y="78740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/>
          </a:p>
        </p:txBody>
      </p:sp>
      <p:sp>
        <p:nvSpPr>
          <p:cNvPr id="21" name="Google Shape;21;p8"/>
          <p:cNvSpPr txBox="1"/>
          <p:nvPr/>
        </p:nvSpPr>
        <p:spPr>
          <a:xfrm>
            <a:off x="10198100" y="1183597"/>
            <a:ext cx="10502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e19b619711_0_288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e19b619711_0_288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e19b619711_0_291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e19b619711_0_291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g1e19b619711_0_291"/>
          <p:cNvSpPr txBox="1"/>
          <p:nvPr/>
        </p:nvSpPr>
        <p:spPr>
          <a:xfrm>
            <a:off x="9662325" y="787400"/>
            <a:ext cx="162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e19b619711_0_291"/>
          <p:cNvSpPr txBox="1"/>
          <p:nvPr/>
        </p:nvSpPr>
        <p:spPr>
          <a:xfrm>
            <a:off x="10198100" y="1183597"/>
            <a:ext cx="105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e19b619711_0_296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e19b619711_0_296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2" name="Google Shape;42;g1e19b619711_0_296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605517" y="6472327"/>
            <a:ext cx="5659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e19b619711_0_2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g1e19b619711_0_2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1e19b619711_0_283"/>
          <p:cNvSpPr txBox="1">
            <a:spLocks noGrp="1"/>
          </p:cNvSpPr>
          <p:nvPr>
            <p:ph type="sldNum" idx="12"/>
          </p:nvPr>
        </p:nvSpPr>
        <p:spPr>
          <a:xfrm>
            <a:off x="11605517" y="6472327"/>
            <a:ext cx="56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" name="Google Shape;30;g1e19b619711_0_2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bsolutionsti.com/iso-2700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wasp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19b619711_0_150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69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FFFFFF"/>
                </a:highlight>
              </a:rPr>
              <a:t>Segurança para Sistemas Mobile</a:t>
            </a:r>
            <a:endParaRPr/>
          </a:p>
        </p:txBody>
      </p:sp>
      <p:sp>
        <p:nvSpPr>
          <p:cNvPr id="48" name="Google Shape;48;g1e19b619711_0_150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Prof. Me. João Choma Neto</a:t>
            </a:r>
            <a:endParaRPr/>
          </a:p>
        </p:txBody>
      </p:sp>
      <p:sp>
        <p:nvSpPr>
          <p:cNvPr id="49" name="Google Shape;49;g1e19b619711_0_150"/>
          <p:cNvSpPr txBox="1"/>
          <p:nvPr/>
        </p:nvSpPr>
        <p:spPr>
          <a:xfrm>
            <a:off x="11023600" y="792914"/>
            <a:ext cx="5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1e19b619711_0_150"/>
          <p:cNvSpPr txBox="1"/>
          <p:nvPr/>
        </p:nvSpPr>
        <p:spPr>
          <a:xfrm>
            <a:off x="10998200" y="1197303"/>
            <a:ext cx="5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19b619711_0_214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REQUISITOS DO PROCESSO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129" name="Google Shape;129;g1e19b619711_0_214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30" name="Google Shape;130;g1e19b619711_0_214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374151"/>
                </a:solidFill>
              </a:rPr>
              <a:t>Alguns exemplos de requisitos de segurança para aplicativos móveis incluem: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Autenticação segura do usuário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Proteção de dados sensíveis, como senhas e informações de pagamento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Restrição de acesso a recursos do dispositivo, como a câmera ou o microfone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9b619711_0_221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REQUISITOS DO PROCESSO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137" name="Google Shape;137;g1e19b619711_0_221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38" name="Google Shape;138;g1e19b619711_0_221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374151"/>
                </a:solidFill>
              </a:rPr>
              <a:t>Alguns exemplos de requisitos de segurança para aplicativos móveis incluem: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Criptografia de dados em repouso e em trânsito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Detecção e prevenção de ataques de injeção de código, como SQL injection ou cross-site scripting (XSS)</a:t>
            </a:r>
            <a:endParaRPr sz="300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19b619711_0_228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MODELANDO UM SISTEMA SEGURO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145" name="Google Shape;145;g1e19b619711_0_228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46" name="Google Shape;146;g1e19b619711_0_228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Etapa do </a:t>
            </a:r>
            <a:r>
              <a:rPr lang="pt-BR" sz="3000" b="1">
                <a:solidFill>
                  <a:srgbClr val="374151"/>
                </a:solidFill>
              </a:rPr>
              <a:t>projeto</a:t>
            </a:r>
            <a:r>
              <a:rPr lang="pt-BR" sz="3000">
                <a:solidFill>
                  <a:srgbClr val="374151"/>
                </a:solidFill>
              </a:rPr>
              <a:t> no processo de desenvolvimento seguro de aplicativos móveis é crucial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Dos desenvolvedores devem: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Ter uma compreensão clara dos requisitos de segurança 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Entender a arquitetura do sistema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Definir todos os pontos que devem incluir os requisitos de segurança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19b619711_0_235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53" name="Google Shape;153;g1e19b619711_0_235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54" name="Google Shape;154;g1e19b619711_0_235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Práticas recomendadas:</a:t>
            </a:r>
            <a:endParaRPr sz="3000">
              <a:solidFill>
                <a:srgbClr val="374151"/>
              </a:solidFill>
            </a:endParaRPr>
          </a:p>
          <a:p>
            <a:pPr marL="9144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AutoNum type="arabicPeriod"/>
            </a:pPr>
            <a:r>
              <a:rPr lang="pt-BR" sz="3000">
                <a:solidFill>
                  <a:srgbClr val="374151"/>
                </a:solidFill>
              </a:rPr>
              <a:t>Modelagem de ameaças: é importante identificar as ameaças potenciais que o aplicativo pode enfrentar. Isso ajuda a entender as áreas de risco</a:t>
            </a:r>
            <a:endParaRPr sz="3000">
              <a:solidFill>
                <a:srgbClr val="374151"/>
              </a:solidFill>
            </a:endParaRPr>
          </a:p>
          <a:p>
            <a:pPr marL="9144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AutoNum type="arabicPeriod"/>
            </a:pPr>
            <a:r>
              <a:rPr lang="pt-BR" sz="3000">
                <a:solidFill>
                  <a:srgbClr val="374151"/>
                </a:solidFill>
              </a:rPr>
              <a:t>Controle de acesso: os desenvolvedores devem projetar o aplicativo para limitar o acesso não autorizado. Isso pode incluir a autenticação do usuário e a atribuição de privilégios de acesso limitados para usuários diferentes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19b619711_0_242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61" name="Google Shape;161;g1e19b619711_0_242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62" name="Google Shape;162;g1e19b619711_0_242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Práticas recomendadas:</a:t>
            </a:r>
            <a:endParaRPr sz="3000">
              <a:solidFill>
                <a:srgbClr val="374151"/>
              </a:solidFill>
            </a:endParaRPr>
          </a:p>
          <a:p>
            <a:pPr marL="9144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AutoNum type="arabicPeriod"/>
            </a:pPr>
            <a:r>
              <a:rPr lang="pt-BR" sz="3000">
                <a:solidFill>
                  <a:srgbClr val="374151"/>
                </a:solidFill>
              </a:rPr>
              <a:t>Comunicações seguras: é importante que as comunicações entre o aplicativo e outros sistemas sejam seguras e criptografadas. Isso evita a interceptação de informações sensíveis</a:t>
            </a:r>
            <a:endParaRPr sz="3000">
              <a:solidFill>
                <a:srgbClr val="374151"/>
              </a:solidFill>
            </a:endParaRPr>
          </a:p>
          <a:p>
            <a:pPr marL="9144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AutoNum type="arabicPeriod"/>
            </a:pPr>
            <a:r>
              <a:rPr lang="pt-BR" sz="3000">
                <a:solidFill>
                  <a:srgbClr val="374151"/>
                </a:solidFill>
              </a:rPr>
              <a:t>Prevenção de erros de segurança: os desenvolvedores devem criar um design que evite erros comuns de segurança, como falhas de injeção de SQL ou cross-site scripting (XSS)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19b619711_0_249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69" name="Google Shape;169;g1e19b619711_0_249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170" name="Google Shape;170;g1e19b619711_0_249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Práticas recomendadas:</a:t>
            </a:r>
            <a:endParaRPr sz="3000">
              <a:solidFill>
                <a:srgbClr val="374151"/>
              </a:solidFill>
            </a:endParaRPr>
          </a:p>
          <a:p>
            <a:pPr marL="9144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AutoNum type="arabicPeriod"/>
            </a:pPr>
            <a:r>
              <a:rPr lang="pt-BR" sz="3000">
                <a:solidFill>
                  <a:srgbClr val="374151"/>
                </a:solidFill>
              </a:rPr>
              <a:t>Teste de segurança: os desenvolvedores devem realizar testes de segurança durante o estágio de design para identificar possíveis vulnerabilidades. Isso pode incluir e testes de segurança automatizados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9b619711_0_256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177" name="Google Shape;177;g1e19b619711_0_256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178" name="Google Shape;178;g1e19b619711_0_256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Etapa de </a:t>
            </a:r>
            <a:r>
              <a:rPr lang="pt-BR" sz="3000" b="1">
                <a:solidFill>
                  <a:srgbClr val="374151"/>
                </a:solidFill>
              </a:rPr>
              <a:t>implementação</a:t>
            </a:r>
            <a:r>
              <a:rPr lang="pt-BR" sz="3000">
                <a:solidFill>
                  <a:srgbClr val="374151"/>
                </a:solidFill>
              </a:rPr>
              <a:t> transformam o projeto em código executável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É importante que as práticas de segurança sejam aplicadas corretamente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Os desenvolvedores devem estar cientes das ameaças de segurança e dos possíveis ataques que podem ser direcionados para a aplicação móvel</a:t>
            </a:r>
            <a:endParaRPr sz="300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19b619711_0_263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185" name="Google Shape;185;g1e19b619711_0_263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186" name="Google Shape;186;g1e19b619711_0_263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Uma das práticas recomendadas para a implementação segura: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Evitar injeção maliciosa de SQL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Evitar Cross-site scripting (XSS)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Evitar buffer overflow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Utilização de frameworks de segurança para aplicativos móveis, como o OWASP Mobile Security Project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19b619711_0_270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93" name="Google Shape;193;g1e19b619711_0_270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194" name="Google Shape;194;g1e19b619711_0_270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Projeto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Implementação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Próxima aula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 b="1"/>
              <a:t>Processo de Desenvolvimento seguro</a:t>
            </a:r>
            <a:endParaRPr sz="3000" b="1"/>
          </a:p>
          <a:p>
            <a:pPr marL="137160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Identificação do Sistema</a:t>
            </a:r>
            <a:endParaRPr sz="3000"/>
          </a:p>
          <a:p>
            <a:pPr marL="137160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Requisitos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729924727_0_122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55" name="Google Shape;255;g23729924727_0_122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256" name="Google Shape;256;g23729924727_0_122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CONHEÇA a ISO 27000: a família de normas que abordam a segurança da informação. Deb SolutionsTI , 21 jul. 2015. Disponível em: &lt;</a:t>
            </a:r>
            <a:r>
              <a:rPr lang="pt-BR" sz="2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https://debsolutionsti.com/iso-27000/</a:t>
            </a:r>
            <a:r>
              <a:rPr lang="pt-BR" sz="2000">
                <a:highlight>
                  <a:srgbClr val="FFFFFF"/>
                </a:highlight>
              </a:rPr>
              <a:t> iso-27000/&gt;. Acesso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AUGUSTO, C. Entenda o que é Pentest (Teste de Intrusão), para que serve e como é</a:t>
            </a:r>
            <a:r>
              <a:rPr lang="pt-BR" sz="2000"/>
              <a:t> </a:t>
            </a:r>
            <a:r>
              <a:rPr lang="pt-BR" sz="2000">
                <a:highlight>
                  <a:srgbClr val="FFFFFF"/>
                </a:highlight>
              </a:rPr>
              <a:t>feito.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Ninja do Linux, 10 fev. 2017. Disponível em: &lt;http://ninjadolinux.com.br/o-que--e-pentest/&gt;. Acesso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GOODRICH, M, T.; TAMASSIA, R. Introdução à segurança de computadores. Porto Alegre: Bookman, 2013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CAMPOS, A. Sistema de segurança da informação: controlando riscos. Florianópolis: Visual Books, 2007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https://owasp.org/</a:t>
            </a:r>
            <a:r>
              <a:rPr lang="pt-BR" sz="2000">
                <a:highlight>
                  <a:srgbClr val="FFFFFF"/>
                </a:highlight>
              </a:rPr>
              <a:t> Acessado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KOLBE JÚNIOR, Armando. Sistema de Segurança da Informação na Era do Conhecimento. </a:t>
            </a:r>
            <a:r>
              <a:rPr lang="pt-BR" sz="2000" b="1">
                <a:solidFill>
                  <a:srgbClr val="222222"/>
                </a:solidFill>
                <a:highlight>
                  <a:srgbClr val="FFFFFF"/>
                </a:highlight>
              </a:rPr>
              <a:t>Curitiba: InterSaberes</a:t>
            </a: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, 2017.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DONDA, Daniel. </a:t>
            </a:r>
            <a:r>
              <a:rPr lang="pt-BR" sz="2000" b="1">
                <a:solidFill>
                  <a:srgbClr val="222222"/>
                </a:solidFill>
                <a:highlight>
                  <a:srgbClr val="FFFFFF"/>
                </a:highlight>
              </a:rPr>
              <a:t>Guia prático de implementação da LGPD</a:t>
            </a: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. Editora Labrador, 2020.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19b619711_0_157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DISCIPLINA</a:t>
            </a:r>
            <a:endParaRPr/>
          </a:p>
        </p:txBody>
      </p:sp>
      <p:sp>
        <p:nvSpPr>
          <p:cNvPr id="57" name="Google Shape;57;g1e19b619711_0_157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58" name="Google Shape;58;g1e19b619711_0_157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O que é Segurança para Sistemas Mobile</a:t>
            </a:r>
            <a:endParaRPr sz="3000" b="1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Métodos de proteção</a:t>
            </a:r>
            <a:endParaRPr sz="3000" b="1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 b="1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Identificação do Sistema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Requisitos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Design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Implementação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Verificação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 i="1"/>
              <a:t>Release</a:t>
            </a:r>
            <a:endParaRPr sz="3000" b="1" i="1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Treinamento de Segurança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9b619711_0_164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65" name="Google Shape;65;g1e19b619711_0_164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66" name="Google Shape;66;g1e19b619711_0_164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Projeto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Implementação</a:t>
            </a:r>
            <a:endParaRPr sz="3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19b619711_0_171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  <p:sp>
        <p:nvSpPr>
          <p:cNvPr id="73" name="Google Shape;73;g1e19b619711_0_171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74" name="Google Shape;74;g1e19b619711_0_171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 b="1"/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Identificação do Sistema</a:t>
            </a:r>
            <a:endParaRPr sz="3000"/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Requisitos</a:t>
            </a:r>
            <a:endParaRPr sz="3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19b619711_0_178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VAMOS PENSAR</a:t>
            </a:r>
            <a:endParaRPr/>
          </a:p>
        </p:txBody>
      </p:sp>
      <p:sp>
        <p:nvSpPr>
          <p:cNvPr id="81" name="Google Shape;81;g1e19b619711_0_178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grpSp>
        <p:nvGrpSpPr>
          <p:cNvPr id="82" name="Google Shape;82;g1e19b619711_0_178"/>
          <p:cNvGrpSpPr/>
          <p:nvPr/>
        </p:nvGrpSpPr>
        <p:grpSpPr>
          <a:xfrm>
            <a:off x="571500" y="1438275"/>
            <a:ext cx="11417521" cy="4924560"/>
            <a:chOff x="0" y="0"/>
            <a:chExt cx="11417521" cy="4924560"/>
          </a:xfrm>
        </p:grpSpPr>
        <p:sp>
          <p:nvSpPr>
            <p:cNvPr id="83" name="Google Shape;83;g1e19b619711_0_178"/>
            <p:cNvSpPr/>
            <p:nvPr/>
          </p:nvSpPr>
          <p:spPr>
            <a:xfrm>
              <a:off x="5556290" y="0"/>
              <a:ext cx="3826200" cy="492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345A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4" name="Google Shape;84;g1e19b619711_0_178"/>
            <p:cNvSpPr/>
            <p:nvPr/>
          </p:nvSpPr>
          <p:spPr>
            <a:xfrm>
              <a:off x="2034839" y="0"/>
              <a:ext cx="3521400" cy="492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345A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" name="Google Shape;85;g1e19b619711_0_178"/>
            <p:cNvSpPr/>
            <p:nvPr/>
          </p:nvSpPr>
          <p:spPr>
            <a:xfrm>
              <a:off x="3521451" y="2889660"/>
              <a:ext cx="4069800" cy="2034900"/>
            </a:xfrm>
            <a:prstGeom prst="rect">
              <a:avLst/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1e19b619711_0_178"/>
            <p:cNvSpPr txBox="1"/>
            <p:nvPr/>
          </p:nvSpPr>
          <p:spPr>
            <a:xfrm>
              <a:off x="3521451" y="2889660"/>
              <a:ext cx="40698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 aplicativo bancário híbrido oferece uma experiência consistente em diferentes sistemas operacionais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Precisam garantir que os recursos de segurança sejam implementados corretamente</a:t>
              </a: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g1e19b619711_0_178"/>
            <p:cNvSpPr/>
            <p:nvPr/>
          </p:nvSpPr>
          <p:spPr>
            <a:xfrm>
              <a:off x="0" y="0"/>
              <a:ext cx="4069800" cy="2034900"/>
            </a:xfrm>
            <a:prstGeom prst="rect">
              <a:avLst/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1e19b619711_0_178"/>
            <p:cNvSpPr txBox="1"/>
            <p:nvPr/>
          </p:nvSpPr>
          <p:spPr>
            <a:xfrm>
              <a:off x="0" y="0"/>
              <a:ext cx="40698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 aplicativo bancário nativo pode oferecer uma funcionalidade mais rica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Acesso a câmera para digitalização de cheques ou reconhecimento facial para autenticação de usuários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É mais vulnerável a ataques de segurança</a:t>
              </a: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g1e19b619711_0_178"/>
            <p:cNvSpPr/>
            <p:nvPr/>
          </p:nvSpPr>
          <p:spPr>
            <a:xfrm>
              <a:off x="7347721" y="0"/>
              <a:ext cx="4069800" cy="2034900"/>
            </a:xfrm>
            <a:prstGeom prst="rect">
              <a:avLst/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g1e19b619711_0_178"/>
            <p:cNvSpPr txBox="1"/>
            <p:nvPr/>
          </p:nvSpPr>
          <p:spPr>
            <a:xfrm>
              <a:off x="7347721" y="0"/>
              <a:ext cx="40698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 aplicativo bancário web pode ser menos suscetível a vulnerabilidades de segurança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Não oferece a mesma funcionalidade rica de um aplicativo nativo</a:t>
              </a: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19b619711_0_193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97" name="Google Shape;97;g1e19b619711_0_193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98" name="Google Shape;98;g1e19b619711_0_193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>
                <a:solidFill>
                  <a:srgbClr val="374151"/>
                </a:solidFill>
              </a:rPr>
              <a:t>Aplicativo de banco móvel</a:t>
            </a:r>
            <a:r>
              <a:rPr lang="pt-BR" sz="3000">
                <a:solidFill>
                  <a:srgbClr val="374151"/>
                </a:solidFill>
              </a:rPr>
              <a:t> 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 b="1">
                <a:solidFill>
                  <a:srgbClr val="374151"/>
                </a:solidFill>
              </a:rPr>
              <a:t>Identificação dos componentes do sistema:</a:t>
            </a:r>
            <a:endParaRPr sz="3000" b="1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Servidor de autenticação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Banco de dados de clientes 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Sistema de transferência de fundos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Avaliar as possíveis ameaças a esses componentes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Ataques de phishing 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Instalação de malware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19b619711_0_300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105" name="Google Shape;105;g1e19b619711_0_300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06" name="Google Shape;106;g1e19b619711_0_300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Projeto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Implementação</a:t>
            </a:r>
            <a:endParaRPr sz="3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19b619711_0_200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113" name="Google Shape;113;g1e19b619711_0_200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14" name="Google Shape;114;g1e19b619711_0_200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Na etapa de </a:t>
            </a:r>
            <a:r>
              <a:rPr lang="pt-BR" sz="3000" b="1">
                <a:solidFill>
                  <a:srgbClr val="374151"/>
                </a:solidFill>
              </a:rPr>
              <a:t>requisitos do processo</a:t>
            </a:r>
            <a:r>
              <a:rPr lang="pt-BR" sz="3000">
                <a:solidFill>
                  <a:srgbClr val="374151"/>
                </a:solidFill>
              </a:rPr>
              <a:t> de desenvolvimento seguro, o objetivo é garantir que a segurança seja considerada desde o início do projeto 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Isso envolve a definição: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Requisitos de segurança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Identificação de ameaças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Identificação de riscos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Análise de vulnerabilidades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19b619711_0_207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121" name="Google Shape;121;g1e19b619711_0_207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22" name="Google Shape;122;g1e19b619711_0_207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Para definir requisitos de segurança podemos utilizar as diretrizes de segurança de dispositivos móveis, como as fornecidas pela OWASP (Open Web Application Security Project) Mobile Top Ten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u="sng">
                <a:solidFill>
                  <a:schemeClr val="hlink"/>
                </a:solidFill>
                <a:hlinkClick r:id="rId3"/>
              </a:rPr>
              <a:t>https://owasp.org/</a:t>
            </a:r>
            <a:r>
              <a:rPr lang="pt-BR" sz="3000">
                <a:solidFill>
                  <a:srgbClr val="374151"/>
                </a:solidFill>
              </a:rPr>
              <a:t> 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Essas diretrizes fornecem uma lista de ameaças comuns em dispositivos móveis, bem como as melhores práticas para mitigá-las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Microsoft Macintosh PowerPoint</Application>
  <PresentationFormat>Widescreen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Tema do Office</vt:lpstr>
      <vt:lpstr>Tema do Office</vt:lpstr>
      <vt:lpstr>Segurança para Sistemas Mobile</vt:lpstr>
      <vt:lpstr>CONTEÚDO DA DISCIPLINA</vt:lpstr>
      <vt:lpstr>CONTEÚDO DA AULA</vt:lpstr>
      <vt:lpstr>RELEMBRANDO</vt:lpstr>
      <vt:lpstr>VAMOS PENSAR</vt:lpstr>
      <vt:lpstr>MODELANDO UM SISTEMA SEGURO</vt:lpstr>
      <vt:lpstr>CONTEÚDO DA AULA</vt:lpstr>
      <vt:lpstr>MODELANDO UM SISTEMA SEGURO</vt:lpstr>
      <vt:lpstr>MODELANDO UM SISTEMA SEGURO</vt:lpstr>
      <vt:lpstr>REQUISITOS DO PROCESSO </vt:lpstr>
      <vt:lpstr>REQUISITOS DO PROCESSO </vt:lpstr>
      <vt:lpstr>MODELANDO UM SISTEMA SEGURO </vt:lpstr>
      <vt:lpstr>PROJETO</vt:lpstr>
      <vt:lpstr>PROJETO</vt:lpstr>
      <vt:lpstr>PROJETO</vt:lpstr>
      <vt:lpstr>MODELANDO UM SISTEMA SEGURO</vt:lpstr>
      <vt:lpstr>MODELANDO UM SISTEMA SEGURO</vt:lpstr>
      <vt:lpstr>CONCLUSÕES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para Sistemas Mobile</dc:title>
  <dc:creator>Sandro Pavan</dc:creator>
  <cp:lastModifiedBy>João Choma</cp:lastModifiedBy>
  <cp:revision>1</cp:revision>
  <dcterms:created xsi:type="dcterms:W3CDTF">2022-03-28T12:51:30Z</dcterms:created>
  <dcterms:modified xsi:type="dcterms:W3CDTF">2023-04-27T18:03:56Z</dcterms:modified>
</cp:coreProperties>
</file>