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2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80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Giww80rSY4V1EYOOLaSDXvI6Z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e198b50ab3_0_1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" name="Google Shape;45;g1e198b50ab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198b50ab3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e198b50ab3_0_1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g1e198b50ab3_0_1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198b50ab3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e198b50ab3_0_1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g1e198b50ab3_0_1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198b50ab3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1e198b50ab3_0_1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g1e198b50ab3_0_1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198b50ab3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e198b50ab3_0_1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g1e198b50ab3_0_1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198b50ab3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1e198b50ab3_0_1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g1e198b50ab3_0_1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198b50ab3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198b50ab3_0_1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1e198b50ab3_0_1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372992472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23729924727_0_1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2" name="Google Shape;252;g23729924727_0_1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e198b50ab3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g1e198b50ab3_0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g1e198b50ab3_0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e198b50ab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1e198b50ab3_0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g1e198b50ab3_0_1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198b50ab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198b50ab3_0_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1e198b50ab3_0_1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198b50ab3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1e198b50ab3_0_2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g1e198b50ab3_0_2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198b50ab3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1e198b50ab3_0_2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1e198b50ab3_0_2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198b50ab3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e198b50ab3_0_2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g1e198b50ab3_0_2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198b50ab3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1e198b50ab3_0_2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g1e198b50ab3_0_2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198b50ab3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e198b50ab3_0_1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g1e198b50ab3_0_1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Encontro ao Vivo">
  <p:cSld name="Capa Encontro ao Vi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>
            <a:spLocks noGrp="1"/>
          </p:cNvSpPr>
          <p:nvPr>
            <p:ph type="title"/>
          </p:nvPr>
        </p:nvSpPr>
        <p:spPr>
          <a:xfrm>
            <a:off x="1574800" y="2143125"/>
            <a:ext cx="9982200" cy="78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body" idx="1"/>
          </p:nvPr>
        </p:nvSpPr>
        <p:spPr>
          <a:xfrm>
            <a:off x="1574800" y="3721100"/>
            <a:ext cx="89281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Aula Conceitual">
  <p:cSld name="Capa Aula Conceitual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1574800" y="2143125"/>
            <a:ext cx="9982200" cy="78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1574800" y="3721100"/>
            <a:ext cx="89281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/>
          <p:nvPr/>
        </p:nvSpPr>
        <p:spPr>
          <a:xfrm>
            <a:off x="9662325" y="787400"/>
            <a:ext cx="162095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1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Unidade: </a:t>
            </a:r>
            <a:endParaRPr/>
          </a:p>
        </p:txBody>
      </p:sp>
      <p:sp>
        <p:nvSpPr>
          <p:cNvPr id="21" name="Google Shape;21;p8"/>
          <p:cNvSpPr txBox="1"/>
          <p:nvPr/>
        </p:nvSpPr>
        <p:spPr>
          <a:xfrm>
            <a:off x="10198100" y="1183597"/>
            <a:ext cx="105028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Aula: 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>
  <p:cSld name="Conteú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Encontro ao Vivo">
  <p:cSld name="Capa Encontro ao Vi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e198b50ab3_0_188"/>
          <p:cNvSpPr txBox="1">
            <a:spLocks noGrp="1"/>
          </p:cNvSpPr>
          <p:nvPr>
            <p:ph type="title"/>
          </p:nvPr>
        </p:nvSpPr>
        <p:spPr>
          <a:xfrm>
            <a:off x="1574800" y="2143125"/>
            <a:ext cx="99822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1e198b50ab3_0_188"/>
          <p:cNvSpPr txBox="1">
            <a:spLocks noGrp="1"/>
          </p:cNvSpPr>
          <p:nvPr>
            <p:ph type="body" idx="1"/>
          </p:nvPr>
        </p:nvSpPr>
        <p:spPr>
          <a:xfrm>
            <a:off x="1574800" y="3721100"/>
            <a:ext cx="89280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Aula Conceitual">
  <p:cSld name="Capa Aula Conceitual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e198b50ab3_0_191"/>
          <p:cNvSpPr txBox="1">
            <a:spLocks noGrp="1"/>
          </p:cNvSpPr>
          <p:nvPr>
            <p:ph type="title"/>
          </p:nvPr>
        </p:nvSpPr>
        <p:spPr>
          <a:xfrm>
            <a:off x="1574800" y="2143125"/>
            <a:ext cx="99822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g1e198b50ab3_0_191"/>
          <p:cNvSpPr txBox="1">
            <a:spLocks noGrp="1"/>
          </p:cNvSpPr>
          <p:nvPr>
            <p:ph type="body" idx="1"/>
          </p:nvPr>
        </p:nvSpPr>
        <p:spPr>
          <a:xfrm>
            <a:off x="1574800" y="3721100"/>
            <a:ext cx="89280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g1e198b50ab3_0_191"/>
          <p:cNvSpPr txBox="1"/>
          <p:nvPr/>
        </p:nvSpPr>
        <p:spPr>
          <a:xfrm>
            <a:off x="9662325" y="787400"/>
            <a:ext cx="1620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1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Unidade: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1e198b50ab3_0_191"/>
          <p:cNvSpPr txBox="1"/>
          <p:nvPr/>
        </p:nvSpPr>
        <p:spPr>
          <a:xfrm>
            <a:off x="10198100" y="1183597"/>
            <a:ext cx="1050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1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Aula: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>
  <p:cSld name="Conteú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e198b50ab3_0_196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g1e198b50ab3_0_196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42" name="Google Shape;42;g1e198b50ab3_0_196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sldNum" idx="12"/>
          </p:nvPr>
        </p:nvSpPr>
        <p:spPr>
          <a:xfrm>
            <a:off x="11605517" y="6472327"/>
            <a:ext cx="5659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e198b50ab3_0_1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g1e198b50ab3_0_18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g1e198b50ab3_0_183"/>
          <p:cNvSpPr txBox="1">
            <a:spLocks noGrp="1"/>
          </p:cNvSpPr>
          <p:nvPr>
            <p:ph type="sldNum" idx="12"/>
          </p:nvPr>
        </p:nvSpPr>
        <p:spPr>
          <a:xfrm>
            <a:off x="11605517" y="6472327"/>
            <a:ext cx="56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0" name="Google Shape;30;g1e198b50ab3_0_1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bsolutionsti.com/iso-2700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owasp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e198b50ab3_0_100"/>
          <p:cNvSpPr txBox="1">
            <a:spLocks noGrp="1"/>
          </p:cNvSpPr>
          <p:nvPr>
            <p:ph type="title"/>
          </p:nvPr>
        </p:nvSpPr>
        <p:spPr>
          <a:xfrm>
            <a:off x="1574800" y="2143125"/>
            <a:ext cx="9969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highlight>
                  <a:srgbClr val="FFFFFF"/>
                </a:highlight>
              </a:rPr>
              <a:t>Segurança para Sistemas Mobile</a:t>
            </a:r>
            <a:endParaRPr/>
          </a:p>
        </p:txBody>
      </p:sp>
      <p:sp>
        <p:nvSpPr>
          <p:cNvPr id="48" name="Google Shape;48;g1e198b50ab3_0_100"/>
          <p:cNvSpPr txBox="1">
            <a:spLocks noGrp="1"/>
          </p:cNvSpPr>
          <p:nvPr>
            <p:ph type="body" idx="1"/>
          </p:nvPr>
        </p:nvSpPr>
        <p:spPr>
          <a:xfrm>
            <a:off x="1574800" y="3721100"/>
            <a:ext cx="89280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Prof. Me. João Choma Neto</a:t>
            </a:r>
            <a:endParaRPr/>
          </a:p>
        </p:txBody>
      </p:sp>
      <p:sp>
        <p:nvSpPr>
          <p:cNvPr id="49" name="Google Shape;49;g1e198b50ab3_0_100"/>
          <p:cNvSpPr txBox="1"/>
          <p:nvPr/>
        </p:nvSpPr>
        <p:spPr>
          <a:xfrm>
            <a:off x="11023600" y="792914"/>
            <a:ext cx="58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1e198b50ab3_0_100"/>
          <p:cNvSpPr txBox="1"/>
          <p:nvPr/>
        </p:nvSpPr>
        <p:spPr>
          <a:xfrm>
            <a:off x="10998200" y="1197303"/>
            <a:ext cx="58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198b50ab3_0_135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VERIFICAÇÃO E VALIDAÇÃO</a:t>
            </a:r>
            <a:endParaRPr/>
          </a:p>
        </p:txBody>
      </p:sp>
      <p:sp>
        <p:nvSpPr>
          <p:cNvPr id="121" name="Google Shape;121;g1e198b50ab3_0_135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sp>
        <p:nvSpPr>
          <p:cNvPr id="122" name="Google Shape;122;g1e198b50ab3_0_135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rgbClr val="374151"/>
                </a:solidFill>
              </a:rPr>
              <a:t>A verificação pode incluir testes automatizados e manuais, bem como análises de código e revisões de projeto</a:t>
            </a:r>
            <a:endParaRPr sz="3000">
              <a:solidFill>
                <a:srgbClr val="37415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rgbClr val="374151"/>
                </a:solidFill>
              </a:rPr>
              <a:t>Técnicas e ferramentas que podem ser usadas na verificação de segurança de software móvel:</a:t>
            </a:r>
            <a:endParaRPr sz="3000">
              <a:solidFill>
                <a:srgbClr val="374151"/>
              </a:solidFill>
            </a:endParaRPr>
          </a:p>
          <a:p>
            <a:pPr marL="457200" lvl="0" indent="-41910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3000"/>
              <a:buFont typeface="Calibri"/>
              <a:buChar char="●"/>
            </a:pPr>
            <a:r>
              <a:rPr lang="pt-BR" sz="3000">
                <a:solidFill>
                  <a:srgbClr val="374151"/>
                </a:solidFill>
              </a:rPr>
              <a:t>Testes de penetração: Esses testes simulam ataques ao software para identificar vulnerabilidades e pontos fracos. Eles podem ser realizados internamente ou por terceiros especializados em segurança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198b50ab3_0_142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VERIFICAÇÃO E VALIDAÇÃO</a:t>
            </a:r>
            <a:endParaRPr/>
          </a:p>
        </p:txBody>
      </p:sp>
      <p:sp>
        <p:nvSpPr>
          <p:cNvPr id="129" name="Google Shape;129;g1e198b50ab3_0_142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sp>
        <p:nvSpPr>
          <p:cNvPr id="130" name="Google Shape;130;g1e198b50ab3_0_142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rgbClr val="374151"/>
                </a:solidFill>
              </a:rPr>
              <a:t>Técnicas e ferramentas que podem ser usadas na verificação de segurança de software móvel:</a:t>
            </a:r>
            <a:endParaRPr sz="3000">
              <a:solidFill>
                <a:srgbClr val="374151"/>
              </a:solidFill>
            </a:endParaRPr>
          </a:p>
          <a:p>
            <a:pPr marL="45720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Font typeface="Calibri"/>
              <a:buChar char="●"/>
            </a:pPr>
            <a:r>
              <a:rPr lang="pt-BR" sz="3000">
                <a:solidFill>
                  <a:srgbClr val="374151"/>
                </a:solidFill>
              </a:rPr>
              <a:t>Testes de unidade: Testes de unidade são realizados em componentes individuais do software, para verificar se eles funcionam corretamente e de forma segura</a:t>
            </a:r>
            <a:endParaRPr sz="3000">
              <a:solidFill>
                <a:srgbClr val="374151"/>
              </a:solidFill>
            </a:endParaRPr>
          </a:p>
          <a:p>
            <a:pPr marL="45720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Font typeface="Calibri"/>
              <a:buChar char="●"/>
            </a:pPr>
            <a:r>
              <a:rPr lang="pt-BR" sz="3000">
                <a:solidFill>
                  <a:srgbClr val="374151"/>
                </a:solidFill>
              </a:rPr>
              <a:t>Análise de código: A análise de código é uma técnica para identificar vulnerabilidades de segurança no código-fonte do software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198b50ab3_0_149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VERIFICAÇÃO E VALIDAÇÃO</a:t>
            </a:r>
            <a:endParaRPr/>
          </a:p>
        </p:txBody>
      </p:sp>
      <p:sp>
        <p:nvSpPr>
          <p:cNvPr id="137" name="Google Shape;137;g1e198b50ab3_0_149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sp>
        <p:nvSpPr>
          <p:cNvPr id="138" name="Google Shape;138;g1e198b50ab3_0_149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rgbClr val="374151"/>
                </a:solidFill>
              </a:rPr>
              <a:t>Técnicas e ferramentas que podem ser usadas na verificação de segurança de software móvel:</a:t>
            </a:r>
            <a:endParaRPr sz="3000">
              <a:solidFill>
                <a:srgbClr val="374151"/>
              </a:solidFill>
            </a:endParaRPr>
          </a:p>
          <a:p>
            <a:pPr marL="45720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Font typeface="Calibri"/>
              <a:buChar char="●"/>
            </a:pPr>
            <a:r>
              <a:rPr lang="pt-BR" sz="3000">
                <a:solidFill>
                  <a:srgbClr val="374151"/>
                </a:solidFill>
              </a:rPr>
              <a:t>Testes de integração: Os testes de integração verificam se os componentes do software funcionam bem juntos e se não há vulnerabilidades quando diferentes partes do sistema interagem</a:t>
            </a:r>
            <a:endParaRPr sz="3000">
              <a:solidFill>
                <a:srgbClr val="374151"/>
              </a:solidFill>
            </a:endParaRPr>
          </a:p>
          <a:p>
            <a:pPr marL="45720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Font typeface="Calibri"/>
              <a:buChar char="●"/>
            </a:pPr>
            <a:r>
              <a:rPr lang="pt-BR" sz="3000">
                <a:solidFill>
                  <a:srgbClr val="374151"/>
                </a:solidFill>
              </a:rPr>
              <a:t>Revisão de projeto: A revisão de design é uma técnica para identificar problemas de segurança em um estágio anterior do processo de desenvolvimento, analisando o projeto do software e identificando possíveis vulnerabilidades</a:t>
            </a:r>
            <a:endParaRPr sz="3000">
              <a:solidFill>
                <a:srgbClr val="374151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200"/>
              <a:buNone/>
            </a:pP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198b50ab3_0_156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MODELANDO UM SISTEMA SEGURO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endParaRPr/>
          </a:p>
        </p:txBody>
      </p:sp>
      <p:sp>
        <p:nvSpPr>
          <p:cNvPr id="145" name="Google Shape;145;g1e198b50ab3_0_156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  <p:sp>
        <p:nvSpPr>
          <p:cNvPr id="146" name="Google Shape;146;g1e198b50ab3_0_156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Na etapa de </a:t>
            </a:r>
            <a:r>
              <a:rPr lang="pt-BR" sz="3000" b="1">
                <a:solidFill>
                  <a:srgbClr val="374151"/>
                </a:solidFill>
              </a:rPr>
              <a:t>Release</a:t>
            </a:r>
            <a:r>
              <a:rPr lang="pt-BR" sz="3000">
                <a:solidFill>
                  <a:srgbClr val="374151"/>
                </a:solidFill>
              </a:rPr>
              <a:t> do processo de desenvolvimento seguro, o objetivo é garantir que o software esteja pronto para ser lançado no mercado</a:t>
            </a:r>
            <a:endParaRPr sz="3000">
              <a:solidFill>
                <a:srgbClr val="374151"/>
              </a:solidFill>
            </a:endParaRPr>
          </a:p>
          <a:p>
            <a:pPr marL="45720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Considerações:</a:t>
            </a:r>
            <a:endParaRPr sz="3000">
              <a:solidFill>
                <a:srgbClr val="374151"/>
              </a:solidFill>
            </a:endParaRPr>
          </a:p>
          <a:p>
            <a:pPr marL="914400" lvl="1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lang="pt-BR" sz="3000">
                <a:solidFill>
                  <a:srgbClr val="374151"/>
                </a:solidFill>
              </a:rPr>
              <a:t>Segurança do usuário final </a:t>
            </a:r>
            <a:endParaRPr sz="3000">
              <a:solidFill>
                <a:srgbClr val="374151"/>
              </a:solidFill>
            </a:endParaRPr>
          </a:p>
          <a:p>
            <a:pPr marL="914400" lvl="1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lang="pt-BR" sz="3000">
                <a:solidFill>
                  <a:srgbClr val="374151"/>
                </a:solidFill>
              </a:rPr>
              <a:t>Proteção contra possíveis vulnerabilidades </a:t>
            </a:r>
            <a:endParaRPr sz="3000">
              <a:solidFill>
                <a:srgbClr val="374151"/>
              </a:solidFill>
            </a:endParaRPr>
          </a:p>
          <a:p>
            <a:pPr marL="914400" lvl="1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lang="pt-BR" sz="3000">
                <a:solidFill>
                  <a:srgbClr val="374151"/>
                </a:solidFill>
              </a:rPr>
              <a:t>Integridade e confidencialidade dos dados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198b50ab3_0_163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RELEASE</a:t>
            </a:r>
            <a:endParaRPr/>
          </a:p>
        </p:txBody>
      </p:sp>
      <p:sp>
        <p:nvSpPr>
          <p:cNvPr id="153" name="Google Shape;153;g1e198b50ab3_0_163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  <p:sp>
        <p:nvSpPr>
          <p:cNvPr id="154" name="Google Shape;154;g1e198b50ab3_0_163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Uma prática de segurança comum na etapa de Release é a assinatura digital do software, que garante que o código não foi adulterado desde a sua criação e que a autoria do software é autêntica</a:t>
            </a:r>
            <a:endParaRPr sz="3000">
              <a:solidFill>
                <a:srgbClr val="374151"/>
              </a:solidFill>
            </a:endParaRPr>
          </a:p>
          <a:p>
            <a:pPr marL="914400" lvl="1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lang="pt-BR" sz="3000">
                <a:solidFill>
                  <a:srgbClr val="374151"/>
                </a:solidFill>
              </a:rPr>
              <a:t>Evitar instalação de malwares</a:t>
            </a:r>
            <a:endParaRPr sz="3000">
              <a:solidFill>
                <a:srgbClr val="374151"/>
              </a:solidFill>
            </a:endParaRPr>
          </a:p>
          <a:p>
            <a:pPr marL="914400" lvl="1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lang="pt-BR" sz="3000">
                <a:solidFill>
                  <a:srgbClr val="374151"/>
                </a:solidFill>
              </a:rPr>
              <a:t>Evitar falsificação</a:t>
            </a:r>
            <a:endParaRPr sz="3000">
              <a:solidFill>
                <a:srgbClr val="374151"/>
              </a:solidFill>
            </a:endParaRPr>
          </a:p>
          <a:p>
            <a:pPr marL="45720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Auditorias ajudam a garantir que o software esteja em conformidade com as leis e regulamentos de privacidade e segurança de dados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198b50ab3_0_170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CONCLUSÕES</a:t>
            </a:r>
            <a:endParaRPr/>
          </a:p>
        </p:txBody>
      </p:sp>
      <p:sp>
        <p:nvSpPr>
          <p:cNvPr id="161" name="Google Shape;161;g1e198b50ab3_0_170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  <p:sp>
        <p:nvSpPr>
          <p:cNvPr id="162" name="Google Shape;162;g1e198b50ab3_0_170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 b="1"/>
              <a:t>Processo de Desenvolvimento seguro</a:t>
            </a:r>
            <a:endParaRPr sz="3000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Verificação</a:t>
            </a:r>
            <a:endParaRPr sz="3000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 i="1"/>
              <a:t>Release</a:t>
            </a:r>
            <a:endParaRPr>
              <a:solidFill>
                <a:srgbClr val="374151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374151"/>
              </a:solidFill>
            </a:endParaRPr>
          </a:p>
          <a:p>
            <a:pPr marL="457200" lvl="0" indent="-431800" algn="just" rtl="0"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3200"/>
              <a:buChar char="●"/>
            </a:pPr>
            <a:r>
              <a:rPr lang="pt-BR">
                <a:solidFill>
                  <a:srgbClr val="374151"/>
                </a:solidFill>
              </a:rPr>
              <a:t>Próxima aula</a:t>
            </a:r>
            <a:endParaRPr>
              <a:solidFill>
                <a:srgbClr val="374151"/>
              </a:solidFill>
            </a:endParaRPr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 b="1"/>
              <a:t>Processo de Desenvolvimento seguro</a:t>
            </a:r>
            <a:endParaRPr sz="3000"/>
          </a:p>
          <a:p>
            <a:pPr marL="137160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pt-BR" sz="3000"/>
              <a:t>Treinamento de Segurança</a:t>
            </a:r>
            <a:endParaRPr sz="3000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Visão geral da unidade</a:t>
            </a:r>
            <a:endParaRPr sz="30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3729924727_0_122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55" name="Google Shape;255;g23729924727_0_122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  <p:sp>
        <p:nvSpPr>
          <p:cNvPr id="256" name="Google Shape;256;g23729924727_0_122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>
                <a:highlight>
                  <a:srgbClr val="FFFFFF"/>
                </a:highlight>
              </a:rPr>
              <a:t>CONHEÇA a ISO 27000: a família de normas que abordam a segurança da informação. Deb SolutionsTI , 21 jul. 2015. Disponível em: &lt;</a:t>
            </a:r>
            <a:r>
              <a:rPr lang="pt-BR" sz="20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https://debsolutionsti.com/iso-27000/</a:t>
            </a:r>
            <a:r>
              <a:rPr lang="pt-BR" sz="2000">
                <a:highlight>
                  <a:srgbClr val="FFFFFF"/>
                </a:highlight>
              </a:rPr>
              <a:t> iso-27000/&gt;. Acesso em: 20 abr 2023.</a:t>
            </a:r>
            <a:endParaRPr sz="2000">
              <a:highlight>
                <a:srgbClr val="FFFFFF"/>
              </a:highlight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>
                <a:highlight>
                  <a:srgbClr val="FFFFFF"/>
                </a:highlight>
              </a:rPr>
              <a:t>AUGUSTO, C. Entenda o que é Pentest (Teste de Intrusão), para que serve e como é</a:t>
            </a:r>
            <a:r>
              <a:rPr lang="pt-BR" sz="2000"/>
              <a:t> </a:t>
            </a:r>
            <a:r>
              <a:rPr lang="pt-BR" sz="2000">
                <a:highlight>
                  <a:srgbClr val="FFFFFF"/>
                </a:highlight>
              </a:rPr>
              <a:t>feito.</a:t>
            </a:r>
            <a:endParaRPr sz="2000">
              <a:highlight>
                <a:srgbClr val="FFFFFF"/>
              </a:highlight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>
                <a:highlight>
                  <a:srgbClr val="FFFFFF"/>
                </a:highlight>
              </a:rPr>
              <a:t>Ninja do Linux, 10 fev. 2017. Disponível em: &lt;http://ninjadolinux.com.br/o-que--e-pentest/&gt;. Acesso em: 20 abr 2023.</a:t>
            </a:r>
            <a:endParaRPr sz="2000">
              <a:highlight>
                <a:srgbClr val="FFFFFF"/>
              </a:highlight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>
                <a:highlight>
                  <a:srgbClr val="FFFFFF"/>
                </a:highlight>
              </a:rPr>
              <a:t>GOODRICH, M, T.; TAMASSIA, R. Introdução à segurança de computadores. Porto Alegre: Bookman, 2013</a:t>
            </a:r>
            <a:endParaRPr sz="2000">
              <a:highlight>
                <a:srgbClr val="FFFFFF"/>
              </a:highlight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>
                <a:highlight>
                  <a:srgbClr val="FFFFFF"/>
                </a:highlight>
              </a:rPr>
              <a:t>CAMPOS, A. Sistema de segurança da informação: controlando riscos. Florianópolis: Visual Books, 2007</a:t>
            </a:r>
            <a:endParaRPr sz="2000">
              <a:highlight>
                <a:srgbClr val="FFFFFF"/>
              </a:highlight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https://owasp.org/</a:t>
            </a:r>
            <a:r>
              <a:rPr lang="pt-BR" sz="2000">
                <a:highlight>
                  <a:srgbClr val="FFFFFF"/>
                </a:highlight>
              </a:rPr>
              <a:t> Acessado em: 20 abr 2023.</a:t>
            </a:r>
            <a:endParaRPr sz="2000">
              <a:highlight>
                <a:srgbClr val="FFFFFF"/>
              </a:highlight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lang="pt-BR" sz="2000">
                <a:solidFill>
                  <a:srgbClr val="222222"/>
                </a:solidFill>
                <a:highlight>
                  <a:srgbClr val="FFFFFF"/>
                </a:highlight>
              </a:rPr>
              <a:t>KOLBE JÚNIOR, Armando. Sistema de Segurança da Informação na Era do Conhecimento. </a:t>
            </a:r>
            <a:r>
              <a:rPr lang="pt-BR" sz="2000" b="1">
                <a:solidFill>
                  <a:srgbClr val="222222"/>
                </a:solidFill>
                <a:highlight>
                  <a:srgbClr val="FFFFFF"/>
                </a:highlight>
              </a:rPr>
              <a:t>Curitiba: InterSaberes</a:t>
            </a:r>
            <a:r>
              <a:rPr lang="pt-BR" sz="2000">
                <a:solidFill>
                  <a:srgbClr val="222222"/>
                </a:solidFill>
                <a:highlight>
                  <a:srgbClr val="FFFFFF"/>
                </a:highlight>
              </a:rPr>
              <a:t>, 2017.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lang="pt-BR" sz="2000">
                <a:solidFill>
                  <a:srgbClr val="222222"/>
                </a:solidFill>
                <a:highlight>
                  <a:srgbClr val="FFFFFF"/>
                </a:highlight>
              </a:rPr>
              <a:t>DONDA, Daniel. </a:t>
            </a:r>
            <a:r>
              <a:rPr lang="pt-BR" sz="2000" b="1">
                <a:solidFill>
                  <a:srgbClr val="222222"/>
                </a:solidFill>
                <a:highlight>
                  <a:srgbClr val="FFFFFF"/>
                </a:highlight>
              </a:rPr>
              <a:t>Guia prático de implementação da LGPD</a:t>
            </a:r>
            <a:r>
              <a:rPr lang="pt-BR" sz="2000">
                <a:solidFill>
                  <a:srgbClr val="222222"/>
                </a:solidFill>
                <a:highlight>
                  <a:srgbClr val="FFFFFF"/>
                </a:highlight>
              </a:rPr>
              <a:t>. Editora Labrador, 2020.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e198b50ab3_0_107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CONTEÚDO DA DISCIPLINA</a:t>
            </a:r>
            <a:endParaRPr/>
          </a:p>
        </p:txBody>
      </p:sp>
      <p:sp>
        <p:nvSpPr>
          <p:cNvPr id="57" name="Google Shape;57;g1e198b50ab3_0_107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sp>
        <p:nvSpPr>
          <p:cNvPr id="58" name="Google Shape;58;g1e198b50ab3_0_107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 b="1"/>
              <a:t>O que é Segurança para Sistemas Mobile</a:t>
            </a:r>
            <a:endParaRPr sz="3000" b="1"/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 b="1"/>
              <a:t>Métodos de proteção</a:t>
            </a:r>
            <a:endParaRPr sz="3000" b="1"/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 b="1"/>
              <a:t>Processo de Desenvolvimento seguro</a:t>
            </a:r>
            <a:endParaRPr sz="3000" b="1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Identificação do Sistema</a:t>
            </a:r>
            <a:endParaRPr sz="3000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Requisitos</a:t>
            </a:r>
            <a:endParaRPr sz="3000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Design</a:t>
            </a:r>
            <a:endParaRPr sz="3000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Implementação</a:t>
            </a:r>
            <a:endParaRPr sz="3000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Verificação</a:t>
            </a:r>
            <a:endParaRPr sz="3000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 i="1"/>
              <a:t>Release</a:t>
            </a:r>
            <a:endParaRPr sz="3000" b="1" i="1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Treinamento de Segurança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198b50ab3_0_114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CONTEÚDO DA AULA</a:t>
            </a:r>
            <a:endParaRPr/>
          </a:p>
        </p:txBody>
      </p:sp>
      <p:sp>
        <p:nvSpPr>
          <p:cNvPr id="65" name="Google Shape;65;g1e198b50ab3_0_114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sp>
        <p:nvSpPr>
          <p:cNvPr id="66" name="Google Shape;66;g1e198b50ab3_0_114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 b="1"/>
              <a:t>Processo de Desenvolvimento seguro</a:t>
            </a:r>
            <a:endParaRPr sz="3000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Verificação</a:t>
            </a:r>
            <a:endParaRPr sz="3000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 i="1"/>
              <a:t>Release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198b50ab3_0_121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RELEMBRANDO</a:t>
            </a:r>
            <a:endParaRPr/>
          </a:p>
        </p:txBody>
      </p:sp>
      <p:sp>
        <p:nvSpPr>
          <p:cNvPr id="73" name="Google Shape;73;g1e198b50ab3_0_121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sp>
        <p:nvSpPr>
          <p:cNvPr id="74" name="Google Shape;74;g1e198b50ab3_0_121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 b="1"/>
              <a:t>Processo de Desenvolvimento seguro</a:t>
            </a:r>
            <a:endParaRPr sz="3000" b="1"/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Identificação do Sistema</a:t>
            </a:r>
            <a:endParaRPr sz="3000"/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Requisitos</a:t>
            </a:r>
            <a:endParaRPr sz="3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198b50ab3_0_200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REQUISITOS DO PROCESSO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endParaRPr/>
          </a:p>
        </p:txBody>
      </p:sp>
      <p:sp>
        <p:nvSpPr>
          <p:cNvPr id="81" name="Google Shape;81;g1e198b50ab3_0_200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82" name="Google Shape;82;g1e198b50ab3_0_200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rgbClr val="374151"/>
                </a:solidFill>
              </a:rPr>
              <a:t>Alguns exemplos de requisitos de segurança para aplicativos móveis incluem:</a:t>
            </a:r>
            <a:endParaRPr sz="3000">
              <a:solidFill>
                <a:srgbClr val="374151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3000"/>
              <a:buFont typeface="Calibri"/>
              <a:buChar char="●"/>
            </a:pPr>
            <a:r>
              <a:rPr lang="pt-BR" sz="3000">
                <a:solidFill>
                  <a:srgbClr val="374151"/>
                </a:solidFill>
              </a:rPr>
              <a:t>Autenticação segura do usuário</a:t>
            </a:r>
            <a:endParaRPr sz="3000">
              <a:solidFill>
                <a:srgbClr val="374151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Font typeface="Calibri"/>
              <a:buChar char="●"/>
            </a:pPr>
            <a:r>
              <a:rPr lang="pt-BR" sz="3000">
                <a:solidFill>
                  <a:srgbClr val="374151"/>
                </a:solidFill>
              </a:rPr>
              <a:t>Proteção de dados sensíveis, como senhas e informações de pagamento</a:t>
            </a:r>
            <a:endParaRPr sz="3000">
              <a:solidFill>
                <a:srgbClr val="374151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Font typeface="Calibri"/>
              <a:buChar char="●"/>
            </a:pPr>
            <a:r>
              <a:rPr lang="pt-BR" sz="3000">
                <a:solidFill>
                  <a:srgbClr val="374151"/>
                </a:solidFill>
              </a:rPr>
              <a:t>Restrição de acesso a recursos do dispositivo, como a câmera ou o microfone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198b50ab3_0_207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REQUISITOS DO PROCESSO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endParaRPr/>
          </a:p>
        </p:txBody>
      </p:sp>
      <p:sp>
        <p:nvSpPr>
          <p:cNvPr id="89" name="Google Shape;89;g1e198b50ab3_0_207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sp>
        <p:nvSpPr>
          <p:cNvPr id="90" name="Google Shape;90;g1e198b50ab3_0_207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rgbClr val="374151"/>
                </a:solidFill>
              </a:rPr>
              <a:t>Alguns exemplos de requisitos de segurança para aplicativos móveis incluem:</a:t>
            </a:r>
            <a:endParaRPr sz="3000">
              <a:solidFill>
                <a:srgbClr val="374151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Criptografia de dados em repouso e em trânsito</a:t>
            </a:r>
            <a:endParaRPr sz="3000">
              <a:solidFill>
                <a:srgbClr val="374151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Font typeface="Calibri"/>
              <a:buChar char="●"/>
            </a:pPr>
            <a:r>
              <a:rPr lang="pt-BR" sz="3000">
                <a:solidFill>
                  <a:srgbClr val="374151"/>
                </a:solidFill>
              </a:rPr>
              <a:t>Detecção e prevenção de ataques de injeção de código, como SQL injection ou cross-site scripting (XSS)</a:t>
            </a:r>
            <a:endParaRPr sz="3000">
              <a:solidFill>
                <a:srgbClr val="37415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198b50ab3_0_231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PROJETO</a:t>
            </a:r>
            <a:endParaRPr/>
          </a:p>
        </p:txBody>
      </p:sp>
      <p:sp>
        <p:nvSpPr>
          <p:cNvPr id="97" name="Google Shape;97;g1e198b50ab3_0_231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98" name="Google Shape;98;g1e198b50ab3_0_231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Práticas recomendadas:</a:t>
            </a:r>
            <a:endParaRPr sz="3000">
              <a:solidFill>
                <a:srgbClr val="374151"/>
              </a:solidFill>
            </a:endParaRPr>
          </a:p>
          <a:p>
            <a:pPr marL="914400" lvl="0" indent="-41910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3000"/>
              <a:buFont typeface="Calibri"/>
              <a:buAutoNum type="arabicPeriod"/>
            </a:pPr>
            <a:r>
              <a:rPr lang="pt-BR" sz="3000">
                <a:solidFill>
                  <a:srgbClr val="374151"/>
                </a:solidFill>
              </a:rPr>
              <a:t>Modelagem de ameaças</a:t>
            </a:r>
            <a:endParaRPr sz="3000">
              <a:solidFill>
                <a:srgbClr val="374151"/>
              </a:solidFill>
            </a:endParaRPr>
          </a:p>
          <a:p>
            <a:pPr marL="914400" lvl="0" indent="-41910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3000"/>
              <a:buFont typeface="Calibri"/>
              <a:buAutoNum type="arabicPeriod"/>
            </a:pPr>
            <a:r>
              <a:rPr lang="pt-BR" sz="3000">
                <a:solidFill>
                  <a:srgbClr val="374151"/>
                </a:solidFill>
              </a:rPr>
              <a:t>Controle de acesso</a:t>
            </a:r>
            <a:endParaRPr sz="3000">
              <a:solidFill>
                <a:srgbClr val="374151"/>
              </a:solidFill>
            </a:endParaRPr>
          </a:p>
          <a:p>
            <a:pPr marL="91440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Font typeface="Calibri"/>
              <a:buAutoNum type="arabicPeriod"/>
            </a:pPr>
            <a:r>
              <a:rPr lang="pt-BR" sz="3000">
                <a:solidFill>
                  <a:srgbClr val="374151"/>
                </a:solidFill>
              </a:rPr>
              <a:t>Comunicações seguras</a:t>
            </a:r>
            <a:endParaRPr sz="3000">
              <a:solidFill>
                <a:srgbClr val="374151"/>
              </a:solidFill>
            </a:endParaRPr>
          </a:p>
          <a:p>
            <a:pPr marL="91440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Font typeface="Calibri"/>
              <a:buAutoNum type="arabicPeriod"/>
            </a:pPr>
            <a:r>
              <a:rPr lang="pt-BR" sz="3000">
                <a:solidFill>
                  <a:srgbClr val="374151"/>
                </a:solidFill>
              </a:rPr>
              <a:t>Prevenção de erros de segurança</a:t>
            </a:r>
            <a:endParaRPr sz="3000">
              <a:solidFill>
                <a:srgbClr val="374151"/>
              </a:solidFill>
            </a:endParaRPr>
          </a:p>
          <a:p>
            <a:pPr marL="91440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AutoNum type="arabicPeriod"/>
            </a:pPr>
            <a:r>
              <a:rPr lang="pt-BR" sz="3000">
                <a:solidFill>
                  <a:srgbClr val="374151"/>
                </a:solidFill>
              </a:rPr>
              <a:t>Teste de segurança</a:t>
            </a:r>
            <a:endParaRPr sz="3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198b50ab3_0_269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CONTEÚDO DA AULA</a:t>
            </a:r>
            <a:endParaRPr/>
          </a:p>
        </p:txBody>
      </p:sp>
      <p:sp>
        <p:nvSpPr>
          <p:cNvPr id="105" name="Google Shape;105;g1e198b50ab3_0_269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sp>
        <p:nvSpPr>
          <p:cNvPr id="106" name="Google Shape;106;g1e198b50ab3_0_269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 b="1"/>
              <a:t>Processo de Desenvolvimento seguro</a:t>
            </a:r>
            <a:endParaRPr sz="3000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Verificação</a:t>
            </a:r>
            <a:endParaRPr sz="3000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 i="1"/>
              <a:t>Release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198b50ab3_0_128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MODELANDO UM SISTEMA SEGURO</a:t>
            </a:r>
            <a:endParaRPr/>
          </a:p>
        </p:txBody>
      </p:sp>
      <p:sp>
        <p:nvSpPr>
          <p:cNvPr id="113" name="Google Shape;113;g1e198b50ab3_0_128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sp>
        <p:nvSpPr>
          <p:cNvPr id="114" name="Google Shape;114;g1e198b50ab3_0_128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A </a:t>
            </a:r>
            <a:r>
              <a:rPr lang="pt-BR" sz="3000" b="1">
                <a:solidFill>
                  <a:srgbClr val="374151"/>
                </a:solidFill>
              </a:rPr>
              <a:t>verificação</a:t>
            </a:r>
            <a:r>
              <a:rPr lang="pt-BR" sz="3000">
                <a:solidFill>
                  <a:srgbClr val="374151"/>
                </a:solidFill>
              </a:rPr>
              <a:t> é uma etapa importante do processo de desenvolvimento seguro, pois é aqui que são realizados os testes e avaliações para garantir que o software está funcionando corretamente e atendendo aos requisitos de segurança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Modelo PowerPoint 2022">
      <a:dk1>
        <a:srgbClr val="000000"/>
      </a:dk1>
      <a:lt1>
        <a:srgbClr val="FFFFFF"/>
      </a:lt1>
      <a:dk2>
        <a:srgbClr val="C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Modelo PowerPoint 2022">
      <a:dk1>
        <a:srgbClr val="000000"/>
      </a:dk1>
      <a:lt1>
        <a:srgbClr val="FFFFFF"/>
      </a:lt1>
      <a:dk2>
        <a:srgbClr val="C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767</Words>
  <Application>Microsoft Macintosh PowerPoint</Application>
  <PresentationFormat>Widescreen</PresentationFormat>
  <Paragraphs>116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Tema do Office</vt:lpstr>
      <vt:lpstr>Tema do Office</vt:lpstr>
      <vt:lpstr>Segurança para Sistemas Mobile</vt:lpstr>
      <vt:lpstr>CONTEÚDO DA DISCIPLINA</vt:lpstr>
      <vt:lpstr>CONTEÚDO DA AULA</vt:lpstr>
      <vt:lpstr>RELEMBRANDO</vt:lpstr>
      <vt:lpstr>REQUISITOS DO PROCESSO </vt:lpstr>
      <vt:lpstr>REQUISITOS DO PROCESSO </vt:lpstr>
      <vt:lpstr>PROJETO</vt:lpstr>
      <vt:lpstr>CONTEÚDO DA AULA</vt:lpstr>
      <vt:lpstr>MODELANDO UM SISTEMA SEGURO</vt:lpstr>
      <vt:lpstr>VERIFICAÇÃO E VALIDAÇÃO</vt:lpstr>
      <vt:lpstr>VERIFICAÇÃO E VALIDAÇÃO</vt:lpstr>
      <vt:lpstr>VERIFICAÇÃO E VALIDAÇÃO</vt:lpstr>
      <vt:lpstr>MODELANDO UM SISTEMA SEGURO </vt:lpstr>
      <vt:lpstr>RELEASE</vt:lpstr>
      <vt:lpstr>CONCLUSÕES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 para Sistemas Mobile</dc:title>
  <dc:creator>Sandro Pavan</dc:creator>
  <cp:lastModifiedBy>João Choma</cp:lastModifiedBy>
  <cp:revision>1</cp:revision>
  <dcterms:created xsi:type="dcterms:W3CDTF">2022-03-28T12:51:30Z</dcterms:created>
  <dcterms:modified xsi:type="dcterms:W3CDTF">2023-04-27T18:03:37Z</dcterms:modified>
</cp:coreProperties>
</file>