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QpXpD9sPUtxq7e6/Oisgddw4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3729924727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23729924727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29924727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3729924727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3729924727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729924727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3729924727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3729924727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729924727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3729924727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3729924727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29924727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3729924727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3729924727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729924727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3729924727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3729924727_0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729924727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3729924727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3729924727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729924727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3729924727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3729924727_0_3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729924727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3729924727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3729924727_0_3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72992472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372992472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372992472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729924727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3729924727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3729924727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3729924727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23729924727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23729924727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729924727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3729924727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3729924727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729924727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3729924727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3729924727_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729924727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3729924727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3729924727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729924727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3729924727_1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3729924727_1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729924727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729924727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3729924727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3729924727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3729924727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72992472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372992472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3729924727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29924727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2992472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3729924727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729924727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729924727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3729924727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729924727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3729924727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3729924727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29924727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3729924727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3729924727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729924727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372992472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372992472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29924727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3729924727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3729924727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3729924727_0_134"/>
          <p:cNvSpPr txBox="1"/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3729924727_0_134"/>
          <p:cNvSpPr txBox="1"/>
          <p:nvPr>
            <p:ph idx="1" type="body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3729924727_0_137"/>
          <p:cNvSpPr txBox="1"/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3729924727_0_137"/>
          <p:cNvSpPr txBox="1"/>
          <p:nvPr>
            <p:ph idx="1" type="body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3729924727_0_137"/>
          <p:cNvSpPr txBox="1"/>
          <p:nvPr/>
        </p:nvSpPr>
        <p:spPr>
          <a:xfrm>
            <a:off x="9662325" y="787400"/>
            <a:ext cx="162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3729924727_0_137"/>
          <p:cNvSpPr txBox="1"/>
          <p:nvPr/>
        </p:nvSpPr>
        <p:spPr>
          <a:xfrm>
            <a:off x="10198100" y="1183597"/>
            <a:ext cx="10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3729924727_0_14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23729924727_0_14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g23729924727_0_14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3729924727_0_129"/>
          <p:cNvSpPr txBox="1"/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23729924727_0_1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g23729924727_0_129"/>
          <p:cNvSpPr txBox="1"/>
          <p:nvPr>
            <p:ph idx="12" type="sldNum"/>
          </p:nvPr>
        </p:nvSpPr>
        <p:spPr>
          <a:xfrm>
            <a:off x="11605517" y="6472327"/>
            <a:ext cx="5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g23729924727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bsolutionsti.com/iso-27000/" TargetMode="External"/><Relationship Id="rId4" Type="http://schemas.openxmlformats.org/officeDocument/2006/relationships/hyperlink" Target="https://owasp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3729924727_0_73"/>
          <p:cNvSpPr txBox="1"/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48" name="Google Shape;48;g23729924727_0_73"/>
          <p:cNvSpPr txBox="1"/>
          <p:nvPr>
            <p:ph idx="1" type="body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49" name="Google Shape;49;g23729924727_0_73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3729924727_0_73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729924727_0_11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TREINAMENTO DE SEGURANÇA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21" name="Google Shape;121;g23729924727_0_11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g23729924727_0_11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b="1" lang="pt-BR" sz="3000">
                <a:solidFill>
                  <a:srgbClr val="374151"/>
                </a:solidFill>
              </a:rPr>
              <a:t>Teste de conscientização de segurança</a:t>
            </a:r>
            <a:r>
              <a:rPr lang="pt-BR" sz="3000">
                <a:solidFill>
                  <a:srgbClr val="374151"/>
                </a:solidFill>
              </a:rPr>
              <a:t>: Avaliar a compreensão da equipe de desenvolvimento sobre as práticas de segurança. Esses testes podem ajudar a identificar áreas em que a equipe pode precisar de mais treinamento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b="1" lang="pt-BR" sz="3000">
                <a:solidFill>
                  <a:srgbClr val="374151"/>
                </a:solidFill>
              </a:rPr>
              <a:t>Programa de recompensas</a:t>
            </a:r>
            <a:r>
              <a:rPr lang="pt-BR" sz="3000">
                <a:solidFill>
                  <a:srgbClr val="374151"/>
                </a:solidFill>
              </a:rPr>
              <a:t>: Um programa de recompensas pode incentivar a equipe de desenvolvimento a relatar vulnerabilidades de segurança e implementar medidas de segurança</a:t>
            </a:r>
            <a:endParaRPr sz="3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729924727_0_229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VISÃO GERAL DA UNIDADE</a:t>
            </a:r>
            <a:endParaRPr/>
          </a:p>
        </p:txBody>
      </p:sp>
      <p:sp>
        <p:nvSpPr>
          <p:cNvPr id="129" name="Google Shape;129;g23729924727_0_229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23729924727_0_229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O que é Segurança para Sistemas Mobile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Métodos de proteção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Processo de Desenvolvimento seguro</a:t>
            </a:r>
            <a:endParaRPr b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i="1" lang="pt-BR" sz="3000"/>
              <a:t>Release</a:t>
            </a:r>
            <a:endParaRPr b="1" i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729924727_0_236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SEGURANÇA DA INFORMAÇÃO</a:t>
            </a:r>
            <a:endParaRPr/>
          </a:p>
        </p:txBody>
      </p:sp>
      <p:sp>
        <p:nvSpPr>
          <p:cNvPr id="137" name="Google Shape;137;g23729924727_0_236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g23729924727_0_236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Segurança da informação é o conjunto de medidas e práticas que visam proteger as informações de uma organização ou indivíduo contra ameaças</a:t>
            </a:r>
            <a:endParaRPr>
              <a:solidFill>
                <a:srgbClr val="374151"/>
              </a:solidFill>
            </a:endParaRPr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Ameaças: acesso não autorizado, uso indevido, roubo, perda, vazamento, modificação ou destruição. </a:t>
            </a:r>
            <a:endParaRPr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729924727_0_26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PROTEÇÃO DE DISPOSITIVOS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45" name="Google Shape;145;g23729924727_0_26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g23729924727_0_26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Essas medidas de segurança são essenciais para proteger os </a:t>
            </a:r>
            <a:r>
              <a:rPr lang="pt-BR" u="sng">
                <a:solidFill>
                  <a:srgbClr val="374151"/>
                </a:solidFill>
              </a:rPr>
              <a:t>dados</a:t>
            </a:r>
            <a:r>
              <a:rPr lang="pt-BR">
                <a:solidFill>
                  <a:srgbClr val="374151"/>
                </a:solidFill>
              </a:rPr>
              <a:t> pessoais e profissionais </a:t>
            </a:r>
            <a:r>
              <a:rPr lang="pt-BR" u="sng">
                <a:solidFill>
                  <a:srgbClr val="374151"/>
                </a:solidFill>
              </a:rPr>
              <a:t>armazenados nos dispositivos</a:t>
            </a:r>
            <a:r>
              <a:rPr lang="pt-BR">
                <a:solidFill>
                  <a:srgbClr val="374151"/>
                </a:solidFill>
              </a:rPr>
              <a:t>, bem como para garantir a </a:t>
            </a:r>
            <a:r>
              <a:rPr lang="pt-BR" u="sng">
                <a:solidFill>
                  <a:srgbClr val="374151"/>
                </a:solidFill>
              </a:rPr>
              <a:t>integridade</a:t>
            </a:r>
            <a:r>
              <a:rPr lang="pt-BR">
                <a:solidFill>
                  <a:srgbClr val="374151"/>
                </a:solidFill>
              </a:rPr>
              <a:t> e </a:t>
            </a:r>
            <a:r>
              <a:rPr lang="pt-BR" u="sng">
                <a:solidFill>
                  <a:srgbClr val="374151"/>
                </a:solidFill>
              </a:rPr>
              <a:t>confidencialidade</a:t>
            </a:r>
            <a:r>
              <a:rPr lang="pt-BR">
                <a:solidFill>
                  <a:srgbClr val="374151"/>
                </a:solidFill>
              </a:rPr>
              <a:t> das informações</a:t>
            </a:r>
            <a:endParaRPr/>
          </a:p>
        </p:txBody>
      </p:sp>
      <p:pic>
        <p:nvPicPr>
          <p:cNvPr id="147" name="Google Shape;147;g23729924727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286200"/>
            <a:ext cx="3600456" cy="27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729924727_0_260"/>
          <p:cNvSpPr txBox="1"/>
          <p:nvPr/>
        </p:nvSpPr>
        <p:spPr>
          <a:xfrm>
            <a:off x="495300" y="6248475"/>
            <a:ext cx="410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https://encrypted-tbn0.gstatic.com/images?q=tbn:ANd9GcQliDFC9IM_nG7g8XGhlsUPpS6ovPAYWxcRQilQAkGcZMUU0FvY&amp;s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3729924727_0_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63" y="3229050"/>
            <a:ext cx="4003674" cy="30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3729924727_0_260"/>
          <p:cNvSpPr txBox="1"/>
          <p:nvPr/>
        </p:nvSpPr>
        <p:spPr>
          <a:xfrm>
            <a:off x="4538625" y="6192750"/>
            <a:ext cx="374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https://encrypted-tbn0.gstatic.com/images?q=tbn:ANd9GcTheW3iY8fOQH-20vcviAg5hfiJhxvJAPt2POWHrMrgtEy-R5Y4&amp;s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3729924727_0_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1826" y="3286199"/>
            <a:ext cx="3803887" cy="28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3729924727_0_260"/>
          <p:cNvSpPr txBox="1"/>
          <p:nvPr/>
        </p:nvSpPr>
        <p:spPr>
          <a:xfrm>
            <a:off x="8282025" y="6192750"/>
            <a:ext cx="258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https://encrypted-tbn0.gstatic.com/images?q=tbn:ANd9GcRuXmrSMoMoZVqNvvK1bcWzt2uVioF08vY4tnhERDyZ6ueTkYQ&amp;s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729924727_0_31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COMUNS</a:t>
            </a:r>
            <a:endParaRPr/>
          </a:p>
        </p:txBody>
      </p:sp>
      <p:sp>
        <p:nvSpPr>
          <p:cNvPr id="159" name="Google Shape;159;g23729924727_0_31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g23729924727_0_31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As ameaças em dispositivos móveis são variadas e constantemente evoluem, portanto, é importante que usuários e empresas estejam </a:t>
            </a:r>
            <a:r>
              <a:rPr lang="pt-BR" sz="3000" u="sng">
                <a:solidFill>
                  <a:srgbClr val="374151"/>
                </a:solidFill>
              </a:rPr>
              <a:t>cientes das principais ameaças</a:t>
            </a:r>
            <a:r>
              <a:rPr lang="pt-BR" sz="3000">
                <a:solidFill>
                  <a:srgbClr val="374151"/>
                </a:solidFill>
              </a:rPr>
              <a:t> e saibam como se proteger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Malware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Phishing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Ataques de engenharia social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729924727_0_29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BOAS PRÁTICAS</a:t>
            </a:r>
            <a:endParaRPr/>
          </a:p>
        </p:txBody>
      </p:sp>
      <p:sp>
        <p:nvSpPr>
          <p:cNvPr id="167" name="Google Shape;167;g23729924727_0_29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g23729924727_0_29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Instalar apenas aplicativos de fontes confiáveis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Manter o sistema operacional e os aplicativos atualizados 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senhas fortes, 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Verificar cuidadosamente a autenticidade de mensagens e sites antes de fornecer informações confidenciais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soluções de segurança como antivírus e firewalls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729924727_0_338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VAMOS PENSAR</a:t>
            </a:r>
            <a:endParaRPr/>
          </a:p>
        </p:txBody>
      </p:sp>
      <p:sp>
        <p:nvSpPr>
          <p:cNvPr id="175" name="Google Shape;175;g23729924727_0_338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76" name="Google Shape;176;g23729924727_0_338"/>
          <p:cNvGrpSpPr/>
          <p:nvPr/>
        </p:nvGrpSpPr>
        <p:grpSpPr>
          <a:xfrm>
            <a:off x="571500" y="1438275"/>
            <a:ext cx="11417521" cy="4924560"/>
            <a:chOff x="0" y="0"/>
            <a:chExt cx="11417521" cy="4924560"/>
          </a:xfrm>
        </p:grpSpPr>
        <p:sp>
          <p:nvSpPr>
            <p:cNvPr id="177" name="Google Shape;177;g23729924727_0_338"/>
            <p:cNvSpPr/>
            <p:nvPr/>
          </p:nvSpPr>
          <p:spPr>
            <a:xfrm>
              <a:off x="5556290" y="0"/>
              <a:ext cx="3826200" cy="4924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345A9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8" name="Google Shape;178;g23729924727_0_338"/>
            <p:cNvSpPr/>
            <p:nvPr/>
          </p:nvSpPr>
          <p:spPr>
            <a:xfrm>
              <a:off x="2034839" y="0"/>
              <a:ext cx="3521400" cy="49245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345A9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9" name="Google Shape;179;g23729924727_0_338"/>
            <p:cNvSpPr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23729924727_0_338"/>
            <p:cNvSpPr txBox="1"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híbrido oferece uma experiência consistente em diferentes sistemas operacionais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Precisam garantir que os recursos de segurança sejam implementados corretamente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3729924727_0_338"/>
            <p:cNvSpPr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23729924727_0_338"/>
            <p:cNvSpPr txBox="1"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nativo pode oferecer uma funcionalidade mais rica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Acesso a câmera para digitalização de cheques ou reconhecimento facial para autenticação de usuários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mais vulnerável a ataques de segurança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23729924727_0_338"/>
            <p:cNvSpPr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23729924727_0_338"/>
            <p:cNvSpPr txBox="1"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web pode ser menos suscetível a vulnerabilidades de segurança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oferece a mesma funcionalidade rica de um aplicativo nativo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729924727_0_37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91" name="Google Shape;191;g23729924727_0_37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g23729924727_0_37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E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tapa de </a:t>
            </a:r>
            <a:r>
              <a:rPr b="1" lang="pt-BR" sz="3000">
                <a:solidFill>
                  <a:srgbClr val="374151"/>
                </a:solidFill>
              </a:rPr>
              <a:t>Identificação do sistema</a:t>
            </a:r>
            <a:endParaRPr b="1"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Primeira etapa do 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processo de desenvolvimento seguro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Nessa etapa, é importante </a:t>
            </a:r>
            <a:r>
              <a:rPr b="1" lang="pt-BR" sz="3000">
                <a:solidFill>
                  <a:srgbClr val="374151"/>
                </a:solidFill>
              </a:rPr>
              <a:t>identificar:</a:t>
            </a:r>
            <a:endParaRPr b="1"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componentes do sistema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interação entre componentes do sistema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possíveis ameaças ao</a:t>
            </a:r>
            <a:r>
              <a:rPr lang="pt-BR" sz="3000">
                <a:solidFill>
                  <a:srgbClr val="374151"/>
                </a:solidFill>
              </a:rPr>
              <a:t>s componentes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que podem afetar a segurança do sistema como um todo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729924727_1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99" name="Google Shape;199;g23729924727_1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g23729924727_1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Na etapa de </a:t>
            </a:r>
            <a:r>
              <a:rPr b="1" lang="pt-BR" sz="3000">
                <a:solidFill>
                  <a:srgbClr val="374151"/>
                </a:solidFill>
              </a:rPr>
              <a:t>requisitos do processo</a:t>
            </a:r>
            <a:r>
              <a:rPr lang="pt-BR" sz="3000">
                <a:solidFill>
                  <a:srgbClr val="374151"/>
                </a:solidFill>
              </a:rPr>
              <a:t> de desenvolvimento seguro, o objetivo é garantir que a segurança seja considerada desde o início do projeto 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Isso envolve a definição: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Requisitos de segurança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Identificação de ameaças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Identificação de riscos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Análise de vulnerabilidades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729924727_1_2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07" name="Google Shape;207;g23729924727_1_2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g23729924727_1_2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Etapa do </a:t>
            </a:r>
            <a:r>
              <a:rPr b="1" lang="pt-BR" sz="3000">
                <a:solidFill>
                  <a:srgbClr val="374151"/>
                </a:solidFill>
              </a:rPr>
              <a:t>projeto</a:t>
            </a:r>
            <a:r>
              <a:rPr lang="pt-BR" sz="3000">
                <a:solidFill>
                  <a:srgbClr val="374151"/>
                </a:solidFill>
              </a:rPr>
              <a:t> no processo de desenvolvimento seguro de aplicativos móveis é crucial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Dos desenvolvedores devem: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Ter uma compreensão clara dos requisitos de segurança 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Entender a arquitetura do sistema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Definir todos os pontos que devem incluir os requisitos de segurança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29924727_0_8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57" name="Google Shape;57;g23729924727_0_8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g23729924727_0_8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O que é Segurança para Sistemas Mobile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Métodos de proteção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Processo de Desenvolvimento seguro</a:t>
            </a:r>
            <a:endParaRPr b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i="1" lang="pt-BR" sz="3000"/>
              <a:t>Release</a:t>
            </a:r>
            <a:endParaRPr b="1" i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729924727_1_48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215" name="Google Shape;215;g23729924727_1_48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g23729924727_1_48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Etapa de </a:t>
            </a:r>
            <a:r>
              <a:rPr b="1" lang="pt-BR" sz="3000">
                <a:solidFill>
                  <a:srgbClr val="374151"/>
                </a:solidFill>
              </a:rPr>
              <a:t>implementação</a:t>
            </a:r>
            <a:r>
              <a:rPr lang="pt-BR" sz="3000">
                <a:solidFill>
                  <a:srgbClr val="374151"/>
                </a:solidFill>
              </a:rPr>
              <a:t> transformam o projeto em código executável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É importante que as práticas de segurança sejam aplicadas corretamente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desenvolvedores devem estar cientes das ameaças de segurança e dos possíveis ataques que podem ser direcionados para a aplicação móvel</a:t>
            </a:r>
            <a:endParaRPr sz="3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729924727_1_7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223" name="Google Shape;223;g23729924727_1_7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g23729924727_1_7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 </a:t>
            </a:r>
            <a:r>
              <a:rPr b="1" lang="pt-BR" sz="3000">
                <a:solidFill>
                  <a:srgbClr val="374151"/>
                </a:solidFill>
              </a:rPr>
              <a:t>verificação</a:t>
            </a:r>
            <a:r>
              <a:rPr lang="pt-BR" sz="3000">
                <a:solidFill>
                  <a:srgbClr val="374151"/>
                </a:solidFill>
              </a:rPr>
              <a:t> é uma etapa importante do processo de desenvolvimento seguro, pois é aqui que são realizados os testes e avaliações para garantir que o software está funcionando corretamente e atendendo aos requisitos de segurança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729924727_1_96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31" name="Google Shape;231;g23729924727_1_96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g23729924727_1_96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Na etapa de </a:t>
            </a:r>
            <a:r>
              <a:rPr b="1" lang="pt-BR" sz="3000">
                <a:solidFill>
                  <a:srgbClr val="374151"/>
                </a:solidFill>
              </a:rPr>
              <a:t>Release</a:t>
            </a:r>
            <a:r>
              <a:rPr lang="pt-BR" sz="3000">
                <a:solidFill>
                  <a:srgbClr val="374151"/>
                </a:solidFill>
              </a:rPr>
              <a:t> do processo de desenvolvimento seguro, o objetivo é garantir que o software esteja pronto para ser lançado no mercado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Considerações: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Segurança do usuário final 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Proteção contra possíveis vulnerabilidades 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Integridade e confidencialidade dos dados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729924727_1_12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239" name="Google Shape;239;g23729924727_1_12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g23729924727_1_12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 </a:t>
            </a:r>
            <a:r>
              <a:rPr b="1" lang="pt-BR" sz="3000">
                <a:solidFill>
                  <a:srgbClr val="374151"/>
                </a:solidFill>
              </a:rPr>
              <a:t>treinamento de segurança</a:t>
            </a:r>
            <a:r>
              <a:rPr lang="pt-BR" sz="3000">
                <a:solidFill>
                  <a:srgbClr val="374151"/>
                </a:solidFill>
              </a:rPr>
              <a:t> é uma etapa fundamental do processo de desenvolvimento seguro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É importante que todos os membros da equipe de desenvolvimento estejam cientes dos riscos de segurança e saibam como implementar medidas de segurança para mitigar esses riscos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729924727_0_22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UNIDADE</a:t>
            </a:r>
            <a:endParaRPr/>
          </a:p>
        </p:txBody>
      </p:sp>
      <p:sp>
        <p:nvSpPr>
          <p:cNvPr id="247" name="Google Shape;247;g23729924727_0_22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g23729924727_0_22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Unidade 2</a:t>
            </a:r>
            <a:endParaRPr b="1"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-BR" sz="3000"/>
              <a:t>Processos e Políticas de Segurança</a:t>
            </a:r>
            <a:endParaRPr b="1" sz="3000"/>
          </a:p>
          <a:p>
            <a:pPr indent="-4191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Visão Geral</a:t>
            </a:r>
            <a:endParaRPr sz="3000"/>
          </a:p>
          <a:p>
            <a:pPr indent="-4191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Como funciona</a:t>
            </a:r>
            <a:endParaRPr sz="3000"/>
          </a:p>
          <a:p>
            <a:pPr indent="-4191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Políticas existente</a:t>
            </a:r>
            <a:endParaRPr sz="3000"/>
          </a:p>
          <a:p>
            <a:pPr indent="-4191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Exemplificação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-BR" sz="3000"/>
              <a:t>Mecanismos de Autenticação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g23729924727_0_12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b="1" lang="pt-BR" sz="2000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b="1" lang="pt-BR" sz="2000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729924727_0_87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65" name="Google Shape;65;g23729924727_0_87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g23729924727_0_87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Processo de Desenvolvimento seguro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Visão geral da unidade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729924727_0_9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3" name="Google Shape;73;g23729924727_0_9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g23729924727_0_9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Processo de Desenvolvimento seguro</a:t>
            </a:r>
            <a:endParaRPr b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i="1" lang="pt-BR" sz="3000"/>
              <a:t>Release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29924727_0_153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VERIFICAÇÃO E VALIDAÇÃO</a:t>
            </a:r>
            <a:endParaRPr/>
          </a:p>
        </p:txBody>
      </p:sp>
      <p:sp>
        <p:nvSpPr>
          <p:cNvPr id="81" name="Google Shape;81;g23729924727_0_153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g23729924727_0_153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penetração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unidade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Análise de código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integração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Revisão de projeto</a:t>
            </a:r>
            <a:endParaRPr sz="30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29924727_0_191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RELEASE</a:t>
            </a:r>
            <a:endParaRPr/>
          </a:p>
        </p:txBody>
      </p:sp>
      <p:sp>
        <p:nvSpPr>
          <p:cNvPr id="89" name="Google Shape;89;g23729924727_0_191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g23729924727_0_191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Uma prática de segurança comum na etapa de Release é a assinatura digital do software, que garante que o código não foi adulterado desde a sua criação e que a autoria do software é autêntica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instalação de malwares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falsificação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Auditorias ajudam a garantir que o software esteja em conformidade com as leis e regulamentos de privacidade e segurança de dados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29924727_0_21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97" name="Google Shape;97;g23729924727_0_21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g23729924727_0_21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-BR" sz="3000"/>
              <a:t>Processo de Desenvolvimento seguro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Visão geral da unidade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29924727_0_101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05" name="Google Shape;105;g23729924727_0_101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g23729924727_0_101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 </a:t>
            </a:r>
            <a:r>
              <a:rPr b="1" lang="pt-BR" sz="3000">
                <a:solidFill>
                  <a:srgbClr val="374151"/>
                </a:solidFill>
              </a:rPr>
              <a:t>treinamento de segurança</a:t>
            </a:r>
            <a:r>
              <a:rPr lang="pt-BR" sz="3000">
                <a:solidFill>
                  <a:srgbClr val="374151"/>
                </a:solidFill>
              </a:rPr>
              <a:t> é uma etapa fundamental do processo de desenvolvimento seguro</a:t>
            </a:r>
            <a:endParaRPr sz="3000">
              <a:solidFill>
                <a:srgbClr val="37415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É importante que todos os membros da equipe de desenvolvimento estejam cientes dos riscos de segurança e saibam como implementar medidas de segurança para mitigar esses riscos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29924727_0_108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TREINAMENTO DE SEGURANÇA</a:t>
            </a:r>
            <a:endParaRPr/>
          </a:p>
        </p:txBody>
      </p:sp>
      <p:sp>
        <p:nvSpPr>
          <p:cNvPr id="113" name="Google Shape;113;g23729924727_0_108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g23729924727_0_108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Algumas práticas recomendadas: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b="1" lang="pt-BR" sz="3000">
                <a:solidFill>
                  <a:srgbClr val="374151"/>
                </a:solidFill>
              </a:rPr>
              <a:t>Treinamento inicial</a:t>
            </a:r>
            <a:r>
              <a:rPr lang="pt-BR" sz="3000">
                <a:solidFill>
                  <a:srgbClr val="374151"/>
                </a:solidFill>
              </a:rPr>
              <a:t>: Antes de iniciar o desenvolvimento, é importante realizar um treinamento inicial para garantir que toda a equipe de desenvolvimento esteja ciente dos princípios básicos de segurança</a:t>
            </a:r>
            <a:endParaRPr sz="3000">
              <a:solidFill>
                <a:srgbClr val="37415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b="1" lang="pt-BR" sz="3000">
                <a:solidFill>
                  <a:srgbClr val="374151"/>
                </a:solidFill>
              </a:rPr>
              <a:t>Treinamento contínuo</a:t>
            </a:r>
            <a:r>
              <a:rPr lang="pt-BR" sz="3000">
                <a:solidFill>
                  <a:srgbClr val="374151"/>
                </a:solidFill>
              </a:rPr>
              <a:t>: É importante atualizar regularmente a equipe de desenvolvimento sobre as últimas ameaças de segurança e as melhores práticas de segurança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