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45" r:id="rId2"/>
    <p:sldId id="382" r:id="rId3"/>
    <p:sldId id="346" r:id="rId4"/>
    <p:sldId id="391" r:id="rId5"/>
    <p:sldId id="349" r:id="rId6"/>
    <p:sldId id="383" r:id="rId7"/>
    <p:sldId id="384" r:id="rId8"/>
    <p:sldId id="385" r:id="rId9"/>
    <p:sldId id="347" r:id="rId10"/>
    <p:sldId id="381" r:id="rId11"/>
    <p:sldId id="353" r:id="rId12"/>
    <p:sldId id="350" r:id="rId13"/>
    <p:sldId id="351" r:id="rId14"/>
    <p:sldId id="352" r:id="rId15"/>
    <p:sldId id="386" r:id="rId16"/>
    <p:sldId id="357" r:id="rId17"/>
    <p:sldId id="358" r:id="rId18"/>
    <p:sldId id="363" r:id="rId19"/>
    <p:sldId id="366" r:id="rId20"/>
    <p:sldId id="370" r:id="rId21"/>
    <p:sldId id="388" r:id="rId22"/>
    <p:sldId id="389" r:id="rId23"/>
    <p:sldId id="372" r:id="rId24"/>
    <p:sldId id="356" r:id="rId25"/>
    <p:sldId id="387" r:id="rId26"/>
    <p:sldId id="354" r:id="rId27"/>
    <p:sldId id="355" r:id="rId28"/>
    <p:sldId id="390" r:id="rId29"/>
    <p:sldId id="379" r:id="rId30"/>
    <p:sldId id="3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EEE76-B5CF-4B61-9617-254A99F89044}">
          <p14:sldIdLst>
            <p14:sldId id="345"/>
            <p14:sldId id="382"/>
          </p14:sldIdLst>
        </p14:section>
        <p14:section name="ensemble learning" id="{EC33C3D1-9EA7-4A47-B79A-B33AAEA1024B}">
          <p14:sldIdLst>
            <p14:sldId id="346"/>
            <p14:sldId id="391"/>
            <p14:sldId id="349"/>
            <p14:sldId id="383"/>
            <p14:sldId id="384"/>
          </p14:sldIdLst>
        </p14:section>
        <p14:section name="categories of methods" id="{64096BAD-7D22-4AA0-B1BA-E65A4905441D}">
          <p14:sldIdLst>
            <p14:sldId id="385"/>
            <p14:sldId id="347"/>
            <p14:sldId id="381"/>
            <p14:sldId id="353"/>
          </p14:sldIdLst>
        </p14:section>
        <p14:section name="types of homogeneous ensembles" id="{6BB3FE61-B483-4146-9DD7-A69DCBE43D4F}">
          <p14:sldIdLst>
            <p14:sldId id="350"/>
            <p14:sldId id="351"/>
            <p14:sldId id="352"/>
          </p14:sldIdLst>
        </p14:section>
        <p14:section name="homogeneous methods" id="{E5EB1955-9ECA-46CC-BDDC-E031A0ACF8DE}">
          <p14:sldIdLst>
            <p14:sldId id="386"/>
            <p14:sldId id="357"/>
            <p14:sldId id="358"/>
            <p14:sldId id="363"/>
            <p14:sldId id="366"/>
            <p14:sldId id="370"/>
            <p14:sldId id="388"/>
            <p14:sldId id="389"/>
            <p14:sldId id="372"/>
            <p14:sldId id="356"/>
          </p14:sldIdLst>
        </p14:section>
        <p14:section name="issues" id="{286A6A92-F601-40C2-863B-454F49A84BB2}">
          <p14:sldIdLst>
            <p14:sldId id="387"/>
            <p14:sldId id="354"/>
            <p14:sldId id="355"/>
            <p14:sldId id="390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Manuel Milheiro de Oliveira Pinto Soares" initials="CMMdOPS" lastIdx="5" clrIdx="0">
    <p:extLst>
      <p:ext uri="{19B8F6BF-5375-455C-9EA6-DF929625EA0E}">
        <p15:presenceInfo xmlns:p15="http://schemas.microsoft.com/office/powerpoint/2012/main" userId="S::csoares@pbs.up.pt::ad9450a8-fb89-4aff-9c31-a91c81ef76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0" autoAdjust="0"/>
    <p:restoredTop sz="88669" autoAdjust="0"/>
  </p:normalViewPr>
  <p:slideViewPr>
    <p:cSldViewPr snapToGrid="0" snapToObjects="1">
      <p:cViewPr varScale="1">
        <p:scale>
          <a:sx n="141" d="100"/>
          <a:sy n="141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9T19:54:06.366" idx="3">
    <p:pos x="10" y="10"/>
    <p:text>TODO: discutir variantes de acordo com categorização anterior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9T19:08:35.247" idx="1">
    <p:pos x="10" y="10"/>
    <p:text>TODO: simplify?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9T19:58:43.806" idx="4">
    <p:pos x="10" y="10"/>
    <p:text>TODO: illustrate with figures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9T20:00:30.968" idx="5">
    <p:pos x="5309" y="2458"/>
    <p:text>TODO: what is meant by "not possible to obtain the optimum ensemble of classifiers only based on the knowledge of the base learners"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0DA05-7CB2-4842-8245-5B01AC10E59E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35B7E-8F58-1C4F-BC7B-EEA5CEA2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6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8F37D-682A-C04C-9972-CAEBF6F41AA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65417-6236-0141-8657-89B6C3D1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E494773-2F28-4180-8A5F-62B813A65DB3}" type="slidenum">
              <a:rPr lang="en-US" sz="1300" smtClean="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7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462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spcBef>
                <a:spcPct val="0"/>
              </a:spcBef>
            </a:pPr>
            <a:r>
              <a:rPr lang="en-US"/>
              <a:t>Originally rejected (journal of statistics).  Can also create multiple NN using different random initial weights for diversity.  Another bagging technique?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3747E88-76E5-4596-B488-6967C9BC27FE}" type="slidenum">
              <a:rPr lang="en-US" sz="1300" smtClean="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3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dirty="0"/>
              <a:t>source</a:t>
            </a:r>
            <a:r>
              <a:rPr lang="pt-PT" baseline="0" dirty="0"/>
              <a:t> of figure?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846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48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497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994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dirty="0"/>
              <a:t>source</a:t>
            </a:r>
            <a:r>
              <a:rPr lang="pt-PT" baseline="0" dirty="0"/>
              <a:t> of figure?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939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28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CC590EB-5363-4CF8-90E5-3402929617A8}" type="slidenum">
              <a:rPr lang="en-US" sz="1300" smtClean="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8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B20B88E-EB39-4A55-BBF6-6C3C7A06BB36}" type="slidenum">
              <a:rPr lang="en-US" sz="1300" smtClean="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8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E494773-2F28-4180-8A5F-62B813A65DB3}" type="slidenum">
              <a:rPr lang="en-US" sz="1300" smtClean="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13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B20B88E-EB39-4A55-BBF6-6C3C7A06BB36}" type="slidenum">
              <a:rPr lang="en-US" sz="1300" smtClean="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59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E494773-2F28-4180-8A5F-62B813A65DB3}" type="slidenum">
              <a:rPr lang="en-US" sz="1300" smtClean="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80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8372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65635FA-8FEE-4C76-932C-26F23020AE52}" type="slidenum">
              <a:rPr lang="en-US" sz="1300" smtClean="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86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939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0D02FAC-5B37-401C-A713-0BE7B5B31FEB}" type="slidenum">
              <a:rPr lang="en-US" sz="1300" smtClean="0">
                <a:latin typeface="Times New Roman" pitchFamily="18" charset="0"/>
              </a:rPr>
              <a:pPr/>
              <a:t>30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2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3E8DDCA-EFAA-43FD-B45E-FE41E9041658}" type="slidenum">
              <a:rPr lang="en-US" sz="1300" smtClean="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1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D85127-B066-4370-A205-A44B03D41792}" type="slidenum">
              <a:rPr lang="en-US" sz="1300" smtClean="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2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D85127-B066-4370-A205-A44B03D41792}" type="slidenum">
              <a:rPr lang="en-US" sz="1300" smtClean="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2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409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264D167-2D36-45C0-895E-62B7B38FD234}" type="slidenum">
              <a:rPr lang="en-US" sz="1300" smtClean="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9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8372DCC-0682-43C0-9E54-66D79B875AD1}" type="slidenum">
              <a:rPr lang="en-US" sz="1300" smtClean="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2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45B82C0-91A4-4A5B-B296-1B37BF29CFA5}" type="slidenum">
              <a:rPr lang="en-US" sz="1300" smtClean="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6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8375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F5A4C2C-8AA8-4459-8210-1B8CB4E1876D}" type="slidenum">
              <a:rPr lang="en-US" sz="1300" smtClean="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0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8131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843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08FE-D216-0C48-B87D-831D808FB51C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_UP_FEUP_monocromáti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50364"/>
            <a:ext cx="2027668" cy="6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0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875B-3AD9-5641-B221-B13E06459CBF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4C2E-5432-D94C-B110-64ECB872F4B6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451A4-254C-9D44-8559-A8B38993C650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ED825-8E26-3840-95AB-341674669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2814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08000" y="946800"/>
            <a:ext cx="7693200" cy="4788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/>
              <a:t>EXEMPLO DE IMAGEM</a:t>
            </a:r>
          </a:p>
        </p:txBody>
      </p:sp>
      <p:pic>
        <p:nvPicPr>
          <p:cNvPr id="8" name="Imagem 7" descr="barra_titulos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0000"/>
            <a:ext cx="965200" cy="584200"/>
          </a:xfrm>
          <a:prstGeom prst="rect">
            <a:avLst/>
          </a:prstGeom>
        </p:spPr>
      </p:pic>
      <p:cxnSp>
        <p:nvCxnSpPr>
          <p:cNvPr id="10" name="Conexão recta 9"/>
          <p:cNvCxnSpPr/>
          <p:nvPr userDrawn="1"/>
        </p:nvCxnSpPr>
        <p:spPr>
          <a:xfrm>
            <a:off x="90000" y="6238564"/>
            <a:ext cx="8964000" cy="0"/>
          </a:xfrm>
          <a:prstGeom prst="line">
            <a:avLst/>
          </a:prstGeom>
          <a:ln>
            <a:solidFill>
              <a:srgbClr val="002B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11801" y="216000"/>
            <a:ext cx="2376000" cy="453051"/>
          </a:xfrm>
          <a:prstGeom prst="rect">
            <a:avLst/>
          </a:prstGeom>
        </p:spPr>
      </p:pic>
      <p:pic>
        <p:nvPicPr>
          <p:cNvPr id="16" name="Imagem 15" descr="logos_acreditaco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7715" y="6370809"/>
            <a:ext cx="3240000" cy="365585"/>
          </a:xfrm>
          <a:prstGeom prst="rect">
            <a:avLst/>
          </a:prstGeom>
        </p:spPr>
      </p:pic>
      <p:sp>
        <p:nvSpPr>
          <p:cNvPr id="12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85868" y="6356350"/>
            <a:ext cx="11009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pt-PT" dirty="0">
                <a:solidFill>
                  <a:srgbClr val="1F497D"/>
                </a:solidFill>
              </a:rPr>
              <a:t>| </a:t>
            </a:r>
            <a:fld id="{AAD5D343-0D47-40DC-9BFC-CEF749E55F45}" type="slidenum">
              <a:rPr lang="pt-PT" smtClean="0">
                <a:solidFill>
                  <a:srgbClr val="1F497D"/>
                </a:solidFill>
              </a:rPr>
              <a:pPr/>
              <a:t>‹#›</a:t>
            </a:fld>
            <a:endParaRPr lang="pt-PT" dirty="0">
              <a:solidFill>
                <a:srgbClr val="1F497D"/>
              </a:solidFill>
            </a:endParaRPr>
          </a:p>
        </p:txBody>
      </p:sp>
      <p:sp>
        <p:nvSpPr>
          <p:cNvPr id="13" name="Marcador de Posição da Imagem 12"/>
          <p:cNvSpPr>
            <a:spLocks noGrp="1"/>
          </p:cNvSpPr>
          <p:nvPr>
            <p:ph type="pic" sz="quarter" idx="10"/>
          </p:nvPr>
        </p:nvSpPr>
        <p:spPr>
          <a:xfrm>
            <a:off x="1008000" y="1573200"/>
            <a:ext cx="7671600" cy="4464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pt-PT"/>
              <a:t>Drag picture to placeholder or click icon to 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277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0"/>
          </p:nvPr>
        </p:nvSpPr>
        <p:spPr>
          <a:xfrm>
            <a:off x="7585868" y="6356350"/>
            <a:ext cx="1100932" cy="365125"/>
          </a:xfrm>
        </p:spPr>
        <p:txBody>
          <a:bodyPr/>
          <a:lstStyle/>
          <a:p>
            <a:r>
              <a:rPr lang="pt-PT">
                <a:solidFill>
                  <a:srgbClr val="1F497D"/>
                </a:solidFill>
              </a:rPr>
              <a:t>| </a:t>
            </a:r>
            <a:fld id="{AAD5D343-0D47-40DC-9BFC-CEF749E55F45}" type="slidenum">
              <a:rPr lang="pt-PT" smtClean="0">
                <a:solidFill>
                  <a:srgbClr val="1F497D"/>
                </a:solidFill>
              </a:rPr>
              <a:pPr/>
              <a:t>‹#›</a:t>
            </a:fld>
            <a:endParaRPr lang="pt-PT" dirty="0">
              <a:solidFill>
                <a:srgbClr val="1F497D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1008000" y="946800"/>
            <a:ext cx="7693200" cy="4788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/>
              <a:t>TÓPICO 1</a:t>
            </a:r>
          </a:p>
        </p:txBody>
      </p:sp>
      <p:pic>
        <p:nvPicPr>
          <p:cNvPr id="5" name="Imagem 4" descr="barra_titulos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0000"/>
            <a:ext cx="965200" cy="584200"/>
          </a:xfrm>
          <a:prstGeom prst="rect">
            <a:avLst/>
          </a:prstGeom>
        </p:spPr>
      </p:pic>
      <p:pic>
        <p:nvPicPr>
          <p:cNvPr id="6" name="Imagem 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11801" y="216000"/>
            <a:ext cx="2376000" cy="453051"/>
          </a:xfrm>
          <a:prstGeom prst="rect">
            <a:avLst/>
          </a:prstGeom>
        </p:spPr>
      </p:pic>
      <p:pic>
        <p:nvPicPr>
          <p:cNvPr id="7" name="Imagem 6" descr="logos_acreditaco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7715" y="6370809"/>
            <a:ext cx="3240000" cy="365585"/>
          </a:xfrm>
          <a:prstGeom prst="rect">
            <a:avLst/>
          </a:prstGeom>
        </p:spPr>
      </p:pic>
      <p:cxnSp>
        <p:nvCxnSpPr>
          <p:cNvPr id="8" name="Conexão recta 7"/>
          <p:cNvCxnSpPr/>
          <p:nvPr userDrawn="1"/>
        </p:nvCxnSpPr>
        <p:spPr>
          <a:xfrm>
            <a:off x="90000" y="6238564"/>
            <a:ext cx="8964000" cy="0"/>
          </a:xfrm>
          <a:prstGeom prst="line">
            <a:avLst/>
          </a:prstGeom>
          <a:ln>
            <a:solidFill>
              <a:srgbClr val="002B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osição do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573200"/>
            <a:ext cx="7693200" cy="478800"/>
          </a:xfrm>
        </p:spPr>
        <p:txBody>
          <a:bodyPr anchor="ctr">
            <a:norm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 err="1"/>
              <a:t>subtitulo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08063" y="2138082"/>
            <a:ext cx="7693200" cy="3899181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lang="pt-PT" dirty="0"/>
              <a:t>Corpo de texto</a:t>
            </a:r>
          </a:p>
        </p:txBody>
      </p:sp>
    </p:spTree>
    <p:extLst>
      <p:ext uri="{BB962C8B-B14F-4D97-AF65-F5344CB8AC3E}">
        <p14:creationId xmlns:p14="http://schemas.microsoft.com/office/powerpoint/2010/main" val="362080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0"/>
          </p:nvPr>
        </p:nvSpPr>
        <p:spPr>
          <a:xfrm>
            <a:off x="7949764" y="6356350"/>
            <a:ext cx="737035" cy="365125"/>
          </a:xfrm>
        </p:spPr>
        <p:txBody>
          <a:bodyPr/>
          <a:lstStyle/>
          <a:p>
            <a:r>
              <a:rPr lang="pt-PT" dirty="0">
                <a:solidFill>
                  <a:srgbClr val="1F497D"/>
                </a:solidFill>
              </a:rPr>
              <a:t>| </a:t>
            </a:r>
            <a:fld id="{AAD5D343-0D47-40DC-9BFC-CEF749E55F45}" type="slidenum">
              <a:rPr lang="pt-PT" smtClean="0">
                <a:solidFill>
                  <a:srgbClr val="1F497D"/>
                </a:solidFill>
              </a:rPr>
              <a:pPr/>
              <a:t>‹#›</a:t>
            </a:fld>
            <a:endParaRPr lang="pt-PT" dirty="0">
              <a:solidFill>
                <a:srgbClr val="1F497D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1008523" y="946991"/>
            <a:ext cx="7691722" cy="478397"/>
          </a:xfr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r>
              <a:rPr lang="pt-PT" dirty="0"/>
              <a:t>TÍTULO</a:t>
            </a:r>
          </a:p>
        </p:txBody>
      </p:sp>
      <p:pic>
        <p:nvPicPr>
          <p:cNvPr id="11" name="Imagem 10" descr="barra_titulos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0000"/>
            <a:ext cx="965200" cy="584200"/>
          </a:xfrm>
          <a:prstGeom prst="rect">
            <a:avLst/>
          </a:prstGeom>
        </p:spPr>
      </p:pic>
      <p:pic>
        <p:nvPicPr>
          <p:cNvPr id="12" name="Imagem 11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11801" y="216000"/>
            <a:ext cx="2376000" cy="453051"/>
          </a:xfrm>
          <a:prstGeom prst="rect">
            <a:avLst/>
          </a:prstGeom>
        </p:spPr>
      </p:pic>
      <p:cxnSp>
        <p:nvCxnSpPr>
          <p:cNvPr id="14" name="Conexão recta 13"/>
          <p:cNvCxnSpPr/>
          <p:nvPr userDrawn="1"/>
        </p:nvCxnSpPr>
        <p:spPr>
          <a:xfrm>
            <a:off x="90000" y="6238564"/>
            <a:ext cx="8964000" cy="0"/>
          </a:xfrm>
          <a:prstGeom prst="line">
            <a:avLst/>
          </a:prstGeom>
          <a:ln>
            <a:solidFill>
              <a:srgbClr val="002B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22257" y="1573200"/>
            <a:ext cx="7693200" cy="446405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pt-PT" dirty="0"/>
              <a:t>Corpo de texto</a:t>
            </a:r>
          </a:p>
        </p:txBody>
      </p:sp>
      <p:pic>
        <p:nvPicPr>
          <p:cNvPr id="9" name="Imagem 6" descr="logos_acreditaco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7715" y="6370809"/>
            <a:ext cx="3240000" cy="3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2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08000" y="946800"/>
            <a:ext cx="7693200" cy="4788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/>
              <a:t>EXEMPLO DE ORGANIGRAMA</a:t>
            </a:r>
          </a:p>
        </p:txBody>
      </p:sp>
      <p:pic>
        <p:nvPicPr>
          <p:cNvPr id="8" name="Imagem 7" descr="barra_titulos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0000"/>
            <a:ext cx="965200" cy="584200"/>
          </a:xfrm>
          <a:prstGeom prst="rect">
            <a:avLst/>
          </a:prstGeom>
        </p:spPr>
      </p:pic>
      <p:cxnSp>
        <p:nvCxnSpPr>
          <p:cNvPr id="10" name="Conexão recta 9"/>
          <p:cNvCxnSpPr/>
          <p:nvPr userDrawn="1"/>
        </p:nvCxnSpPr>
        <p:spPr>
          <a:xfrm>
            <a:off x="90000" y="6238564"/>
            <a:ext cx="8964000" cy="0"/>
          </a:xfrm>
          <a:prstGeom prst="line">
            <a:avLst/>
          </a:prstGeom>
          <a:ln>
            <a:solidFill>
              <a:srgbClr val="002B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11801" y="216000"/>
            <a:ext cx="2376000" cy="453051"/>
          </a:xfrm>
          <a:prstGeom prst="rect">
            <a:avLst/>
          </a:prstGeom>
        </p:spPr>
      </p:pic>
      <p:pic>
        <p:nvPicPr>
          <p:cNvPr id="16" name="Imagem 15" descr="logos_acreditaco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7715" y="6370809"/>
            <a:ext cx="3240000" cy="365585"/>
          </a:xfrm>
          <a:prstGeom prst="rect">
            <a:avLst/>
          </a:prstGeom>
        </p:spPr>
      </p:pic>
      <p:sp>
        <p:nvSpPr>
          <p:cNvPr id="12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687340" y="6356350"/>
            <a:ext cx="999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pt-PT" dirty="0">
                <a:solidFill>
                  <a:srgbClr val="1F497D"/>
                </a:solidFill>
              </a:rPr>
              <a:t>| </a:t>
            </a:r>
            <a:fld id="{AAD5D343-0D47-40DC-9BFC-CEF749E55F45}" type="slidenum">
              <a:rPr lang="pt-PT" smtClean="0">
                <a:solidFill>
                  <a:srgbClr val="1F497D"/>
                </a:solidFill>
              </a:rPr>
              <a:pPr/>
              <a:t>‹#›</a:t>
            </a:fld>
            <a:endParaRPr lang="pt-PT" dirty="0">
              <a:solidFill>
                <a:srgbClr val="1F497D"/>
              </a:solidFill>
            </a:endParaRPr>
          </a:p>
        </p:txBody>
      </p:sp>
      <p:sp>
        <p:nvSpPr>
          <p:cNvPr id="14" name="Marcador de Posição do SmartArt 13"/>
          <p:cNvSpPr>
            <a:spLocks noGrp="1"/>
          </p:cNvSpPr>
          <p:nvPr>
            <p:ph type="dgm" sz="quarter" idx="10" hasCustomPrompt="1"/>
          </p:nvPr>
        </p:nvSpPr>
        <p:spPr>
          <a:xfrm>
            <a:off x="1008000" y="1573200"/>
            <a:ext cx="7671600" cy="4464000"/>
          </a:xfrm>
        </p:spPr>
        <p:txBody>
          <a:bodyPr>
            <a:normAutofit/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PT" dirty="0"/>
              <a:t>Clique no ícone para adicionar um organigrama</a:t>
            </a:r>
          </a:p>
        </p:txBody>
      </p:sp>
    </p:spTree>
    <p:extLst>
      <p:ext uri="{BB962C8B-B14F-4D97-AF65-F5344CB8AC3E}">
        <p14:creationId xmlns:p14="http://schemas.microsoft.com/office/powerpoint/2010/main" val="3522141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0"/>
          </p:nvPr>
        </p:nvSpPr>
        <p:spPr>
          <a:xfrm>
            <a:off x="7585868" y="6356350"/>
            <a:ext cx="1100932" cy="365125"/>
          </a:xfrm>
        </p:spPr>
        <p:txBody>
          <a:bodyPr/>
          <a:lstStyle/>
          <a:p>
            <a:r>
              <a:rPr lang="pt-PT">
                <a:solidFill>
                  <a:srgbClr val="1F497D"/>
                </a:solidFill>
              </a:rPr>
              <a:t>| </a:t>
            </a:r>
            <a:fld id="{AAD5D343-0D47-40DC-9BFC-CEF749E55F45}" type="slidenum">
              <a:rPr lang="pt-PT" smtClean="0">
                <a:solidFill>
                  <a:srgbClr val="1F497D"/>
                </a:solidFill>
              </a:rPr>
              <a:pPr/>
              <a:t>‹#›</a:t>
            </a:fld>
            <a:endParaRPr lang="pt-PT" dirty="0">
              <a:solidFill>
                <a:srgbClr val="1F497D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1008000" y="946800"/>
            <a:ext cx="7693200" cy="4788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/>
              <a:t>TÓPICO 1</a:t>
            </a:r>
          </a:p>
        </p:txBody>
      </p:sp>
      <p:pic>
        <p:nvPicPr>
          <p:cNvPr id="5" name="Imagem 4" descr="barra_titulos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0000"/>
            <a:ext cx="965200" cy="584200"/>
          </a:xfrm>
          <a:prstGeom prst="rect">
            <a:avLst/>
          </a:prstGeom>
        </p:spPr>
      </p:pic>
      <p:pic>
        <p:nvPicPr>
          <p:cNvPr id="6" name="Imagem 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11801" y="216000"/>
            <a:ext cx="2376000" cy="453051"/>
          </a:xfrm>
          <a:prstGeom prst="rect">
            <a:avLst/>
          </a:prstGeom>
        </p:spPr>
      </p:pic>
      <p:pic>
        <p:nvPicPr>
          <p:cNvPr id="7" name="Imagem 6" descr="logos_acreditaco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7715" y="6370809"/>
            <a:ext cx="3240000" cy="365585"/>
          </a:xfrm>
          <a:prstGeom prst="rect">
            <a:avLst/>
          </a:prstGeom>
        </p:spPr>
      </p:pic>
      <p:cxnSp>
        <p:nvCxnSpPr>
          <p:cNvPr id="8" name="Conexão recta 7"/>
          <p:cNvCxnSpPr/>
          <p:nvPr userDrawn="1"/>
        </p:nvCxnSpPr>
        <p:spPr>
          <a:xfrm>
            <a:off x="90000" y="6238564"/>
            <a:ext cx="8964000" cy="0"/>
          </a:xfrm>
          <a:prstGeom prst="line">
            <a:avLst/>
          </a:prstGeom>
          <a:ln>
            <a:solidFill>
              <a:srgbClr val="002B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osição do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573200"/>
            <a:ext cx="3779090" cy="478800"/>
          </a:xfrm>
        </p:spPr>
        <p:txBody>
          <a:bodyPr anchor="ctr">
            <a:norm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 err="1"/>
              <a:t>subtitulo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08063" y="2138082"/>
            <a:ext cx="3780000" cy="3899181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lang="pt-PT" dirty="0"/>
              <a:t>Corpo de texto</a:t>
            </a:r>
          </a:p>
        </p:txBody>
      </p:sp>
      <p:sp>
        <p:nvSpPr>
          <p:cNvPr id="11" name="Marcador de Posição do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25639" y="2142565"/>
            <a:ext cx="3780000" cy="3899181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lang="pt-PT" dirty="0"/>
              <a:t>Corpo de texto</a:t>
            </a:r>
          </a:p>
        </p:txBody>
      </p:sp>
    </p:spTree>
    <p:extLst>
      <p:ext uri="{BB962C8B-B14F-4D97-AF65-F5344CB8AC3E}">
        <p14:creationId xmlns:p14="http://schemas.microsoft.com/office/powerpoint/2010/main" val="343630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08000" y="946800"/>
            <a:ext cx="7693200" cy="4788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/>
              <a:t>EXEMPLO DE GRÁFICO</a:t>
            </a:r>
          </a:p>
        </p:txBody>
      </p:sp>
      <p:pic>
        <p:nvPicPr>
          <p:cNvPr id="6" name="Imagem 5" descr="barra_titulos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0000"/>
            <a:ext cx="965200" cy="584200"/>
          </a:xfrm>
          <a:prstGeom prst="rect">
            <a:avLst/>
          </a:prstGeom>
        </p:spPr>
      </p:pic>
      <p:pic>
        <p:nvPicPr>
          <p:cNvPr id="7" name="Imagem 6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11801" y="216000"/>
            <a:ext cx="2376000" cy="453051"/>
          </a:xfrm>
          <a:prstGeom prst="rect">
            <a:avLst/>
          </a:prstGeom>
        </p:spPr>
      </p:pic>
      <p:cxnSp>
        <p:nvCxnSpPr>
          <p:cNvPr id="9" name="Conexão recta 8"/>
          <p:cNvCxnSpPr/>
          <p:nvPr userDrawn="1"/>
        </p:nvCxnSpPr>
        <p:spPr>
          <a:xfrm>
            <a:off x="90000" y="6238564"/>
            <a:ext cx="8964000" cy="0"/>
          </a:xfrm>
          <a:prstGeom prst="line">
            <a:avLst/>
          </a:prstGeom>
          <a:ln>
            <a:solidFill>
              <a:srgbClr val="002B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logos_acreditaco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7715" y="6370809"/>
            <a:ext cx="3240000" cy="365585"/>
          </a:xfrm>
          <a:prstGeom prst="rect">
            <a:avLst/>
          </a:prstGeom>
        </p:spPr>
      </p:pic>
      <p:sp>
        <p:nvSpPr>
          <p:cNvPr id="13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85868" y="6356350"/>
            <a:ext cx="11009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pt-PT" dirty="0">
                <a:solidFill>
                  <a:srgbClr val="1F497D"/>
                </a:solidFill>
              </a:rPr>
              <a:t>| </a:t>
            </a:r>
            <a:fld id="{AAD5D343-0D47-40DC-9BFC-CEF749E55F45}" type="slidenum">
              <a:rPr lang="pt-PT" smtClean="0">
                <a:solidFill>
                  <a:srgbClr val="1F497D"/>
                </a:solidFill>
              </a:rPr>
              <a:pPr/>
              <a:t>‹#›</a:t>
            </a:fld>
            <a:endParaRPr lang="pt-PT" dirty="0">
              <a:solidFill>
                <a:srgbClr val="1F497D"/>
              </a:solidFill>
            </a:endParaRPr>
          </a:p>
        </p:txBody>
      </p:sp>
      <p:sp>
        <p:nvSpPr>
          <p:cNvPr id="14" name="Marcador de Posição do Gráfico 13"/>
          <p:cNvSpPr>
            <a:spLocks noGrp="1"/>
          </p:cNvSpPr>
          <p:nvPr>
            <p:ph type="chart" sz="quarter" idx="10"/>
          </p:nvPr>
        </p:nvSpPr>
        <p:spPr>
          <a:xfrm>
            <a:off x="1008000" y="1573200"/>
            <a:ext cx="7671600" cy="4464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pt-PT"/>
              <a:t>Click icon to add chart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7257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0"/>
          </p:nvPr>
        </p:nvSpPr>
        <p:spPr>
          <a:xfrm>
            <a:off x="7585868" y="6356350"/>
            <a:ext cx="1100932" cy="365125"/>
          </a:xfrm>
        </p:spPr>
        <p:txBody>
          <a:bodyPr/>
          <a:lstStyle/>
          <a:p>
            <a:r>
              <a:rPr lang="pt-PT">
                <a:solidFill>
                  <a:srgbClr val="1F497D"/>
                </a:solidFill>
              </a:rPr>
              <a:t>| </a:t>
            </a:r>
            <a:fld id="{AAD5D343-0D47-40DC-9BFC-CEF749E55F45}" type="slidenum">
              <a:rPr lang="pt-PT" smtClean="0">
                <a:solidFill>
                  <a:srgbClr val="1F497D"/>
                </a:solidFill>
              </a:rPr>
              <a:pPr/>
              <a:t>‹#›</a:t>
            </a:fld>
            <a:endParaRPr lang="pt-PT" dirty="0">
              <a:solidFill>
                <a:srgbClr val="1F497D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1008000" y="946800"/>
            <a:ext cx="7693200" cy="4788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/>
              <a:t>TÓPICO 1</a:t>
            </a:r>
          </a:p>
        </p:txBody>
      </p:sp>
      <p:pic>
        <p:nvPicPr>
          <p:cNvPr id="5" name="Imagem 4" descr="barra_titulos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20000"/>
            <a:ext cx="965200" cy="584200"/>
          </a:xfrm>
          <a:prstGeom prst="rect">
            <a:avLst/>
          </a:prstGeom>
        </p:spPr>
      </p:pic>
      <p:pic>
        <p:nvPicPr>
          <p:cNvPr id="6" name="Imagem 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11801" y="216000"/>
            <a:ext cx="2376000" cy="453051"/>
          </a:xfrm>
          <a:prstGeom prst="rect">
            <a:avLst/>
          </a:prstGeom>
        </p:spPr>
      </p:pic>
      <p:pic>
        <p:nvPicPr>
          <p:cNvPr id="7" name="Imagem 6" descr="logos_acreditaco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7715" y="6370809"/>
            <a:ext cx="3240000" cy="365585"/>
          </a:xfrm>
          <a:prstGeom prst="rect">
            <a:avLst/>
          </a:prstGeom>
        </p:spPr>
      </p:pic>
      <p:cxnSp>
        <p:nvCxnSpPr>
          <p:cNvPr id="8" name="Conexão recta 7"/>
          <p:cNvCxnSpPr/>
          <p:nvPr userDrawn="1"/>
        </p:nvCxnSpPr>
        <p:spPr>
          <a:xfrm>
            <a:off x="90000" y="6238564"/>
            <a:ext cx="8964000" cy="0"/>
          </a:xfrm>
          <a:prstGeom prst="line">
            <a:avLst/>
          </a:prstGeom>
          <a:ln>
            <a:solidFill>
              <a:srgbClr val="002B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08063" y="1552310"/>
            <a:ext cx="3780000" cy="4484954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lang="pt-PT" dirty="0"/>
              <a:t>Corpo de texto</a:t>
            </a:r>
          </a:p>
        </p:txBody>
      </p:sp>
      <p:sp>
        <p:nvSpPr>
          <p:cNvPr id="11" name="Marcador de Posição do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25639" y="1556793"/>
            <a:ext cx="3780000" cy="4484954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lang="pt-PT" dirty="0"/>
              <a:t>Corpo de texto</a:t>
            </a:r>
          </a:p>
        </p:txBody>
      </p:sp>
    </p:spTree>
    <p:extLst>
      <p:ext uri="{BB962C8B-B14F-4D97-AF65-F5344CB8AC3E}">
        <p14:creationId xmlns:p14="http://schemas.microsoft.com/office/powerpoint/2010/main" val="366510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1D3-5484-7D42-AE87-039A1BF30B54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BD53-00EB-0049-BD42-A5A9B85C0785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A74E-0CE0-F94E-9A4A-4C34F51D0CB6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4CF0-8B17-744C-9941-796D1A00E17F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F21-8E6E-D74B-A715-1306C19ADA3E}" type="datetime1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F19-8682-2545-8D04-0A0B667FAF6D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5FD-5750-5645-B926-A94F93F4C0CF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0AA2-91D6-8744-A972-D33FAE0ED92E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70"/>
            <a:ext cx="6940861" cy="12782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817-C558-B947-9421-AAFE3659D438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91DC-9B2A-DA46-8614-FC490D3FF2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63413" y="-1"/>
            <a:ext cx="2080587" cy="1281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UP_FEUP_negativo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12" y="288249"/>
            <a:ext cx="2072232" cy="6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140"/>
            <a:ext cx="7772400" cy="1470025"/>
          </a:xfrm>
        </p:spPr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1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Carlos </a:t>
            </a:r>
            <a:r>
              <a:rPr lang="en-US" dirty="0" err="1"/>
              <a:t>Soares</a:t>
            </a:r>
            <a:endParaRPr lang="en-US" dirty="0"/>
          </a:p>
          <a:p>
            <a:r>
              <a:rPr lang="en-US" dirty="0"/>
              <a:t>(based on materials kindly provided by </a:t>
            </a:r>
            <a:r>
              <a:rPr lang="en-US" dirty="0" err="1"/>
              <a:t>João</a:t>
            </a:r>
            <a:r>
              <a:rPr lang="en-US" dirty="0"/>
              <a:t> Mendes Moreira)</a:t>
            </a:r>
          </a:p>
        </p:txBody>
      </p:sp>
    </p:spTree>
    <p:extLst>
      <p:ext uri="{BB962C8B-B14F-4D97-AF65-F5344CB8AC3E}">
        <p14:creationId xmlns:p14="http://schemas.microsoft.com/office/powerpoint/2010/main" val="874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types of ensembles: how to generate models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sz="2800" dirty="0"/>
              <a:t>homogeneous</a:t>
            </a:r>
          </a:p>
          <a:p>
            <a:pPr lvl="2">
              <a:defRPr/>
            </a:pPr>
            <a:r>
              <a:rPr lang="en-US" sz="2400" dirty="0"/>
              <a:t>single induction algorithm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sz="2400" dirty="0"/>
          </a:p>
          <a:p>
            <a:pPr lvl="2">
              <a:defRPr/>
            </a:pPr>
            <a:endParaRPr lang="en-US" sz="2400" dirty="0"/>
          </a:p>
          <a:p>
            <a:pPr lvl="1">
              <a:defRPr/>
            </a:pPr>
            <a:r>
              <a:rPr lang="en-US" sz="2800" dirty="0"/>
              <a:t>heterogeneous</a:t>
            </a:r>
          </a:p>
          <a:p>
            <a:pPr lvl="2">
              <a:defRPr/>
            </a:pPr>
            <a:r>
              <a:rPr lang="en-US" sz="2400" dirty="0"/>
              <a:t>multiple induction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pt-PT" dirty="0"/>
              <a:t>where does diversity come from?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4356100" y="2009670"/>
            <a:ext cx="1574800" cy="762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our focus</a:t>
            </a:r>
          </a:p>
        </p:txBody>
      </p:sp>
      <p:pic>
        <p:nvPicPr>
          <p:cNvPr id="8" name="Marcador de Posição de Conteúdo 6" descr="EnsembleLearningMod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93442" y="1370013"/>
            <a:ext cx="850558" cy="1270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8293442" y="1281087"/>
            <a:ext cx="850558" cy="7285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types of ensembles: how </a:t>
            </a:r>
            <a:r>
              <a:rPr lang="en-US" dirty="0"/>
              <a:t>to combine models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b="1" dirty="0"/>
              <a:t>average</a:t>
            </a:r>
          </a:p>
          <a:p>
            <a:pPr>
              <a:spcAft>
                <a:spcPct val="0"/>
              </a:spcAft>
            </a:pPr>
            <a:r>
              <a:rPr lang="en-US" b="1" dirty="0"/>
              <a:t>weighted average</a:t>
            </a:r>
          </a:p>
          <a:p>
            <a:pPr>
              <a:spcAft>
                <a:spcPct val="0"/>
              </a:spcAft>
            </a:pPr>
            <a:r>
              <a:rPr lang="en-US" dirty="0"/>
              <a:t>sum</a:t>
            </a:r>
          </a:p>
          <a:p>
            <a:pPr>
              <a:spcAft>
                <a:spcPct val="0"/>
              </a:spcAft>
            </a:pPr>
            <a:r>
              <a:rPr lang="en-US" dirty="0"/>
              <a:t>weighted sum</a:t>
            </a:r>
          </a:p>
          <a:p>
            <a:pPr>
              <a:spcAft>
                <a:spcPct val="0"/>
              </a:spcAft>
            </a:pPr>
            <a:r>
              <a:rPr lang="en-US" dirty="0"/>
              <a:t>product</a:t>
            </a:r>
          </a:p>
          <a:p>
            <a:pPr>
              <a:spcAft>
                <a:spcPct val="0"/>
              </a:spcAft>
            </a:pPr>
            <a:r>
              <a:rPr lang="en-US" dirty="0"/>
              <a:t>maximum</a:t>
            </a:r>
          </a:p>
          <a:p>
            <a:pPr>
              <a:spcAft>
                <a:spcPct val="0"/>
              </a:spcAft>
            </a:pPr>
            <a:r>
              <a:rPr lang="en-US" dirty="0"/>
              <a:t>minimum</a:t>
            </a:r>
          </a:p>
          <a:p>
            <a:pPr>
              <a:spcAft>
                <a:spcPct val="0"/>
              </a:spcAft>
            </a:pPr>
            <a:r>
              <a:rPr lang="en-US" dirty="0"/>
              <a:t>median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classification</a:t>
            </a:r>
          </a:p>
        </p:txBody>
      </p:sp>
      <p:sp>
        <p:nvSpPr>
          <p:cNvPr id="12292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b="1" dirty="0"/>
              <a:t>majority voting</a:t>
            </a:r>
          </a:p>
          <a:p>
            <a:pPr>
              <a:spcAft>
                <a:spcPct val="0"/>
              </a:spcAft>
            </a:pPr>
            <a:r>
              <a:rPr lang="en-US" b="1" dirty="0"/>
              <a:t>weighted majority voting</a:t>
            </a:r>
          </a:p>
          <a:p>
            <a:pPr>
              <a:spcAft>
                <a:spcPct val="0"/>
              </a:spcAft>
            </a:pPr>
            <a:r>
              <a:rPr lang="en-US" dirty="0" err="1"/>
              <a:t>borda</a:t>
            </a:r>
            <a:r>
              <a:rPr lang="en-US" dirty="0"/>
              <a:t> count </a:t>
            </a:r>
          </a:p>
          <a:p>
            <a:pPr lvl="1">
              <a:spcAft>
                <a:spcPct val="0"/>
              </a:spcAft>
            </a:pPr>
            <a:r>
              <a:rPr lang="en-US" dirty="0"/>
              <a:t>base models rank candidates in order of preference</a:t>
            </a:r>
          </a:p>
          <a:p>
            <a:pPr lvl="2">
              <a:spcAft>
                <a:spcPct val="0"/>
              </a:spcAft>
            </a:pPr>
            <a:r>
              <a:rPr lang="en-US" dirty="0"/>
              <a:t>e.g. remember scoring?</a:t>
            </a:r>
          </a:p>
          <a:p>
            <a:pPr lvl="1">
              <a:spcAft>
                <a:spcPct val="0"/>
              </a:spcAft>
            </a:pPr>
            <a:r>
              <a:rPr lang="en-US" dirty="0"/>
              <a:t>points assigned to each position</a:t>
            </a:r>
          </a:p>
          <a:p>
            <a:pPr lvl="1">
              <a:spcAft>
                <a:spcPct val="0"/>
              </a:spcAft>
            </a:pPr>
            <a:r>
              <a:rPr lang="en-US" dirty="0"/>
              <a:t>prediction is class with more points</a:t>
            </a:r>
          </a:p>
        </p:txBody>
      </p:sp>
      <p:pic>
        <p:nvPicPr>
          <p:cNvPr id="9" name="Marcador de Posição de Conteúdo 6" descr="EnsembleLearningMod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93442" y="1370013"/>
            <a:ext cx="850558" cy="1270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293442" y="2082775"/>
            <a:ext cx="850558" cy="7285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homogeneous ensembles: how to generate different models?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908125"/>
            <a:ext cx="4038600" cy="156093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lvl="1" indent="-514350">
              <a:buClr>
                <a:schemeClr val="folHlink"/>
              </a:buClr>
              <a:buSzPct val="60000"/>
            </a:pPr>
            <a:r>
              <a:rPr lang="en-US" sz="3200" dirty="0"/>
              <a:t>Data manipulation</a:t>
            </a:r>
          </a:p>
          <a:p>
            <a:pPr marL="914400" lvl="2" indent="-514350">
              <a:buClr>
                <a:schemeClr val="folHlink"/>
              </a:buClr>
              <a:buSzPct val="60000"/>
            </a:pPr>
            <a:r>
              <a:rPr lang="en-US" dirty="0"/>
              <a:t>training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4908125"/>
            <a:ext cx="4038600" cy="1560938"/>
          </a:xfrm>
        </p:spPr>
        <p:txBody>
          <a:bodyPr>
            <a:normAutofit fontScale="70000" lnSpcReduction="20000"/>
          </a:bodyPr>
          <a:lstStyle/>
          <a:p>
            <a:pPr marL="514350" lvl="1" indent="-514350">
              <a:buClr>
                <a:schemeClr val="folHlink"/>
              </a:buClr>
              <a:buSzPct val="60000"/>
              <a:defRPr/>
            </a:pPr>
            <a:r>
              <a:rPr lang="en-US" sz="3200" dirty="0"/>
              <a:t>Modeling process manipulation</a:t>
            </a:r>
          </a:p>
          <a:p>
            <a:pPr marL="914400" lvl="2" indent="-514350">
              <a:buClr>
                <a:schemeClr val="folHlink"/>
              </a:buClr>
              <a:buSzPct val="60000"/>
              <a:defRPr/>
            </a:pPr>
            <a:r>
              <a:rPr lang="en-US" dirty="0"/>
              <a:t>induction algorithm</a:t>
            </a:r>
          </a:p>
          <a:p>
            <a:pPr marL="914400" lvl="2" indent="-514350">
              <a:buClr>
                <a:schemeClr val="folHlink"/>
              </a:buClr>
              <a:buSzPct val="60000"/>
              <a:defRPr/>
            </a:pPr>
            <a:r>
              <a:rPr lang="en-US" dirty="0"/>
              <a:t>parameter set</a:t>
            </a:r>
          </a:p>
          <a:p>
            <a:pPr marL="914400" lvl="2" indent="-514350">
              <a:buClr>
                <a:schemeClr val="folHlink"/>
              </a:buClr>
              <a:buSzPct val="60000"/>
              <a:defRPr/>
            </a:pPr>
            <a:r>
              <a:rPr lang="en-US" dirty="0"/>
              <a:t>model </a:t>
            </a:r>
          </a:p>
          <a:p>
            <a:pPr marL="1371600" lvl="3" indent="-514350">
              <a:buClr>
                <a:schemeClr val="folHlink"/>
              </a:buClr>
              <a:buSzPct val="60000"/>
              <a:defRPr/>
            </a:pPr>
            <a:r>
              <a:rPr lang="en-US" dirty="0"/>
              <a:t>uncommon</a:t>
            </a:r>
          </a:p>
          <a:p>
            <a:endParaRPr lang="pt-PT" dirty="0"/>
          </a:p>
        </p:txBody>
      </p:sp>
      <p:sp>
        <p:nvSpPr>
          <p:cNvPr id="22" name="Can 6"/>
          <p:cNvSpPr>
            <a:spLocks noChangeArrowheads="1"/>
          </p:cNvSpPr>
          <p:nvPr/>
        </p:nvSpPr>
        <p:spPr bwMode="auto">
          <a:xfrm>
            <a:off x="627063" y="2401888"/>
            <a:ext cx="1371600" cy="990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pt-PT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TextBox 53"/>
          <p:cNvSpPr txBox="1">
            <a:spLocks noChangeArrowheads="1"/>
          </p:cNvSpPr>
          <p:nvPr/>
        </p:nvSpPr>
        <p:spPr bwMode="auto">
          <a:xfrm>
            <a:off x="627063" y="3468688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200">
                <a:latin typeface="Calibri" pitchFamily="34" charset="0"/>
              </a:rPr>
              <a:t>Training Examples</a:t>
            </a:r>
          </a:p>
        </p:txBody>
      </p:sp>
      <p:sp>
        <p:nvSpPr>
          <p:cNvPr id="24" name="CaixaDeTexto 45"/>
          <p:cNvSpPr txBox="1">
            <a:spLocks noChangeArrowheads="1"/>
          </p:cNvSpPr>
          <p:nvPr/>
        </p:nvSpPr>
        <p:spPr bwMode="auto">
          <a:xfrm>
            <a:off x="3452813" y="1528763"/>
            <a:ext cx="2040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PT" sz="1800" dirty="0">
                <a:latin typeface="Calibri" pitchFamily="34" charset="0"/>
              </a:rPr>
              <a:t>Induction algorithm</a:t>
            </a:r>
          </a:p>
        </p:txBody>
      </p:sp>
      <p:sp>
        <p:nvSpPr>
          <p:cNvPr id="25" name="Paralelogramo 46"/>
          <p:cNvSpPr/>
          <p:nvPr/>
        </p:nvSpPr>
        <p:spPr bwMode="auto">
          <a:xfrm>
            <a:off x="3370947" y="1432987"/>
            <a:ext cx="2265572" cy="573206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26" name="Paralelogramo 52"/>
          <p:cNvSpPr/>
          <p:nvPr/>
        </p:nvSpPr>
        <p:spPr bwMode="auto">
          <a:xfrm>
            <a:off x="6605522" y="2674967"/>
            <a:ext cx="1951630" cy="464024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27" name="CaixaDeTexto 53"/>
          <p:cNvSpPr txBox="1">
            <a:spLocks noChangeArrowheads="1"/>
          </p:cNvSpPr>
          <p:nvPr/>
        </p:nvSpPr>
        <p:spPr bwMode="auto">
          <a:xfrm>
            <a:off x="6811963" y="2717800"/>
            <a:ext cx="149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PT" sz="1800">
                <a:latin typeface="Calibri" pitchFamily="34" charset="0"/>
              </a:rPr>
              <a:t>Parameter set</a:t>
            </a:r>
          </a:p>
        </p:txBody>
      </p:sp>
      <p:sp>
        <p:nvSpPr>
          <p:cNvPr id="28" name="Losango 59"/>
          <p:cNvSpPr/>
          <p:nvPr/>
        </p:nvSpPr>
        <p:spPr bwMode="auto">
          <a:xfrm>
            <a:off x="3166277" y="2497539"/>
            <a:ext cx="2538482" cy="818866"/>
          </a:xfrm>
          <a:prstGeom prst="diamond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29" name="CaixaDeTexto 60"/>
          <p:cNvSpPr txBox="1">
            <a:spLocks noChangeArrowheads="1"/>
          </p:cNvSpPr>
          <p:nvPr/>
        </p:nvSpPr>
        <p:spPr bwMode="auto">
          <a:xfrm>
            <a:off x="3957638" y="2743200"/>
            <a:ext cx="92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PT" sz="1800">
                <a:latin typeface="Calibri" pitchFamily="34" charset="0"/>
              </a:rPr>
              <a:t>Training</a:t>
            </a:r>
          </a:p>
        </p:txBody>
      </p:sp>
      <p:cxnSp>
        <p:nvCxnSpPr>
          <p:cNvPr id="30" name="Conexão recta unidireccional 62"/>
          <p:cNvCxnSpPr>
            <a:endCxn id="28" idx="1"/>
          </p:cNvCxnSpPr>
          <p:nvPr/>
        </p:nvCxnSpPr>
        <p:spPr bwMode="auto">
          <a:xfrm>
            <a:off x="1999392" y="2897300"/>
            <a:ext cx="1166885" cy="9672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31" name="Conexão recta unidireccional 64"/>
          <p:cNvCxnSpPr>
            <a:stCxn id="26" idx="5"/>
            <a:endCxn id="28" idx="3"/>
          </p:cNvCxnSpPr>
          <p:nvPr/>
        </p:nvCxnSpPr>
        <p:spPr bwMode="auto">
          <a:xfrm flipH="1" flipV="1">
            <a:off x="5704759" y="2906972"/>
            <a:ext cx="958766" cy="7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32" name="Conexão recta unidireccional 70"/>
          <p:cNvCxnSpPr>
            <a:stCxn id="25" idx="3"/>
            <a:endCxn id="28" idx="0"/>
          </p:cNvCxnSpPr>
          <p:nvPr/>
        </p:nvCxnSpPr>
        <p:spPr bwMode="auto">
          <a:xfrm>
            <a:off x="4432082" y="2006193"/>
            <a:ext cx="3436" cy="491346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33" name="Paralelogramo 73"/>
          <p:cNvSpPr/>
          <p:nvPr/>
        </p:nvSpPr>
        <p:spPr bwMode="auto">
          <a:xfrm>
            <a:off x="3413669" y="3864615"/>
            <a:ext cx="1951630" cy="464024"/>
          </a:xfrm>
          <a:prstGeom prst="parallelogram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34" name="CaixaDeTexto 74"/>
          <p:cNvSpPr txBox="1">
            <a:spLocks noChangeArrowheads="1"/>
          </p:cNvSpPr>
          <p:nvPr/>
        </p:nvSpPr>
        <p:spPr bwMode="auto">
          <a:xfrm>
            <a:off x="3479800" y="3908425"/>
            <a:ext cx="1746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pt-PT" sz="1800">
                <a:latin typeface="Calibri" pitchFamily="34" charset="0"/>
              </a:rPr>
              <a:t>Model</a:t>
            </a:r>
          </a:p>
        </p:txBody>
      </p:sp>
      <p:cxnSp>
        <p:nvCxnSpPr>
          <p:cNvPr id="35" name="Conexão recta unidireccional 70"/>
          <p:cNvCxnSpPr>
            <a:stCxn id="28" idx="2"/>
          </p:cNvCxnSpPr>
          <p:nvPr/>
        </p:nvCxnSpPr>
        <p:spPr bwMode="auto">
          <a:xfrm flipH="1">
            <a:off x="4352925" y="3316405"/>
            <a:ext cx="82593" cy="548210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36" name="TextBox 35"/>
          <p:cNvSpPr txBox="1"/>
          <p:nvPr/>
        </p:nvSpPr>
        <p:spPr>
          <a:xfrm>
            <a:off x="5231198" y="1287489"/>
            <a:ext cx="11719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fixed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582738"/>
            <a:ext cx="8382000" cy="5124450"/>
          </a:xfrm>
        </p:spPr>
        <p:txBody>
          <a:bodyPr/>
          <a:lstStyle/>
          <a:p>
            <a:pPr marL="914400" lvl="1" indent="-514350">
              <a:buFont typeface="Wingdings" pitchFamily="2" charset="2"/>
              <a:buNone/>
            </a:pPr>
            <a:r>
              <a:rPr lang="en-US" sz="2400" dirty="0"/>
              <a:t>Manipulating the input features</a:t>
            </a:r>
          </a:p>
          <a:p>
            <a:pPr marL="914400" lvl="1" indent="-514350">
              <a:buFont typeface="Calibri" pitchFamily="34" charset="0"/>
              <a:buAutoNum type="arabicPeriod"/>
            </a:pPr>
            <a:endParaRPr lang="en-US" sz="2400" dirty="0"/>
          </a:p>
          <a:p>
            <a:pPr marL="914400" lvl="1" indent="-514350">
              <a:buFont typeface="Calibri" pitchFamily="34" charset="0"/>
              <a:buAutoNum type="arabicPeriod"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12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r>
              <a:rPr lang="en-US" sz="2400" dirty="0"/>
              <a:t>Sub-sampling from the training set</a:t>
            </a:r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667000" y="2300288"/>
            <a:ext cx="1295400" cy="228600"/>
          </a:xfrm>
          <a:prstGeom prst="rect">
            <a:avLst/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itchFamily="34" charset="0"/>
              </a:rPr>
              <a:t>Ratings, Actors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667000" y="2605088"/>
            <a:ext cx="1295400" cy="228600"/>
          </a:xfrm>
          <a:prstGeom prst="rect">
            <a:avLst/>
          </a:prstGeom>
          <a:gradFill rotWithShape="1">
            <a:gsLst>
              <a:gs pos="0">
                <a:srgbClr val="5D417E"/>
              </a:gs>
              <a:gs pos="80000">
                <a:srgbClr val="7B58A6"/>
              </a:gs>
              <a:gs pos="100000">
                <a:srgbClr val="7B57A8"/>
              </a:gs>
            </a:gsLst>
            <a:lin ang="16200000"/>
          </a:gradFill>
          <a:ln w="9525" algn="ctr">
            <a:solidFill>
              <a:srgbClr val="7D60A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Actors, Genres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667000" y="2909888"/>
            <a:ext cx="1290638" cy="201612"/>
          </a:xfrm>
          <a:prstGeom prst="rect">
            <a:avLst/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/>
          </a:gradFill>
          <a:ln w="9525" algn="ctr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Genres, Ratings</a:t>
            </a:r>
          </a:p>
        </p:txBody>
      </p:sp>
      <p:sp>
        <p:nvSpPr>
          <p:cNvPr id="10247" name="Can 6"/>
          <p:cNvSpPr>
            <a:spLocks noChangeArrowheads="1"/>
          </p:cNvSpPr>
          <p:nvPr/>
        </p:nvSpPr>
        <p:spPr bwMode="auto">
          <a:xfrm>
            <a:off x="914400" y="2224088"/>
            <a:ext cx="1371600" cy="990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pt-PT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495800" y="230028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itchFamily="34" charset="0"/>
              </a:rPr>
              <a:t>Classifier A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4495800" y="260508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B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4495800" y="290988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C</a:t>
            </a:r>
          </a:p>
        </p:txBody>
      </p:sp>
      <p:cxnSp>
        <p:nvCxnSpPr>
          <p:cNvPr id="12" name="Straight Arrow Connector 11"/>
          <p:cNvCxnSpPr>
            <a:stCxn id="10247" idx="4"/>
            <a:endCxn id="10244" idx="1"/>
          </p:cNvCxnSpPr>
          <p:nvPr/>
        </p:nvCxnSpPr>
        <p:spPr>
          <a:xfrm flipV="1">
            <a:off x="2286000" y="2414588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47" idx="4"/>
            <a:endCxn id="10245" idx="1"/>
          </p:cNvCxnSpPr>
          <p:nvPr/>
        </p:nvCxnSpPr>
        <p:spPr>
          <a:xfrm>
            <a:off x="2286000" y="271938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47" idx="4"/>
          </p:cNvCxnSpPr>
          <p:nvPr/>
        </p:nvCxnSpPr>
        <p:spPr>
          <a:xfrm>
            <a:off x="2286000" y="2719388"/>
            <a:ext cx="381000" cy="26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44" idx="3"/>
            <a:endCxn id="10248" idx="1"/>
          </p:cNvCxnSpPr>
          <p:nvPr/>
        </p:nvCxnSpPr>
        <p:spPr>
          <a:xfrm>
            <a:off x="3962400" y="241458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268128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62400" y="298608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91200" y="2452688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249" idx="3"/>
          </p:cNvCxnSpPr>
          <p:nvPr/>
        </p:nvCxnSpPr>
        <p:spPr>
          <a:xfrm>
            <a:off x="5791200" y="2719388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50" idx="3"/>
          </p:cNvCxnSpPr>
          <p:nvPr/>
        </p:nvCxnSpPr>
        <p:spPr>
          <a:xfrm flipV="1">
            <a:off x="5791200" y="2833688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0" name="TextBox 31"/>
          <p:cNvSpPr txBox="1">
            <a:spLocks noChangeArrowheads="1"/>
          </p:cNvSpPr>
          <p:nvPr/>
        </p:nvSpPr>
        <p:spPr bwMode="auto">
          <a:xfrm>
            <a:off x="6400800" y="2597150"/>
            <a:ext cx="1001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Predictions</a:t>
            </a:r>
          </a:p>
        </p:txBody>
      </p:sp>
      <p:sp>
        <p:nvSpPr>
          <p:cNvPr id="10261" name="TextBox 53"/>
          <p:cNvSpPr txBox="1">
            <a:spLocks noChangeArrowheads="1"/>
          </p:cNvSpPr>
          <p:nvPr/>
        </p:nvSpPr>
        <p:spPr bwMode="auto">
          <a:xfrm>
            <a:off x="914400" y="32226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200" dirty="0">
                <a:latin typeface="Calibri" pitchFamily="34" charset="0"/>
              </a:rPr>
              <a:t>Training set</a:t>
            </a:r>
          </a:p>
        </p:txBody>
      </p:sp>
      <p:sp>
        <p:nvSpPr>
          <p:cNvPr id="10262" name="Can 47"/>
          <p:cNvSpPr>
            <a:spLocks noChangeArrowheads="1"/>
          </p:cNvSpPr>
          <p:nvPr/>
        </p:nvSpPr>
        <p:spPr bwMode="auto">
          <a:xfrm>
            <a:off x="914400" y="4625975"/>
            <a:ext cx="1371600" cy="990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pt-PT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63" name="Rectangle 48"/>
          <p:cNvSpPr>
            <a:spLocks noChangeArrowheads="1"/>
          </p:cNvSpPr>
          <p:nvPr/>
        </p:nvSpPr>
        <p:spPr bwMode="auto">
          <a:xfrm>
            <a:off x="2819400" y="4778375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A</a:t>
            </a:r>
          </a:p>
        </p:txBody>
      </p:sp>
      <p:sp>
        <p:nvSpPr>
          <p:cNvPr id="10264" name="Rectangle 49"/>
          <p:cNvSpPr>
            <a:spLocks noChangeArrowheads="1"/>
          </p:cNvSpPr>
          <p:nvPr/>
        </p:nvSpPr>
        <p:spPr bwMode="auto">
          <a:xfrm>
            <a:off x="2819400" y="5083175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B</a:t>
            </a:r>
          </a:p>
        </p:txBody>
      </p:sp>
      <p:sp>
        <p:nvSpPr>
          <p:cNvPr id="10265" name="Rectangle 50"/>
          <p:cNvSpPr>
            <a:spLocks noChangeArrowheads="1"/>
          </p:cNvSpPr>
          <p:nvPr/>
        </p:nvSpPr>
        <p:spPr bwMode="auto">
          <a:xfrm>
            <a:off x="2819400" y="5387975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C</a:t>
            </a:r>
          </a:p>
        </p:txBody>
      </p:sp>
      <p:cxnSp>
        <p:nvCxnSpPr>
          <p:cNvPr id="52" name="Straight Arrow Connector 51"/>
          <p:cNvCxnSpPr>
            <a:endCxn id="10263" idx="1"/>
          </p:cNvCxnSpPr>
          <p:nvPr/>
        </p:nvCxnSpPr>
        <p:spPr>
          <a:xfrm>
            <a:off x="2286000" y="4892675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286000" y="5159375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86000" y="5464175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114800" y="4930775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264" idx="3"/>
          </p:cNvCxnSpPr>
          <p:nvPr/>
        </p:nvCxnSpPr>
        <p:spPr>
          <a:xfrm>
            <a:off x="4114800" y="5197475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265" idx="3"/>
          </p:cNvCxnSpPr>
          <p:nvPr/>
        </p:nvCxnSpPr>
        <p:spPr>
          <a:xfrm flipV="1">
            <a:off x="4114800" y="5311775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2" name="TextBox 62"/>
          <p:cNvSpPr txBox="1">
            <a:spLocks noChangeArrowheads="1"/>
          </p:cNvSpPr>
          <p:nvPr/>
        </p:nvSpPr>
        <p:spPr bwMode="auto">
          <a:xfrm>
            <a:off x="4724400" y="5102225"/>
            <a:ext cx="10014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>
                <a:latin typeface="Calibri" pitchFamily="34" charset="0"/>
              </a:defRPr>
            </a:lvl1pPr>
            <a:lvl2pPr marL="742950" indent="-285750" eaLnBrk="0" hangingPunct="0">
              <a:defRPr sz="1400">
                <a:latin typeface="Comic Sans MS" pitchFamily="66" charset="0"/>
              </a:defRPr>
            </a:lvl2pPr>
            <a:lvl3pPr marL="1143000" indent="-228600" eaLnBrk="0" hangingPunct="0">
              <a:defRPr sz="1400">
                <a:latin typeface="Comic Sans MS" pitchFamily="66" charset="0"/>
              </a:defRPr>
            </a:lvl3pPr>
            <a:lvl4pPr marL="1600200" indent="-228600" eaLnBrk="0" hangingPunct="0">
              <a:defRPr sz="1400">
                <a:latin typeface="Comic Sans MS" pitchFamily="66" charset="0"/>
              </a:defRPr>
            </a:lvl4pPr>
            <a:lvl5pPr marL="2057400" indent="-228600" eaLnBrk="0" hangingPunct="0">
              <a:defRPr sz="1400"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Comic Sans MS" pitchFamily="66" charset="0"/>
              </a:defRPr>
            </a:lvl9pPr>
          </a:lstStyle>
          <a:p>
            <a:r>
              <a:rPr lang="en-US" dirty="0"/>
              <a:t>Predictions</a:t>
            </a:r>
          </a:p>
        </p:txBody>
      </p:sp>
      <p:sp>
        <p:nvSpPr>
          <p:cNvPr id="10273" name="TextBox 64"/>
          <p:cNvSpPr txBox="1">
            <a:spLocks noChangeArrowheads="1"/>
          </p:cNvSpPr>
          <p:nvPr/>
        </p:nvSpPr>
        <p:spPr bwMode="auto">
          <a:xfrm>
            <a:off x="838200" y="56165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200" dirty="0">
                <a:latin typeface="Calibri" pitchFamily="34" charset="0"/>
              </a:rPr>
              <a:t>Training set</a:t>
            </a:r>
          </a:p>
        </p:txBody>
      </p:sp>
      <p:sp>
        <p:nvSpPr>
          <p:cNvPr id="10274" name="Oval 65"/>
          <p:cNvSpPr>
            <a:spLocks noChangeArrowheads="1"/>
          </p:cNvSpPr>
          <p:nvPr/>
        </p:nvSpPr>
        <p:spPr bwMode="auto">
          <a:xfrm flipV="1">
            <a:off x="914400" y="5311775"/>
            <a:ext cx="1371600" cy="46038"/>
          </a:xfrm>
          <a:prstGeom prst="ellipse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pt-PT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75" name="Oval 66"/>
          <p:cNvSpPr>
            <a:spLocks noChangeArrowheads="1"/>
          </p:cNvSpPr>
          <p:nvPr/>
        </p:nvSpPr>
        <p:spPr bwMode="auto">
          <a:xfrm>
            <a:off x="914400" y="5006975"/>
            <a:ext cx="1371600" cy="46038"/>
          </a:xfrm>
          <a:prstGeom prst="ellipse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pt-PT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process manipulation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582738"/>
            <a:ext cx="8382000" cy="4818062"/>
          </a:xfrm>
        </p:spPr>
        <p:txBody>
          <a:bodyPr>
            <a:normAutofit/>
          </a:bodyPr>
          <a:lstStyle/>
          <a:p>
            <a:pPr marL="914400" lvl="1" indent="-514350">
              <a:buFont typeface="Wingdings" pitchFamily="2" charset="2"/>
              <a:buNone/>
            </a:pPr>
            <a:r>
              <a:rPr lang="en-US" sz="2400" dirty="0"/>
              <a:t>Manipulating the parameter sets</a:t>
            </a:r>
          </a:p>
          <a:p>
            <a:pPr marL="914400" lvl="1" indent="-514350">
              <a:buFont typeface="Calibri" pitchFamily="34" charset="0"/>
              <a:buAutoNum type="arabicPeriod"/>
            </a:pPr>
            <a:endParaRPr lang="en-US" sz="2400" dirty="0"/>
          </a:p>
          <a:p>
            <a:pPr marL="914400" lvl="1" indent="-514350">
              <a:buFont typeface="Calibri" pitchFamily="34" charset="0"/>
              <a:buAutoNum type="arabicPeriod"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12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r>
              <a:rPr lang="en-US" sz="2400" dirty="0"/>
              <a:t>Manipulating the induction algorithm</a:t>
            </a:r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2400" dirty="0"/>
          </a:p>
          <a:p>
            <a:pPr marL="914400" lvl="1" indent="-514350">
              <a:buFont typeface="Wingdings" pitchFamily="2" charset="2"/>
              <a:buNone/>
            </a:pPr>
            <a:endParaRPr lang="en-US" sz="1200" dirty="0"/>
          </a:p>
          <a:p>
            <a:pPr marL="914400" lvl="1" indent="-514350">
              <a:buFont typeface="Wingdings" pitchFamily="2" charset="2"/>
              <a:buNone/>
            </a:pPr>
            <a:endParaRPr lang="en-US" sz="1200" dirty="0"/>
          </a:p>
        </p:txBody>
      </p:sp>
      <p:sp>
        <p:nvSpPr>
          <p:cNvPr id="11268" name="Can 6"/>
          <p:cNvSpPr>
            <a:spLocks noChangeArrowheads="1"/>
          </p:cNvSpPr>
          <p:nvPr/>
        </p:nvSpPr>
        <p:spPr bwMode="auto">
          <a:xfrm>
            <a:off x="914400" y="2224088"/>
            <a:ext cx="1371600" cy="990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pt-PT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4510088" y="230028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A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510088" y="260508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B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4510088" y="290988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C</a:t>
            </a:r>
          </a:p>
        </p:txBody>
      </p:sp>
      <p:cxnSp>
        <p:nvCxnSpPr>
          <p:cNvPr id="12" name="Straight Arrow Connector 11"/>
          <p:cNvCxnSpPr>
            <a:stCxn id="11268" idx="4"/>
          </p:cNvCxnSpPr>
          <p:nvPr/>
        </p:nvCxnSpPr>
        <p:spPr>
          <a:xfrm flipV="1">
            <a:off x="2286000" y="2414588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268" idx="4"/>
          </p:cNvCxnSpPr>
          <p:nvPr/>
        </p:nvCxnSpPr>
        <p:spPr>
          <a:xfrm>
            <a:off x="2286000" y="271938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268" idx="4"/>
          </p:cNvCxnSpPr>
          <p:nvPr/>
        </p:nvCxnSpPr>
        <p:spPr>
          <a:xfrm>
            <a:off x="2286000" y="2719388"/>
            <a:ext cx="381000" cy="26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05488" y="2452688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270" idx="3"/>
          </p:cNvCxnSpPr>
          <p:nvPr/>
        </p:nvCxnSpPr>
        <p:spPr>
          <a:xfrm>
            <a:off x="5805488" y="2719388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271" idx="3"/>
          </p:cNvCxnSpPr>
          <p:nvPr/>
        </p:nvCxnSpPr>
        <p:spPr>
          <a:xfrm flipV="1">
            <a:off x="5805488" y="2833688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TextBox 31"/>
          <p:cNvSpPr txBox="1">
            <a:spLocks noChangeArrowheads="1"/>
          </p:cNvSpPr>
          <p:nvPr/>
        </p:nvSpPr>
        <p:spPr bwMode="auto">
          <a:xfrm>
            <a:off x="6415088" y="2597150"/>
            <a:ext cx="1001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Predictions</a:t>
            </a:r>
          </a:p>
        </p:txBody>
      </p:sp>
      <p:sp>
        <p:nvSpPr>
          <p:cNvPr id="11279" name="TextBox 53"/>
          <p:cNvSpPr txBox="1">
            <a:spLocks noChangeArrowheads="1"/>
          </p:cNvSpPr>
          <p:nvPr/>
        </p:nvSpPr>
        <p:spPr bwMode="auto">
          <a:xfrm>
            <a:off x="914400" y="32226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200" dirty="0">
                <a:latin typeface="Calibri" pitchFamily="34" charset="0"/>
              </a:rPr>
              <a:t>Training set</a:t>
            </a:r>
          </a:p>
        </p:txBody>
      </p:sp>
      <p:sp>
        <p:nvSpPr>
          <p:cNvPr id="11281" name="Rectangle 7"/>
          <p:cNvSpPr>
            <a:spLocks noChangeArrowheads="1"/>
          </p:cNvSpPr>
          <p:nvPr/>
        </p:nvSpPr>
        <p:spPr bwMode="auto">
          <a:xfrm>
            <a:off x="2668588" y="2289175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itchFamily="34" charset="0"/>
              </a:rPr>
              <a:t>algorithm(x1,y1)</a:t>
            </a:r>
          </a:p>
        </p:txBody>
      </p:sp>
      <p:sp>
        <p:nvSpPr>
          <p:cNvPr id="11282" name="Rectangle 7"/>
          <p:cNvSpPr>
            <a:spLocks noChangeArrowheads="1"/>
          </p:cNvSpPr>
          <p:nvPr/>
        </p:nvSpPr>
        <p:spPr bwMode="auto">
          <a:xfrm>
            <a:off x="2657475" y="2578100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algorithm(x2,y2)</a:t>
            </a:r>
          </a:p>
        </p:txBody>
      </p:sp>
      <p:sp>
        <p:nvSpPr>
          <p:cNvPr id="11283" name="Rectangle 7"/>
          <p:cNvSpPr>
            <a:spLocks noChangeArrowheads="1"/>
          </p:cNvSpPr>
          <p:nvPr/>
        </p:nvSpPr>
        <p:spPr bwMode="auto">
          <a:xfrm>
            <a:off x="2660650" y="2867025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algorithm(x3,y3)</a:t>
            </a:r>
          </a:p>
        </p:txBody>
      </p:sp>
      <p:cxnSp>
        <p:nvCxnSpPr>
          <p:cNvPr id="40" name="Straight Arrow Connector 51"/>
          <p:cNvCxnSpPr/>
          <p:nvPr/>
        </p:nvCxnSpPr>
        <p:spPr>
          <a:xfrm>
            <a:off x="3967163" y="2438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1"/>
          <p:cNvCxnSpPr/>
          <p:nvPr/>
        </p:nvCxnSpPr>
        <p:spPr>
          <a:xfrm>
            <a:off x="3968750" y="271303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1"/>
          <p:cNvCxnSpPr/>
          <p:nvPr/>
        </p:nvCxnSpPr>
        <p:spPr>
          <a:xfrm>
            <a:off x="3971925" y="2987675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7" name="Can 6"/>
          <p:cNvSpPr>
            <a:spLocks noChangeArrowheads="1"/>
          </p:cNvSpPr>
          <p:nvPr/>
        </p:nvSpPr>
        <p:spPr bwMode="auto">
          <a:xfrm>
            <a:off x="876300" y="4629150"/>
            <a:ext cx="1371600" cy="990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pt-PT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288" name="Rectangle 7"/>
          <p:cNvSpPr>
            <a:spLocks noChangeArrowheads="1"/>
          </p:cNvSpPr>
          <p:nvPr/>
        </p:nvSpPr>
        <p:spPr bwMode="auto">
          <a:xfrm>
            <a:off x="4470400" y="4705350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A</a:t>
            </a:r>
          </a:p>
        </p:txBody>
      </p:sp>
      <p:sp>
        <p:nvSpPr>
          <p:cNvPr id="11289" name="Rectangle 8"/>
          <p:cNvSpPr>
            <a:spLocks noChangeArrowheads="1"/>
          </p:cNvSpPr>
          <p:nvPr/>
        </p:nvSpPr>
        <p:spPr bwMode="auto">
          <a:xfrm>
            <a:off x="4470400" y="5010150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B</a:t>
            </a:r>
          </a:p>
        </p:txBody>
      </p:sp>
      <p:sp>
        <p:nvSpPr>
          <p:cNvPr id="11290" name="Rectangle 9"/>
          <p:cNvSpPr>
            <a:spLocks noChangeArrowheads="1"/>
          </p:cNvSpPr>
          <p:nvPr/>
        </p:nvSpPr>
        <p:spPr bwMode="auto">
          <a:xfrm>
            <a:off x="4470400" y="5314950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Classifier C</a:t>
            </a:r>
          </a:p>
        </p:txBody>
      </p:sp>
      <p:cxnSp>
        <p:nvCxnSpPr>
          <p:cNvPr id="47" name="Straight Arrow Connector 11"/>
          <p:cNvCxnSpPr>
            <a:stCxn id="11287" idx="4"/>
          </p:cNvCxnSpPr>
          <p:nvPr/>
        </p:nvCxnSpPr>
        <p:spPr>
          <a:xfrm flipV="1">
            <a:off x="2247900" y="481965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2"/>
          <p:cNvCxnSpPr>
            <a:stCxn id="11287" idx="4"/>
          </p:cNvCxnSpPr>
          <p:nvPr/>
        </p:nvCxnSpPr>
        <p:spPr>
          <a:xfrm>
            <a:off x="2247900" y="51244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3"/>
          <p:cNvCxnSpPr>
            <a:stCxn id="11287" idx="4"/>
          </p:cNvCxnSpPr>
          <p:nvPr/>
        </p:nvCxnSpPr>
        <p:spPr>
          <a:xfrm>
            <a:off x="2247900" y="5124450"/>
            <a:ext cx="381000" cy="26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2"/>
          <p:cNvCxnSpPr/>
          <p:nvPr/>
        </p:nvCxnSpPr>
        <p:spPr>
          <a:xfrm>
            <a:off x="5765800" y="485775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4"/>
          <p:cNvCxnSpPr>
            <a:stCxn id="11289" idx="3"/>
          </p:cNvCxnSpPr>
          <p:nvPr/>
        </p:nvCxnSpPr>
        <p:spPr>
          <a:xfrm>
            <a:off x="5765800" y="51244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5"/>
          <p:cNvCxnSpPr>
            <a:stCxn id="11290" idx="3"/>
          </p:cNvCxnSpPr>
          <p:nvPr/>
        </p:nvCxnSpPr>
        <p:spPr>
          <a:xfrm flipV="1">
            <a:off x="5765800" y="523875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7" name="TextBox 31"/>
          <p:cNvSpPr txBox="1">
            <a:spLocks noChangeArrowheads="1"/>
          </p:cNvSpPr>
          <p:nvPr/>
        </p:nvSpPr>
        <p:spPr bwMode="auto">
          <a:xfrm>
            <a:off x="6375400" y="5002213"/>
            <a:ext cx="1001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Predictions</a:t>
            </a:r>
          </a:p>
        </p:txBody>
      </p:sp>
      <p:sp>
        <p:nvSpPr>
          <p:cNvPr id="11298" name="TextBox 53"/>
          <p:cNvSpPr txBox="1">
            <a:spLocks noChangeArrowheads="1"/>
          </p:cNvSpPr>
          <p:nvPr/>
        </p:nvSpPr>
        <p:spPr bwMode="auto">
          <a:xfrm>
            <a:off x="876300" y="5627688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200" dirty="0">
                <a:latin typeface="Calibri" pitchFamily="34" charset="0"/>
              </a:rPr>
              <a:t>Training set</a:t>
            </a:r>
          </a:p>
        </p:txBody>
      </p:sp>
      <p:sp>
        <p:nvSpPr>
          <p:cNvPr id="11299" name="Rectangle 7"/>
          <p:cNvSpPr>
            <a:spLocks noChangeArrowheads="1"/>
          </p:cNvSpPr>
          <p:nvPr/>
        </p:nvSpPr>
        <p:spPr bwMode="auto">
          <a:xfrm>
            <a:off x="2630488" y="469423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algorithm</a:t>
            </a:r>
          </a:p>
        </p:txBody>
      </p:sp>
      <p:sp>
        <p:nvSpPr>
          <p:cNvPr id="11300" name="Rectangle 7"/>
          <p:cNvSpPr>
            <a:spLocks noChangeArrowheads="1"/>
          </p:cNvSpPr>
          <p:nvPr/>
        </p:nvSpPr>
        <p:spPr bwMode="auto">
          <a:xfrm>
            <a:off x="2619375" y="4983163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algorithm’</a:t>
            </a:r>
          </a:p>
        </p:txBody>
      </p:sp>
      <p:sp>
        <p:nvSpPr>
          <p:cNvPr id="11301" name="Rectangle 7"/>
          <p:cNvSpPr>
            <a:spLocks noChangeArrowheads="1"/>
          </p:cNvSpPr>
          <p:nvPr/>
        </p:nvSpPr>
        <p:spPr bwMode="auto">
          <a:xfrm>
            <a:off x="2620963" y="5272088"/>
            <a:ext cx="1295400" cy="228600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Calibri" pitchFamily="34" charset="0"/>
              </a:rPr>
              <a:t>algorithm’’</a:t>
            </a:r>
          </a:p>
        </p:txBody>
      </p:sp>
      <p:cxnSp>
        <p:nvCxnSpPr>
          <p:cNvPr id="70" name="Straight Arrow Connector 51"/>
          <p:cNvCxnSpPr/>
          <p:nvPr/>
        </p:nvCxnSpPr>
        <p:spPr>
          <a:xfrm>
            <a:off x="3929063" y="4841875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/>
          <p:cNvCxnSpPr/>
          <p:nvPr/>
        </p:nvCxnSpPr>
        <p:spPr>
          <a:xfrm>
            <a:off x="3930650" y="5116513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51"/>
          <p:cNvCxnSpPr/>
          <p:nvPr/>
        </p:nvCxnSpPr>
        <p:spPr>
          <a:xfrm>
            <a:off x="3932238" y="539273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202BE-0A0C-B54B-BEF7-BCA7FC87B6BC}"/>
              </a:ext>
            </a:extLst>
          </p:cNvPr>
          <p:cNvSpPr/>
          <p:nvPr/>
        </p:nvSpPr>
        <p:spPr>
          <a:xfrm>
            <a:off x="154496" y="6302436"/>
            <a:ext cx="3376965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514350" algn="ctr"/>
            <a:r>
              <a:rPr lang="en-US" sz="1200" dirty="0"/>
              <a:t>still homogeneous: </a:t>
            </a:r>
            <a:r>
              <a:rPr lang="en-US" sz="1200" i="1" dirty="0"/>
              <a:t>algorithm’</a:t>
            </a:r>
            <a:r>
              <a:rPr lang="en-US" sz="1200" dirty="0"/>
              <a:t> and </a:t>
            </a:r>
            <a:r>
              <a:rPr lang="en-US" sz="1200" i="1" dirty="0"/>
              <a:t>algorithm’’</a:t>
            </a:r>
            <a:r>
              <a:rPr lang="en-US" sz="1200" dirty="0"/>
              <a:t> are variations of </a:t>
            </a:r>
            <a:r>
              <a:rPr lang="en-US" sz="1200" i="1" dirty="0"/>
              <a:t>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5A5341-0BDC-9B40-B637-59C00CC47C55}"/>
              </a:ext>
            </a:extLst>
          </p:cNvPr>
          <p:cNvCxnSpPr>
            <a:cxnSpLocks/>
          </p:cNvCxnSpPr>
          <p:nvPr/>
        </p:nvCxnSpPr>
        <p:spPr>
          <a:xfrm flipH="1">
            <a:off x="1842978" y="5627688"/>
            <a:ext cx="976422" cy="6123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gps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categories of methods</a:t>
            </a:r>
          </a:p>
          <a:p>
            <a:r>
              <a:rPr lang="pt-PT" dirty="0"/>
              <a:t>popular methods</a:t>
            </a:r>
          </a:p>
          <a:p>
            <a:pPr lvl="1"/>
            <a:r>
              <a:rPr lang="pt-PT" dirty="0"/>
              <a:t>bagging</a:t>
            </a:r>
          </a:p>
          <a:p>
            <a:pPr lvl="1"/>
            <a:r>
              <a:rPr lang="pt-PT" dirty="0"/>
              <a:t>boosting</a:t>
            </a:r>
          </a:p>
          <a:p>
            <a:pPr lvl="1"/>
            <a:r>
              <a:rPr lang="pt-PT" dirty="0"/>
              <a:t>random forest</a:t>
            </a:r>
          </a:p>
          <a:p>
            <a:pPr lvl="1"/>
            <a:r>
              <a:rPr lang="pt-PT" dirty="0"/>
              <a:t>negative correlation</a:t>
            </a:r>
          </a:p>
          <a:p>
            <a:r>
              <a:rPr lang="pt-PT" dirty="0"/>
              <a:t>issues</a:t>
            </a:r>
          </a:p>
          <a:p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bagging: Bootstrap AGGregatING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diagnosis analogy</a:t>
            </a:r>
          </a:p>
          <a:p>
            <a:pPr lvl="1"/>
            <a:r>
              <a:rPr lang="en-US" dirty="0"/>
              <a:t>diagnosis based on the majority vote of multiple doctors</a:t>
            </a:r>
          </a:p>
          <a:p>
            <a:pPr lvl="1"/>
            <a:r>
              <a:rPr lang="en-US" dirty="0"/>
              <a:t>trained in slightly different contexts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given a set </a:t>
            </a:r>
            <a:r>
              <a:rPr lang="en-US" i="1" dirty="0"/>
              <a:t>D</a:t>
            </a:r>
            <a:r>
              <a:rPr lang="en-US" dirty="0"/>
              <a:t> of </a:t>
            </a:r>
            <a:r>
              <a:rPr lang="en-US" i="1" dirty="0"/>
              <a:t>d</a:t>
            </a:r>
            <a:r>
              <a:rPr lang="en-US" dirty="0"/>
              <a:t> tuples</a:t>
            </a:r>
          </a:p>
          <a:p>
            <a:pPr lvl="1"/>
            <a:r>
              <a:rPr lang="en-US" dirty="0"/>
              <a:t>at each iteration </a:t>
            </a:r>
            <a:r>
              <a:rPr lang="en-US" i="1" dirty="0" err="1"/>
              <a:t>i</a:t>
            </a:r>
            <a:endParaRPr lang="en-US" i="1" dirty="0"/>
          </a:p>
          <a:p>
            <a:pPr lvl="2"/>
            <a:r>
              <a:rPr lang="en-US" dirty="0"/>
              <a:t>training set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of d tuples is sampled with replacement from </a:t>
            </a:r>
            <a:r>
              <a:rPr lang="en-US" i="1" dirty="0"/>
              <a:t>D</a:t>
            </a:r>
          </a:p>
          <a:p>
            <a:pPr lvl="3"/>
            <a:r>
              <a:rPr lang="en-US" dirty="0"/>
              <a:t>i.e. bootstrap</a:t>
            </a:r>
          </a:p>
          <a:p>
            <a:pPr lvl="2"/>
            <a:r>
              <a:rPr lang="en-US" dirty="0"/>
              <a:t>model </a:t>
            </a:r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/>
              <a:t> is learned for training set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given an observation 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each classifier </a:t>
            </a:r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make a prediction</a:t>
            </a:r>
          </a:p>
          <a:p>
            <a:pPr lvl="1"/>
            <a:r>
              <a:rPr lang="en-US" dirty="0"/>
              <a:t>an aggregation of the predictions is the prediction of the bagged model </a:t>
            </a:r>
            <a:r>
              <a:rPr lang="en-US" i="1" dirty="0"/>
              <a:t>M*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43810"/>
            <a:ext cx="4038600" cy="4238743"/>
          </a:xfr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59450" y="6030952"/>
            <a:ext cx="3502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http://en.wikibooks.org/wiki/File:DTE_Bagging.png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4A7C1-1BE7-744B-8915-C800EB247E20}"/>
              </a:ext>
            </a:extLst>
          </p:cNvPr>
          <p:cNvSpPr/>
          <p:nvPr/>
        </p:nvSpPr>
        <p:spPr>
          <a:xfrm>
            <a:off x="72887" y="632136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/>
              <a:t>Breiman</a:t>
            </a:r>
            <a:r>
              <a:rPr lang="en-US" sz="1000" dirty="0"/>
              <a:t>, L. (1996). Bagging predictors. </a:t>
            </a:r>
            <a:r>
              <a:rPr lang="en-US" sz="1000" i="1" dirty="0"/>
              <a:t>Machine Learning</a:t>
            </a:r>
            <a:r>
              <a:rPr lang="en-US" sz="1000" dirty="0"/>
              <a:t>, </a:t>
            </a:r>
            <a:r>
              <a:rPr lang="en-US" sz="1000" i="1" dirty="0"/>
              <a:t>24</a:t>
            </a:r>
            <a:r>
              <a:rPr lang="en-US" sz="1000" dirty="0"/>
              <a:t>(2), 123–140. https://</a:t>
            </a:r>
            <a:r>
              <a:rPr lang="en-US" sz="1000" dirty="0" err="1"/>
              <a:t>doi.org</a:t>
            </a:r>
            <a:r>
              <a:rPr lang="en-US" sz="1000" dirty="0"/>
              <a:t>/10.1007/BF00058655</a:t>
            </a:r>
          </a:p>
        </p:txBody>
      </p:sp>
    </p:spTree>
    <p:extLst>
      <p:ext uri="{BB962C8B-B14F-4D97-AF65-F5344CB8AC3E}">
        <p14:creationId xmlns:p14="http://schemas.microsoft.com/office/powerpoint/2010/main" val="115953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often significantly better than a single classifier derived from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robust to noise</a:t>
            </a:r>
          </a:p>
          <a:p>
            <a:r>
              <a:rPr lang="en-US" dirty="0"/>
              <a:t>… if classifier is unstable!</a:t>
            </a:r>
          </a:p>
          <a:p>
            <a:pPr lvl="1"/>
            <a:r>
              <a:rPr lang="en-US" dirty="0"/>
              <a:t>unstable means a small change to the training data may lead to major decision changes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decision trees</a:t>
            </a:r>
          </a:p>
          <a:p>
            <a:pPr lvl="2"/>
            <a:r>
              <a:rPr lang="en-US" altLang="zh-CN" dirty="0">
                <a:ea typeface="MS PGothic" pitchFamily="34" charset="-128"/>
              </a:rPr>
              <a:t>neural networks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</a:t>
            </a:r>
            <a:endParaRPr lang="en-US" dirty="0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equal weights are assigned to each training example</a:t>
            </a:r>
          </a:p>
          <a:p>
            <a:pPr lvl="1"/>
            <a:r>
              <a:rPr lang="en-US" dirty="0"/>
              <a:t>learn model </a:t>
            </a:r>
            <a:r>
              <a:rPr lang="en-US" i="1" dirty="0"/>
              <a:t>M</a:t>
            </a:r>
            <a:r>
              <a:rPr lang="en-US" i="1" baseline="-25000" dirty="0"/>
              <a:t>1 </a:t>
            </a:r>
            <a:endParaRPr lang="en-US" i="1" dirty="0"/>
          </a:p>
          <a:p>
            <a:pPr lvl="1"/>
            <a:r>
              <a:rPr lang="en-US" dirty="0"/>
              <a:t>learn additional </a:t>
            </a:r>
            <a:r>
              <a:rPr lang="en-US" i="1" dirty="0"/>
              <a:t>k-1</a:t>
            </a:r>
            <a:r>
              <a:rPr lang="en-US" dirty="0"/>
              <a:t> models</a:t>
            </a:r>
          </a:p>
          <a:p>
            <a:pPr lvl="2"/>
            <a:r>
              <a:rPr lang="en-US" dirty="0"/>
              <a:t>give more weight to the examples that were incorrectly predicted by </a:t>
            </a:r>
            <a:r>
              <a:rPr lang="en-US" i="1" dirty="0"/>
              <a:t>M</a:t>
            </a:r>
            <a:r>
              <a:rPr lang="en-US" i="1" baseline="-25000" dirty="0"/>
              <a:t>i </a:t>
            </a:r>
          </a:p>
          <a:p>
            <a:pPr lvl="2"/>
            <a:r>
              <a:rPr lang="en-US" dirty="0"/>
              <a:t>learn model </a:t>
            </a:r>
            <a:r>
              <a:rPr lang="en-US" i="1" dirty="0"/>
              <a:t>M</a:t>
            </a:r>
            <a:r>
              <a:rPr lang="en-US" i="1" baseline="-25000" dirty="0"/>
              <a:t>i+1 </a:t>
            </a:r>
            <a:endParaRPr lang="en-US" dirty="0"/>
          </a:p>
          <a:p>
            <a:r>
              <a:rPr lang="en-US" dirty="0"/>
              <a:t>prediction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given an observation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each classifier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a prediction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aggregation of the predictions is the prediction of the bagged model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M*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  <a:p>
            <a:pPr lvl="2"/>
            <a:r>
              <a:rPr lang="en-US" dirty="0"/>
              <a:t>the weight of each classifier's vote is a function of its accuracy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11533"/>
            <a:ext cx="4038600" cy="330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E6CC9-F30A-6247-BD8C-00C088450896}"/>
              </a:ext>
            </a:extLst>
          </p:cNvPr>
          <p:cNvSpPr/>
          <p:nvPr/>
        </p:nvSpPr>
        <p:spPr>
          <a:xfrm>
            <a:off x="76200" y="614691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Freund, Y., &amp; </a:t>
            </a:r>
            <a:r>
              <a:rPr lang="en-US" sz="1000" dirty="0" err="1"/>
              <a:t>Schapire</a:t>
            </a:r>
            <a:r>
              <a:rPr lang="en-US" sz="1000" dirty="0"/>
              <a:t>, R. E. (1997). A Decision-Theoretic Generalization of On-Line Learning and an Application to Boosting. </a:t>
            </a:r>
            <a:r>
              <a:rPr lang="en-US" sz="1000" i="1" dirty="0"/>
              <a:t>Journal of Computer and System Sciences</a:t>
            </a:r>
            <a:r>
              <a:rPr lang="en-US" sz="1000" dirty="0"/>
              <a:t>, </a:t>
            </a:r>
            <a:r>
              <a:rPr lang="en-US" sz="1000" i="1" dirty="0"/>
              <a:t>55</a:t>
            </a:r>
            <a:r>
              <a:rPr lang="en-US" sz="1000" dirty="0"/>
              <a:t>(1), 119–139. https://</a:t>
            </a:r>
            <a:r>
              <a:rPr lang="en-US" sz="1000" dirty="0" err="1"/>
              <a:t>doi.org</a:t>
            </a:r>
            <a:r>
              <a:rPr lang="en-US" sz="1000" dirty="0"/>
              <a:t>/10.1006/jcss.1997.1504</a:t>
            </a:r>
          </a:p>
        </p:txBody>
      </p:sp>
    </p:spTree>
    <p:extLst>
      <p:ext uri="{BB962C8B-B14F-4D97-AF65-F5344CB8AC3E}">
        <p14:creationId xmlns:p14="http://schemas.microsoft.com/office/powerpoint/2010/main" val="225198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boosting: discussion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boosting vs. bagging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differences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independent sampling vs. error-dependent sampling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uniform aggregation vs. weighted aggregation</a:t>
            </a:r>
          </a:p>
          <a:p>
            <a:pPr>
              <a:lnSpc>
                <a:spcPct val="90000"/>
              </a:lnSpc>
            </a:pPr>
            <a:r>
              <a:rPr lang="en-US" dirty="0"/>
              <a:t>… so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boosting tends to achieve greater accuracy</a:t>
            </a:r>
          </a:p>
          <a:p>
            <a:pPr lvl="1">
              <a:lnSpc>
                <a:spcPct val="90000"/>
              </a:lnSpc>
            </a:pPr>
            <a:r>
              <a:rPr lang="is-IS" dirty="0"/>
              <a:t>… </a:t>
            </a:r>
            <a:r>
              <a:rPr lang="en-US" dirty="0"/>
              <a:t>but it also risks overfitting the model to misclassified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 &amp; 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introduction</a:t>
            </a:r>
          </a:p>
          <a:p>
            <a:r>
              <a:rPr lang="pt-PT" dirty="0"/>
              <a:t>categories of methods</a:t>
            </a:r>
          </a:p>
          <a:p>
            <a:r>
              <a:rPr lang="pt-PT" dirty="0"/>
              <a:t>popular methods</a:t>
            </a:r>
          </a:p>
          <a:p>
            <a:r>
              <a:rPr lang="pt-PT" dirty="0"/>
              <a:t>issues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understand the basic principles of ensemble learning</a:t>
            </a:r>
          </a:p>
          <a:p>
            <a:r>
              <a:rPr lang="pt-PT" dirty="0"/>
              <a:t>understand the intuition and high-level algorithm of some of the most common ensemble </a:t>
            </a:r>
            <a:r>
              <a:rPr lang="pt-PT" dirty="0" err="1"/>
              <a:t>methods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learn </a:t>
            </a:r>
            <a:r>
              <a:rPr lang="en-US" i="1" dirty="0"/>
              <a:t>k</a:t>
            </a:r>
            <a:r>
              <a:rPr lang="en-US" dirty="0"/>
              <a:t> models</a:t>
            </a:r>
          </a:p>
          <a:p>
            <a:pPr lvl="1"/>
            <a:r>
              <a:rPr lang="is-IS" dirty="0"/>
              <a:t>… </a:t>
            </a:r>
            <a:r>
              <a:rPr lang="en-US" dirty="0"/>
              <a:t>with changed algorithm</a:t>
            </a:r>
          </a:p>
          <a:p>
            <a:pPr lvl="2"/>
            <a:r>
              <a:rPr lang="en-US" dirty="0"/>
              <a:t>at each split</a:t>
            </a:r>
          </a:p>
          <a:p>
            <a:pPr lvl="3"/>
            <a:r>
              <a:rPr lang="en-US" dirty="0"/>
              <a:t>randomly select a subset of the original features during the process of tree generation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given an observation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each classifier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i="1" baseline="-250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a prediction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aggregation of the predictions is the prediction of the bagged model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M*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8E907-237E-F64C-9E10-C664F81DA790}"/>
              </a:ext>
            </a:extLst>
          </p:cNvPr>
          <p:cNvSpPr/>
          <p:nvPr/>
        </p:nvSpPr>
        <p:spPr>
          <a:xfrm>
            <a:off x="131276" y="62452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/>
              <a:t>Breiman</a:t>
            </a:r>
            <a:r>
              <a:rPr lang="en-US" sz="1000" dirty="0"/>
              <a:t>, L. (2001). Random Forests. </a:t>
            </a:r>
            <a:r>
              <a:rPr lang="en-US" sz="1000" i="1" dirty="0"/>
              <a:t>Machine Learning</a:t>
            </a:r>
            <a:r>
              <a:rPr lang="en-US" sz="1000" dirty="0"/>
              <a:t>, </a:t>
            </a:r>
            <a:r>
              <a:rPr lang="en-US" sz="1000" i="1" dirty="0"/>
              <a:t>45</a:t>
            </a:r>
            <a:r>
              <a:rPr lang="en-US" sz="1000" dirty="0"/>
              <a:t>(1), 5–32. https://</a:t>
            </a:r>
            <a:r>
              <a:rPr lang="en-US" sz="1000" dirty="0" err="1"/>
              <a:t>doi.org</a:t>
            </a:r>
            <a:r>
              <a:rPr lang="en-US" sz="1000" dirty="0"/>
              <a:t>/10.1023/A:1010933404324</a:t>
            </a:r>
          </a:p>
        </p:txBody>
      </p:sp>
    </p:spTree>
    <p:extLst>
      <p:ext uri="{BB962C8B-B14F-4D97-AF65-F5344CB8AC3E}">
        <p14:creationId xmlns:p14="http://schemas.microsoft.com/office/powerpoint/2010/main" val="6921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forest: discussion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 vs </a:t>
            </a:r>
            <a:r>
              <a:rPr lang="en-US" dirty="0" err="1"/>
              <a:t>adaboost</a:t>
            </a:r>
            <a:endParaRPr lang="en-US" dirty="0"/>
          </a:p>
          <a:p>
            <a:pPr lvl="1"/>
            <a:r>
              <a:rPr lang="en-US" dirty="0"/>
              <a:t>comparable in accuracy </a:t>
            </a:r>
          </a:p>
          <a:p>
            <a:pPr lvl="1"/>
            <a:r>
              <a:rPr lang="en-US" dirty="0"/>
              <a:t>more robust to errors and</a:t>
            </a:r>
          </a:p>
          <a:p>
            <a:pPr lvl="1"/>
            <a:r>
              <a:rPr lang="is-IS" dirty="0"/>
              <a:t>… </a:t>
            </a:r>
            <a:r>
              <a:rPr lang="en-US" dirty="0"/>
              <a:t>outliers </a:t>
            </a:r>
          </a:p>
          <a:p>
            <a:r>
              <a:rPr lang="is-IS" dirty="0"/>
              <a:t>… vs bagging and adaboost</a:t>
            </a:r>
          </a:p>
          <a:p>
            <a:pPr lvl="1"/>
            <a:r>
              <a:rPr lang="en-US" dirty="0"/>
              <a:t>RF is insensitive to the number of attributes selected for consideration at each split and</a:t>
            </a:r>
          </a:p>
          <a:p>
            <a:pPr lvl="1"/>
            <a:r>
              <a:rPr lang="en-US" dirty="0"/>
              <a:t>faster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correlation learning 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learn </a:t>
            </a:r>
            <a:r>
              <a:rPr lang="en-US" i="1" dirty="0"/>
              <a:t>k</a:t>
            </a:r>
            <a:r>
              <a:rPr lang="en-US" dirty="0"/>
              <a:t> models</a:t>
            </a:r>
          </a:p>
          <a:p>
            <a:pPr lvl="1"/>
            <a:r>
              <a:rPr lang="is-IS" dirty="0"/>
              <a:t>… </a:t>
            </a:r>
            <a:r>
              <a:rPr lang="en-US" dirty="0"/>
              <a:t>with changed algorithm</a:t>
            </a:r>
          </a:p>
          <a:p>
            <a:pPr lvl="2"/>
            <a:r>
              <a:rPr lang="en-US" dirty="0"/>
              <a:t>trained to minimize the error function of the ensemble</a:t>
            </a:r>
          </a:p>
          <a:p>
            <a:pPr lvl="3"/>
            <a:r>
              <a:rPr lang="en-US" dirty="0"/>
              <a:t>i.e., it adds to the error function a penalty term with the average error of the models already trained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given an observation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each classifier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i="1" baseline="-250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a prediction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aggregation of the predictions is the prediction of the bagged model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M*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  <a:p>
            <a:pPr lvl="1"/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correlation learning: 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regression</a:t>
            </a:r>
          </a:p>
          <a:p>
            <a:pPr lvl="1"/>
            <a:r>
              <a:rPr lang="en-US" dirty="0"/>
              <a:t>algorithms that try to minimize/maximize a given objective function</a:t>
            </a:r>
          </a:p>
          <a:p>
            <a:pPr lvl="2"/>
            <a:r>
              <a:rPr lang="en-US" dirty="0"/>
              <a:t>e.g., neural networks, support vector regression</a:t>
            </a:r>
          </a:p>
          <a:p>
            <a:r>
              <a:rPr lang="en-US" dirty="0"/>
              <a:t>models negatively correlated with the averaged error of the previously generated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ensemble methods: summary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bagging</a:t>
            </a:r>
          </a:p>
          <a:p>
            <a:pPr lvl="1"/>
            <a:r>
              <a:rPr lang="en-US" dirty="0"/>
              <a:t>base models: train algorithm on different bootstrap samples </a:t>
            </a:r>
          </a:p>
          <a:p>
            <a:pPr lvl="1"/>
            <a:r>
              <a:rPr lang="en-US" dirty="0"/>
              <a:t>prediction: average/majority</a:t>
            </a:r>
          </a:p>
          <a:p>
            <a:pPr lvl="1"/>
            <a:r>
              <a:rPr lang="en-US" dirty="0"/>
              <a:t>task: classification and regression</a:t>
            </a:r>
          </a:p>
          <a:p>
            <a:r>
              <a:rPr lang="en-US" dirty="0"/>
              <a:t>boosting</a:t>
            </a:r>
          </a:p>
          <a:p>
            <a:pPr lvl="1"/>
            <a:r>
              <a:rPr lang="en-US" dirty="0"/>
              <a:t>base models: sequence of training processes, with more weight given to instances incorrectly classified by previous model</a:t>
            </a:r>
          </a:p>
          <a:p>
            <a:pPr lvl="1"/>
            <a:r>
              <a:rPr lang="en-US" dirty="0"/>
              <a:t>prediction: weighted vote</a:t>
            </a:r>
          </a:p>
          <a:p>
            <a:pPr lvl="1"/>
            <a:r>
              <a:rPr lang="en-US" dirty="0"/>
              <a:t>task: classification 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base models: train algorithm on different samples of attributes</a:t>
            </a:r>
          </a:p>
          <a:p>
            <a:pPr lvl="1"/>
            <a:r>
              <a:rPr lang="en-US" dirty="0"/>
              <a:t>prediction: average/majority</a:t>
            </a:r>
          </a:p>
          <a:p>
            <a:pPr lvl="1"/>
            <a:r>
              <a:rPr lang="en-US" dirty="0"/>
              <a:t>task: classification and regression</a:t>
            </a:r>
          </a:p>
          <a:p>
            <a:r>
              <a:rPr lang="en-US" dirty="0"/>
              <a:t>negative correlation learning</a:t>
            </a:r>
          </a:p>
          <a:p>
            <a:pPr lvl="1"/>
            <a:r>
              <a:rPr lang="en-US" dirty="0"/>
              <a:t>base models: sequence of training processes, with new models forced to be more negatively correlated with the existing ones</a:t>
            </a:r>
          </a:p>
          <a:p>
            <a:pPr lvl="1"/>
            <a:r>
              <a:rPr lang="en-US" dirty="0"/>
              <a:t>prediction: average</a:t>
            </a:r>
          </a:p>
          <a:p>
            <a:pPr lvl="1"/>
            <a:r>
              <a:rPr lang="en-US" dirty="0"/>
              <a:t>task: regression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gps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categories of methods</a:t>
            </a:r>
          </a:p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popular methods</a:t>
            </a:r>
          </a:p>
          <a:p>
            <a:r>
              <a:rPr lang="pt-PT" dirty="0"/>
              <a:t>issues</a:t>
            </a:r>
          </a:p>
          <a:p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3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the base models: classification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44488" y="1349375"/>
            <a:ext cx="8382000" cy="53387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base classifiers should be as accurate as possible and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although there is “the strength of weak classifiers”</a:t>
            </a:r>
          </a:p>
          <a:p>
            <a:pPr lvl="2">
              <a:spcBef>
                <a:spcPts val="1200"/>
              </a:spcBef>
            </a:pPr>
            <a:r>
              <a:rPr lang="en-US" sz="1100" dirty="0"/>
              <a:t>R.E. </a:t>
            </a:r>
            <a:r>
              <a:rPr lang="en-US" sz="1100" dirty="0" err="1"/>
              <a:t>Schapire</a:t>
            </a:r>
            <a:r>
              <a:rPr lang="en-US" sz="1100" dirty="0"/>
              <a:t>. 1990. The Strength of Weak Learnability. </a:t>
            </a:r>
            <a:r>
              <a:rPr lang="en-US" sz="1100" i="1" dirty="0"/>
              <a:t>Mach. Learn.</a:t>
            </a:r>
            <a:r>
              <a:rPr lang="en-US" sz="1100" dirty="0"/>
              <a:t> 5, 2 (July 1990), 197-227</a:t>
            </a:r>
          </a:p>
          <a:p>
            <a:pPr>
              <a:spcBef>
                <a:spcPts val="1200"/>
              </a:spcBef>
            </a:pPr>
            <a:r>
              <a:rPr lang="en-US" dirty="0"/>
              <a:t>having diverse errors </a:t>
            </a:r>
          </a:p>
          <a:p>
            <a:pPr lvl="1">
              <a:spcBef>
                <a:spcPts val="1200"/>
              </a:spcBef>
            </a:pPr>
            <a:r>
              <a:rPr lang="en-US" sz="1000" dirty="0"/>
              <a:t>Brown, G. &amp; </a:t>
            </a:r>
            <a:r>
              <a:rPr lang="en-US" sz="1000" dirty="0" err="1"/>
              <a:t>Kuncheva</a:t>
            </a:r>
            <a:r>
              <a:rPr lang="en-US" sz="1000" dirty="0"/>
              <a:t>, L., “Good” and “Bad” Diversity in Majority Vote Ensembles, </a:t>
            </a:r>
            <a:r>
              <a:rPr lang="en-US" sz="1000" i="1" dirty="0"/>
              <a:t>Multiple Classifier Systems, Springer, </a:t>
            </a:r>
            <a:r>
              <a:rPr lang="en-US" sz="1000" b="1" dirty="0"/>
              <a:t>2010</a:t>
            </a:r>
            <a:r>
              <a:rPr lang="en-US" sz="1000" i="1" dirty="0"/>
              <a:t>, 5997</a:t>
            </a:r>
            <a:r>
              <a:rPr lang="en-US" sz="1000" dirty="0"/>
              <a:t>, 124-133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the base models: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488" y="1349375"/>
                <a:ext cx="8382000" cy="53387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/>
                  <a:t>more amenable to theoretical analysis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1800" dirty="0"/>
                  <a:t>the error of an 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sz="18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pt-PT" sz="18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800" dirty="0"/>
                  <a:t> with </a:t>
                </a:r>
                <a:r>
                  <a:rPr lang="en-US" sz="1800" i="1" dirty="0"/>
                  <a:t>K</a:t>
                </a:r>
                <a:r>
                  <a:rPr lang="en-US" sz="1800" dirty="0"/>
                  <a:t> base learners in relation to the true values given by </a:t>
                </a:r>
                <a14:m>
                  <m:oMath xmlns:m="http://schemas.openxmlformats.org/officeDocument/2006/math">
                    <m:r>
                      <a:rPr lang="pt-PT" sz="1800" i="1">
                        <a:latin typeface="Cambria Math"/>
                      </a:rPr>
                      <m:t>𝑓</m:t>
                    </m:r>
                    <m:r>
                      <a:rPr lang="pt-PT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is: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400" i="1">
                            <a:latin typeface="Cambria Math"/>
                          </a:rPr>
                          <m:t>𝐸</m:t>
                        </m:r>
                        <m:r>
                          <a:rPr lang="pt-PT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PT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sz="1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pt-PT" sz="1400" i="1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pt-PT" sz="1400" i="1">
                            <a:latin typeface="Cambria Math"/>
                          </a:rPr>
                          <m:t>−</m:t>
                        </m:r>
                        <m:r>
                          <a:rPr lang="pt-PT" sz="1400" i="1">
                            <a:latin typeface="Cambria Math"/>
                          </a:rPr>
                          <m:t>𝑓</m:t>
                        </m:r>
                        <m:r>
                          <a:rPr lang="pt-PT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PT" sz="1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PT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sz="1400" i="1">
                                <a:latin typeface="Cambria Math"/>
                              </a:rPr>
                              <m:t>𝑏𝑖𝑎𝑠</m:t>
                            </m:r>
                          </m:e>
                        </m:acc>
                      </m:e>
                      <m:sup>
                        <m:r>
                          <a:rPr lang="pt-PT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PT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PT" sz="1400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pt-PT" sz="1400" b="0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pt-PT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pt-PT" sz="1400" b="0" i="1" smtClean="0">
                            <a:latin typeface="Cambria Math"/>
                            <a:ea typeface="Cambria Math"/>
                          </a:rPr>
                          <m:t>𝑣𝑎𝑟</m:t>
                        </m:r>
                      </m:e>
                    </m:acc>
                    <m:r>
                      <a:rPr lang="pt-PT" sz="1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400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PT" sz="1400" b="0" i="1" smtClean="0">
                                <a:latin typeface="Cambria Math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pt-PT" sz="1400" b="0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pt-PT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pt-PT" sz="1400" b="0" i="1" smtClean="0">
                            <a:latin typeface="Cambria Math"/>
                            <a:ea typeface="Cambria Math"/>
                          </a:rPr>
                          <m:t>𝑐𝑜𝑣𝑎𝑟</m:t>
                        </m:r>
                      </m:e>
                    </m:acc>
                  </m:oMath>
                </a14:m>
                <a:endParaRPr lang="pt-PT" sz="1400" b="0" dirty="0">
                  <a:ea typeface="Cambria Math"/>
                </a:endParaRPr>
              </a:p>
              <a:p>
                <a:pPr lvl="2">
                  <a:spcBef>
                    <a:spcPts val="1200"/>
                  </a:spcBef>
                </a:pPr>
                <a:r>
                  <a:rPr lang="en-US" sz="1400" dirty="0"/>
                  <a:t>… assuming the integration function is the average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the goal is to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200" i="1">
                            <a:latin typeface="Cambria Math"/>
                          </a:rPr>
                          <m:t>𝐸</m:t>
                        </m:r>
                        <m:r>
                          <a:rPr lang="pt-PT" sz="2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P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PT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sz="22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pt-PT" sz="2200" i="1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pt-PT" sz="2200" i="1">
                            <a:latin typeface="Cambria Math"/>
                          </a:rPr>
                          <m:t>−</m:t>
                        </m:r>
                        <m:r>
                          <a:rPr lang="pt-PT" sz="2200" i="1">
                            <a:latin typeface="Cambria Math"/>
                          </a:rPr>
                          <m:t>𝑓</m:t>
                        </m:r>
                        <m:r>
                          <a:rPr lang="pt-PT" sz="22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PT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, so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/>
                  <a:t>the average bias of the base learners should be as small as possible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600" dirty="0"/>
                  <a:t>i.e. the base learners should be as accurate (on average) as possible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/>
                  <a:t>the average variance of the base learners should be as small as possible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600" dirty="0"/>
                  <a:t>i.e. the base learners should be as robust to small changes on the training data (on average) as possible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/>
                  <a:t>the average covariance of the base learners should be as low as possible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600" dirty="0"/>
                  <a:t>i.e. the base learners should have negative correlation</a:t>
                </a:r>
              </a:p>
              <a:p>
                <a:pPr lvl="2">
                  <a:spcBef>
                    <a:spcPts val="1200"/>
                  </a:spcBef>
                </a:pPr>
                <a:endParaRPr lang="en-US" dirty="0"/>
              </a:p>
              <a:p>
                <a:pPr lvl="1">
                  <a:spcBef>
                    <a:spcPts val="12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488" y="1349375"/>
                <a:ext cx="8382000" cy="5338763"/>
              </a:xfrm>
              <a:blipFill>
                <a:blip r:embed="rId3"/>
                <a:stretch>
                  <a:fillRect l="-756" t="-474" r="-605" b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6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summary</a:t>
            </a:r>
            <a:endParaRPr lang="pt-PT" dirty="0"/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combination of multiple models</a:t>
            </a:r>
          </a:p>
          <a:p>
            <a:pPr lvl="1"/>
            <a:r>
              <a:rPr lang="pt-PT" dirty="0" err="1"/>
              <a:t>majority</a:t>
            </a:r>
            <a:r>
              <a:rPr lang="pt-PT" dirty="0"/>
              <a:t> </a:t>
            </a:r>
            <a:r>
              <a:rPr lang="pt-PT" dirty="0" err="1"/>
              <a:t>compensates</a:t>
            </a:r>
            <a:r>
              <a:rPr lang="pt-PT" dirty="0"/>
              <a:t> for individual </a:t>
            </a:r>
            <a:r>
              <a:rPr lang="pt-PT" dirty="0" err="1"/>
              <a:t>errors</a:t>
            </a:r>
            <a:endParaRPr lang="pt-PT" dirty="0"/>
          </a:p>
          <a:p>
            <a:r>
              <a:rPr lang="pt-PT" dirty="0"/>
              <a:t>individual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specialize</a:t>
            </a:r>
            <a:r>
              <a:rPr lang="pt-PT" dirty="0"/>
              <a:t> in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areas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space</a:t>
            </a:r>
            <a:endParaRPr lang="pt-PT" dirty="0"/>
          </a:p>
          <a:p>
            <a:pPr lvl="1"/>
            <a:r>
              <a:rPr lang="pt-PT" dirty="0" err="1"/>
              <a:t>diversity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key</a:t>
            </a:r>
            <a:endParaRPr lang="pt-PT" dirty="0"/>
          </a:p>
          <a:p>
            <a:r>
              <a:rPr lang="pt-PT" dirty="0" err="1"/>
              <a:t>today</a:t>
            </a:r>
            <a:endParaRPr lang="pt-PT" dirty="0"/>
          </a:p>
          <a:p>
            <a:pPr lvl="1"/>
            <a:r>
              <a:rPr lang="en-US" dirty="0"/>
              <a:t>focused on homogeneous </a:t>
            </a:r>
          </a:p>
          <a:p>
            <a:pPr lvl="1"/>
            <a:r>
              <a:rPr lang="en-US" dirty="0"/>
              <a:t>but essentially applicable to heterogeneous ensembles</a:t>
            </a:r>
          </a:p>
          <a:p>
            <a:pPr lvl="1"/>
            <a:endParaRPr lang="en-US" b="1" dirty="0"/>
          </a:p>
        </p:txBody>
      </p:sp>
      <p:pic>
        <p:nvPicPr>
          <p:cNvPr id="7" name="Marcador de Posição de Conteúdo 6" descr="EnsembleLearningModels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2001" y="1600200"/>
            <a:ext cx="3030998" cy="4525963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Introductory References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2000" i="1" dirty="0"/>
              <a:t>‘Data Mining: Practical Machine Learning Tools and Techniques with Java Implementations’, Ian H. Witten and </a:t>
            </a:r>
            <a:r>
              <a:rPr lang="en-US" sz="2000" i="1" dirty="0" err="1"/>
              <a:t>Eibe</a:t>
            </a:r>
            <a:r>
              <a:rPr lang="en-US" sz="2000" i="1" dirty="0"/>
              <a:t> Frank, 1999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‘Data Mining: Practical Machine Learning Tools and Techniques second edition’, Ian H. Witten and </a:t>
            </a:r>
            <a:r>
              <a:rPr lang="en-US" sz="2000" i="1" dirty="0" err="1"/>
              <a:t>Eibe</a:t>
            </a:r>
            <a:r>
              <a:rPr lang="en-US" sz="2000" i="1" dirty="0"/>
              <a:t> Frank, 2005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Todd Holloway, 2008, “Ensemble Learning Better Predictions Through Diversity”, power point presentation</a:t>
            </a:r>
          </a:p>
          <a:p>
            <a:pPr>
              <a:spcAft>
                <a:spcPts val="1200"/>
              </a:spcAft>
            </a:pPr>
            <a:r>
              <a:rPr lang="en-US" sz="2000" i="1" dirty="0"/>
              <a:t>Leandro M. Almeida, “</a:t>
            </a:r>
            <a:r>
              <a:rPr lang="en-US" sz="2000" i="1" dirty="0" err="1"/>
              <a:t>Sistemas</a:t>
            </a:r>
            <a:r>
              <a:rPr lang="en-US" sz="2000" i="1" dirty="0"/>
              <a:t> </a:t>
            </a:r>
            <a:r>
              <a:rPr lang="en-US" sz="2000" i="1" dirty="0" err="1"/>
              <a:t>Baseados</a:t>
            </a:r>
            <a:r>
              <a:rPr lang="en-US" sz="2000" i="1" dirty="0"/>
              <a:t> </a:t>
            </a:r>
            <a:r>
              <a:rPr lang="en-US" sz="2000" i="1" dirty="0" err="1"/>
              <a:t>em</a:t>
            </a:r>
            <a:r>
              <a:rPr lang="en-US" sz="2000" i="1" dirty="0"/>
              <a:t> </a:t>
            </a:r>
            <a:r>
              <a:rPr lang="en-US" sz="2000" i="1" dirty="0" err="1"/>
              <a:t>Comitês</a:t>
            </a:r>
            <a:r>
              <a:rPr lang="en-US" sz="2000" i="1" dirty="0"/>
              <a:t> de </a:t>
            </a:r>
            <a:r>
              <a:rPr lang="en-US" sz="2000" i="1" dirty="0" err="1"/>
              <a:t>Classificadores</a:t>
            </a:r>
            <a:r>
              <a:rPr lang="en-US" sz="2000" i="1" dirty="0"/>
              <a:t>”</a:t>
            </a:r>
          </a:p>
          <a:p>
            <a:pPr>
              <a:spcAft>
                <a:spcPts val="1200"/>
              </a:spcAft>
            </a:pPr>
            <a:r>
              <a:rPr lang="en-US" altLang="zh-CN" sz="2000" i="1" dirty="0">
                <a:ea typeface="SimSun" pitchFamily="2" charset="-122"/>
              </a:rPr>
              <a:t>Cong Li, 2009, “Machine Learning Basics 3. Ensemble Learning”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R. </a:t>
            </a:r>
            <a:r>
              <a:rPr lang="en-US" sz="2000" dirty="0" err="1"/>
              <a:t>Polikar</a:t>
            </a:r>
            <a:r>
              <a:rPr lang="en-US" sz="2000" dirty="0"/>
              <a:t>, “Ensemble based systems in decision making,” </a:t>
            </a:r>
            <a:r>
              <a:rPr lang="en-US" sz="2000" i="1" dirty="0"/>
              <a:t>IEEE Circuits and Systems Magazine, vol. 6, no. 3, pp. 21–45, Quarter 2006.</a:t>
            </a:r>
          </a:p>
          <a:p>
            <a:pPr>
              <a:spcAft>
                <a:spcPts val="1200"/>
              </a:spcAft>
            </a:pPr>
            <a:r>
              <a:rPr lang="pt-PT" sz="2000" dirty="0"/>
              <a:t>João Mendes-Moreira, Carlos Soares, Alípio Jorge, Jorge Freire de Sousa, </a:t>
            </a:r>
            <a:br>
              <a:rPr lang="pt-PT" sz="2000" dirty="0"/>
            </a:br>
            <a:r>
              <a:rPr lang="pt-PT" sz="2000" dirty="0"/>
              <a:t>“Ensemble </a:t>
            </a:r>
            <a:r>
              <a:rPr lang="pt-PT" sz="2000" dirty="0" err="1"/>
              <a:t>approaches</a:t>
            </a:r>
            <a:r>
              <a:rPr lang="pt-PT" sz="2000" dirty="0"/>
              <a:t> for </a:t>
            </a:r>
            <a:r>
              <a:rPr lang="pt-PT" sz="2000" dirty="0" err="1"/>
              <a:t>regression</a:t>
            </a:r>
            <a:r>
              <a:rPr lang="pt-PT" sz="2000" dirty="0"/>
              <a:t>: a </a:t>
            </a:r>
            <a:r>
              <a:rPr lang="pt-PT" sz="2000" dirty="0" err="1"/>
              <a:t>survey</a:t>
            </a:r>
            <a:r>
              <a:rPr lang="pt-PT" sz="2000" dirty="0"/>
              <a:t>”, ACM </a:t>
            </a:r>
            <a:r>
              <a:rPr lang="pt-PT" sz="2000" dirty="0" err="1"/>
              <a:t>Computing</a:t>
            </a:r>
            <a:r>
              <a:rPr lang="pt-PT" sz="2000" dirty="0"/>
              <a:t> </a:t>
            </a:r>
            <a:r>
              <a:rPr lang="pt-PT" sz="2000" dirty="0" err="1"/>
              <a:t>surveys</a:t>
            </a:r>
            <a:r>
              <a:rPr lang="pt-PT" sz="2000" dirty="0"/>
              <a:t>, 45(1), </a:t>
            </a:r>
            <a:r>
              <a:rPr lang="pt-PT" sz="2000" dirty="0" err="1"/>
              <a:t>article</a:t>
            </a:r>
            <a:r>
              <a:rPr lang="pt-PT" sz="2000" dirty="0"/>
              <a:t> 10, 2012. 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1225" cy="5181600"/>
          </a:xfrm>
        </p:spPr>
        <p:txBody>
          <a:bodyPr>
            <a:normAutofit/>
          </a:bodyPr>
          <a:lstStyle/>
          <a:p>
            <a:r>
              <a:rPr lang="en-US" sz="3200" dirty="0"/>
              <a:t>multiple models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base models</a:t>
            </a:r>
          </a:p>
          <a:p>
            <a:r>
              <a:rPr lang="en-US" dirty="0"/>
              <a:t>…</a:t>
            </a:r>
            <a:r>
              <a:rPr lang="en-US" sz="3200" dirty="0"/>
              <a:t> each of them obtained by applying a learning process to a given problem</a:t>
            </a:r>
          </a:p>
          <a:p>
            <a:pPr lvl="1"/>
            <a:r>
              <a:rPr lang="en-US" dirty="0"/>
              <a:t>e.g. same algorithm applied to different samples of the data</a:t>
            </a:r>
          </a:p>
          <a:p>
            <a:r>
              <a:rPr lang="en-US" dirty="0"/>
              <a:t>… combined to make a single prediction</a:t>
            </a:r>
            <a:endParaRPr lang="en-US" sz="3200" dirty="0"/>
          </a:p>
          <a:p>
            <a:pPr lvl="1"/>
            <a:r>
              <a:rPr lang="en-US" sz="2800" dirty="0"/>
              <a:t>e.g. </a:t>
            </a:r>
            <a:r>
              <a:rPr lang="en-US" dirty="0"/>
              <a:t>in classification, each model makes a prediction </a:t>
            </a:r>
          </a:p>
          <a:p>
            <a:pPr lvl="1"/>
            <a:r>
              <a:rPr lang="en-US" dirty="0"/>
              <a:t>… then combined to obtain the final prediction of the ensemble</a:t>
            </a:r>
          </a:p>
          <a:p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77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References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 err="1"/>
              <a:t>Wolpert</a:t>
            </a:r>
            <a:r>
              <a:rPr lang="en-US" dirty="0"/>
              <a:t>, D. H., Stacked generalization, </a:t>
            </a:r>
            <a:r>
              <a:rPr lang="en-US" i="1" dirty="0"/>
              <a:t>Neural Networks, </a:t>
            </a:r>
            <a:r>
              <a:rPr lang="en-US" b="1" dirty="0"/>
              <a:t>1992</a:t>
            </a:r>
            <a:r>
              <a:rPr lang="en-US" i="1" dirty="0"/>
              <a:t>, 5</a:t>
            </a:r>
            <a:r>
              <a:rPr lang="en-US" dirty="0"/>
              <a:t>, 241-259 </a:t>
            </a:r>
          </a:p>
          <a:p>
            <a:pPr>
              <a:spcAft>
                <a:spcPts val="1200"/>
              </a:spcAft>
              <a:defRPr/>
            </a:pPr>
            <a:r>
              <a:rPr lang="en-US" dirty="0" err="1"/>
              <a:t>Breiman</a:t>
            </a:r>
            <a:r>
              <a:rPr lang="en-US" dirty="0"/>
              <a:t>, L., Bagging predictors, </a:t>
            </a:r>
            <a:r>
              <a:rPr lang="en-US" i="1" dirty="0"/>
              <a:t>Machine Learning, </a:t>
            </a:r>
            <a:r>
              <a:rPr lang="en-US" b="1" dirty="0"/>
              <a:t>1996</a:t>
            </a:r>
            <a:r>
              <a:rPr lang="en-US" i="1" dirty="0"/>
              <a:t>, 26</a:t>
            </a:r>
            <a:r>
              <a:rPr lang="en-US" dirty="0"/>
              <a:t>, 123-140 </a:t>
            </a:r>
          </a:p>
          <a:p>
            <a:pPr>
              <a:spcAft>
                <a:spcPts val="1200"/>
              </a:spcAft>
              <a:defRPr/>
            </a:pPr>
            <a:r>
              <a:rPr lang="en-US" dirty="0"/>
              <a:t>Freund, Y. &amp; </a:t>
            </a:r>
            <a:r>
              <a:rPr lang="en-US" dirty="0" err="1"/>
              <a:t>Schapire</a:t>
            </a:r>
            <a:r>
              <a:rPr lang="en-US" dirty="0"/>
              <a:t>, R., Experiments with a new boosting algorithm, </a:t>
            </a:r>
            <a:r>
              <a:rPr lang="en-US" i="1" dirty="0"/>
              <a:t>International Conference on Machine Learning, </a:t>
            </a:r>
            <a:r>
              <a:rPr lang="en-US" b="1" dirty="0"/>
              <a:t>1996</a:t>
            </a:r>
            <a:r>
              <a:rPr lang="en-US" dirty="0"/>
              <a:t>, 148-156 </a:t>
            </a:r>
          </a:p>
          <a:p>
            <a:pPr>
              <a:spcAft>
                <a:spcPts val="1200"/>
              </a:spcAft>
              <a:defRPr/>
            </a:pPr>
            <a:r>
              <a:rPr lang="en-US" dirty="0" err="1"/>
              <a:t>Breiman</a:t>
            </a:r>
            <a:r>
              <a:rPr lang="en-US" dirty="0"/>
              <a:t>, L., Random forests, </a:t>
            </a:r>
            <a:r>
              <a:rPr lang="en-US" i="1" dirty="0"/>
              <a:t>Machine Learning, </a:t>
            </a:r>
            <a:r>
              <a:rPr lang="en-US" b="1" dirty="0"/>
              <a:t>2001</a:t>
            </a:r>
            <a:r>
              <a:rPr lang="en-US" i="1" dirty="0"/>
              <a:t>, 45</a:t>
            </a:r>
            <a:r>
              <a:rPr lang="en-US" dirty="0"/>
              <a:t>, 5-32</a:t>
            </a:r>
          </a:p>
          <a:p>
            <a:pPr>
              <a:spcAft>
                <a:spcPts val="1200"/>
              </a:spcAft>
              <a:defRPr/>
            </a:pPr>
            <a:r>
              <a:rPr lang="en-US" dirty="0"/>
              <a:t>Liu, Y. &amp; Yao, X., Ensemble learning via negative correlation,</a:t>
            </a:r>
            <a:br>
              <a:rPr lang="en-US" dirty="0"/>
            </a:br>
            <a:r>
              <a:rPr lang="en-US" i="1" dirty="0"/>
              <a:t>Neural Networks, </a:t>
            </a:r>
            <a:r>
              <a:rPr lang="en-US" b="1" dirty="0"/>
              <a:t>1999</a:t>
            </a:r>
            <a:r>
              <a:rPr lang="en-US" i="1" dirty="0"/>
              <a:t>, 12</a:t>
            </a:r>
            <a:r>
              <a:rPr lang="en-US" dirty="0"/>
              <a:t>, 1399-1404  </a:t>
            </a:r>
          </a:p>
          <a:p>
            <a:pPr>
              <a:spcAft>
                <a:spcPts val="1200"/>
              </a:spcAft>
              <a:defRPr/>
            </a:pPr>
            <a:r>
              <a:rPr lang="pt-PT" dirty="0"/>
              <a:t>Rodríguez, J. J.; Kuncheva, L. I. &amp; Alonso, C. J., Rotation forest: a new classifier ensemble, </a:t>
            </a:r>
            <a:r>
              <a:rPr lang="pt-PT" i="1" dirty="0"/>
              <a:t>IEEE Transactions on Pattern Analysis and Machine Intelligence, </a:t>
            </a:r>
            <a:r>
              <a:rPr lang="pt-PT" b="1" dirty="0"/>
              <a:t>2006</a:t>
            </a:r>
            <a:r>
              <a:rPr lang="pt-PT" i="1" dirty="0"/>
              <a:t>, 28</a:t>
            </a:r>
            <a:r>
              <a:rPr lang="pt-PT" dirty="0"/>
              <a:t>, 1619-1630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intuition</a:t>
            </a:r>
            <a:endParaRPr lang="pt-PT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1225" cy="51816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sz="3200" dirty="0"/>
              <a:t>ggregation of multiple learned models with the goal of improving model quality</a:t>
            </a:r>
          </a:p>
          <a:p>
            <a:pPr lvl="1"/>
            <a:r>
              <a:rPr lang="en-US" dirty="0"/>
              <a:t>e.g. </a:t>
            </a:r>
            <a:r>
              <a:rPr lang="en-US" sz="2800" dirty="0"/>
              <a:t>expert panel in a human decision-making process</a:t>
            </a:r>
          </a:p>
          <a:p>
            <a:pPr lvl="1"/>
            <a:r>
              <a:rPr lang="en-US" dirty="0"/>
              <a:t>… or the popular concept of “the wisdom of the crowds”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ensemble learning  process</a:t>
            </a:r>
          </a:p>
        </p:txBody>
      </p:sp>
      <p:pic>
        <p:nvPicPr>
          <p:cNvPr id="8196" name="Imagem 4" descr="EnsembleLearningMod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1878013"/>
            <a:ext cx="3087687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Marcador de Posição de Conteúdo 6" descr="EnsembleLearningModel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6863" y="1295400"/>
            <a:ext cx="3470275" cy="5181600"/>
          </a:xfrm>
        </p:spPr>
      </p:pic>
      <p:sp>
        <p:nvSpPr>
          <p:cNvPr id="8198" name="CaixaDeTexto 7"/>
          <p:cNvSpPr txBox="1">
            <a:spLocks noChangeArrowheads="1"/>
          </p:cNvSpPr>
          <p:nvPr/>
        </p:nvSpPr>
        <p:spPr bwMode="auto">
          <a:xfrm>
            <a:off x="6000517" y="3703082"/>
            <a:ext cx="1105367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pt-PT" sz="1800" dirty="0">
                <a:solidFill>
                  <a:schemeClr val="bg1"/>
                </a:solidFill>
                <a:latin typeface="Calibri" pitchFamily="34" charset="0"/>
              </a:rPr>
              <a:t>[optional]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discussion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0193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bg1"/>
                </a:solidFill>
              </a:rPr>
              <a:t>why should ensemble methods work?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bg1"/>
                </a:solidFill>
              </a:rPr>
              <a:t>[even better, when...?]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57200" y="4017937"/>
            <a:ext cx="8077200" cy="2019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chemeClr val="bg1"/>
                </a:solidFill>
              </a:rPr>
              <a:t>what’s the catch?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pros &amp; cons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+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accuracy</a:t>
            </a:r>
          </a:p>
          <a:p>
            <a:pPr lvl="1"/>
            <a:r>
              <a:rPr lang="pt-PT" dirty="0"/>
              <a:t>majority compensates for individual errors</a:t>
            </a:r>
          </a:p>
          <a:p>
            <a:endParaRPr lang="pt-PT" dirty="0"/>
          </a:p>
          <a:p>
            <a:r>
              <a:rPr lang="pt-PT" dirty="0"/>
              <a:t>diversity is key</a:t>
            </a:r>
          </a:p>
          <a:p>
            <a:pPr lvl="1"/>
            <a:r>
              <a:rPr lang="pt-PT" dirty="0"/>
              <a:t>individual models specialize in different areas of the data space</a:t>
            </a:r>
          </a:p>
          <a:p>
            <a:pPr lvl="2"/>
            <a:r>
              <a:rPr lang="pt-PT" dirty="0"/>
              <a:t>how?</a:t>
            </a:r>
          </a:p>
          <a:p>
            <a:pPr lvl="1"/>
            <a:r>
              <a:rPr lang="pt-PT" dirty="0"/>
              <a:t>... but must be reasonably accurate</a:t>
            </a:r>
          </a:p>
          <a:p>
            <a:pPr lvl="2"/>
            <a:r>
              <a:rPr lang="pt-PT" dirty="0"/>
              <a:t>... and by “reasonable” we mean...?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dirty="0"/>
              <a:t>-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understanding the global model</a:t>
            </a:r>
          </a:p>
          <a:p>
            <a:pPr lvl="1"/>
            <a:r>
              <a:rPr lang="en-US" dirty="0"/>
              <a:t>explaining decisions</a:t>
            </a:r>
          </a:p>
          <a:p>
            <a:pPr lvl="1"/>
            <a:r>
              <a:rPr lang="en-US" dirty="0"/>
              <a:t>computational</a:t>
            </a:r>
          </a:p>
          <a:p>
            <a:endParaRPr lang="en-US" dirty="0"/>
          </a:p>
          <a:p>
            <a:r>
              <a:rPr lang="en-US" dirty="0"/>
              <a:t>remember Occam’s Razor</a:t>
            </a:r>
          </a:p>
          <a:p>
            <a:pPr lvl="1"/>
            <a:r>
              <a:rPr lang="en-US" dirty="0"/>
              <a:t>simplicity leads to greater accuracy</a:t>
            </a:r>
          </a:p>
          <a:p>
            <a:pPr lvl="1"/>
            <a:r>
              <a:rPr lang="en-US" dirty="0"/>
              <a:t>identifying the best model requires identifying the proper "model complexity"</a:t>
            </a:r>
          </a:p>
          <a:p>
            <a:pPr lvl="1"/>
            <a:endParaRPr lang="en-US" dirty="0"/>
          </a:p>
          <a:p>
            <a:endParaRPr lang="pt-P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gps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pt-PT" dirty="0"/>
              <a:t>categories of methods</a:t>
            </a:r>
          </a:p>
          <a:p>
            <a:pPr lvl="2"/>
            <a:r>
              <a:rPr lang="pt-PT" dirty="0"/>
              <a:t>homogeneous</a:t>
            </a:r>
          </a:p>
          <a:p>
            <a:r>
              <a:rPr lang="pt-PT" dirty="0"/>
              <a:t>popular methods</a:t>
            </a:r>
          </a:p>
          <a:p>
            <a:r>
              <a:rPr lang="pt-PT" dirty="0"/>
              <a:t>issues</a:t>
            </a:r>
          </a:p>
          <a:p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ensembles methods for...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classification</a:t>
            </a:r>
          </a:p>
          <a:p>
            <a:pPr>
              <a:defRPr/>
            </a:pPr>
            <a:r>
              <a:rPr lang="en-US" sz="3200" dirty="0"/>
              <a:t>regression</a:t>
            </a:r>
          </a:p>
          <a:p>
            <a:pPr>
              <a:defRPr/>
            </a:pPr>
            <a:r>
              <a:rPr lang="en-US" sz="3200" dirty="0"/>
              <a:t>clustering</a:t>
            </a:r>
          </a:p>
          <a:p>
            <a:pPr lvl="1">
              <a:defRPr/>
            </a:pPr>
            <a:r>
              <a:rPr lang="en-US" sz="2800" dirty="0"/>
              <a:t>aka consensual clustering</a:t>
            </a:r>
          </a:p>
          <a:p>
            <a:pPr>
              <a:defRPr/>
            </a:pPr>
            <a:r>
              <a:rPr lang="en-US" dirty="0"/>
              <a:t>label ranking</a:t>
            </a:r>
          </a:p>
          <a:p>
            <a:pPr>
              <a:defRPr/>
            </a:pPr>
            <a:r>
              <a:rPr lang="en-US" sz="3200" dirty="0"/>
              <a:t>…</a:t>
            </a:r>
          </a:p>
          <a:p>
            <a:pPr lvl="1">
              <a:defRPr/>
            </a:pPr>
            <a:r>
              <a:rPr lang="en-US" dirty="0"/>
              <a:t>anything, really</a:t>
            </a:r>
          </a:p>
        </p:txBody>
      </p:sp>
      <p:sp>
        <p:nvSpPr>
          <p:cNvPr id="2" name="Right Arrow 1"/>
          <p:cNvSpPr/>
          <p:nvPr/>
        </p:nvSpPr>
        <p:spPr>
          <a:xfrm flipH="1">
            <a:off x="3568700" y="1828800"/>
            <a:ext cx="1574800" cy="762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our focus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1DC-9B2A-DA46-8614-FC490D3FF2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FEUP - aul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FEUP - aulas.potx</Template>
  <TotalTime>3101</TotalTime>
  <Words>1837</Words>
  <Application>Microsoft Macintosh PowerPoint</Application>
  <PresentationFormat>On-screen Show (4:3)</PresentationFormat>
  <Paragraphs>388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FEUP - aulas</vt:lpstr>
      <vt:lpstr>ensemble learning</vt:lpstr>
      <vt:lpstr>plan &amp; goals</vt:lpstr>
      <vt:lpstr>definition</vt:lpstr>
      <vt:lpstr>intuition</vt:lpstr>
      <vt:lpstr>ensemble learning  process</vt:lpstr>
      <vt:lpstr>discussion</vt:lpstr>
      <vt:lpstr>pros &amp; cons</vt:lpstr>
      <vt:lpstr>gps</vt:lpstr>
      <vt:lpstr>ensembles methods for...</vt:lpstr>
      <vt:lpstr>types of ensembles: how to generate models</vt:lpstr>
      <vt:lpstr>types of ensembles: how to combine models</vt:lpstr>
      <vt:lpstr>homogeneous ensembles: how to generate different models?</vt:lpstr>
      <vt:lpstr>data manipulation</vt:lpstr>
      <vt:lpstr>modeling process manipulation</vt:lpstr>
      <vt:lpstr>gps</vt:lpstr>
      <vt:lpstr>bagging: Bootstrap AGGregatING</vt:lpstr>
      <vt:lpstr>bagging</vt:lpstr>
      <vt:lpstr>boosting</vt:lpstr>
      <vt:lpstr>boosting: discussion</vt:lpstr>
      <vt:lpstr>random forest</vt:lpstr>
      <vt:lpstr>random forest: discussion</vt:lpstr>
      <vt:lpstr>negative correlation learning </vt:lpstr>
      <vt:lpstr>negative correlation learning: discussion</vt:lpstr>
      <vt:lpstr>popular ensemble methods: summary</vt:lpstr>
      <vt:lpstr>gps</vt:lpstr>
      <vt:lpstr>characteristics of the base models: classification</vt:lpstr>
      <vt:lpstr>characteristics of the base models: regression</vt:lpstr>
      <vt:lpstr>summary</vt:lpstr>
      <vt:lpstr>Introductory References</vt:lpstr>
      <vt:lpstr>Core References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Soares</dc:creator>
  <cp:lastModifiedBy>Carlos Manuel Milheiro de Oliveira Pinto Soares</cp:lastModifiedBy>
  <cp:revision>404</cp:revision>
  <cp:lastPrinted>2014-06-03T16:33:31Z</cp:lastPrinted>
  <dcterms:created xsi:type="dcterms:W3CDTF">2012-09-12T17:30:14Z</dcterms:created>
  <dcterms:modified xsi:type="dcterms:W3CDTF">2022-01-19T20:14:36Z</dcterms:modified>
</cp:coreProperties>
</file>