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3e043f9d0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3e043f9d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3e043f9d0_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3e043f9d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3dd4de261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3dd4de261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3dd4de26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3dd4de26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3dd4de26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3dd4de26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3e043f9d0_0_2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3e043f9d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3dd4de261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3dd4de261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3dd4de261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3dd4de261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3e043f9d0_0_2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3e043f9d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3dd4de26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3dd4de26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4fece7f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4fece7f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3dd4de261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3dd4de261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3e043f9d0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3e043f9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3dd4de261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3dd4de26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3dd4de261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3dd4de261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Main competitors: Netflix, Comcast, Viacom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3e043f9d0_0_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3e043f9d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3dd4de261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3dd4de261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480"/>
              </a:spcBef>
              <a:spcAft>
                <a:spcPts val="0"/>
              </a:spcAft>
              <a:buNone/>
            </a:pPr>
            <a:r>
              <a:rPr lang="pt-PT" sz="1400">
                <a:solidFill>
                  <a:schemeClr val="dk1"/>
                </a:solidFill>
                <a:latin typeface="Quattrocento Sans"/>
                <a:ea typeface="Quattrocento Sans"/>
                <a:cs typeface="Quattrocento Sans"/>
                <a:sym typeface="Quattrocento Sans"/>
              </a:rPr>
              <a:t>Disney’s theme parks account for </a:t>
            </a:r>
            <a:r>
              <a:rPr lang="pt-PT" sz="1400">
                <a:solidFill>
                  <a:schemeClr val="dk1"/>
                </a:solidFill>
                <a:latin typeface="Quattrocento Sans"/>
                <a:ea typeface="Quattrocento Sans"/>
                <a:cs typeface="Quattrocento Sans"/>
                <a:sym typeface="Quattrocento Sans"/>
              </a:rPr>
              <a:t>38% of the company’s revenue and 45% of the company’s operating income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3e043f9d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3e043f9d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3dd4de261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3dd4de261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More and more parks are dedicated to providing highly immersive environments that integrate intellectual properties, sophisticated storylines and cutting edge technology, such as internet of things (IOT) and virtual reality (VR).</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2017 SWOT analysis:</a:t>
            </a:r>
            <a:endParaRPr/>
          </a:p>
          <a:p>
            <a:pPr indent="0" lvl="0" marL="0" rtl="0" algn="l">
              <a:spcBef>
                <a:spcPts val="0"/>
              </a:spcBef>
              <a:spcAft>
                <a:spcPts val="0"/>
              </a:spcAft>
              <a:buNone/>
            </a:pPr>
            <a:r>
              <a:rPr lang="pt-PT"/>
              <a:t>  </a:t>
            </a:r>
            <a:r>
              <a:rPr lang="pt-PT"/>
              <a:t>http://panmore.com/walt-disney-company-swot-analysis-recommendations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Strengths:</a:t>
            </a:r>
            <a:endParaRPr/>
          </a:p>
          <a:p>
            <a:pPr indent="-298450" lvl="0" marL="457200" rtl="0" algn="l">
              <a:lnSpc>
                <a:spcPct val="115000"/>
              </a:lnSpc>
              <a:spcBef>
                <a:spcPts val="1200"/>
              </a:spcBef>
              <a:spcAft>
                <a:spcPts val="0"/>
              </a:spcAft>
              <a:buClr>
                <a:schemeClr val="dk1"/>
              </a:buClr>
              <a:buSzPts val="1100"/>
              <a:buAutoNum type="arabicPeriod"/>
            </a:pPr>
            <a:r>
              <a:rPr lang="pt-PT"/>
              <a:t>Popular and strong brand</a:t>
            </a:r>
            <a:endParaRPr/>
          </a:p>
          <a:p>
            <a:pPr indent="-298450" lvl="0" marL="457200" rtl="0" algn="l">
              <a:lnSpc>
                <a:spcPct val="115000"/>
              </a:lnSpc>
              <a:spcBef>
                <a:spcPts val="0"/>
              </a:spcBef>
              <a:spcAft>
                <a:spcPts val="0"/>
              </a:spcAft>
              <a:buClr>
                <a:schemeClr val="dk1"/>
              </a:buClr>
              <a:buSzPts val="1100"/>
              <a:buAutoNum type="arabicPeriod"/>
            </a:pPr>
            <a:r>
              <a:rPr lang="pt-PT"/>
              <a:t>Growing portfolio of popular products</a:t>
            </a:r>
            <a:endParaRPr/>
          </a:p>
          <a:p>
            <a:pPr indent="-298450" lvl="0" marL="457200" rtl="0" algn="l">
              <a:lnSpc>
                <a:spcPct val="115000"/>
              </a:lnSpc>
              <a:spcBef>
                <a:spcPts val="0"/>
              </a:spcBef>
              <a:spcAft>
                <a:spcPts val="0"/>
              </a:spcAft>
              <a:buClr>
                <a:schemeClr val="dk1"/>
              </a:buClr>
              <a:buSzPts val="1100"/>
              <a:buAutoNum type="arabicPeriod"/>
            </a:pPr>
            <a:r>
              <a:rPr lang="pt-PT"/>
              <a:t>Strong cooperative growth among business segments</a:t>
            </a:r>
            <a:endParaRPr/>
          </a:p>
          <a:p>
            <a:pPr indent="0" lvl="0" marL="0" rtl="0" algn="l">
              <a:spcBef>
                <a:spcPts val="1200"/>
              </a:spcBef>
              <a:spcAft>
                <a:spcPts val="0"/>
              </a:spcAft>
              <a:buNone/>
            </a:pPr>
            <a:r>
              <a:rPr lang="pt-PT"/>
              <a:t>Weaknesses:</a:t>
            </a:r>
            <a:endParaRPr/>
          </a:p>
          <a:p>
            <a:pPr indent="-298450" lvl="0" marL="457200" rtl="0" algn="l">
              <a:lnSpc>
                <a:spcPct val="115000"/>
              </a:lnSpc>
              <a:spcBef>
                <a:spcPts val="1200"/>
              </a:spcBef>
              <a:spcAft>
                <a:spcPts val="0"/>
              </a:spcAft>
              <a:buClr>
                <a:schemeClr val="dk1"/>
              </a:buClr>
              <a:buSzPts val="1100"/>
              <a:buAutoNum type="arabicPeriod"/>
            </a:pPr>
            <a:r>
              <a:rPr lang="pt-PT"/>
              <a:t>Limited innovation</a:t>
            </a:r>
            <a:endParaRPr/>
          </a:p>
          <a:p>
            <a:pPr indent="-298450" lvl="0" marL="457200" rtl="0" algn="l">
              <a:lnSpc>
                <a:spcPct val="115000"/>
              </a:lnSpc>
              <a:spcBef>
                <a:spcPts val="0"/>
              </a:spcBef>
              <a:spcAft>
                <a:spcPts val="0"/>
              </a:spcAft>
              <a:buClr>
                <a:schemeClr val="dk1"/>
              </a:buClr>
              <a:buSzPts val="1100"/>
              <a:buAutoNum type="arabicPeriod"/>
            </a:pPr>
            <a:r>
              <a:rPr lang="pt-PT"/>
              <a:t>Limited diversification</a:t>
            </a:r>
            <a:endParaRPr/>
          </a:p>
          <a:p>
            <a:pPr indent="-298450" lvl="0" marL="457200" rtl="0" algn="l">
              <a:lnSpc>
                <a:spcPct val="115000"/>
              </a:lnSpc>
              <a:spcBef>
                <a:spcPts val="0"/>
              </a:spcBef>
              <a:spcAft>
                <a:spcPts val="0"/>
              </a:spcAft>
              <a:buClr>
                <a:schemeClr val="dk1"/>
              </a:buClr>
              <a:buSzPts val="1100"/>
              <a:buAutoNum type="arabicPeriod"/>
            </a:pPr>
            <a:r>
              <a:rPr lang="pt-PT"/>
              <a:t>Limited expansion of amusement parks</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a:t>
            </a:r>
            <a:r>
              <a:rPr lang="pt-PT" sz="1550">
                <a:solidFill>
                  <a:schemeClr val="dk1"/>
                </a:solidFill>
                <a:latin typeface="Times New Roman"/>
                <a:ea typeface="Times New Roman"/>
                <a:cs typeface="Times New Roman"/>
                <a:sym typeface="Times New Roman"/>
              </a:rPr>
              <a:t>Also, Hong Kong Disneyland Resort was expanding to add new themed</a:t>
            </a:r>
            <a:endParaRPr sz="155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pt-PT" sz="1550">
                <a:solidFill>
                  <a:schemeClr val="dk1"/>
                </a:solidFill>
                <a:latin typeface="Times New Roman"/>
                <a:ea typeface="Times New Roman"/>
                <a:cs typeface="Times New Roman"/>
                <a:sym typeface="Times New Roman"/>
              </a:rPr>
              <a:t>areas, including Disney’s highly popular Frozen Ever After as well as Marvel Super Hero Island. The resort</a:t>
            </a:r>
            <a:endParaRPr sz="155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pt-PT" sz="1550">
                <a:solidFill>
                  <a:schemeClr val="dk1"/>
                </a:solidFill>
                <a:latin typeface="Times New Roman"/>
                <a:ea typeface="Times New Roman"/>
                <a:cs typeface="Times New Roman"/>
                <a:sym typeface="Times New Roman"/>
              </a:rPr>
              <a:t>recently debuted a new stage show based on Disney’s popular animated musical adventure film Moana,</a:t>
            </a:r>
            <a:endParaRPr sz="15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pt-PT" sz="1550">
                <a:solidFill>
                  <a:schemeClr val="dk1"/>
                </a:solidFill>
                <a:latin typeface="Times New Roman"/>
                <a:ea typeface="Times New Roman"/>
                <a:cs typeface="Times New Roman"/>
                <a:sym typeface="Times New Roman"/>
              </a:rPr>
              <a:t>called Moana: A Homecoming Celebration.”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56" name="Google Shape;56;p14"/>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57" name="Google Shape;57;p14"/>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solidFill>
                  <a:schemeClr val="dk1"/>
                </a:solidFill>
                <a:latin typeface="Quattrocento Sans"/>
                <a:ea typeface="Quattrocento Sans"/>
                <a:cs typeface="Quattrocento Sans"/>
                <a:sym typeface="Quattrocento Sans"/>
              </a:defRPr>
            </a:lvl1pPr>
            <a:lvl2pPr lvl="1">
              <a:buNone/>
              <a:defRPr sz="1300">
                <a:solidFill>
                  <a:schemeClr val="dk1"/>
                </a:solidFill>
                <a:latin typeface="Quattrocento Sans"/>
                <a:ea typeface="Quattrocento Sans"/>
                <a:cs typeface="Quattrocento Sans"/>
                <a:sym typeface="Quattrocento Sans"/>
              </a:defRPr>
            </a:lvl2pPr>
            <a:lvl3pPr lvl="2">
              <a:buNone/>
              <a:defRPr sz="1300">
                <a:solidFill>
                  <a:schemeClr val="dk1"/>
                </a:solidFill>
                <a:latin typeface="Quattrocento Sans"/>
                <a:ea typeface="Quattrocento Sans"/>
                <a:cs typeface="Quattrocento Sans"/>
                <a:sym typeface="Quattrocento Sans"/>
              </a:defRPr>
            </a:lvl3pPr>
            <a:lvl4pPr lvl="3">
              <a:buNone/>
              <a:defRPr sz="1300">
                <a:solidFill>
                  <a:schemeClr val="dk1"/>
                </a:solidFill>
                <a:latin typeface="Quattrocento Sans"/>
                <a:ea typeface="Quattrocento Sans"/>
                <a:cs typeface="Quattrocento Sans"/>
                <a:sym typeface="Quattrocento Sans"/>
              </a:defRPr>
            </a:lvl4pPr>
            <a:lvl5pPr lvl="4">
              <a:buNone/>
              <a:defRPr sz="1300">
                <a:solidFill>
                  <a:schemeClr val="dk1"/>
                </a:solidFill>
                <a:latin typeface="Quattrocento Sans"/>
                <a:ea typeface="Quattrocento Sans"/>
                <a:cs typeface="Quattrocento Sans"/>
                <a:sym typeface="Quattrocento Sans"/>
              </a:defRPr>
            </a:lvl5pPr>
            <a:lvl6pPr lvl="5">
              <a:buNone/>
              <a:defRPr sz="1300">
                <a:solidFill>
                  <a:schemeClr val="dk1"/>
                </a:solidFill>
                <a:latin typeface="Quattrocento Sans"/>
                <a:ea typeface="Quattrocento Sans"/>
                <a:cs typeface="Quattrocento Sans"/>
                <a:sym typeface="Quattrocento Sans"/>
              </a:defRPr>
            </a:lvl6pPr>
            <a:lvl7pPr lvl="6">
              <a:buNone/>
              <a:defRPr sz="1300">
                <a:solidFill>
                  <a:schemeClr val="dk1"/>
                </a:solidFill>
                <a:latin typeface="Quattrocento Sans"/>
                <a:ea typeface="Quattrocento Sans"/>
                <a:cs typeface="Quattrocento Sans"/>
                <a:sym typeface="Quattrocento Sans"/>
              </a:defRPr>
            </a:lvl7pPr>
            <a:lvl8pPr lvl="7">
              <a:buNone/>
              <a:defRPr sz="1300">
                <a:solidFill>
                  <a:schemeClr val="dk1"/>
                </a:solidFill>
                <a:latin typeface="Quattrocento Sans"/>
                <a:ea typeface="Quattrocento Sans"/>
                <a:cs typeface="Quattrocento Sans"/>
                <a:sym typeface="Quattrocento Sans"/>
              </a:defRPr>
            </a:lvl8pPr>
            <a:lvl9pPr lvl="8">
              <a:buNone/>
              <a:defRPr sz="1300">
                <a:solidFill>
                  <a:schemeClr val="dk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9" name="Shape 59"/>
        <p:cNvGrpSpPr/>
        <p:nvPr/>
      </p:nvGrpSpPr>
      <p:grpSpPr>
        <a:xfrm>
          <a:off x="0" y="0"/>
          <a:ext cx="0" cy="0"/>
          <a:chOff x="0" y="0"/>
          <a:chExt cx="0" cy="0"/>
        </a:xfrm>
      </p:grpSpPr>
      <p:sp>
        <p:nvSpPr>
          <p:cNvPr id="60" name="Google Shape;60;p15"/>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61" name="Google Shape;61;p15"/>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62" name="Google Shape;62;p15"/>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64" name="Google Shape;64;p15"/>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65" name="Google Shape;65;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6" name="Shape 66"/>
        <p:cNvGrpSpPr/>
        <p:nvPr/>
      </p:nvGrpSpPr>
      <p:grpSpPr>
        <a:xfrm>
          <a:off x="0" y="0"/>
          <a:ext cx="0" cy="0"/>
          <a:chOff x="0" y="0"/>
          <a:chExt cx="0" cy="0"/>
        </a:xfrm>
      </p:grpSpPr>
      <p:sp>
        <p:nvSpPr>
          <p:cNvPr id="67" name="Google Shape;67;p16"/>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rtl="0" algn="ctr">
              <a:spcBef>
                <a:spcPts val="0"/>
              </a:spcBef>
              <a:spcAft>
                <a:spcPts val="0"/>
              </a:spcAft>
              <a:buSzPts val="2400"/>
              <a:buFont typeface="Lora"/>
              <a:buChar char="■"/>
              <a:defRPr i="1" sz="2400">
                <a:latin typeface="Lora"/>
                <a:ea typeface="Lora"/>
                <a:cs typeface="Lora"/>
                <a:sym typeface="Lora"/>
              </a:defRPr>
            </a:lvl9pPr>
          </a:lstStyle>
          <a:p/>
        </p:txBody>
      </p:sp>
      <p:cxnSp>
        <p:nvCxnSpPr>
          <p:cNvPr id="68" name="Google Shape;68;p16"/>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69" name="Google Shape;69;p16"/>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3600">
                <a:latin typeface="Lora"/>
                <a:ea typeface="Lora"/>
                <a:cs typeface="Lora"/>
                <a:sym typeface="Lora"/>
              </a:rPr>
              <a:t>“</a:t>
            </a:r>
            <a:endParaRPr b="1" sz="3600">
              <a:latin typeface="Lora"/>
              <a:ea typeface="Lora"/>
              <a:cs typeface="Lora"/>
              <a:sym typeface="Lora"/>
            </a:endParaRPr>
          </a:p>
        </p:txBody>
      </p:sp>
      <p:sp>
        <p:nvSpPr>
          <p:cNvPr id="71" name="Google Shape;71;p16"/>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2" name="Shape 72"/>
        <p:cNvGrpSpPr/>
        <p:nvPr/>
      </p:nvGrpSpPr>
      <p:grpSpPr>
        <a:xfrm>
          <a:off x="0" y="0"/>
          <a:ext cx="0" cy="0"/>
          <a:chOff x="0" y="0"/>
          <a:chExt cx="0" cy="0"/>
        </a:xfrm>
      </p:grpSpPr>
      <p:cxnSp>
        <p:nvCxnSpPr>
          <p:cNvPr id="73" name="Google Shape;73;p1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74" name="Google Shape;74;p1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76" name="Google Shape;76;p17"/>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77" name="Google Shape;77;p1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78" name="Google Shape;78;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9" name="Shape 79"/>
        <p:cNvGrpSpPr/>
        <p:nvPr/>
      </p:nvGrpSpPr>
      <p:grpSpPr>
        <a:xfrm>
          <a:off x="0" y="0"/>
          <a:ext cx="0" cy="0"/>
          <a:chOff x="0" y="0"/>
          <a:chExt cx="0" cy="0"/>
        </a:xfrm>
      </p:grpSpPr>
      <p:sp>
        <p:nvSpPr>
          <p:cNvPr id="80" name="Google Shape;80;p1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1" name="Google Shape;81;p18"/>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2" name="Google Shape;82;p18"/>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cxnSp>
        <p:nvCxnSpPr>
          <p:cNvPr id="83" name="Google Shape;83;p1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84" name="Google Shape;84;p1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86" name="Google Shape;86;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7" name="Shape 87"/>
        <p:cNvGrpSpPr/>
        <p:nvPr/>
      </p:nvGrpSpPr>
      <p:grpSpPr>
        <a:xfrm>
          <a:off x="0" y="0"/>
          <a:ext cx="0" cy="0"/>
          <a:chOff x="0" y="0"/>
          <a:chExt cx="0" cy="0"/>
        </a:xfrm>
      </p:grpSpPr>
      <p:sp>
        <p:nvSpPr>
          <p:cNvPr id="88" name="Google Shape;88;p1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9" name="Google Shape;89;p19"/>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0" name="Google Shape;90;p19"/>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1" name="Google Shape;91;p19"/>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92" name="Google Shape;92;p19"/>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93" name="Google Shape;93;p19"/>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9"/>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95" name="Google Shape;95;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98" name="Google Shape;98;p20"/>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99" name="Google Shape;99;p20"/>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20"/>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101" name="Google Shape;101;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21"/>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rtl="0" algn="ctr">
              <a:spcBef>
                <a:spcPts val="360"/>
              </a:spcBef>
              <a:spcAft>
                <a:spcPts val="0"/>
              </a:spcAft>
              <a:buSzPts val="1400"/>
              <a:buFont typeface="Lora"/>
              <a:buNone/>
              <a:defRPr i="1" sz="1400">
                <a:latin typeface="Lora"/>
                <a:ea typeface="Lora"/>
                <a:cs typeface="Lora"/>
                <a:sym typeface="Lora"/>
              </a:defRPr>
            </a:lvl1pPr>
          </a:lstStyle>
          <a:p/>
        </p:txBody>
      </p:sp>
      <p:cxnSp>
        <p:nvCxnSpPr>
          <p:cNvPr id="104" name="Google Shape;104;p21"/>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105" name="Google Shape;105;p21"/>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cxnSp>
        <p:nvCxnSpPr>
          <p:cNvPr id="108" name="Google Shape;108;p22"/>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109" name="Google Shape;109;p22"/>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11" name="Shape 111"/>
        <p:cNvGrpSpPr/>
        <p:nvPr/>
      </p:nvGrpSpPr>
      <p:grpSpPr>
        <a:xfrm>
          <a:off x="0" y="0"/>
          <a:ext cx="0" cy="0"/>
          <a:chOff x="0" y="0"/>
          <a:chExt cx="0" cy="0"/>
        </a:xfrm>
      </p:grpSpPr>
      <p:sp>
        <p:nvSpPr>
          <p:cNvPr id="112" name="Google Shape;112;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rtl="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rtl="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rtl="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53" name="Google Shape;53;p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000">
                <a:solidFill>
                  <a:srgbClr val="1D1D1B"/>
                </a:solidFill>
                <a:latin typeface="Lora"/>
                <a:ea typeface="Lora"/>
                <a:cs typeface="Lora"/>
                <a:sym typeface="Lora"/>
              </a:defRPr>
            </a:lvl1pPr>
            <a:lvl2pPr lvl="1" rtl="0" algn="r">
              <a:buNone/>
              <a:defRPr sz="1000">
                <a:solidFill>
                  <a:srgbClr val="1D1D1B"/>
                </a:solidFill>
                <a:latin typeface="Lora"/>
                <a:ea typeface="Lora"/>
                <a:cs typeface="Lora"/>
                <a:sym typeface="Lora"/>
              </a:defRPr>
            </a:lvl2pPr>
            <a:lvl3pPr lvl="2" rtl="0" algn="r">
              <a:buNone/>
              <a:defRPr sz="1000">
                <a:solidFill>
                  <a:srgbClr val="1D1D1B"/>
                </a:solidFill>
                <a:latin typeface="Lora"/>
                <a:ea typeface="Lora"/>
                <a:cs typeface="Lora"/>
                <a:sym typeface="Lora"/>
              </a:defRPr>
            </a:lvl3pPr>
            <a:lvl4pPr lvl="3" rtl="0" algn="r">
              <a:buNone/>
              <a:defRPr sz="1000">
                <a:solidFill>
                  <a:srgbClr val="1D1D1B"/>
                </a:solidFill>
                <a:latin typeface="Lora"/>
                <a:ea typeface="Lora"/>
                <a:cs typeface="Lora"/>
                <a:sym typeface="Lora"/>
              </a:defRPr>
            </a:lvl4pPr>
            <a:lvl5pPr lvl="4" rtl="0" algn="r">
              <a:buNone/>
              <a:defRPr sz="1000">
                <a:solidFill>
                  <a:srgbClr val="1D1D1B"/>
                </a:solidFill>
                <a:latin typeface="Lora"/>
                <a:ea typeface="Lora"/>
                <a:cs typeface="Lora"/>
                <a:sym typeface="Lora"/>
              </a:defRPr>
            </a:lvl5pPr>
            <a:lvl6pPr lvl="5" rtl="0" algn="r">
              <a:buNone/>
              <a:defRPr sz="1000">
                <a:solidFill>
                  <a:srgbClr val="1D1D1B"/>
                </a:solidFill>
                <a:latin typeface="Lora"/>
                <a:ea typeface="Lora"/>
                <a:cs typeface="Lora"/>
                <a:sym typeface="Lora"/>
              </a:defRPr>
            </a:lvl6pPr>
            <a:lvl7pPr lvl="6" rtl="0" algn="r">
              <a:buNone/>
              <a:defRPr sz="1000">
                <a:solidFill>
                  <a:srgbClr val="1D1D1B"/>
                </a:solidFill>
                <a:latin typeface="Lora"/>
                <a:ea typeface="Lora"/>
                <a:cs typeface="Lora"/>
                <a:sym typeface="Lora"/>
              </a:defRPr>
            </a:lvl7pPr>
            <a:lvl8pPr lvl="7" rtl="0" algn="r">
              <a:buNone/>
              <a:defRPr sz="1000">
                <a:solidFill>
                  <a:srgbClr val="1D1D1B"/>
                </a:solidFill>
                <a:latin typeface="Lora"/>
                <a:ea typeface="Lora"/>
                <a:cs typeface="Lora"/>
                <a:sym typeface="Lora"/>
              </a:defRPr>
            </a:lvl8pPr>
            <a:lvl9pPr lvl="8" rtl="0"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docs.google.com/presentation/d/1Wmpay2wrQR0Ht9vCrmLZN3Lu1Dt_qHUCs5FosxCRxgo/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nypost.com/2019/07/26/sorry-childless-millennials-going-to-disney-world-is-weird/" TargetMode="External"/><Relationship Id="rId4" Type="http://schemas.openxmlformats.org/officeDocument/2006/relationships/hyperlink" Target="https://edition.cnn.com/2019/05/14/media/disney-buys-comcast-hulu-ownership/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ctrTitle"/>
          </p:nvPr>
        </p:nvSpPr>
        <p:spPr>
          <a:xfrm>
            <a:off x="1131975" y="1991850"/>
            <a:ext cx="726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t>The Walt Disney Company’s Stock: Case 1 </a:t>
            </a:r>
            <a:r>
              <a:rPr lang="pt-PT">
                <a:highlight>
                  <a:schemeClr val="lt1"/>
                </a:highlight>
              </a:rPr>
              <a:t>Analysis</a:t>
            </a:r>
            <a:endParaRPr>
              <a:highlight>
                <a:schemeClr val="lt1"/>
              </a:highlight>
            </a:endParaRPr>
          </a:p>
        </p:txBody>
      </p:sp>
      <p:grpSp>
        <p:nvGrpSpPr>
          <p:cNvPr id="118" name="Google Shape;118;p24"/>
          <p:cNvGrpSpPr/>
          <p:nvPr/>
        </p:nvGrpSpPr>
        <p:grpSpPr>
          <a:xfrm>
            <a:off x="1299165" y="3511424"/>
            <a:ext cx="215966" cy="342399"/>
            <a:chOff x="6718575" y="2318625"/>
            <a:chExt cx="256950" cy="407375"/>
          </a:xfrm>
        </p:grpSpPr>
        <p:sp>
          <p:nvSpPr>
            <p:cNvPr id="119" name="Google Shape;119;p2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4"/>
          <p:cNvSpPr txBox="1"/>
          <p:nvPr>
            <p:ph idx="4294967295" type="body"/>
          </p:nvPr>
        </p:nvSpPr>
        <p:spPr>
          <a:xfrm>
            <a:off x="1813350" y="3853825"/>
            <a:ext cx="1221300" cy="51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PT" sz="1200">
                <a:highlight>
                  <a:schemeClr val="accent1"/>
                </a:highlight>
              </a:rPr>
              <a:t>Ana Barros</a:t>
            </a:r>
            <a:endParaRPr sz="800">
              <a:solidFill>
                <a:schemeClr val="dk2"/>
              </a:solidFill>
            </a:endParaRPr>
          </a:p>
          <a:p>
            <a:pPr indent="0" lvl="0" marL="0" rtl="0" algn="ctr">
              <a:spcBef>
                <a:spcPts val="400"/>
              </a:spcBef>
              <a:spcAft>
                <a:spcPts val="400"/>
              </a:spcAft>
              <a:buNone/>
            </a:pPr>
            <a:r>
              <a:rPr lang="pt-PT" sz="900"/>
              <a:t>up201806593</a:t>
            </a:r>
            <a:endParaRPr b="1" sz="1200">
              <a:highlight>
                <a:schemeClr val="accent1"/>
              </a:highlight>
            </a:endParaRPr>
          </a:p>
        </p:txBody>
      </p:sp>
      <p:sp>
        <p:nvSpPr>
          <p:cNvPr id="128" name="Google Shape;128;p24"/>
          <p:cNvSpPr txBox="1"/>
          <p:nvPr>
            <p:ph idx="4294967295" type="body"/>
          </p:nvPr>
        </p:nvSpPr>
        <p:spPr>
          <a:xfrm>
            <a:off x="3034650" y="3853825"/>
            <a:ext cx="1221300" cy="51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PT" sz="1200">
                <a:highlight>
                  <a:schemeClr val="accent1"/>
                </a:highlight>
              </a:rPr>
              <a:t>Diogo Rosário</a:t>
            </a:r>
            <a:endParaRPr sz="800">
              <a:solidFill>
                <a:schemeClr val="dk2"/>
              </a:solidFill>
            </a:endParaRPr>
          </a:p>
          <a:p>
            <a:pPr indent="0" lvl="0" marL="0" rtl="0" algn="ctr">
              <a:spcBef>
                <a:spcPts val="400"/>
              </a:spcBef>
              <a:spcAft>
                <a:spcPts val="400"/>
              </a:spcAft>
              <a:buClr>
                <a:schemeClr val="dk1"/>
              </a:buClr>
              <a:buSzPts val="1100"/>
              <a:buFont typeface="Arial"/>
              <a:buNone/>
            </a:pPr>
            <a:r>
              <a:rPr lang="pt-PT" sz="900"/>
              <a:t>up201806582</a:t>
            </a:r>
            <a:endParaRPr b="1" sz="1200">
              <a:highlight>
                <a:schemeClr val="accent1"/>
              </a:highlight>
            </a:endParaRPr>
          </a:p>
        </p:txBody>
      </p:sp>
      <p:sp>
        <p:nvSpPr>
          <p:cNvPr id="129" name="Google Shape;129;p24"/>
          <p:cNvSpPr txBox="1"/>
          <p:nvPr>
            <p:ph idx="4294967295" type="body"/>
          </p:nvPr>
        </p:nvSpPr>
        <p:spPr>
          <a:xfrm>
            <a:off x="4255950" y="3853825"/>
            <a:ext cx="1221300" cy="51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PT" sz="1200">
                <a:highlight>
                  <a:schemeClr val="accent1"/>
                </a:highlight>
              </a:rPr>
              <a:t>João Cardoso</a:t>
            </a:r>
            <a:endParaRPr sz="800">
              <a:solidFill>
                <a:schemeClr val="dk2"/>
              </a:solidFill>
            </a:endParaRPr>
          </a:p>
          <a:p>
            <a:pPr indent="0" lvl="0" marL="0" rtl="0" algn="ctr">
              <a:spcBef>
                <a:spcPts val="400"/>
              </a:spcBef>
              <a:spcAft>
                <a:spcPts val="400"/>
              </a:spcAft>
              <a:buClr>
                <a:schemeClr val="dk1"/>
              </a:buClr>
              <a:buSzPts val="1100"/>
              <a:buFont typeface="Arial"/>
              <a:buNone/>
            </a:pPr>
            <a:r>
              <a:rPr lang="pt-PT" sz="900"/>
              <a:t>up201806531</a:t>
            </a:r>
            <a:endParaRPr b="1" sz="1200">
              <a:highlight>
                <a:schemeClr val="accent1"/>
              </a:highlight>
            </a:endParaRPr>
          </a:p>
        </p:txBody>
      </p:sp>
      <p:sp>
        <p:nvSpPr>
          <p:cNvPr id="130" name="Google Shape;130;p24"/>
          <p:cNvSpPr txBox="1"/>
          <p:nvPr>
            <p:ph idx="4294967295" type="body"/>
          </p:nvPr>
        </p:nvSpPr>
        <p:spPr>
          <a:xfrm>
            <a:off x="5477250" y="3853825"/>
            <a:ext cx="1221300" cy="51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PT" sz="1200">
                <a:highlight>
                  <a:schemeClr val="accent1"/>
                </a:highlight>
              </a:rPr>
              <a:t>João Costa</a:t>
            </a:r>
            <a:endParaRPr sz="800">
              <a:solidFill>
                <a:schemeClr val="dk2"/>
              </a:solidFill>
            </a:endParaRPr>
          </a:p>
          <a:p>
            <a:pPr indent="0" lvl="0" marL="0" rtl="0" algn="ctr">
              <a:spcBef>
                <a:spcPts val="400"/>
              </a:spcBef>
              <a:spcAft>
                <a:spcPts val="400"/>
              </a:spcAft>
              <a:buClr>
                <a:schemeClr val="dk1"/>
              </a:buClr>
              <a:buSzPts val="1100"/>
              <a:buFont typeface="Arial"/>
              <a:buNone/>
            </a:pPr>
            <a:r>
              <a:rPr lang="pt-PT" sz="900"/>
              <a:t>up201806560</a:t>
            </a:r>
            <a:endParaRPr b="1" sz="1200">
              <a:highlight>
                <a:schemeClr val="accent1"/>
              </a:highlight>
            </a:endParaRPr>
          </a:p>
        </p:txBody>
      </p:sp>
      <p:sp>
        <p:nvSpPr>
          <p:cNvPr id="131" name="Google Shape;131;p24"/>
          <p:cNvSpPr txBox="1"/>
          <p:nvPr>
            <p:ph idx="4294967295" type="body"/>
          </p:nvPr>
        </p:nvSpPr>
        <p:spPr>
          <a:xfrm>
            <a:off x="6698550" y="3853825"/>
            <a:ext cx="1221300" cy="51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PT" sz="1200">
                <a:highlight>
                  <a:schemeClr val="accent1"/>
                </a:highlight>
              </a:rPr>
              <a:t>Rúben Almeida</a:t>
            </a:r>
            <a:endParaRPr sz="800">
              <a:solidFill>
                <a:schemeClr val="dk2"/>
              </a:solidFill>
            </a:endParaRPr>
          </a:p>
          <a:p>
            <a:pPr indent="0" lvl="0" marL="0" rtl="0" algn="ctr">
              <a:spcBef>
                <a:spcPts val="400"/>
              </a:spcBef>
              <a:spcAft>
                <a:spcPts val="400"/>
              </a:spcAft>
              <a:buClr>
                <a:schemeClr val="dk1"/>
              </a:buClr>
              <a:buSzPts val="1100"/>
              <a:buFont typeface="Arial"/>
              <a:buNone/>
            </a:pPr>
            <a:r>
              <a:rPr lang="pt-PT" sz="900"/>
              <a:t>up201704618</a:t>
            </a:r>
            <a:endParaRPr b="1" sz="1200">
              <a:highlight>
                <a:schemeClr val="accent1"/>
              </a:highlight>
            </a:endParaRPr>
          </a:p>
        </p:txBody>
      </p:sp>
      <p:sp>
        <p:nvSpPr>
          <p:cNvPr id="132" name="Google Shape;13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ctrTitle"/>
          </p:nvPr>
        </p:nvSpPr>
        <p:spPr>
          <a:xfrm>
            <a:off x="1914550" y="1656125"/>
            <a:ext cx="5450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sz="2800"/>
              <a:t>Financial Performance</a:t>
            </a:r>
            <a:endParaRPr sz="2800"/>
          </a:p>
        </p:txBody>
      </p:sp>
      <p:sp>
        <p:nvSpPr>
          <p:cNvPr id="221" name="Google Shape;221;p33"/>
          <p:cNvSpPr txBox="1"/>
          <p:nvPr>
            <p:ph idx="1" type="subTitle"/>
          </p:nvPr>
        </p:nvSpPr>
        <p:spPr>
          <a:xfrm>
            <a:off x="1844200" y="2815923"/>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How would you evaluate Disney’s financial performance, both on an absolute basis and relative to its peers?</a:t>
            </a:r>
            <a:endParaRPr/>
          </a:p>
        </p:txBody>
      </p:sp>
      <p:sp>
        <p:nvSpPr>
          <p:cNvPr id="222" name="Google Shape;222;p3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2400">
                <a:solidFill>
                  <a:schemeClr val="dk1"/>
                </a:solidFill>
                <a:latin typeface="Lora"/>
                <a:ea typeface="Lora"/>
                <a:cs typeface="Lora"/>
                <a:sym typeface="Lora"/>
              </a:rPr>
              <a:t>3</a:t>
            </a:r>
            <a:endParaRPr sz="2400">
              <a:latin typeface="Lora"/>
              <a:ea typeface="Lora"/>
              <a:cs typeface="Lora"/>
              <a:sym typeface="Lora"/>
            </a:endParaRPr>
          </a:p>
        </p:txBody>
      </p:sp>
      <p:sp>
        <p:nvSpPr>
          <p:cNvPr id="223" name="Google Shape;223;p3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1381250" y="896100"/>
            <a:ext cx="57942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pt-PT"/>
              <a:t>Short Term Financial Analysis</a:t>
            </a:r>
            <a:endParaRPr/>
          </a:p>
        </p:txBody>
      </p:sp>
      <p:sp>
        <p:nvSpPr>
          <p:cNvPr id="229" name="Google Shape;229;p34"/>
          <p:cNvSpPr txBox="1"/>
          <p:nvPr>
            <p:ph idx="1" type="body"/>
          </p:nvPr>
        </p:nvSpPr>
        <p:spPr>
          <a:xfrm>
            <a:off x="208125" y="1331700"/>
            <a:ext cx="8770800" cy="3626100"/>
          </a:xfrm>
          <a:prstGeom prst="rect">
            <a:avLst/>
          </a:prstGeom>
        </p:spPr>
        <p:txBody>
          <a:bodyPr anchorCtr="0" anchor="ctr" bIns="91425" lIns="91425" spcFirstLastPara="1" rIns="91425" wrap="square" tIns="91425">
            <a:noAutofit/>
          </a:bodyPr>
          <a:lstStyle/>
          <a:p>
            <a:pPr indent="-317500" lvl="0" marL="457200" rtl="0" algn="just">
              <a:spcBef>
                <a:spcPts val="600"/>
              </a:spcBef>
              <a:spcAft>
                <a:spcPts val="0"/>
              </a:spcAft>
              <a:buClr>
                <a:schemeClr val="accent1"/>
              </a:buClr>
              <a:buSzPts val="1400"/>
              <a:buChar char="◉"/>
            </a:pPr>
            <a:r>
              <a:rPr lang="pt-PT" sz="1400"/>
              <a:t>A company is a short term sustainable if it has enough cash resources to cover short term liabilities.</a:t>
            </a:r>
            <a:endParaRPr sz="1400"/>
          </a:p>
          <a:p>
            <a:pPr indent="-317500" lvl="0" marL="457200" rtl="0" algn="just">
              <a:spcBef>
                <a:spcPts val="1000"/>
              </a:spcBef>
              <a:spcAft>
                <a:spcPts val="0"/>
              </a:spcAft>
              <a:buClr>
                <a:schemeClr val="accent1"/>
              </a:buClr>
              <a:buSzPts val="1400"/>
              <a:buChar char="◉"/>
            </a:pPr>
            <a:r>
              <a:rPr lang="pt-PT" sz="1400"/>
              <a:t>Although short term analyses aren’t a good perspective to conclude if a company will generate revenue for its stock investor in the future. Nevertheless, any sustainable enterprise should face short term liquidity issues.</a:t>
            </a:r>
            <a:endParaRPr sz="1400"/>
          </a:p>
          <a:p>
            <a:pPr indent="-317500" lvl="1" marL="914400" rtl="0" algn="just">
              <a:spcBef>
                <a:spcPts val="1000"/>
              </a:spcBef>
              <a:spcAft>
                <a:spcPts val="0"/>
              </a:spcAft>
              <a:buClr>
                <a:schemeClr val="accent1"/>
              </a:buClr>
              <a:buSzPts val="1400"/>
              <a:buChar char="○"/>
            </a:pPr>
            <a:r>
              <a:rPr b="1" lang="pt-PT" sz="1400"/>
              <a:t>Disney Cash Ratio : </a:t>
            </a:r>
            <a:r>
              <a:rPr lang="pt-PT" sz="1400"/>
              <a:t>1.07</a:t>
            </a:r>
            <a:endParaRPr sz="1400"/>
          </a:p>
          <a:p>
            <a:pPr indent="-317500" lvl="1" marL="914400" rtl="0" algn="just">
              <a:lnSpc>
                <a:spcPct val="115000"/>
              </a:lnSpc>
              <a:spcBef>
                <a:spcPts val="1000"/>
              </a:spcBef>
              <a:spcAft>
                <a:spcPts val="0"/>
              </a:spcAft>
              <a:buClr>
                <a:schemeClr val="accent1"/>
              </a:buClr>
              <a:buSzPts val="1400"/>
              <a:buChar char="○"/>
            </a:pPr>
            <a:r>
              <a:rPr b="1" lang="pt-PT" sz="1400"/>
              <a:t>Average Industry Cash Ratio: </a:t>
            </a:r>
            <a:r>
              <a:rPr lang="pt-PT" sz="1400"/>
              <a:t>1.03</a:t>
            </a:r>
            <a:endParaRPr sz="1400"/>
          </a:p>
          <a:p>
            <a:pPr indent="0" lvl="0" marL="0" rtl="0" algn="just">
              <a:lnSpc>
                <a:spcPct val="115000"/>
              </a:lnSpc>
              <a:spcBef>
                <a:spcPts val="1000"/>
              </a:spcBef>
              <a:spcAft>
                <a:spcPts val="0"/>
              </a:spcAft>
              <a:buNone/>
            </a:pPr>
            <a:r>
              <a:t/>
            </a:r>
            <a:endParaRPr sz="1400"/>
          </a:p>
          <a:p>
            <a:pPr indent="0" lvl="0" marL="0" rtl="0" algn="just">
              <a:spcBef>
                <a:spcPts val="1000"/>
              </a:spcBef>
              <a:spcAft>
                <a:spcPts val="0"/>
              </a:spcAft>
              <a:buNone/>
            </a:pPr>
            <a:r>
              <a:rPr b="1" lang="pt-PT" sz="1400"/>
              <a:t>Conclusion:</a:t>
            </a:r>
            <a:r>
              <a:rPr lang="pt-PT" sz="1400"/>
              <a:t> </a:t>
            </a:r>
            <a:r>
              <a:rPr lang="pt-PT" sz="1400" u="sng"/>
              <a:t>Disney has good cash ratios. The best scorer in the industry.</a:t>
            </a:r>
            <a:endParaRPr b="1" sz="1400"/>
          </a:p>
        </p:txBody>
      </p:sp>
      <p:grpSp>
        <p:nvGrpSpPr>
          <p:cNvPr id="230" name="Google Shape;230;p34"/>
          <p:cNvGrpSpPr/>
          <p:nvPr/>
        </p:nvGrpSpPr>
        <p:grpSpPr>
          <a:xfrm>
            <a:off x="887501" y="969791"/>
            <a:ext cx="292250" cy="288202"/>
            <a:chOff x="3292425" y="3664250"/>
            <a:chExt cx="397025" cy="391525"/>
          </a:xfrm>
        </p:grpSpPr>
        <p:sp>
          <p:nvSpPr>
            <p:cNvPr id="231" name="Google Shape;231;p34"/>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4"/>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3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381250" y="746938"/>
            <a:ext cx="3881100" cy="80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PT"/>
              <a:t>Long Term Assets/Liabilities Analysis(I/II)</a:t>
            </a:r>
            <a:endParaRPr/>
          </a:p>
        </p:txBody>
      </p:sp>
      <p:sp>
        <p:nvSpPr>
          <p:cNvPr id="240" name="Google Shape;240;p35"/>
          <p:cNvSpPr txBox="1"/>
          <p:nvPr>
            <p:ph idx="1" type="body"/>
          </p:nvPr>
        </p:nvSpPr>
        <p:spPr>
          <a:xfrm>
            <a:off x="230425" y="1331700"/>
            <a:ext cx="8696400" cy="3581400"/>
          </a:xfrm>
          <a:prstGeom prst="rect">
            <a:avLst/>
          </a:prstGeom>
        </p:spPr>
        <p:txBody>
          <a:bodyPr anchorCtr="0" anchor="ctr" bIns="91425" lIns="91425" spcFirstLastPara="1" rIns="91425" wrap="square" tIns="91425">
            <a:noAutofit/>
          </a:bodyPr>
          <a:lstStyle/>
          <a:p>
            <a:pPr indent="-317500" lvl="0" marL="457200" rtl="0" algn="just">
              <a:spcBef>
                <a:spcPts val="600"/>
              </a:spcBef>
              <a:spcAft>
                <a:spcPts val="0"/>
              </a:spcAft>
              <a:buClr>
                <a:schemeClr val="accent1"/>
              </a:buClr>
              <a:buSzPts val="1400"/>
              <a:buChar char="◉"/>
            </a:pPr>
            <a:r>
              <a:rPr lang="pt-PT" sz="1400"/>
              <a:t>A company is as sustainable in the long term as its long term liabilities are lower than the expected revenues of its investments. </a:t>
            </a:r>
            <a:endParaRPr sz="1400"/>
          </a:p>
          <a:p>
            <a:pPr indent="-317500" lvl="0" marL="457200" rtl="0" algn="just">
              <a:spcBef>
                <a:spcPts val="1000"/>
              </a:spcBef>
              <a:spcAft>
                <a:spcPts val="0"/>
              </a:spcAft>
              <a:buClr>
                <a:schemeClr val="accent1"/>
              </a:buClr>
              <a:buSzPts val="1400"/>
              <a:buChar char="◉"/>
            </a:pPr>
            <a:r>
              <a:rPr lang="pt-PT" sz="1400"/>
              <a:t>Enterprises tend to in-debt themselves while performing investments. Debt is a powerful tool to support companies' expansion and diversification.</a:t>
            </a:r>
            <a:endParaRPr sz="1400"/>
          </a:p>
          <a:p>
            <a:pPr indent="-317500" lvl="0" marL="457200" rtl="0" algn="just">
              <a:spcBef>
                <a:spcPts val="1000"/>
              </a:spcBef>
              <a:spcAft>
                <a:spcPts val="0"/>
              </a:spcAft>
              <a:buClr>
                <a:schemeClr val="accent1"/>
              </a:buClr>
              <a:buSzPts val="1400"/>
              <a:buChar char="◉"/>
            </a:pPr>
            <a:r>
              <a:rPr lang="pt-PT" sz="1400"/>
              <a:t>One good metric for supporting the sustainability of company debt is its Debt/Assets Ratio. The lower D/A is, the more sustainable is the debt operation:</a:t>
            </a:r>
            <a:endParaRPr sz="1400"/>
          </a:p>
          <a:p>
            <a:pPr indent="-317500" lvl="1" marL="914400" rtl="0" algn="just">
              <a:spcBef>
                <a:spcPts val="1000"/>
              </a:spcBef>
              <a:spcAft>
                <a:spcPts val="0"/>
              </a:spcAft>
              <a:buClr>
                <a:schemeClr val="accent1"/>
              </a:buClr>
              <a:buSzPts val="1400"/>
              <a:buChar char="○"/>
            </a:pPr>
            <a:r>
              <a:rPr b="1" lang="pt-PT" sz="1400"/>
              <a:t>Disney D/A Ratio : 0.2</a:t>
            </a:r>
            <a:endParaRPr b="1" sz="1400"/>
          </a:p>
          <a:p>
            <a:pPr indent="-317500" lvl="1" marL="914400" rtl="0" algn="just">
              <a:spcBef>
                <a:spcPts val="1000"/>
              </a:spcBef>
              <a:spcAft>
                <a:spcPts val="0"/>
              </a:spcAft>
              <a:buClr>
                <a:schemeClr val="accent1"/>
              </a:buClr>
              <a:buSzPts val="1400"/>
              <a:buChar char="○"/>
            </a:pPr>
            <a:r>
              <a:rPr b="1" lang="pt-PT" sz="1400"/>
              <a:t>Industry D/A Ratio: 0.4</a:t>
            </a:r>
            <a:endParaRPr b="1" sz="1400"/>
          </a:p>
          <a:p>
            <a:pPr indent="0" lvl="0" marL="0" rtl="0" algn="just">
              <a:spcBef>
                <a:spcPts val="1000"/>
              </a:spcBef>
              <a:spcAft>
                <a:spcPts val="0"/>
              </a:spcAft>
              <a:buNone/>
            </a:pPr>
            <a:r>
              <a:rPr b="1" lang="pt-PT" sz="1400"/>
              <a:t>Conclusion: </a:t>
            </a:r>
            <a:r>
              <a:rPr lang="pt-PT" sz="1400" u="sng"/>
              <a:t>Disney's debt is sustainable.</a:t>
            </a:r>
            <a:endParaRPr sz="1400" u="sng"/>
          </a:p>
        </p:txBody>
      </p:sp>
      <p:grpSp>
        <p:nvGrpSpPr>
          <p:cNvPr id="241" name="Google Shape;241;p35"/>
          <p:cNvGrpSpPr/>
          <p:nvPr/>
        </p:nvGrpSpPr>
        <p:grpSpPr>
          <a:xfrm>
            <a:off x="883246" y="1045204"/>
            <a:ext cx="285860" cy="207463"/>
            <a:chOff x="3932350" y="3714775"/>
            <a:chExt cx="439650" cy="319075"/>
          </a:xfrm>
        </p:grpSpPr>
        <p:sp>
          <p:nvSpPr>
            <p:cNvPr id="242" name="Google Shape;242;p3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1396100" y="772000"/>
            <a:ext cx="3862500" cy="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PT"/>
              <a:t>Long Term Assets/Liabilities Analysis(II/II)</a:t>
            </a:r>
            <a:endParaRPr/>
          </a:p>
        </p:txBody>
      </p:sp>
      <p:pic>
        <p:nvPicPr>
          <p:cNvPr id="253" name="Google Shape;253;p36" title="Gráfico"/>
          <p:cNvPicPr preferRelativeResize="0"/>
          <p:nvPr/>
        </p:nvPicPr>
        <p:blipFill>
          <a:blip r:embed="rId3">
            <a:alphaModFix/>
          </a:blip>
          <a:stretch>
            <a:fillRect/>
          </a:stretch>
        </p:blipFill>
        <p:spPr>
          <a:xfrm>
            <a:off x="1248563" y="3169275"/>
            <a:ext cx="2776298" cy="1690400"/>
          </a:xfrm>
          <a:prstGeom prst="rect">
            <a:avLst/>
          </a:prstGeom>
          <a:noFill/>
          <a:ln>
            <a:noFill/>
          </a:ln>
        </p:spPr>
      </p:pic>
      <p:pic>
        <p:nvPicPr>
          <p:cNvPr id="254" name="Google Shape;254;p36" title="Gráfico"/>
          <p:cNvPicPr preferRelativeResize="0"/>
          <p:nvPr/>
        </p:nvPicPr>
        <p:blipFill>
          <a:blip r:embed="rId4">
            <a:alphaModFix/>
          </a:blip>
          <a:stretch>
            <a:fillRect/>
          </a:stretch>
        </p:blipFill>
        <p:spPr>
          <a:xfrm>
            <a:off x="5258696" y="3169275"/>
            <a:ext cx="2725941" cy="1690400"/>
          </a:xfrm>
          <a:prstGeom prst="rect">
            <a:avLst/>
          </a:prstGeom>
          <a:noFill/>
          <a:ln>
            <a:noFill/>
          </a:ln>
        </p:spPr>
      </p:pic>
      <p:sp>
        <p:nvSpPr>
          <p:cNvPr id="255" name="Google Shape;255;p36"/>
          <p:cNvSpPr txBox="1"/>
          <p:nvPr/>
        </p:nvSpPr>
        <p:spPr>
          <a:xfrm>
            <a:off x="252725" y="1331700"/>
            <a:ext cx="8629500" cy="1837500"/>
          </a:xfrm>
          <a:prstGeom prst="rect">
            <a:avLst/>
          </a:prstGeom>
          <a:noFill/>
          <a:ln>
            <a:noFill/>
          </a:ln>
        </p:spPr>
        <p:txBody>
          <a:bodyPr anchorCtr="0" anchor="ctr" bIns="91425" lIns="91425" spcFirstLastPara="1" rIns="91425" wrap="square" tIns="91425">
            <a:normAutofit/>
          </a:bodyPr>
          <a:lstStyle/>
          <a:p>
            <a:pPr indent="-317500" lvl="0" marL="457200" rtl="0" algn="just">
              <a:lnSpc>
                <a:spcPct val="115000"/>
              </a:lnSpc>
              <a:spcBef>
                <a:spcPts val="600"/>
              </a:spcBef>
              <a:spcAft>
                <a:spcPts val="0"/>
              </a:spcAft>
              <a:buClr>
                <a:srgbClr val="FFCD00"/>
              </a:buClr>
              <a:buSzPts val="1400"/>
              <a:buFont typeface="Quattrocento Sans"/>
              <a:buChar char="◉"/>
            </a:pPr>
            <a:r>
              <a:rPr b="1" lang="pt-PT">
                <a:latin typeface="Quattrocento Sans"/>
                <a:ea typeface="Quattrocento Sans"/>
                <a:cs typeface="Quattrocento Sans"/>
                <a:sym typeface="Quattrocento Sans"/>
              </a:rPr>
              <a:t>Is the 2019 Increase in Bank Loans a Bad Sign?</a:t>
            </a:r>
            <a:r>
              <a:rPr b="1" lang="pt-PT">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p>
            <a:pPr indent="-317500" lvl="1" marL="914400" rtl="0" algn="just">
              <a:lnSpc>
                <a:spcPct val="115000"/>
              </a:lnSpc>
              <a:spcBef>
                <a:spcPts val="1000"/>
              </a:spcBef>
              <a:spcAft>
                <a:spcPts val="0"/>
              </a:spcAft>
              <a:buClr>
                <a:srgbClr val="FFCD00"/>
              </a:buClr>
              <a:buSzPts val="1400"/>
              <a:buFont typeface="Quattrocento Sans"/>
              <a:buChar char="○"/>
            </a:pPr>
            <a:r>
              <a:rPr lang="pt-PT">
                <a:latin typeface="Quattrocento Sans"/>
                <a:ea typeface="Quattrocento Sans"/>
                <a:cs typeface="Quattrocento Sans"/>
                <a:sym typeface="Quattrocento Sans"/>
              </a:rPr>
              <a:t>Support Investment: “In March 2019, Disney acquired Twenty-First Century Fox, Inc. (renamed TFCF Corporation) through a $71 billion acquisition.”</a:t>
            </a:r>
            <a:endParaRPr>
              <a:latin typeface="Quattrocento Sans"/>
              <a:ea typeface="Quattrocento Sans"/>
              <a:cs typeface="Quattrocento Sans"/>
              <a:sym typeface="Quattrocento Sans"/>
            </a:endParaRPr>
          </a:p>
          <a:p>
            <a:pPr indent="-317500" lvl="1" marL="914400" rtl="0" algn="just">
              <a:lnSpc>
                <a:spcPct val="115000"/>
              </a:lnSpc>
              <a:spcBef>
                <a:spcPts val="1000"/>
              </a:spcBef>
              <a:spcAft>
                <a:spcPts val="0"/>
              </a:spcAft>
              <a:buClr>
                <a:srgbClr val="FFCD00"/>
              </a:buClr>
              <a:buSzPts val="1400"/>
              <a:buFont typeface="Quattrocento Sans"/>
              <a:buChar char="○"/>
            </a:pPr>
            <a:r>
              <a:rPr lang="pt-PT">
                <a:latin typeface="Quattrocento Sans"/>
                <a:ea typeface="Quattrocento Sans"/>
                <a:cs typeface="Quattrocento Sans"/>
                <a:sym typeface="Quattrocento Sans"/>
              </a:rPr>
              <a:t>The Plot shows TFCF market value is higher than the amount Disney got into Debt with the Banks</a:t>
            </a:r>
            <a:r>
              <a:rPr lang="pt-PT">
                <a:solidFill>
                  <a:schemeClr val="dk1"/>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pSp>
        <p:nvGrpSpPr>
          <p:cNvPr id="256" name="Google Shape;256;p36"/>
          <p:cNvGrpSpPr/>
          <p:nvPr/>
        </p:nvGrpSpPr>
        <p:grpSpPr>
          <a:xfrm>
            <a:off x="883246" y="1045204"/>
            <a:ext cx="285860" cy="207463"/>
            <a:chOff x="3932350" y="3714775"/>
            <a:chExt cx="439650" cy="319075"/>
          </a:xfrm>
        </p:grpSpPr>
        <p:sp>
          <p:nvSpPr>
            <p:cNvPr id="257" name="Google Shape;257;p36"/>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ctrTitle"/>
          </p:nvPr>
        </p:nvSpPr>
        <p:spPr>
          <a:xfrm>
            <a:off x="2022225" y="1693525"/>
            <a:ext cx="5450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t>Assessing Disney</a:t>
            </a:r>
            <a:endParaRPr/>
          </a:p>
        </p:txBody>
      </p:sp>
      <p:sp>
        <p:nvSpPr>
          <p:cNvPr id="268" name="Google Shape;268;p37"/>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Assess Disney’s prospects compared with the consensus analysts’ forecasted revenue and profits, and the future performance of its peers?</a:t>
            </a:r>
            <a:endParaRPr/>
          </a:p>
        </p:txBody>
      </p:sp>
      <p:sp>
        <p:nvSpPr>
          <p:cNvPr id="269" name="Google Shape;269;p3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2400">
                <a:solidFill>
                  <a:schemeClr val="dk1"/>
                </a:solidFill>
                <a:latin typeface="Lora"/>
                <a:ea typeface="Lora"/>
                <a:cs typeface="Lora"/>
                <a:sym typeface="Lora"/>
              </a:rPr>
              <a:t>4</a:t>
            </a:r>
            <a:endParaRPr sz="2400">
              <a:latin typeface="Lora"/>
              <a:ea typeface="Lora"/>
              <a:cs typeface="Lora"/>
              <a:sym typeface="Lora"/>
            </a:endParaRPr>
          </a:p>
        </p:txBody>
      </p:sp>
      <p:sp>
        <p:nvSpPr>
          <p:cNvPr id="270" name="Google Shape;270;p3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1381250" y="896100"/>
            <a:ext cx="5292000" cy="4356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pt-PT"/>
              <a:t>F</a:t>
            </a:r>
            <a:r>
              <a:rPr lang="pt-PT"/>
              <a:t>orecasted Revenue</a:t>
            </a:r>
            <a:endParaRPr/>
          </a:p>
        </p:txBody>
      </p:sp>
      <p:pic>
        <p:nvPicPr>
          <p:cNvPr id="276" name="Google Shape;276;p38" title="Gráfico"/>
          <p:cNvPicPr preferRelativeResize="0"/>
          <p:nvPr/>
        </p:nvPicPr>
        <p:blipFill>
          <a:blip r:embed="rId3">
            <a:alphaModFix/>
          </a:blip>
          <a:stretch>
            <a:fillRect/>
          </a:stretch>
        </p:blipFill>
        <p:spPr>
          <a:xfrm>
            <a:off x="4895325" y="1924513"/>
            <a:ext cx="3719874" cy="2300126"/>
          </a:xfrm>
          <a:prstGeom prst="rect">
            <a:avLst/>
          </a:prstGeom>
          <a:noFill/>
          <a:ln>
            <a:noFill/>
          </a:ln>
        </p:spPr>
      </p:pic>
      <p:sp>
        <p:nvSpPr>
          <p:cNvPr id="277" name="Google Shape;277;p38"/>
          <p:cNvSpPr txBox="1"/>
          <p:nvPr/>
        </p:nvSpPr>
        <p:spPr>
          <a:xfrm>
            <a:off x="923450" y="1602625"/>
            <a:ext cx="3754500" cy="2774400"/>
          </a:xfrm>
          <a:prstGeom prst="rect">
            <a:avLst/>
          </a:prstGeom>
          <a:noFill/>
          <a:ln>
            <a:noFill/>
          </a:ln>
        </p:spPr>
        <p:txBody>
          <a:bodyPr anchorCtr="0" anchor="t" bIns="91425" lIns="91425" spcFirstLastPara="1" rIns="91425" wrap="square" tIns="91425">
            <a:normAutofit/>
          </a:bodyPr>
          <a:lstStyle/>
          <a:p>
            <a:pPr indent="-317500" lvl="0" marL="457200" rtl="0" algn="just">
              <a:spcBef>
                <a:spcPts val="600"/>
              </a:spcBef>
              <a:spcAft>
                <a:spcPts val="0"/>
              </a:spcAft>
              <a:buClr>
                <a:srgbClr val="FFCD00"/>
              </a:buClr>
              <a:buSzPts val="1400"/>
              <a:buFont typeface="Quattrocento Sans"/>
              <a:buChar char="◉"/>
            </a:pPr>
            <a:r>
              <a:rPr b="1" lang="pt-PT">
                <a:latin typeface="Quattrocento Sans"/>
                <a:ea typeface="Quattrocento Sans"/>
                <a:cs typeface="Quattrocento Sans"/>
                <a:sym typeface="Quattrocento Sans"/>
              </a:rPr>
              <a:t>Disney is the </a:t>
            </a:r>
            <a:r>
              <a:rPr b="1" lang="pt-PT">
                <a:latin typeface="Quattrocento Sans"/>
                <a:ea typeface="Quattrocento Sans"/>
                <a:cs typeface="Quattrocento Sans"/>
                <a:sym typeface="Quattrocento Sans"/>
              </a:rPr>
              <a:t>Revenue</a:t>
            </a:r>
            <a:r>
              <a:rPr b="1" lang="pt-PT">
                <a:latin typeface="Quattrocento Sans"/>
                <a:ea typeface="Quattrocento Sans"/>
                <a:cs typeface="Quattrocento Sans"/>
                <a:sym typeface="Quattrocento Sans"/>
              </a:rPr>
              <a:t> Winner</a:t>
            </a:r>
            <a:r>
              <a:rPr b="1" lang="pt-PT">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p>
            <a:pPr indent="-306999" lvl="1" marL="540000" rtl="0" algn="just">
              <a:spcBef>
                <a:spcPts val="1000"/>
              </a:spcBef>
              <a:spcAft>
                <a:spcPts val="0"/>
              </a:spcAft>
              <a:buClr>
                <a:srgbClr val="FFCD00"/>
              </a:buClr>
              <a:buSzPts val="2000"/>
              <a:buFont typeface="Quattrocento Sans"/>
              <a:buChar char="○"/>
            </a:pPr>
            <a:r>
              <a:rPr lang="pt-PT">
                <a:latin typeface="Quattrocento Sans"/>
                <a:ea typeface="Quattrocento Sans"/>
                <a:cs typeface="Quattrocento Sans"/>
                <a:sym typeface="Quattrocento Sans"/>
              </a:rPr>
              <a:t>Disney will lead the industry in revenue in the current and following years.</a:t>
            </a:r>
            <a:endParaRPr>
              <a:latin typeface="Quattrocento Sans"/>
              <a:ea typeface="Quattrocento Sans"/>
              <a:cs typeface="Quattrocento Sans"/>
              <a:sym typeface="Quattrocento Sans"/>
            </a:endParaRPr>
          </a:p>
          <a:p>
            <a:pPr indent="-306999" lvl="1" marL="540000" rtl="0" algn="just">
              <a:spcBef>
                <a:spcPts val="1000"/>
              </a:spcBef>
              <a:spcAft>
                <a:spcPts val="0"/>
              </a:spcAft>
              <a:buClr>
                <a:srgbClr val="FFCD00"/>
              </a:buClr>
              <a:buSzPts val="2000"/>
              <a:buFont typeface="Quattrocento Sans"/>
              <a:buChar char="○"/>
            </a:pPr>
            <a:r>
              <a:rPr lang="pt-PT">
                <a:latin typeface="Quattrocento Sans"/>
                <a:ea typeface="Quattrocento Sans"/>
                <a:cs typeface="Quattrocento Sans"/>
                <a:sym typeface="Quattrocento Sans"/>
              </a:rPr>
              <a:t>It is expected to continue growing the Disney revenue.</a:t>
            </a:r>
            <a:endParaRPr>
              <a:latin typeface="Quattrocento Sans"/>
              <a:ea typeface="Quattrocento Sans"/>
              <a:cs typeface="Quattrocento Sans"/>
              <a:sym typeface="Quattrocento Sans"/>
            </a:endParaRPr>
          </a:p>
          <a:p>
            <a:pPr indent="-306999" lvl="1" marL="540000" rtl="0" algn="just">
              <a:spcBef>
                <a:spcPts val="1000"/>
              </a:spcBef>
              <a:spcAft>
                <a:spcPts val="1000"/>
              </a:spcAft>
              <a:buClr>
                <a:srgbClr val="FFCD00"/>
              </a:buClr>
              <a:buSzPts val="2000"/>
              <a:buFont typeface="Quattrocento Sans"/>
              <a:buChar char="○"/>
            </a:pPr>
            <a:r>
              <a:rPr lang="pt-PT">
                <a:latin typeface="Quattrocento Sans"/>
                <a:ea typeface="Quattrocento Sans"/>
                <a:cs typeface="Quattrocento Sans"/>
                <a:sym typeface="Quattrocento Sans"/>
              </a:rPr>
              <a:t>Competitors are expected to face a strong retraction in 2021, while Disney will continue strong and steady.</a:t>
            </a:r>
            <a:endParaRPr>
              <a:latin typeface="Quattrocento Sans"/>
              <a:ea typeface="Quattrocento Sans"/>
              <a:cs typeface="Quattrocento Sans"/>
              <a:sym typeface="Quattrocento Sans"/>
            </a:endParaRPr>
          </a:p>
        </p:txBody>
      </p:sp>
      <p:grpSp>
        <p:nvGrpSpPr>
          <p:cNvPr id="278" name="Google Shape;278;p38"/>
          <p:cNvGrpSpPr/>
          <p:nvPr/>
        </p:nvGrpSpPr>
        <p:grpSpPr>
          <a:xfrm>
            <a:off x="883246" y="1045204"/>
            <a:ext cx="285860" cy="207463"/>
            <a:chOff x="3932350" y="3714775"/>
            <a:chExt cx="439650" cy="319075"/>
          </a:xfrm>
        </p:grpSpPr>
        <p:sp>
          <p:nvSpPr>
            <p:cNvPr id="279" name="Google Shape;279;p3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3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1381250" y="896100"/>
            <a:ext cx="5292000" cy="4356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pt-PT"/>
              <a:t>Stock Earnings</a:t>
            </a:r>
            <a:endParaRPr/>
          </a:p>
        </p:txBody>
      </p:sp>
      <p:sp>
        <p:nvSpPr>
          <p:cNvPr id="290" name="Google Shape;290;p39"/>
          <p:cNvSpPr txBox="1"/>
          <p:nvPr/>
        </p:nvSpPr>
        <p:spPr>
          <a:xfrm>
            <a:off x="923450" y="1602625"/>
            <a:ext cx="3754500" cy="2774400"/>
          </a:xfrm>
          <a:prstGeom prst="rect">
            <a:avLst/>
          </a:prstGeom>
          <a:noFill/>
          <a:ln>
            <a:noFill/>
          </a:ln>
        </p:spPr>
        <p:txBody>
          <a:bodyPr anchorCtr="0" anchor="t" bIns="91425" lIns="91425" spcFirstLastPara="1" rIns="91425" wrap="square" tIns="91425">
            <a:normAutofit/>
          </a:bodyPr>
          <a:lstStyle/>
          <a:p>
            <a:pPr indent="-317500" lvl="0" marL="457200" rtl="0" algn="just">
              <a:spcBef>
                <a:spcPts val="600"/>
              </a:spcBef>
              <a:spcAft>
                <a:spcPts val="0"/>
              </a:spcAft>
              <a:buClr>
                <a:srgbClr val="FFCD00"/>
              </a:buClr>
              <a:buSzPts val="1400"/>
              <a:buFont typeface="Quattrocento Sans"/>
              <a:buChar char="◉"/>
            </a:pPr>
            <a:r>
              <a:rPr b="1" lang="pt-PT">
                <a:latin typeface="Quattrocento Sans"/>
                <a:ea typeface="Quattrocento Sans"/>
                <a:cs typeface="Quattrocento Sans"/>
                <a:sym typeface="Quattrocento Sans"/>
              </a:rPr>
              <a:t>Disney Stock Earning is Stable</a:t>
            </a:r>
            <a:r>
              <a:rPr b="1" lang="pt-PT">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p>
            <a:pPr indent="-306999" lvl="1" marL="540000" rtl="0" algn="just">
              <a:spcBef>
                <a:spcPts val="1000"/>
              </a:spcBef>
              <a:spcAft>
                <a:spcPts val="0"/>
              </a:spcAft>
              <a:buClr>
                <a:srgbClr val="FFCD00"/>
              </a:buClr>
              <a:buSzPts val="2000"/>
              <a:buFont typeface="Quattrocento Sans"/>
              <a:buChar char="○"/>
            </a:pPr>
            <a:r>
              <a:rPr lang="pt-PT">
                <a:latin typeface="Quattrocento Sans"/>
                <a:ea typeface="Quattrocento Sans"/>
                <a:cs typeface="Quattrocento Sans"/>
                <a:sym typeface="Quattrocento Sans"/>
              </a:rPr>
              <a:t>Disney's stock earnings for its shareholders maintain stable across the years.</a:t>
            </a:r>
            <a:endParaRPr>
              <a:latin typeface="Quattrocento Sans"/>
              <a:ea typeface="Quattrocento Sans"/>
              <a:cs typeface="Quattrocento Sans"/>
              <a:sym typeface="Quattrocento Sans"/>
            </a:endParaRPr>
          </a:p>
          <a:p>
            <a:pPr indent="-306999" lvl="1" marL="540000" rtl="0" algn="just">
              <a:spcBef>
                <a:spcPts val="1000"/>
              </a:spcBef>
              <a:spcAft>
                <a:spcPts val="0"/>
              </a:spcAft>
              <a:buClr>
                <a:srgbClr val="FFCD00"/>
              </a:buClr>
              <a:buSzPts val="2000"/>
              <a:buFont typeface="Quattrocento Sans"/>
              <a:buChar char="○"/>
            </a:pPr>
            <a:r>
              <a:rPr lang="pt-PT">
                <a:latin typeface="Quattrocento Sans"/>
                <a:ea typeface="Quattrocento Sans"/>
                <a:cs typeface="Quattrocento Sans"/>
                <a:sym typeface="Quattrocento Sans"/>
              </a:rPr>
              <a:t>In 2020 and 2021 Disney is expected to outperform the competition.</a:t>
            </a:r>
            <a:endParaRPr>
              <a:latin typeface="Quattrocento Sans"/>
              <a:ea typeface="Quattrocento Sans"/>
              <a:cs typeface="Quattrocento Sans"/>
              <a:sym typeface="Quattrocento Sans"/>
            </a:endParaRPr>
          </a:p>
          <a:p>
            <a:pPr indent="-306999" lvl="1" marL="540000" rtl="0" algn="just">
              <a:spcBef>
                <a:spcPts val="1000"/>
              </a:spcBef>
              <a:spcAft>
                <a:spcPts val="1000"/>
              </a:spcAft>
              <a:buClr>
                <a:srgbClr val="FFCD00"/>
              </a:buClr>
              <a:buSzPts val="2000"/>
              <a:buFont typeface="Quattrocento Sans"/>
              <a:buChar char="○"/>
            </a:pPr>
            <a:r>
              <a:rPr lang="pt-PT">
                <a:latin typeface="Quattrocento Sans"/>
                <a:ea typeface="Quattrocento Sans"/>
                <a:cs typeface="Quattrocento Sans"/>
                <a:sym typeface="Quattrocento Sans"/>
              </a:rPr>
              <a:t>Disney stocks will find their best performance in 2020.</a:t>
            </a:r>
            <a:endParaRPr>
              <a:latin typeface="Quattrocento Sans"/>
              <a:ea typeface="Quattrocento Sans"/>
              <a:cs typeface="Quattrocento Sans"/>
              <a:sym typeface="Quattrocento Sans"/>
            </a:endParaRPr>
          </a:p>
        </p:txBody>
      </p:sp>
      <p:pic>
        <p:nvPicPr>
          <p:cNvPr id="291" name="Google Shape;291;p39" title="Gráfico"/>
          <p:cNvPicPr preferRelativeResize="0"/>
          <p:nvPr/>
        </p:nvPicPr>
        <p:blipFill>
          <a:blip r:embed="rId3">
            <a:alphaModFix/>
          </a:blip>
          <a:stretch>
            <a:fillRect/>
          </a:stretch>
        </p:blipFill>
        <p:spPr>
          <a:xfrm>
            <a:off x="4837800" y="1703300"/>
            <a:ext cx="4161249" cy="2573039"/>
          </a:xfrm>
          <a:prstGeom prst="rect">
            <a:avLst/>
          </a:prstGeom>
          <a:noFill/>
          <a:ln>
            <a:noFill/>
          </a:ln>
        </p:spPr>
      </p:pic>
      <p:grpSp>
        <p:nvGrpSpPr>
          <p:cNvPr id="292" name="Google Shape;292;p39"/>
          <p:cNvGrpSpPr/>
          <p:nvPr/>
        </p:nvGrpSpPr>
        <p:grpSpPr>
          <a:xfrm>
            <a:off x="883246" y="1045204"/>
            <a:ext cx="285860" cy="207463"/>
            <a:chOff x="3932350" y="3714775"/>
            <a:chExt cx="439650" cy="319075"/>
          </a:xfrm>
        </p:grpSpPr>
        <p:sp>
          <p:nvSpPr>
            <p:cNvPr id="293" name="Google Shape;293;p39"/>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ctrTitle"/>
          </p:nvPr>
        </p:nvSpPr>
        <p:spPr>
          <a:xfrm>
            <a:off x="2022225" y="1693525"/>
            <a:ext cx="5450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t>Final Decision</a:t>
            </a:r>
            <a:endParaRPr/>
          </a:p>
        </p:txBody>
      </p:sp>
      <p:sp>
        <p:nvSpPr>
          <p:cNvPr id="304" name="Google Shape;304;p40"/>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Buy, hold or sell?</a:t>
            </a:r>
            <a:endParaRPr/>
          </a:p>
        </p:txBody>
      </p:sp>
      <p:sp>
        <p:nvSpPr>
          <p:cNvPr id="305" name="Google Shape;305;p4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2400">
                <a:solidFill>
                  <a:schemeClr val="dk1"/>
                </a:solidFill>
                <a:latin typeface="Lora"/>
                <a:ea typeface="Lora"/>
                <a:cs typeface="Lora"/>
                <a:sym typeface="Lora"/>
              </a:rPr>
              <a:t>5</a:t>
            </a:r>
            <a:endParaRPr sz="2400">
              <a:latin typeface="Lora"/>
              <a:ea typeface="Lora"/>
              <a:cs typeface="Lora"/>
              <a:sym typeface="Lora"/>
            </a:endParaRPr>
          </a:p>
        </p:txBody>
      </p:sp>
      <p:sp>
        <p:nvSpPr>
          <p:cNvPr id="306" name="Google Shape;306;p4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381250" y="896100"/>
            <a:ext cx="5292000" cy="4356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pt-PT"/>
              <a:t>Final answer: Hold</a:t>
            </a:r>
            <a:endParaRPr/>
          </a:p>
        </p:txBody>
      </p:sp>
      <p:sp>
        <p:nvSpPr>
          <p:cNvPr id="312" name="Google Shape;312;p41"/>
          <p:cNvSpPr txBox="1"/>
          <p:nvPr/>
        </p:nvSpPr>
        <p:spPr>
          <a:xfrm>
            <a:off x="208125" y="1331700"/>
            <a:ext cx="8637000" cy="3522000"/>
          </a:xfrm>
          <a:prstGeom prst="rect">
            <a:avLst/>
          </a:prstGeom>
          <a:noFill/>
          <a:ln>
            <a:noFill/>
          </a:ln>
        </p:spPr>
        <p:txBody>
          <a:bodyPr anchorCtr="0" anchor="ctr" bIns="91425" lIns="91425" spcFirstLastPara="1" rIns="91425" wrap="square" tIns="91425">
            <a:normAutofit/>
          </a:bodyPr>
          <a:lstStyle/>
          <a:p>
            <a:pPr indent="-317500" lvl="0" marL="457200" rtl="0" algn="just">
              <a:spcBef>
                <a:spcPts val="600"/>
              </a:spcBef>
              <a:spcAft>
                <a:spcPts val="0"/>
              </a:spcAft>
              <a:buClr>
                <a:srgbClr val="FFCD00"/>
              </a:buClr>
              <a:buSzPts val="1400"/>
              <a:buFont typeface="Quattrocento Sans"/>
              <a:buChar char="◉"/>
            </a:pPr>
            <a:r>
              <a:rPr lang="pt-PT">
                <a:latin typeface="Quattrocento Sans"/>
                <a:ea typeface="Quattrocento Sans"/>
                <a:cs typeface="Quattrocento Sans"/>
                <a:sym typeface="Quattrocento Sans"/>
              </a:rPr>
              <a:t>Disney is in a good position in the market with their </a:t>
            </a:r>
            <a:r>
              <a:rPr b="1" lang="pt-PT">
                <a:latin typeface="Quattrocento Sans"/>
                <a:ea typeface="Quattrocento Sans"/>
                <a:cs typeface="Quattrocento Sans"/>
                <a:sym typeface="Quattrocento Sans"/>
              </a:rPr>
              <a:t>theme parks</a:t>
            </a:r>
            <a:r>
              <a:rPr lang="pt-PT">
                <a:latin typeface="Quattrocento Sans"/>
                <a:ea typeface="Quattrocento Sans"/>
                <a:cs typeface="Quattrocento Sans"/>
                <a:sym typeface="Quattrocento Sans"/>
              </a:rPr>
              <a:t> and new streaming service, </a:t>
            </a:r>
            <a:r>
              <a:rPr b="1" lang="pt-PT">
                <a:latin typeface="Quattrocento Sans"/>
                <a:ea typeface="Quattrocento Sans"/>
                <a:cs typeface="Quattrocento Sans"/>
                <a:sym typeface="Quattrocento Sans"/>
              </a:rPr>
              <a:t>Disney+</a:t>
            </a:r>
            <a:r>
              <a:rPr lang="pt-PT">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p>
            <a:pPr indent="-317500" lvl="0" marL="457200" rtl="0" algn="just">
              <a:spcBef>
                <a:spcPts val="1000"/>
              </a:spcBef>
              <a:spcAft>
                <a:spcPts val="0"/>
              </a:spcAft>
              <a:buClr>
                <a:srgbClr val="FFCD00"/>
              </a:buClr>
              <a:buSzPts val="1400"/>
              <a:buFont typeface="Quattrocento Sans"/>
              <a:buChar char="◉"/>
            </a:pPr>
            <a:r>
              <a:rPr lang="pt-PT">
                <a:latin typeface="Quattrocento Sans"/>
                <a:ea typeface="Quattrocento Sans"/>
                <a:cs typeface="Quattrocento Sans"/>
                <a:sym typeface="Quattrocento Sans"/>
              </a:rPr>
              <a:t>New significant </a:t>
            </a:r>
            <a:r>
              <a:rPr lang="pt-PT">
                <a:solidFill>
                  <a:schemeClr val="dk1"/>
                </a:solidFill>
                <a:latin typeface="Quattrocento Sans"/>
                <a:ea typeface="Quattrocento Sans"/>
                <a:cs typeface="Quattrocento Sans"/>
                <a:sym typeface="Quattrocento Sans"/>
              </a:rPr>
              <a:t>acquisitions</a:t>
            </a:r>
            <a:r>
              <a:rPr lang="pt-PT">
                <a:solidFill>
                  <a:schemeClr val="dk1"/>
                </a:solidFill>
                <a:latin typeface="Quattrocento Sans"/>
                <a:ea typeface="Quattrocento Sans"/>
                <a:cs typeface="Quattrocento Sans"/>
                <a:sym typeface="Quattrocento Sans"/>
              </a:rPr>
              <a:t> </a:t>
            </a:r>
            <a:r>
              <a:rPr lang="pt-PT">
                <a:latin typeface="Quattrocento Sans"/>
                <a:ea typeface="Quattrocento Sans"/>
                <a:cs typeface="Quattrocento Sans"/>
                <a:sym typeface="Quattrocento Sans"/>
              </a:rPr>
              <a:t>with </a:t>
            </a:r>
            <a:r>
              <a:rPr b="1" lang="pt-PT">
                <a:latin typeface="Quattrocento Sans"/>
                <a:ea typeface="Quattrocento Sans"/>
                <a:cs typeface="Quattrocento Sans"/>
                <a:sym typeface="Quattrocento Sans"/>
              </a:rPr>
              <a:t>21st Century Fox</a:t>
            </a:r>
            <a:r>
              <a:rPr lang="pt-PT">
                <a:latin typeface="Quattrocento Sans"/>
                <a:ea typeface="Quattrocento Sans"/>
                <a:cs typeface="Quattrocento Sans"/>
                <a:sym typeface="Quattrocento Sans"/>
              </a:rPr>
              <a:t> and </a:t>
            </a:r>
            <a:r>
              <a:rPr b="1" lang="pt-PT">
                <a:latin typeface="Quattrocento Sans"/>
                <a:ea typeface="Quattrocento Sans"/>
                <a:cs typeface="Quattrocento Sans"/>
                <a:sym typeface="Quattrocento Sans"/>
              </a:rPr>
              <a:t>Hulu</a:t>
            </a:r>
            <a:r>
              <a:rPr lang="pt-PT">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p>
            <a:pPr indent="-317500" lvl="1" marL="914400" rtl="0" algn="just">
              <a:spcBef>
                <a:spcPts val="1000"/>
              </a:spcBef>
              <a:spcAft>
                <a:spcPts val="0"/>
              </a:spcAft>
              <a:buClr>
                <a:srgbClr val="FFCD00"/>
              </a:buClr>
              <a:buSzPts val="1400"/>
              <a:buFont typeface="Quattrocento Sans"/>
              <a:buChar char="○"/>
            </a:pPr>
            <a:r>
              <a:rPr lang="pt-PT">
                <a:latin typeface="Quattrocento Sans"/>
                <a:ea typeface="Quattrocento Sans"/>
                <a:cs typeface="Quattrocento Sans"/>
                <a:sym typeface="Quattrocento Sans"/>
              </a:rPr>
              <a:t>Long term investments that lead to a substantial increase in debt.</a:t>
            </a:r>
            <a:endParaRPr>
              <a:latin typeface="Quattrocento Sans"/>
              <a:ea typeface="Quattrocento Sans"/>
              <a:cs typeface="Quattrocento Sans"/>
              <a:sym typeface="Quattrocento Sans"/>
            </a:endParaRPr>
          </a:p>
          <a:p>
            <a:pPr indent="-317500" lvl="0" marL="457200" rtl="0" algn="just">
              <a:spcBef>
                <a:spcPts val="1000"/>
              </a:spcBef>
              <a:spcAft>
                <a:spcPts val="0"/>
              </a:spcAft>
              <a:buClr>
                <a:srgbClr val="FFCD00"/>
              </a:buClr>
              <a:buSzPts val="1400"/>
              <a:buFont typeface="Quattrocento Sans"/>
              <a:buChar char="◉"/>
            </a:pPr>
            <a:r>
              <a:rPr lang="pt-PT">
                <a:latin typeface="Quattrocento Sans"/>
                <a:ea typeface="Quattrocento Sans"/>
                <a:cs typeface="Quattrocento Sans"/>
                <a:sym typeface="Quattrocento Sans"/>
              </a:rPr>
              <a:t>Disney’s </a:t>
            </a:r>
            <a:r>
              <a:rPr b="1" lang="pt-PT">
                <a:latin typeface="Quattrocento Sans"/>
                <a:ea typeface="Quattrocento Sans"/>
                <a:cs typeface="Quattrocento Sans"/>
                <a:sym typeface="Quattrocento Sans"/>
              </a:rPr>
              <a:t>stock price</a:t>
            </a:r>
            <a:r>
              <a:rPr lang="pt-PT">
                <a:latin typeface="Quattrocento Sans"/>
                <a:ea typeface="Quattrocento Sans"/>
                <a:cs typeface="Quattrocento Sans"/>
                <a:sym typeface="Quattrocento Sans"/>
              </a:rPr>
              <a:t> is expected to </a:t>
            </a:r>
            <a:r>
              <a:rPr b="1" lang="pt-PT">
                <a:latin typeface="Quattrocento Sans"/>
                <a:ea typeface="Quattrocento Sans"/>
                <a:cs typeface="Quattrocento Sans"/>
                <a:sym typeface="Quattrocento Sans"/>
              </a:rPr>
              <a:t>increase</a:t>
            </a:r>
            <a:r>
              <a:rPr lang="pt-PT">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p>
            <a:pPr indent="-317500" lvl="1" marL="914400" rtl="0" algn="just">
              <a:spcBef>
                <a:spcPts val="1000"/>
              </a:spcBef>
              <a:spcAft>
                <a:spcPts val="0"/>
              </a:spcAft>
              <a:buClr>
                <a:srgbClr val="FFCD00"/>
              </a:buClr>
              <a:buSzPts val="1400"/>
              <a:buFont typeface="Quattrocento Sans"/>
              <a:buChar char="○"/>
            </a:pPr>
            <a:r>
              <a:rPr lang="pt-PT">
                <a:latin typeface="Quattrocento Sans"/>
                <a:ea typeface="Quattrocento Sans"/>
                <a:cs typeface="Quattrocento Sans"/>
                <a:sym typeface="Quattrocento Sans"/>
              </a:rPr>
              <a:t>It's better to sell the stock at a later date.</a:t>
            </a:r>
            <a:endParaRPr>
              <a:latin typeface="Quattrocento Sans"/>
              <a:ea typeface="Quattrocento Sans"/>
              <a:cs typeface="Quattrocento Sans"/>
              <a:sym typeface="Quattrocento Sans"/>
            </a:endParaRPr>
          </a:p>
          <a:p>
            <a:pPr indent="-317500" lvl="0" marL="457200" rtl="0" algn="just">
              <a:spcBef>
                <a:spcPts val="1000"/>
              </a:spcBef>
              <a:spcAft>
                <a:spcPts val="0"/>
              </a:spcAft>
              <a:buClr>
                <a:srgbClr val="FFCD00"/>
              </a:buClr>
              <a:buSzPts val="1400"/>
              <a:buFont typeface="Quattrocento Sans"/>
              <a:buChar char="◉"/>
            </a:pPr>
            <a:r>
              <a:rPr lang="pt-PT">
                <a:latin typeface="Quattrocento Sans"/>
                <a:ea typeface="Quattrocento Sans"/>
                <a:cs typeface="Quattrocento Sans"/>
                <a:sym typeface="Quattrocento Sans"/>
              </a:rPr>
              <a:t>Entering the </a:t>
            </a:r>
            <a:r>
              <a:rPr b="1" lang="pt-PT">
                <a:latin typeface="Quattrocento Sans"/>
                <a:ea typeface="Quattrocento Sans"/>
                <a:cs typeface="Quattrocento Sans"/>
                <a:sym typeface="Quattrocento Sans"/>
              </a:rPr>
              <a:t>streaming service</a:t>
            </a:r>
            <a:r>
              <a:rPr lang="pt-PT">
                <a:latin typeface="Quattrocento Sans"/>
                <a:ea typeface="Quattrocento Sans"/>
                <a:cs typeface="Quattrocento Sans"/>
                <a:sym typeface="Quattrocento Sans"/>
              </a:rPr>
              <a:t> market can prove difficult given the presence that </a:t>
            </a:r>
            <a:r>
              <a:rPr b="1" lang="pt-PT">
                <a:latin typeface="Quattrocento Sans"/>
                <a:ea typeface="Quattrocento Sans"/>
                <a:cs typeface="Quattrocento Sans"/>
                <a:sym typeface="Quattrocento Sans"/>
              </a:rPr>
              <a:t>Netflix</a:t>
            </a:r>
            <a:r>
              <a:rPr lang="pt-PT">
                <a:latin typeface="Quattrocento Sans"/>
                <a:ea typeface="Quattrocento Sans"/>
                <a:cs typeface="Quattrocento Sans"/>
                <a:sym typeface="Quattrocento Sans"/>
              </a:rPr>
              <a:t> has:</a:t>
            </a:r>
            <a:endParaRPr>
              <a:latin typeface="Quattrocento Sans"/>
              <a:ea typeface="Quattrocento Sans"/>
              <a:cs typeface="Quattrocento Sans"/>
              <a:sym typeface="Quattrocento Sans"/>
            </a:endParaRPr>
          </a:p>
          <a:p>
            <a:pPr indent="-317500" lvl="1" marL="914400" rtl="0" algn="just">
              <a:spcBef>
                <a:spcPts val="1000"/>
              </a:spcBef>
              <a:spcAft>
                <a:spcPts val="0"/>
              </a:spcAft>
              <a:buClr>
                <a:srgbClr val="FFCD00"/>
              </a:buClr>
              <a:buSzPts val="1400"/>
              <a:buFont typeface="Quattrocento Sans"/>
              <a:buChar char="○"/>
            </a:pPr>
            <a:r>
              <a:rPr lang="pt-PT">
                <a:latin typeface="Quattrocento Sans"/>
                <a:ea typeface="Quattrocento Sans"/>
                <a:cs typeface="Quattrocento Sans"/>
                <a:sym typeface="Quattrocento Sans"/>
              </a:rPr>
              <a:t>Can be leveraged by making use of exclusivity </a:t>
            </a:r>
            <a:r>
              <a:rPr lang="pt-PT">
                <a:latin typeface="Quattrocento Sans"/>
                <a:ea typeface="Quattrocento Sans"/>
                <a:cs typeface="Quattrocento Sans"/>
                <a:sym typeface="Quattrocento Sans"/>
              </a:rPr>
              <a:t>opportunities</a:t>
            </a:r>
            <a:r>
              <a:rPr lang="pt-PT">
                <a:latin typeface="Quattrocento Sans"/>
                <a:ea typeface="Quattrocento Sans"/>
                <a:cs typeface="Quattrocento Sans"/>
                <a:sym typeface="Quattrocento Sans"/>
              </a:rPr>
              <a:t> on new repertoire items;</a:t>
            </a:r>
            <a:endParaRPr>
              <a:latin typeface="Quattrocento Sans"/>
              <a:ea typeface="Quattrocento Sans"/>
              <a:cs typeface="Quattrocento Sans"/>
              <a:sym typeface="Quattrocento Sans"/>
            </a:endParaRPr>
          </a:p>
          <a:p>
            <a:pPr indent="-317500" lvl="1" marL="914400" rtl="0" algn="just">
              <a:spcBef>
                <a:spcPts val="1000"/>
              </a:spcBef>
              <a:spcAft>
                <a:spcPts val="1000"/>
              </a:spcAft>
              <a:buClr>
                <a:srgbClr val="FFCD00"/>
              </a:buClr>
              <a:buSzPts val="1400"/>
              <a:buFont typeface="Quattrocento Sans"/>
              <a:buChar char="○"/>
            </a:pPr>
            <a:r>
              <a:rPr lang="pt-PT">
                <a:latin typeface="Quattrocento Sans"/>
                <a:ea typeface="Quattrocento Sans"/>
                <a:cs typeface="Quattrocento Sans"/>
                <a:sym typeface="Quattrocento Sans"/>
              </a:rPr>
              <a:t>Most of Disney’s revenue comes from other sources, so success in this market isn’t vital.</a:t>
            </a:r>
            <a:endParaRPr>
              <a:latin typeface="Quattrocento Sans"/>
              <a:ea typeface="Quattrocento Sans"/>
              <a:cs typeface="Quattrocento Sans"/>
              <a:sym typeface="Quattrocento Sans"/>
            </a:endParaRPr>
          </a:p>
        </p:txBody>
      </p:sp>
      <p:sp>
        <p:nvSpPr>
          <p:cNvPr id="313" name="Google Shape;313;p4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
        <p:nvSpPr>
          <p:cNvPr id="314" name="Google Shape;314;p41"/>
          <p:cNvSpPr/>
          <p:nvPr/>
        </p:nvSpPr>
        <p:spPr>
          <a:xfrm>
            <a:off x="869975" y="989651"/>
            <a:ext cx="305482" cy="305501"/>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PT"/>
              <a:t>Full Report with notes</a:t>
            </a:r>
            <a:endParaRPr/>
          </a:p>
        </p:txBody>
      </p:sp>
      <p:sp>
        <p:nvSpPr>
          <p:cNvPr id="320" name="Google Shape;320;p42"/>
          <p:cNvSpPr txBox="1"/>
          <p:nvPr>
            <p:ph idx="1" type="body"/>
          </p:nvPr>
        </p:nvSpPr>
        <p:spPr>
          <a:xfrm>
            <a:off x="1381250" y="663676"/>
            <a:ext cx="6809700" cy="40650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pt-PT" sz="1400" u="sng">
                <a:solidFill>
                  <a:schemeClr val="hlink"/>
                </a:solidFill>
                <a:hlinkClick r:id="rId3"/>
              </a:rPr>
              <a:t>https://docs.google.com/presentation/d/1Wmpay2wrQR0Ht9vCrmLZN3Lu1Dt_qHUCs5FosxCRxgo/edit?usp=sharing</a:t>
            </a:r>
            <a:endParaRPr sz="900"/>
          </a:p>
        </p:txBody>
      </p:sp>
      <p:sp>
        <p:nvSpPr>
          <p:cNvPr id="321" name="Google Shape;321;p4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PT"/>
              <a:t>Case study introduction</a:t>
            </a:r>
            <a:endParaRPr/>
          </a:p>
        </p:txBody>
      </p:sp>
      <p:sp>
        <p:nvSpPr>
          <p:cNvPr id="138" name="Google Shape;138;p25"/>
          <p:cNvSpPr txBox="1"/>
          <p:nvPr>
            <p:ph idx="1" type="body"/>
          </p:nvPr>
        </p:nvSpPr>
        <p:spPr>
          <a:xfrm>
            <a:off x="312175" y="1412650"/>
            <a:ext cx="8607300" cy="3500400"/>
          </a:xfrm>
          <a:prstGeom prst="rect">
            <a:avLst/>
          </a:prstGeom>
        </p:spPr>
        <p:txBody>
          <a:bodyPr anchorCtr="0" anchor="ctr" bIns="91425" lIns="91425" spcFirstLastPara="1" rIns="91425" wrap="square" tIns="91425">
            <a:noAutofit/>
          </a:bodyPr>
          <a:lstStyle/>
          <a:p>
            <a:pPr indent="0" lvl="0" marL="0" rtl="0" algn="just">
              <a:lnSpc>
                <a:spcPct val="115000"/>
              </a:lnSpc>
              <a:spcBef>
                <a:spcPts val="600"/>
              </a:spcBef>
              <a:spcAft>
                <a:spcPts val="0"/>
              </a:spcAft>
              <a:buNone/>
            </a:pPr>
            <a:r>
              <a:rPr lang="pt-PT" sz="1800"/>
              <a:t>Crowley, a </a:t>
            </a:r>
            <a:r>
              <a:rPr lang="pt-PT" sz="1800"/>
              <a:t>portfolio</a:t>
            </a:r>
            <a:r>
              <a:rPr lang="pt-PT" sz="1800"/>
              <a:t> manager at Century 23, was monitoring the stock of one of her company’s major holdings: Disney’s stock.</a:t>
            </a:r>
            <a:endParaRPr sz="1800"/>
          </a:p>
          <a:p>
            <a:pPr indent="0" lvl="0" marL="0" rtl="0" algn="just">
              <a:lnSpc>
                <a:spcPct val="115000"/>
              </a:lnSpc>
              <a:spcBef>
                <a:spcPts val="600"/>
              </a:spcBef>
              <a:spcAft>
                <a:spcPts val="0"/>
              </a:spcAft>
              <a:buNone/>
            </a:pPr>
            <a:r>
              <a:rPr lang="pt-PT" sz="1800"/>
              <a:t>During the last three years, Disney’s stock delivered a strong performance, outperforming its American media conglomerates competitors.</a:t>
            </a:r>
            <a:endParaRPr sz="1800"/>
          </a:p>
          <a:p>
            <a:pPr indent="0" lvl="0" marL="0" rtl="0" algn="just">
              <a:lnSpc>
                <a:spcPct val="115000"/>
              </a:lnSpc>
              <a:spcBef>
                <a:spcPts val="600"/>
              </a:spcBef>
              <a:spcAft>
                <a:spcPts val="0"/>
              </a:spcAft>
              <a:buNone/>
            </a:pPr>
            <a:r>
              <a:rPr lang="pt-PT" sz="1800"/>
              <a:t>Now, Crowley has to decide whether to hold, buy more, or sell her companies Disney’s stock holdings. To do this, she needs to consider the expected future perfor</a:t>
            </a:r>
            <a:r>
              <a:rPr lang="pt-PT" sz="1800"/>
              <a:t>mance of Disney and its competitors, as there might be better options to consider investing in.</a:t>
            </a:r>
            <a:endParaRPr sz="1800"/>
          </a:p>
        </p:txBody>
      </p:sp>
      <p:grpSp>
        <p:nvGrpSpPr>
          <p:cNvPr id="139" name="Google Shape;139;p25"/>
          <p:cNvGrpSpPr/>
          <p:nvPr/>
        </p:nvGrpSpPr>
        <p:grpSpPr>
          <a:xfrm>
            <a:off x="923777" y="999555"/>
            <a:ext cx="187535" cy="228689"/>
            <a:chOff x="596350" y="929175"/>
            <a:chExt cx="407950" cy="497475"/>
          </a:xfrm>
        </p:grpSpPr>
        <p:sp>
          <p:nvSpPr>
            <p:cNvPr id="140" name="Google Shape;140;p2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688900" y="1256150"/>
              <a:ext cx="133975" cy="25"/>
            </a:xfrm>
            <a:custGeom>
              <a:rect b="b" l="l" r="r" t="t"/>
              <a:pathLst>
                <a:path extrusionOk="0" fill="none" h="1" w="5359">
                  <a:moveTo>
                    <a:pt x="5358" y="0"/>
                  </a:moveTo>
                  <a:lnTo>
                    <a:pt x="0"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688900" y="1201350"/>
              <a:ext cx="255750" cy="25"/>
            </a:xfrm>
            <a:custGeom>
              <a:rect b="b" l="l" r="r" t="t"/>
              <a:pathLst>
                <a:path extrusionOk="0" fill="none" h="1" w="10230">
                  <a:moveTo>
                    <a:pt x="10229" y="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688900" y="1145950"/>
              <a:ext cx="255750" cy="25"/>
            </a:xfrm>
            <a:custGeom>
              <a:rect b="b" l="l" r="r" t="t"/>
              <a:pathLst>
                <a:path extrusionOk="0" fill="none" h="1" w="10230">
                  <a:moveTo>
                    <a:pt x="10229" y="0"/>
                  </a:moveTo>
                  <a:lnTo>
                    <a:pt x="0"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688900" y="1090525"/>
              <a:ext cx="255750" cy="25"/>
            </a:xfrm>
            <a:custGeom>
              <a:rect b="b" l="l" r="r" t="t"/>
              <a:pathLst>
                <a:path extrusionOk="0" fill="none" h="1" w="10230">
                  <a:moveTo>
                    <a:pt x="10229" y="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ctrTitle"/>
          </p:nvPr>
        </p:nvSpPr>
        <p:spPr>
          <a:xfrm>
            <a:off x="2022225" y="1693525"/>
            <a:ext cx="3883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t>Investment Criteria</a:t>
            </a:r>
            <a:endParaRPr/>
          </a:p>
        </p:txBody>
      </p:sp>
      <p:sp>
        <p:nvSpPr>
          <p:cNvPr id="153" name="Google Shape;153;p26"/>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What key criteria should Crowley apply when making her investment decisions?</a:t>
            </a:r>
            <a:endParaRPr/>
          </a:p>
        </p:txBody>
      </p:sp>
      <p:sp>
        <p:nvSpPr>
          <p:cNvPr id="154" name="Google Shape;154;p2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2400">
                <a:solidFill>
                  <a:schemeClr val="dk1"/>
                </a:solidFill>
                <a:latin typeface="Lora"/>
                <a:ea typeface="Lora"/>
                <a:cs typeface="Lora"/>
                <a:sym typeface="Lora"/>
              </a:rPr>
              <a:t>1</a:t>
            </a:r>
            <a:endParaRPr sz="2400">
              <a:latin typeface="Lora"/>
              <a:ea typeface="Lora"/>
              <a:cs typeface="Lora"/>
              <a:sym typeface="Lora"/>
            </a:endParaRPr>
          </a:p>
        </p:txBody>
      </p:sp>
      <p:sp>
        <p:nvSpPr>
          <p:cNvPr id="155" name="Google Shape;155;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PT"/>
              <a:t>Criteria to follow</a:t>
            </a:r>
            <a:endParaRPr>
              <a:highlight>
                <a:schemeClr val="accent1"/>
              </a:highlight>
            </a:endParaRPr>
          </a:p>
        </p:txBody>
      </p:sp>
      <p:grpSp>
        <p:nvGrpSpPr>
          <p:cNvPr id="161" name="Google Shape;161;p27"/>
          <p:cNvGrpSpPr/>
          <p:nvPr/>
        </p:nvGrpSpPr>
        <p:grpSpPr>
          <a:xfrm>
            <a:off x="916458" y="1019750"/>
            <a:ext cx="214625" cy="214625"/>
            <a:chOff x="2594050" y="1631825"/>
            <a:chExt cx="439625" cy="439625"/>
          </a:xfrm>
        </p:grpSpPr>
        <p:sp>
          <p:nvSpPr>
            <p:cNvPr id="162" name="Google Shape;162;p2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
        <p:nvSpPr>
          <p:cNvPr id="167" name="Google Shape;167;p27"/>
          <p:cNvSpPr txBox="1"/>
          <p:nvPr/>
        </p:nvSpPr>
        <p:spPr>
          <a:xfrm>
            <a:off x="916450" y="1758970"/>
            <a:ext cx="6809700" cy="3112200"/>
          </a:xfrm>
          <a:prstGeom prst="rect">
            <a:avLst/>
          </a:prstGeom>
          <a:noFill/>
          <a:ln>
            <a:noFill/>
          </a:ln>
        </p:spPr>
        <p:txBody>
          <a:bodyPr anchorCtr="0" anchor="ctr" bIns="91425" lIns="91425" spcFirstLastPara="1" rIns="91425" wrap="square" tIns="91425">
            <a:noAutofit/>
          </a:bodyPr>
          <a:lstStyle/>
          <a:p>
            <a:pPr indent="-342900" lvl="0" marL="457200" rtl="0" algn="l">
              <a:spcBef>
                <a:spcPts val="600"/>
              </a:spcBef>
              <a:spcAft>
                <a:spcPts val="0"/>
              </a:spcAft>
              <a:buClr>
                <a:srgbClr val="FFCD00"/>
              </a:buClr>
              <a:buSzPts val="1800"/>
              <a:buFont typeface="Quattrocento Sans"/>
              <a:buChar char="◉"/>
            </a:pPr>
            <a:r>
              <a:rPr b="1" lang="pt-PT" sz="1800">
                <a:latin typeface="Quattrocento Sans"/>
                <a:ea typeface="Quattrocento Sans"/>
                <a:cs typeface="Quattrocento Sans"/>
                <a:sym typeface="Quattrocento Sans"/>
              </a:rPr>
              <a:t>PEG Ratio </a:t>
            </a:r>
            <a:r>
              <a:rPr b="1" lang="pt-PT" sz="1800">
                <a:solidFill>
                  <a:schemeClr val="dk1"/>
                </a:solidFill>
                <a:latin typeface="Quattrocento Sans"/>
                <a:ea typeface="Quattrocento Sans"/>
                <a:cs typeface="Quattrocento Sans"/>
                <a:sym typeface="Quattrocento Sans"/>
              </a:rPr>
              <a:t>Analysis </a:t>
            </a:r>
            <a:endParaRPr b="1" sz="1800">
              <a:latin typeface="Quattrocento Sans"/>
              <a:ea typeface="Quattrocento Sans"/>
              <a:cs typeface="Quattrocento Sans"/>
              <a:sym typeface="Quattrocento Sans"/>
            </a:endParaRPr>
          </a:p>
          <a:p>
            <a:pPr indent="-342900" lvl="0" marL="457200" rtl="0" algn="l">
              <a:spcBef>
                <a:spcPts val="1000"/>
              </a:spcBef>
              <a:spcAft>
                <a:spcPts val="0"/>
              </a:spcAft>
              <a:buClr>
                <a:srgbClr val="FFCD00"/>
              </a:buClr>
              <a:buSzPts val="1800"/>
              <a:buFont typeface="Quattrocento Sans"/>
              <a:buChar char="◉"/>
            </a:pPr>
            <a:r>
              <a:rPr b="1" lang="pt-PT" sz="1800">
                <a:solidFill>
                  <a:schemeClr val="dk1"/>
                </a:solidFill>
                <a:latin typeface="Quattrocento Sans"/>
                <a:ea typeface="Quattrocento Sans"/>
                <a:cs typeface="Quattrocento Sans"/>
                <a:sym typeface="Quattrocento Sans"/>
              </a:rPr>
              <a:t>Perform a Short Term Financial Analysis</a:t>
            </a:r>
            <a:endParaRPr b="1" sz="1800">
              <a:solidFill>
                <a:schemeClr val="dk1"/>
              </a:solidFill>
              <a:latin typeface="Quattrocento Sans"/>
              <a:ea typeface="Quattrocento Sans"/>
              <a:cs typeface="Quattrocento Sans"/>
              <a:sym typeface="Quattrocento Sans"/>
            </a:endParaRPr>
          </a:p>
          <a:p>
            <a:pPr indent="-342900" lvl="1" marL="914400" rtl="0" algn="l">
              <a:spcBef>
                <a:spcPts val="1000"/>
              </a:spcBef>
              <a:spcAft>
                <a:spcPts val="0"/>
              </a:spcAft>
              <a:buClr>
                <a:srgbClr val="FFCD00"/>
              </a:buClr>
              <a:buSzPts val="1800"/>
              <a:buFont typeface="Quattrocento Sans"/>
              <a:buChar char="○"/>
            </a:pPr>
            <a:r>
              <a:rPr lang="pt-PT" sz="1800">
                <a:solidFill>
                  <a:schemeClr val="dk1"/>
                </a:solidFill>
                <a:latin typeface="Quattrocento Sans"/>
                <a:ea typeface="Quattrocento Sans"/>
                <a:cs typeface="Quattrocento Sans"/>
                <a:sym typeface="Quattrocento Sans"/>
              </a:rPr>
              <a:t>Cash Ratio</a:t>
            </a:r>
            <a:endParaRPr sz="1800">
              <a:solidFill>
                <a:schemeClr val="dk1"/>
              </a:solidFill>
              <a:latin typeface="Quattrocento Sans"/>
              <a:ea typeface="Quattrocento Sans"/>
              <a:cs typeface="Quattrocento Sans"/>
              <a:sym typeface="Quattrocento Sans"/>
            </a:endParaRPr>
          </a:p>
          <a:p>
            <a:pPr indent="-342900" lvl="0" marL="457200" rtl="0" algn="l">
              <a:spcBef>
                <a:spcPts val="1000"/>
              </a:spcBef>
              <a:spcAft>
                <a:spcPts val="0"/>
              </a:spcAft>
              <a:buClr>
                <a:srgbClr val="FFCD00"/>
              </a:buClr>
              <a:buSzPts val="1800"/>
              <a:buFont typeface="Quattrocento Sans"/>
              <a:buChar char="◉"/>
            </a:pPr>
            <a:r>
              <a:rPr b="1" lang="pt-PT" sz="1800">
                <a:latin typeface="Quattrocento Sans"/>
                <a:ea typeface="Quattrocento Sans"/>
                <a:cs typeface="Quattrocento Sans"/>
                <a:sym typeface="Quattrocento Sans"/>
              </a:rPr>
              <a:t>Perform a Long Term Financial Analysis:</a:t>
            </a:r>
            <a:endParaRPr b="1" sz="1800">
              <a:latin typeface="Quattrocento Sans"/>
              <a:ea typeface="Quattrocento Sans"/>
              <a:cs typeface="Quattrocento Sans"/>
              <a:sym typeface="Quattrocento Sans"/>
            </a:endParaRPr>
          </a:p>
          <a:p>
            <a:pPr indent="-342900" lvl="1" marL="914400" rtl="0" algn="just">
              <a:spcBef>
                <a:spcPts val="1000"/>
              </a:spcBef>
              <a:spcAft>
                <a:spcPts val="0"/>
              </a:spcAft>
              <a:buClr>
                <a:srgbClr val="FFCD00"/>
              </a:buClr>
              <a:buSzPts val="1800"/>
              <a:buFont typeface="Quattrocento Sans"/>
              <a:buChar char="○"/>
            </a:pPr>
            <a:r>
              <a:rPr lang="pt-PT" sz="1800">
                <a:solidFill>
                  <a:schemeClr val="dk1"/>
                </a:solidFill>
                <a:latin typeface="Quattrocento Sans"/>
                <a:ea typeface="Quattrocento Sans"/>
                <a:cs typeface="Quattrocento Sans"/>
                <a:sym typeface="Quattrocento Sans"/>
              </a:rPr>
              <a:t>Debt/Assets Ratio.</a:t>
            </a:r>
            <a:endParaRPr sz="1800">
              <a:solidFill>
                <a:schemeClr val="dk1"/>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a:latin typeface="Quattrocento Sans"/>
              <a:ea typeface="Quattrocento Sans"/>
              <a:cs typeface="Quattrocento Sans"/>
              <a:sym typeface="Quattrocento Sans"/>
            </a:endParaRPr>
          </a:p>
          <a:p>
            <a:pPr indent="0" lvl="0" marL="0" rtl="0" algn="l">
              <a:spcBef>
                <a:spcPts val="600"/>
              </a:spcBef>
              <a:spcAft>
                <a:spcPts val="0"/>
              </a:spcAft>
              <a:buNone/>
            </a:pPr>
            <a:r>
              <a:t/>
            </a:r>
            <a:endParaRPr sz="2400">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1381250" y="896100"/>
            <a:ext cx="5109900" cy="4356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pt-PT"/>
              <a:t>PEG Ratio Analysis</a:t>
            </a:r>
            <a:endParaRPr b="0" sz="1800">
              <a:latin typeface="Quattrocento Sans"/>
              <a:ea typeface="Quattrocento Sans"/>
              <a:cs typeface="Quattrocento Sans"/>
              <a:sym typeface="Quattrocento Sans"/>
            </a:endParaRPr>
          </a:p>
        </p:txBody>
      </p:sp>
      <p:sp>
        <p:nvSpPr>
          <p:cNvPr id="173" name="Google Shape;173;p28"/>
          <p:cNvSpPr txBox="1"/>
          <p:nvPr>
            <p:ph idx="1" type="body"/>
          </p:nvPr>
        </p:nvSpPr>
        <p:spPr>
          <a:xfrm>
            <a:off x="193250" y="1331700"/>
            <a:ext cx="8755800" cy="3655500"/>
          </a:xfrm>
          <a:prstGeom prst="rect">
            <a:avLst/>
          </a:prstGeom>
        </p:spPr>
        <p:txBody>
          <a:bodyPr anchorCtr="0" anchor="ctr" bIns="91425" lIns="91425" spcFirstLastPara="1" rIns="91425" wrap="square" tIns="91425">
            <a:noAutofit/>
          </a:bodyPr>
          <a:lstStyle/>
          <a:p>
            <a:pPr indent="-317500" lvl="0" marL="457200" rtl="0" algn="just">
              <a:lnSpc>
                <a:spcPct val="115000"/>
              </a:lnSpc>
              <a:spcBef>
                <a:spcPts val="600"/>
              </a:spcBef>
              <a:spcAft>
                <a:spcPts val="0"/>
              </a:spcAft>
              <a:buSzPts val="1400"/>
              <a:buChar char="◉"/>
            </a:pPr>
            <a:r>
              <a:rPr b="1" lang="pt-PT" sz="1400"/>
              <a:t>GARP Stocks—Investor Requirement</a:t>
            </a:r>
            <a:r>
              <a:rPr b="1" lang="pt-PT" sz="1400"/>
              <a:t>:</a:t>
            </a:r>
            <a:endParaRPr b="1" sz="1400"/>
          </a:p>
          <a:p>
            <a:pPr indent="-317500" lvl="1" marL="914400" rtl="0" algn="just">
              <a:lnSpc>
                <a:spcPct val="115000"/>
              </a:lnSpc>
              <a:spcBef>
                <a:spcPts val="1000"/>
              </a:spcBef>
              <a:spcAft>
                <a:spcPts val="0"/>
              </a:spcAft>
              <a:buSzPts val="1400"/>
              <a:buChar char="○"/>
            </a:pPr>
            <a:r>
              <a:rPr lang="pt-PT" sz="1400"/>
              <a:t>Crowley wants its portfolio to follow a </a:t>
            </a:r>
            <a:r>
              <a:rPr b="1" lang="pt-PT" sz="1400"/>
              <a:t>GARP</a:t>
            </a:r>
            <a:r>
              <a:rPr lang="pt-PT" sz="1400"/>
              <a:t> phenomena;</a:t>
            </a:r>
            <a:endParaRPr sz="1400"/>
          </a:p>
          <a:p>
            <a:pPr indent="-317500" lvl="1" marL="914400" rtl="0" algn="just">
              <a:lnSpc>
                <a:spcPct val="115000"/>
              </a:lnSpc>
              <a:spcBef>
                <a:spcPts val="0"/>
              </a:spcBef>
              <a:spcAft>
                <a:spcPts val="0"/>
              </a:spcAft>
              <a:buSzPts val="1400"/>
              <a:buChar char="○"/>
            </a:pPr>
            <a:r>
              <a:rPr lang="pt-PT" sz="1400"/>
              <a:t>“Promising </a:t>
            </a:r>
            <a:r>
              <a:rPr b="1" lang="pt-PT" sz="1400"/>
              <a:t>GARP</a:t>
            </a:r>
            <a:r>
              <a:rPr lang="pt-PT" sz="1400"/>
              <a:t> candidates tended to be those with PEG ratios below 1.0”;</a:t>
            </a:r>
            <a:endParaRPr sz="1400"/>
          </a:p>
          <a:p>
            <a:pPr indent="-317500" lvl="1" marL="914400" rtl="0" algn="just">
              <a:lnSpc>
                <a:spcPct val="115000"/>
              </a:lnSpc>
              <a:spcBef>
                <a:spcPts val="0"/>
              </a:spcBef>
              <a:spcAft>
                <a:spcPts val="0"/>
              </a:spcAft>
              <a:buSzPts val="1400"/>
              <a:buChar char="○"/>
            </a:pPr>
            <a:r>
              <a:rPr lang="pt-PT" sz="1400"/>
              <a:t>Disney PEG Ratio:</a:t>
            </a:r>
            <a:endParaRPr sz="1400"/>
          </a:p>
          <a:p>
            <a:pPr indent="-317500" lvl="2" marL="1371600" rtl="0" algn="just">
              <a:lnSpc>
                <a:spcPct val="115000"/>
              </a:lnSpc>
              <a:spcBef>
                <a:spcPts val="0"/>
              </a:spcBef>
              <a:spcAft>
                <a:spcPts val="0"/>
              </a:spcAft>
              <a:buSzPts val="1400"/>
              <a:buChar char="■"/>
            </a:pPr>
            <a:r>
              <a:rPr lang="pt-PT" sz="1400"/>
              <a:t>2018: </a:t>
            </a:r>
            <a:r>
              <a:rPr i="1" lang="pt-PT" sz="1400">
                <a:solidFill>
                  <a:srgbClr val="6AA84F"/>
                </a:solidFill>
              </a:rPr>
              <a:t>0.29</a:t>
            </a:r>
            <a:endParaRPr i="1" sz="1400">
              <a:solidFill>
                <a:srgbClr val="6AA84F"/>
              </a:solidFill>
            </a:endParaRPr>
          </a:p>
          <a:p>
            <a:pPr indent="-317500" lvl="2" marL="1371600" rtl="0" algn="just">
              <a:lnSpc>
                <a:spcPct val="115000"/>
              </a:lnSpc>
              <a:spcBef>
                <a:spcPts val="0"/>
              </a:spcBef>
              <a:spcAft>
                <a:spcPts val="0"/>
              </a:spcAft>
              <a:buSzPts val="1400"/>
              <a:buChar char="■"/>
            </a:pPr>
            <a:r>
              <a:rPr lang="pt-PT" sz="1400"/>
              <a:t>2019: </a:t>
            </a:r>
            <a:r>
              <a:rPr i="1" lang="pt-PT" sz="1400">
                <a:solidFill>
                  <a:srgbClr val="6AA84F"/>
                </a:solidFill>
              </a:rPr>
              <a:t>-1.07</a:t>
            </a:r>
            <a:endParaRPr i="1" sz="1400">
              <a:solidFill>
                <a:srgbClr val="6AA84F"/>
              </a:solidFill>
            </a:endParaRPr>
          </a:p>
          <a:p>
            <a:pPr indent="-317500" lvl="2" marL="1371600" rtl="0" algn="just">
              <a:lnSpc>
                <a:spcPct val="115000"/>
              </a:lnSpc>
              <a:spcBef>
                <a:spcPts val="0"/>
              </a:spcBef>
              <a:spcAft>
                <a:spcPts val="0"/>
              </a:spcAft>
              <a:buSzPts val="1400"/>
              <a:buChar char="■"/>
            </a:pPr>
            <a:r>
              <a:rPr lang="pt-PT" sz="1400"/>
              <a:t>Disney Average: </a:t>
            </a:r>
            <a:r>
              <a:rPr i="1" lang="pt-PT" sz="1400">
                <a:solidFill>
                  <a:srgbClr val="6AA84F"/>
                </a:solidFill>
              </a:rPr>
              <a:t>-0.39</a:t>
            </a:r>
            <a:endParaRPr i="1" sz="1400">
              <a:solidFill>
                <a:srgbClr val="6AA84F"/>
              </a:solidFill>
            </a:endParaRPr>
          </a:p>
          <a:p>
            <a:pPr indent="-317500" lvl="2" marL="1371600" rtl="0" algn="just">
              <a:lnSpc>
                <a:spcPct val="115000"/>
              </a:lnSpc>
              <a:spcBef>
                <a:spcPts val="0"/>
              </a:spcBef>
              <a:spcAft>
                <a:spcPts val="0"/>
              </a:spcAft>
              <a:buSzPts val="1400"/>
              <a:buChar char="■"/>
            </a:pPr>
            <a:r>
              <a:rPr lang="pt-PT" sz="1400"/>
              <a:t>Main competitors’ Average:</a:t>
            </a:r>
            <a:r>
              <a:rPr b="1" lang="pt-PT" sz="1400"/>
              <a:t> </a:t>
            </a:r>
            <a:r>
              <a:rPr lang="pt-PT" sz="1400"/>
              <a:t>2018 ⇒ </a:t>
            </a:r>
            <a:r>
              <a:rPr i="1" lang="pt-PT" sz="1400">
                <a:solidFill>
                  <a:srgbClr val="6AA84F"/>
                </a:solidFill>
              </a:rPr>
              <a:t>0.0</a:t>
            </a:r>
            <a:r>
              <a:rPr lang="pt-PT" sz="1400"/>
              <a:t>; 2019 ⇒ </a:t>
            </a:r>
            <a:r>
              <a:rPr i="1" lang="pt-PT" sz="1400">
                <a:solidFill>
                  <a:srgbClr val="E06666"/>
                </a:solidFill>
              </a:rPr>
              <a:t>2.37</a:t>
            </a:r>
            <a:r>
              <a:rPr lang="pt-PT" sz="1400"/>
              <a:t>; Avg. ⇒ </a:t>
            </a:r>
            <a:r>
              <a:rPr i="1" lang="pt-PT" sz="1400">
                <a:solidFill>
                  <a:srgbClr val="E06666"/>
                </a:solidFill>
              </a:rPr>
              <a:t>1.19</a:t>
            </a:r>
            <a:r>
              <a:rPr lang="pt-PT" sz="1400"/>
              <a:t>;</a:t>
            </a:r>
            <a:endParaRPr sz="1400"/>
          </a:p>
          <a:p>
            <a:pPr indent="-317500" lvl="1" marL="914400" rtl="0" algn="just">
              <a:lnSpc>
                <a:spcPct val="115000"/>
              </a:lnSpc>
              <a:spcBef>
                <a:spcPts val="0"/>
              </a:spcBef>
              <a:spcAft>
                <a:spcPts val="0"/>
              </a:spcAft>
              <a:buSzPts val="1400"/>
              <a:buChar char="○"/>
            </a:pPr>
            <a:r>
              <a:rPr lang="pt-PT" sz="1400"/>
              <a:t>Negative PEG ratio due to negative growth rate. Shouldn’t be considered a red flag since the growth’s hasn’t been consistently negative.</a:t>
            </a:r>
            <a:endParaRPr sz="1400"/>
          </a:p>
          <a:p>
            <a:pPr indent="0" lvl="0" marL="0" rtl="0" algn="just">
              <a:lnSpc>
                <a:spcPct val="115000"/>
              </a:lnSpc>
              <a:spcBef>
                <a:spcPts val="1000"/>
              </a:spcBef>
              <a:spcAft>
                <a:spcPts val="0"/>
              </a:spcAft>
              <a:buNone/>
            </a:pPr>
            <a:r>
              <a:rPr lang="pt-PT" sz="1400"/>
              <a:t>	</a:t>
            </a:r>
            <a:r>
              <a:rPr b="1" lang="pt-PT" sz="1400"/>
              <a:t>Conclusion: </a:t>
            </a:r>
            <a:r>
              <a:rPr lang="pt-PT" sz="1400" u="sng"/>
              <a:t>Disney stocks follows Crowley requirement.</a:t>
            </a:r>
            <a:endParaRPr u="sng"/>
          </a:p>
        </p:txBody>
      </p:sp>
      <p:grpSp>
        <p:nvGrpSpPr>
          <p:cNvPr id="174" name="Google Shape;174;p28"/>
          <p:cNvGrpSpPr/>
          <p:nvPr/>
        </p:nvGrpSpPr>
        <p:grpSpPr>
          <a:xfrm>
            <a:off x="897570" y="1025131"/>
            <a:ext cx="240119" cy="245194"/>
            <a:chOff x="3951850" y="2985350"/>
            <a:chExt cx="407950" cy="416500"/>
          </a:xfrm>
        </p:grpSpPr>
        <p:sp>
          <p:nvSpPr>
            <p:cNvPr id="175" name="Google Shape;175;p2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2022225" y="1693525"/>
            <a:ext cx="5450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PT"/>
              <a:t>Analyzing factors</a:t>
            </a:r>
            <a:endParaRPr/>
          </a:p>
        </p:txBody>
      </p:sp>
      <p:sp>
        <p:nvSpPr>
          <p:cNvPr id="185" name="Google Shape;185;p29"/>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What are the growth prospects, competitive position, and key success factors?</a:t>
            </a:r>
            <a:endParaRPr/>
          </a:p>
        </p:txBody>
      </p:sp>
      <p:sp>
        <p:nvSpPr>
          <p:cNvPr id="186" name="Google Shape;186;p29"/>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2400">
                <a:solidFill>
                  <a:schemeClr val="dk1"/>
                </a:solidFill>
                <a:latin typeface="Lora"/>
                <a:ea typeface="Lora"/>
                <a:cs typeface="Lora"/>
                <a:sym typeface="Lora"/>
              </a:rPr>
              <a:t>2</a:t>
            </a:r>
            <a:endParaRPr sz="2400">
              <a:latin typeface="Lora"/>
              <a:ea typeface="Lora"/>
              <a:cs typeface="Lora"/>
              <a:sym typeface="Lora"/>
            </a:endParaRPr>
          </a:p>
        </p:txBody>
      </p:sp>
      <p:sp>
        <p:nvSpPr>
          <p:cNvPr id="187" name="Google Shape;187;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PT"/>
              <a:t>Growth prospects</a:t>
            </a:r>
            <a:endParaRPr/>
          </a:p>
        </p:txBody>
      </p:sp>
      <p:sp>
        <p:nvSpPr>
          <p:cNvPr id="193" name="Google Shape;193;p30"/>
          <p:cNvSpPr txBox="1"/>
          <p:nvPr>
            <p:ph idx="1" type="body"/>
          </p:nvPr>
        </p:nvSpPr>
        <p:spPr>
          <a:xfrm>
            <a:off x="230400" y="1331700"/>
            <a:ext cx="8701200" cy="36831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600"/>
              </a:spcBef>
              <a:spcAft>
                <a:spcPts val="0"/>
              </a:spcAft>
              <a:buSzPts val="1400"/>
              <a:buChar char="◉"/>
            </a:pPr>
            <a:r>
              <a:rPr lang="pt-PT" sz="1400"/>
              <a:t>“</a:t>
            </a:r>
            <a:r>
              <a:rPr lang="pt-PT" sz="1400" u="sng">
                <a:solidFill>
                  <a:srgbClr val="6D9EEB"/>
                </a:solidFill>
                <a:hlinkClick r:id="rId3">
                  <a:extLst>
                    <a:ext uri="{A12FA001-AC4F-418D-AE19-62706E023703}">
                      <ahyp:hlinkClr val="tx"/>
                    </a:ext>
                  </a:extLst>
                </a:hlinkClick>
              </a:rPr>
              <a:t>Millennials love theme parks</a:t>
            </a:r>
            <a:r>
              <a:rPr lang="pt-PT" sz="1400"/>
              <a:t>”:</a:t>
            </a:r>
            <a:endParaRPr sz="1400"/>
          </a:p>
          <a:p>
            <a:pPr indent="-317500" lvl="1" marL="914400" rtl="0" algn="l">
              <a:lnSpc>
                <a:spcPct val="115000"/>
              </a:lnSpc>
              <a:spcBef>
                <a:spcPts val="0"/>
              </a:spcBef>
              <a:spcAft>
                <a:spcPts val="0"/>
              </a:spcAft>
              <a:buSzPts val="1400"/>
              <a:buChar char="○"/>
            </a:pPr>
            <a:r>
              <a:rPr lang="pt-PT" sz="1400"/>
              <a:t>Younger generations (including without children) are driving an economic need for theme parks, an area where Disney dominates;</a:t>
            </a:r>
            <a:endParaRPr sz="1400"/>
          </a:p>
          <a:p>
            <a:pPr indent="-317500" lvl="1" marL="914400" rtl="0" algn="l">
              <a:lnSpc>
                <a:spcPct val="115000"/>
              </a:lnSpc>
              <a:spcBef>
                <a:spcPts val="0"/>
              </a:spcBef>
              <a:spcAft>
                <a:spcPts val="0"/>
              </a:spcAft>
              <a:buSzPts val="1400"/>
              <a:buChar char="○"/>
            </a:pPr>
            <a:r>
              <a:rPr lang="pt-PT" sz="1400"/>
              <a:t>Theme parks are the single largest revenue source for Disney, and this trend indicates an increase in growth.</a:t>
            </a:r>
            <a:endParaRPr sz="1400"/>
          </a:p>
          <a:p>
            <a:pPr indent="-317500" lvl="0" marL="457200" rtl="0" algn="l">
              <a:lnSpc>
                <a:spcPct val="115000"/>
              </a:lnSpc>
              <a:spcBef>
                <a:spcPts val="0"/>
              </a:spcBef>
              <a:spcAft>
                <a:spcPts val="0"/>
              </a:spcAft>
              <a:buSzPts val="1400"/>
              <a:buChar char="◉"/>
            </a:pPr>
            <a:r>
              <a:rPr lang="pt-PT" sz="1400"/>
              <a:t>Entering the market of </a:t>
            </a:r>
            <a:r>
              <a:rPr b="1" lang="pt-PT" sz="1400"/>
              <a:t>streaming services:</a:t>
            </a:r>
            <a:endParaRPr b="1" sz="1400"/>
          </a:p>
          <a:p>
            <a:pPr indent="-317500" lvl="1" marL="914400" rtl="0" algn="l">
              <a:lnSpc>
                <a:spcPct val="115000"/>
              </a:lnSpc>
              <a:spcBef>
                <a:spcPts val="0"/>
              </a:spcBef>
              <a:spcAft>
                <a:spcPts val="0"/>
              </a:spcAft>
              <a:buSzPts val="1400"/>
              <a:buChar char="○"/>
            </a:pPr>
            <a:r>
              <a:rPr lang="pt-PT" sz="1400"/>
              <a:t>Disney sealed an </a:t>
            </a:r>
            <a:r>
              <a:rPr lang="pt-PT" sz="1400" u="sng">
                <a:solidFill>
                  <a:srgbClr val="3C78D8"/>
                </a:solidFill>
                <a:hlinkClick r:id="rId4">
                  <a:extLst>
                    <a:ext uri="{A12FA001-AC4F-418D-AE19-62706E023703}">
                      <ahyp:hlinkClr val="tx"/>
                    </a:ext>
                  </a:extLst>
                </a:hlinkClick>
              </a:rPr>
              <a:t>agreement with Comcast</a:t>
            </a:r>
            <a:r>
              <a:rPr lang="pt-PT" sz="1400"/>
              <a:t> to take full control over Hulu. Hulu has 27 million subscribers, and Disney will only pay for the deal after 2024;</a:t>
            </a:r>
            <a:endParaRPr sz="1400"/>
          </a:p>
          <a:p>
            <a:pPr indent="-317500" lvl="1" marL="914400" rtl="0" algn="l">
              <a:lnSpc>
                <a:spcPct val="115000"/>
              </a:lnSpc>
              <a:spcBef>
                <a:spcPts val="0"/>
              </a:spcBef>
              <a:spcAft>
                <a:spcPts val="0"/>
              </a:spcAft>
              <a:buSzPts val="1400"/>
              <a:buChar char="○"/>
            </a:pPr>
            <a:r>
              <a:rPr lang="pt-PT" sz="1400"/>
              <a:t>Disney is launching </a:t>
            </a:r>
            <a:r>
              <a:rPr b="1" lang="pt-PT" sz="1400"/>
              <a:t>Disney+</a:t>
            </a:r>
            <a:r>
              <a:rPr lang="pt-PT" sz="1400"/>
              <a:t>. In contrast with </a:t>
            </a:r>
            <a:r>
              <a:rPr b="1" lang="pt-PT" sz="1400"/>
              <a:t>Hulu</a:t>
            </a:r>
            <a:r>
              <a:rPr lang="pt-PT" sz="1400"/>
              <a:t>, which is only available in the USA, this service is available globally;</a:t>
            </a:r>
            <a:endParaRPr sz="1400"/>
          </a:p>
          <a:p>
            <a:pPr indent="-317500" lvl="1" marL="914400" rtl="0" algn="l">
              <a:lnSpc>
                <a:spcPct val="115000"/>
              </a:lnSpc>
              <a:spcBef>
                <a:spcPts val="0"/>
              </a:spcBef>
              <a:spcAft>
                <a:spcPts val="0"/>
              </a:spcAft>
              <a:buSzPts val="1400"/>
              <a:buChar char="○"/>
            </a:pPr>
            <a:r>
              <a:rPr lang="pt-PT" sz="1400"/>
              <a:t>Disney’s movies and IPs are a significant part of the content consumed in streaming services (e.g. Netflix). Disney can make use of exclusivity of new entries in their repertoire to bring new customers into their service.</a:t>
            </a:r>
            <a:endParaRPr sz="1400"/>
          </a:p>
        </p:txBody>
      </p:sp>
      <p:grpSp>
        <p:nvGrpSpPr>
          <p:cNvPr id="194" name="Google Shape;194;p30"/>
          <p:cNvGrpSpPr/>
          <p:nvPr/>
        </p:nvGrpSpPr>
        <p:grpSpPr>
          <a:xfrm>
            <a:off x="883234" y="1019648"/>
            <a:ext cx="259686" cy="188510"/>
            <a:chOff x="4604550" y="3714775"/>
            <a:chExt cx="439625" cy="319075"/>
          </a:xfrm>
        </p:grpSpPr>
        <p:sp>
          <p:nvSpPr>
            <p:cNvPr id="195" name="Google Shape;195;p30"/>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Risks and opportunities</a:t>
            </a:r>
            <a:endParaRPr/>
          </a:p>
        </p:txBody>
      </p:sp>
      <p:sp>
        <p:nvSpPr>
          <p:cNvPr id="203" name="Google Shape;203;p31"/>
          <p:cNvSpPr txBox="1"/>
          <p:nvPr>
            <p:ph idx="1" type="body"/>
          </p:nvPr>
        </p:nvSpPr>
        <p:spPr>
          <a:xfrm>
            <a:off x="216850" y="1331700"/>
            <a:ext cx="8728500" cy="36018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pt-PT" sz="1400"/>
              <a:t>Risks:</a:t>
            </a:r>
            <a:endParaRPr b="1" sz="1400"/>
          </a:p>
          <a:p>
            <a:pPr indent="-317500" lvl="1" marL="914400" rtl="0" algn="l">
              <a:lnSpc>
                <a:spcPct val="115000"/>
              </a:lnSpc>
              <a:spcBef>
                <a:spcPts val="0"/>
              </a:spcBef>
              <a:spcAft>
                <a:spcPts val="0"/>
              </a:spcAft>
              <a:buSzPts val="1400"/>
              <a:buChar char="○"/>
            </a:pPr>
            <a:r>
              <a:rPr lang="pt-PT" sz="1400"/>
              <a:t>Final movie in the “Avengers” series released (</a:t>
            </a:r>
            <a:r>
              <a:rPr i="1" lang="pt-PT" sz="1400"/>
              <a:t>Avengers End-game</a:t>
            </a:r>
            <a:r>
              <a:rPr lang="pt-PT" sz="1400"/>
              <a:t>): one of their most profitable IPs ended;</a:t>
            </a:r>
            <a:endParaRPr sz="1400"/>
          </a:p>
          <a:p>
            <a:pPr indent="-317500" lvl="1" marL="914400" rtl="0" algn="l">
              <a:lnSpc>
                <a:spcPct val="115000"/>
              </a:lnSpc>
              <a:spcBef>
                <a:spcPts val="0"/>
              </a:spcBef>
              <a:spcAft>
                <a:spcPts val="0"/>
              </a:spcAft>
              <a:buSzPts val="1400"/>
              <a:buChar char="○"/>
            </a:pPr>
            <a:r>
              <a:rPr lang="pt-PT" sz="1400"/>
              <a:t>Downward market tendency for Television and Cinema: some of the biggest </a:t>
            </a:r>
            <a:r>
              <a:rPr b="1" lang="pt-PT" sz="1400"/>
              <a:t>Disney’s</a:t>
            </a:r>
            <a:r>
              <a:rPr lang="pt-PT" sz="1400"/>
              <a:t> revenue sources.</a:t>
            </a:r>
            <a:endParaRPr sz="1400"/>
          </a:p>
          <a:p>
            <a:pPr indent="-317500" lvl="0" marL="457200" rtl="0" algn="l">
              <a:lnSpc>
                <a:spcPct val="115000"/>
              </a:lnSpc>
              <a:spcBef>
                <a:spcPts val="0"/>
              </a:spcBef>
              <a:spcAft>
                <a:spcPts val="0"/>
              </a:spcAft>
              <a:buSzPts val="1400"/>
              <a:buChar char="◉"/>
            </a:pPr>
            <a:r>
              <a:rPr b="1" lang="pt-PT" sz="1400"/>
              <a:t>Opportunities:</a:t>
            </a:r>
            <a:endParaRPr b="1" sz="1400"/>
          </a:p>
          <a:p>
            <a:pPr indent="-317500" lvl="1" marL="914400" rtl="0" algn="l">
              <a:lnSpc>
                <a:spcPct val="115000"/>
              </a:lnSpc>
              <a:spcBef>
                <a:spcPts val="0"/>
              </a:spcBef>
              <a:spcAft>
                <a:spcPts val="0"/>
              </a:spcAft>
              <a:buSzPts val="1400"/>
              <a:buChar char="○"/>
            </a:pPr>
            <a:r>
              <a:rPr i="1" lang="pt-PT" sz="1400"/>
              <a:t>Spin-offs</a:t>
            </a:r>
            <a:r>
              <a:rPr lang="pt-PT" sz="1400"/>
              <a:t> from the “Avengers” series;</a:t>
            </a:r>
            <a:endParaRPr sz="1400"/>
          </a:p>
          <a:p>
            <a:pPr indent="-317500" lvl="1" marL="914400" rtl="0" algn="l">
              <a:lnSpc>
                <a:spcPct val="115000"/>
              </a:lnSpc>
              <a:spcBef>
                <a:spcPts val="0"/>
              </a:spcBef>
              <a:spcAft>
                <a:spcPts val="0"/>
              </a:spcAft>
              <a:buSzPts val="1400"/>
              <a:buChar char="○"/>
            </a:pPr>
            <a:r>
              <a:rPr lang="pt-PT" sz="1400"/>
              <a:t>Acquisition of full control over Hulu;</a:t>
            </a:r>
            <a:endParaRPr sz="1400"/>
          </a:p>
          <a:p>
            <a:pPr indent="-317500" lvl="1" marL="914400" rtl="0" algn="l">
              <a:lnSpc>
                <a:spcPct val="115000"/>
              </a:lnSpc>
              <a:spcBef>
                <a:spcPts val="0"/>
              </a:spcBef>
              <a:spcAft>
                <a:spcPts val="0"/>
              </a:spcAft>
              <a:buSzPts val="1400"/>
              <a:buChar char="○"/>
            </a:pPr>
            <a:r>
              <a:rPr lang="pt-PT" sz="1400"/>
              <a:t>Launching of </a:t>
            </a:r>
            <a:r>
              <a:rPr b="1" lang="pt-PT" sz="1400"/>
              <a:t>Disney+</a:t>
            </a:r>
            <a:r>
              <a:rPr lang="pt-PT" sz="1400"/>
              <a:t> (November 2019);</a:t>
            </a:r>
            <a:endParaRPr sz="1400"/>
          </a:p>
          <a:p>
            <a:pPr indent="-317500" lvl="1" marL="914400" rtl="0" algn="l">
              <a:lnSpc>
                <a:spcPct val="115000"/>
              </a:lnSpc>
              <a:spcBef>
                <a:spcPts val="0"/>
              </a:spcBef>
              <a:spcAft>
                <a:spcPts val="0"/>
              </a:spcAft>
              <a:buSzPts val="1400"/>
              <a:buChar char="○"/>
            </a:pPr>
            <a:r>
              <a:rPr lang="pt-PT" sz="1400"/>
              <a:t>The service is in direct competition with </a:t>
            </a:r>
            <a:r>
              <a:rPr b="1" lang="pt-PT" sz="1400"/>
              <a:t>Netflix</a:t>
            </a:r>
            <a:r>
              <a:rPr lang="pt-PT" sz="1400"/>
              <a:t>, but is significantly cheaper;</a:t>
            </a:r>
            <a:endParaRPr sz="1400"/>
          </a:p>
          <a:p>
            <a:pPr indent="-317500" lvl="1" marL="914400" rtl="0" algn="l">
              <a:lnSpc>
                <a:spcPct val="115000"/>
              </a:lnSpc>
              <a:spcBef>
                <a:spcPts val="0"/>
              </a:spcBef>
              <a:spcAft>
                <a:spcPts val="0"/>
              </a:spcAft>
              <a:buSzPts val="1400"/>
              <a:buChar char="○"/>
            </a:pPr>
            <a:r>
              <a:rPr lang="pt-PT" sz="1400"/>
              <a:t>Purchase of </a:t>
            </a:r>
            <a:r>
              <a:rPr b="1" lang="pt-PT" sz="1400"/>
              <a:t>Twenty-First Century Fox, Inc</a:t>
            </a:r>
            <a:r>
              <a:rPr lang="pt-PT" sz="1400"/>
              <a:t> (TFCF) (March 2019).</a:t>
            </a:r>
            <a:endParaRPr sz="1400">
              <a:solidFill>
                <a:srgbClr val="000000"/>
              </a:solidFill>
            </a:endParaRPr>
          </a:p>
        </p:txBody>
      </p:sp>
      <p:sp>
        <p:nvSpPr>
          <p:cNvPr id="204" name="Google Shape;204;p31"/>
          <p:cNvSpPr/>
          <p:nvPr/>
        </p:nvSpPr>
        <p:spPr>
          <a:xfrm>
            <a:off x="904726" y="1003262"/>
            <a:ext cx="253210" cy="221287"/>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PT"/>
              <a:t>Key success factors</a:t>
            </a:r>
            <a:endParaRPr/>
          </a:p>
        </p:txBody>
      </p:sp>
      <p:sp>
        <p:nvSpPr>
          <p:cNvPr id="211" name="Google Shape;211;p32"/>
          <p:cNvSpPr txBox="1"/>
          <p:nvPr>
            <p:ph idx="1" type="body"/>
          </p:nvPr>
        </p:nvSpPr>
        <p:spPr>
          <a:xfrm>
            <a:off x="207750" y="1331700"/>
            <a:ext cx="8728500" cy="3693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chemeClr val="accent1"/>
              </a:buClr>
              <a:buSzPts val="1400"/>
              <a:buChar char="◉"/>
            </a:pPr>
            <a:r>
              <a:rPr lang="pt-PT" sz="1400"/>
              <a:t>Expansion of amusement parks:</a:t>
            </a:r>
            <a:endParaRPr sz="1400"/>
          </a:p>
          <a:p>
            <a:pPr indent="-317500" lvl="1" marL="914400" rtl="0" algn="l">
              <a:lnSpc>
                <a:spcPct val="115000"/>
              </a:lnSpc>
              <a:spcBef>
                <a:spcPts val="0"/>
              </a:spcBef>
              <a:spcAft>
                <a:spcPts val="0"/>
              </a:spcAft>
              <a:buSzPts val="1400"/>
              <a:buChar char="○"/>
            </a:pPr>
            <a:r>
              <a:rPr lang="pt-PT" sz="1400"/>
              <a:t>The Highest Source of revenue. Positive future prospects.</a:t>
            </a:r>
            <a:endParaRPr sz="1400"/>
          </a:p>
          <a:p>
            <a:pPr indent="-317500" lvl="0" marL="457200" rtl="0" algn="l">
              <a:lnSpc>
                <a:spcPct val="115000"/>
              </a:lnSpc>
              <a:spcBef>
                <a:spcPts val="0"/>
              </a:spcBef>
              <a:spcAft>
                <a:spcPts val="0"/>
              </a:spcAft>
              <a:buClr>
                <a:schemeClr val="accent1"/>
              </a:buClr>
              <a:buSzPts val="1400"/>
              <a:buChar char="◉"/>
            </a:pPr>
            <a:r>
              <a:rPr lang="pt-PT" sz="1400"/>
              <a:t>Investment in streaming (acquisition of </a:t>
            </a:r>
            <a:r>
              <a:rPr b="1" lang="pt-PT" sz="1400"/>
              <a:t>Hulu</a:t>
            </a:r>
            <a:r>
              <a:rPr lang="pt-PT" sz="1400"/>
              <a:t> and creation of </a:t>
            </a:r>
            <a:r>
              <a:rPr b="1" lang="pt-PT" sz="1400"/>
              <a:t>Disney+</a:t>
            </a:r>
            <a:r>
              <a:rPr lang="pt-PT" sz="1400"/>
              <a:t>)</a:t>
            </a:r>
            <a:endParaRPr sz="1400"/>
          </a:p>
          <a:p>
            <a:pPr indent="-317500" lvl="0" marL="457200" rtl="0" algn="l">
              <a:lnSpc>
                <a:spcPct val="115000"/>
              </a:lnSpc>
              <a:spcBef>
                <a:spcPts val="0"/>
              </a:spcBef>
              <a:spcAft>
                <a:spcPts val="0"/>
              </a:spcAft>
              <a:buClr>
                <a:schemeClr val="accent1"/>
              </a:buClr>
              <a:buSzPts val="1400"/>
              <a:buChar char="◉"/>
            </a:pPr>
            <a:r>
              <a:rPr lang="pt-PT" sz="1400"/>
              <a:t>Capitalization of vast array of current Intellectual Properties:</a:t>
            </a:r>
            <a:endParaRPr sz="1400"/>
          </a:p>
          <a:p>
            <a:pPr indent="-317500" lvl="1" marL="914400" rtl="0" algn="l">
              <a:lnSpc>
                <a:spcPct val="115000"/>
              </a:lnSpc>
              <a:spcBef>
                <a:spcPts val="0"/>
              </a:spcBef>
              <a:spcAft>
                <a:spcPts val="0"/>
              </a:spcAft>
              <a:buClr>
                <a:schemeClr val="accent1"/>
              </a:buClr>
              <a:buSzPts val="1400"/>
              <a:buChar char="○"/>
            </a:pPr>
            <a:r>
              <a:rPr lang="pt-PT" sz="1400"/>
              <a:t>E.g.: exclusivity of select content in </a:t>
            </a:r>
            <a:r>
              <a:rPr b="1" lang="pt-PT" sz="1400"/>
              <a:t>Disney+</a:t>
            </a:r>
            <a:r>
              <a:rPr lang="pt-PT" sz="1400"/>
              <a:t>.</a:t>
            </a:r>
            <a:endParaRPr sz="1400"/>
          </a:p>
          <a:p>
            <a:pPr indent="-317500" lvl="0" marL="457200" rtl="0" algn="l">
              <a:lnSpc>
                <a:spcPct val="115000"/>
              </a:lnSpc>
              <a:spcBef>
                <a:spcPts val="0"/>
              </a:spcBef>
              <a:spcAft>
                <a:spcPts val="0"/>
              </a:spcAft>
              <a:buClr>
                <a:schemeClr val="accent1"/>
              </a:buClr>
              <a:buSzPts val="1400"/>
              <a:buChar char="◉"/>
            </a:pPr>
            <a:r>
              <a:rPr lang="pt-PT" sz="1400"/>
              <a:t>Acquisition of new Intellectual Properties:</a:t>
            </a:r>
            <a:endParaRPr sz="1400"/>
          </a:p>
          <a:p>
            <a:pPr indent="-317500" lvl="1" marL="914400" rtl="0" algn="l">
              <a:lnSpc>
                <a:spcPct val="115000"/>
              </a:lnSpc>
              <a:spcBef>
                <a:spcPts val="0"/>
              </a:spcBef>
              <a:spcAft>
                <a:spcPts val="0"/>
              </a:spcAft>
              <a:buSzPts val="1400"/>
              <a:buChar char="○"/>
            </a:pPr>
            <a:r>
              <a:rPr lang="pt-PT" sz="1400"/>
              <a:t>With the acquisition of </a:t>
            </a:r>
            <a:r>
              <a:rPr b="1" lang="pt-PT" sz="1400"/>
              <a:t>21st Century Fox</a:t>
            </a:r>
            <a:r>
              <a:rPr lang="pt-PT" sz="1400"/>
              <a:t>.</a:t>
            </a:r>
            <a:endParaRPr sz="1400"/>
          </a:p>
          <a:p>
            <a:pPr indent="-317500" lvl="0" marL="457200" rtl="0" algn="l">
              <a:lnSpc>
                <a:spcPct val="115000"/>
              </a:lnSpc>
              <a:spcBef>
                <a:spcPts val="0"/>
              </a:spcBef>
              <a:spcAft>
                <a:spcPts val="0"/>
              </a:spcAft>
              <a:buClr>
                <a:schemeClr val="accent1"/>
              </a:buClr>
              <a:buSzPts val="1400"/>
              <a:buChar char="◉"/>
            </a:pPr>
            <a:r>
              <a:rPr lang="pt-PT" sz="1400"/>
              <a:t>All these support Disney’s previous established strengths and help counteract the weaknesses:</a:t>
            </a:r>
            <a:endParaRPr sz="1400"/>
          </a:p>
          <a:p>
            <a:pPr indent="-317500" lvl="1" marL="914400" rtl="0" algn="l">
              <a:lnSpc>
                <a:spcPct val="115000"/>
              </a:lnSpc>
              <a:spcBef>
                <a:spcPts val="0"/>
              </a:spcBef>
              <a:spcAft>
                <a:spcPts val="0"/>
              </a:spcAft>
              <a:buSzPts val="1400"/>
              <a:buChar char="○"/>
            </a:pPr>
            <a:r>
              <a:rPr lang="pt-PT" sz="1400"/>
              <a:t>Strength:</a:t>
            </a:r>
            <a:endParaRPr sz="1400"/>
          </a:p>
          <a:p>
            <a:pPr indent="-317500" lvl="2" marL="1371600" rtl="0" algn="l">
              <a:lnSpc>
                <a:spcPct val="115000"/>
              </a:lnSpc>
              <a:spcBef>
                <a:spcPts val="0"/>
              </a:spcBef>
              <a:spcAft>
                <a:spcPts val="0"/>
              </a:spcAft>
              <a:buSzPts val="1400"/>
              <a:buChar char="■"/>
            </a:pPr>
            <a:r>
              <a:rPr lang="pt-PT" sz="1400"/>
              <a:t>Growing portfolio of popular products.</a:t>
            </a:r>
            <a:endParaRPr sz="1400"/>
          </a:p>
          <a:p>
            <a:pPr indent="-317500" lvl="1" marL="914400" rtl="0" algn="l">
              <a:lnSpc>
                <a:spcPct val="115000"/>
              </a:lnSpc>
              <a:spcBef>
                <a:spcPts val="0"/>
              </a:spcBef>
              <a:spcAft>
                <a:spcPts val="0"/>
              </a:spcAft>
              <a:buSzPts val="1400"/>
              <a:buChar char="○"/>
            </a:pPr>
            <a:r>
              <a:rPr lang="pt-PT" sz="1400"/>
              <a:t>Weaknesses:</a:t>
            </a:r>
            <a:endParaRPr sz="1400"/>
          </a:p>
          <a:p>
            <a:pPr indent="-317500" lvl="2" marL="1371600" rtl="0" algn="l">
              <a:lnSpc>
                <a:spcPct val="115000"/>
              </a:lnSpc>
              <a:spcBef>
                <a:spcPts val="0"/>
              </a:spcBef>
              <a:spcAft>
                <a:spcPts val="0"/>
              </a:spcAft>
              <a:buSzPts val="1400"/>
              <a:buChar char="■"/>
            </a:pPr>
            <a:r>
              <a:rPr lang="pt-PT" sz="1400"/>
              <a:t>Limited ability to distribute their media</a:t>
            </a:r>
            <a:endParaRPr sz="1400"/>
          </a:p>
          <a:p>
            <a:pPr indent="-317500" lvl="2" marL="1371600" rtl="0" algn="l">
              <a:lnSpc>
                <a:spcPct val="115000"/>
              </a:lnSpc>
              <a:spcBef>
                <a:spcPts val="0"/>
              </a:spcBef>
              <a:spcAft>
                <a:spcPts val="0"/>
              </a:spcAft>
              <a:buSzPts val="1400"/>
              <a:buChar char="■"/>
            </a:pPr>
            <a:r>
              <a:rPr lang="pt-PT" sz="1400"/>
              <a:t>Limited expansion of amusement parks</a:t>
            </a:r>
            <a:endParaRPr sz="1400"/>
          </a:p>
          <a:p>
            <a:pPr indent="0" lvl="0" marL="0" rtl="0" algn="l">
              <a:lnSpc>
                <a:spcPct val="115000"/>
              </a:lnSpc>
              <a:spcBef>
                <a:spcPts val="600"/>
              </a:spcBef>
              <a:spcAft>
                <a:spcPts val="0"/>
              </a:spcAft>
              <a:buNone/>
            </a:pPr>
            <a:r>
              <a:t/>
            </a:r>
            <a:endParaRPr sz="1400"/>
          </a:p>
        </p:txBody>
      </p:sp>
      <p:grpSp>
        <p:nvGrpSpPr>
          <p:cNvPr id="212" name="Google Shape;212;p32"/>
          <p:cNvGrpSpPr/>
          <p:nvPr/>
        </p:nvGrpSpPr>
        <p:grpSpPr>
          <a:xfrm>
            <a:off x="904887" y="1024918"/>
            <a:ext cx="232361" cy="234970"/>
            <a:chOff x="5290150" y="1636700"/>
            <a:chExt cx="425025" cy="429875"/>
          </a:xfrm>
        </p:grpSpPr>
        <p:sp>
          <p:nvSpPr>
            <p:cNvPr id="213" name="Google Shape;213;p32"/>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