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0"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F05CFD-0A94-4494-8824-86D437A4A1C7}">
  <a:tblStyle styleId="{7FF05CFD-0A94-4494-8824-86D437A4A1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14D762C-FCB2-42ED-B824-9417DAFF31F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cholar.google.com/scholar_url?url=https://edisciplinas.usp.br/pluginfile.php/1704705/mod_resource/content/1/Eisenmann%2520-%2520Estrat%25E2%2580%259Agias%2520para%2520mercados%2520multilaterais.pdf&amp;hl=en&amp;sa=X&amp;ei=gTX3YZatDsKTy9YPnsSaqAk&amp;scisig=AAGBfm1WqZW24o_Xc7AkEjCO4OlhFJ9BDw&amp;oi=scholarr"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statista.com/statistics/320339/method-of-preparation-among-past-day-drinkers/" TargetMode="External"/><Relationship Id="rId4" Type="http://schemas.openxmlformats.org/officeDocument/2006/relationships/hyperlink" Target="https://marker.medium.com/why-keurigs-300-cocktail-machine-failed-c0eda1a6f19c"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3e043f9d0_0_7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3e043f9d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278dfdf03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278dfdf03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278dfdf039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278dfdf03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pt-PT" sz="1400"/>
              <a:t>The market exists and has space for Drinkworks, yet, isn’t enough to satisfact the intentions of the brand to become a new billion dollar company.</a:t>
            </a:r>
            <a:endParaRPr sz="1400"/>
          </a:p>
          <a:p>
            <a:pPr marL="457200" lvl="0" indent="-317500" algn="l" rtl="0">
              <a:spcBef>
                <a:spcPts val="0"/>
              </a:spcBef>
              <a:spcAft>
                <a:spcPts val="0"/>
              </a:spcAft>
              <a:buSzPts val="1400"/>
              <a:buChar char="-"/>
            </a:pPr>
            <a:r>
              <a:rPr lang="pt-PT" sz="1400"/>
              <a:t>In order to be that level of successful drinkworks required to be universal. Which means target a </a:t>
            </a:r>
            <a:r>
              <a:rPr lang="pt-PT" sz="1400" b="1"/>
              <a:t>broader </a:t>
            </a:r>
            <a:r>
              <a:rPr lang="pt-PT" sz="1400"/>
              <a:t>segment of customers.</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278dfdf039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278dfdf039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600"/>
              </a:spcBef>
              <a:spcAft>
                <a:spcPts val="0"/>
              </a:spcAft>
              <a:buClr>
                <a:schemeClr val="dk1"/>
              </a:buClr>
              <a:buSzPts val="1400"/>
              <a:buChar char="●"/>
            </a:pPr>
            <a:r>
              <a:rPr lang="pt-PT" sz="1800">
                <a:solidFill>
                  <a:schemeClr val="dk1"/>
                </a:solidFill>
                <a:latin typeface="Quattrocento Sans"/>
                <a:ea typeface="Quattrocento Sans"/>
                <a:cs typeface="Quattrocento Sans"/>
                <a:sym typeface="Quattrocento Sans"/>
              </a:rPr>
              <a:t>Point of difference:</a:t>
            </a:r>
            <a:endParaRPr sz="1800">
              <a:solidFill>
                <a:schemeClr val="dk1"/>
              </a:solidFill>
              <a:latin typeface="Quattrocento Sans"/>
              <a:ea typeface="Quattrocento Sans"/>
              <a:cs typeface="Quattrocento Sans"/>
              <a:sym typeface="Quattrocento Sans"/>
            </a:endParaRPr>
          </a:p>
          <a:p>
            <a:pPr marL="914400" lvl="1" indent="-317500" algn="just" rtl="0">
              <a:lnSpc>
                <a:spcPct val="115000"/>
              </a:lnSpc>
              <a:spcBef>
                <a:spcPts val="0"/>
              </a:spcBef>
              <a:spcAft>
                <a:spcPts val="0"/>
              </a:spcAft>
              <a:buClr>
                <a:schemeClr val="dk1"/>
              </a:buClr>
              <a:buSzPts val="1400"/>
              <a:buChar char="○"/>
            </a:pPr>
            <a:r>
              <a:rPr lang="pt-PT" sz="1400">
                <a:solidFill>
                  <a:schemeClr val="dk1"/>
                </a:solidFill>
              </a:rPr>
              <a:t>Distribution is easier: pods are easier to transport than bottles/cans;</a:t>
            </a:r>
            <a:endParaRPr sz="1400">
              <a:solidFill>
                <a:schemeClr val="dk1"/>
              </a:solidFill>
            </a:endParaRPr>
          </a:p>
          <a:p>
            <a:pPr marL="914400" lvl="1" indent="-317500" algn="just" rtl="0">
              <a:lnSpc>
                <a:spcPct val="115000"/>
              </a:lnSpc>
              <a:spcBef>
                <a:spcPts val="0"/>
              </a:spcBef>
              <a:spcAft>
                <a:spcPts val="0"/>
              </a:spcAft>
              <a:buClr>
                <a:schemeClr val="dk1"/>
              </a:buClr>
              <a:buSzPts val="1400"/>
              <a:buChar char="○"/>
            </a:pPr>
            <a:r>
              <a:rPr lang="pt-PT" sz="1400">
                <a:solidFill>
                  <a:schemeClr val="dk1"/>
                </a:solidFill>
              </a:rPr>
              <a:t>The pods are cheaper than traditional drinks;</a:t>
            </a:r>
            <a:endParaRPr sz="1400">
              <a:solidFill>
                <a:schemeClr val="dk1"/>
              </a:solidFill>
            </a:endParaRPr>
          </a:p>
          <a:p>
            <a:pPr marL="914400" lvl="1" indent="-317500" algn="just" rtl="0">
              <a:lnSpc>
                <a:spcPct val="115000"/>
              </a:lnSpc>
              <a:spcBef>
                <a:spcPts val="0"/>
              </a:spcBef>
              <a:spcAft>
                <a:spcPts val="0"/>
              </a:spcAft>
              <a:buClr>
                <a:schemeClr val="dk1"/>
              </a:buClr>
              <a:buSzPts val="1400"/>
              <a:buChar char="○"/>
            </a:pPr>
            <a:r>
              <a:rPr lang="pt-PT" sz="1400">
                <a:solidFill>
                  <a:schemeClr val="dk1"/>
                </a:solidFill>
              </a:rPr>
              <a:t>Pods can be seen as a more environmentally friendly alternative to bottled/canned drinks;</a:t>
            </a:r>
            <a:endParaRPr sz="1400">
              <a:solidFill>
                <a:schemeClr val="dk1"/>
              </a:solidFill>
            </a:endParaRPr>
          </a:p>
          <a:p>
            <a:pPr marL="914400" lvl="1" indent="-317500" algn="just" rtl="0">
              <a:lnSpc>
                <a:spcPct val="115000"/>
              </a:lnSpc>
              <a:spcBef>
                <a:spcPts val="0"/>
              </a:spcBef>
              <a:spcAft>
                <a:spcPts val="0"/>
              </a:spcAft>
              <a:buClr>
                <a:schemeClr val="dk1"/>
              </a:buClr>
              <a:buSzPts val="1400"/>
              <a:buChar char="○"/>
            </a:pPr>
            <a:r>
              <a:rPr lang="pt-PT" sz="1400">
                <a:solidFill>
                  <a:schemeClr val="dk1"/>
                </a:solidFill>
              </a:rPr>
              <a:t>In contrast with the most direct competition (</a:t>
            </a:r>
            <a:r>
              <a:rPr lang="pt-PT" sz="1400" i="1">
                <a:solidFill>
                  <a:schemeClr val="dk1"/>
                </a:solidFill>
              </a:rPr>
              <a:t>Bartesian</a:t>
            </a:r>
            <a:r>
              <a:rPr lang="pt-PT" sz="1400">
                <a:solidFill>
                  <a:schemeClr val="dk1"/>
                </a:solidFill>
              </a:rPr>
              <a:t>), there are alcoholic drinks/pods available, without the consumer adding their own alcohol separately.</a:t>
            </a:r>
            <a:endParaRPr sz="1400">
              <a:solidFill>
                <a:schemeClr val="dk1"/>
              </a:solidFill>
            </a:endParaRPr>
          </a:p>
          <a:p>
            <a:pPr marL="457200" lvl="0" indent="-317500" algn="just" rtl="0">
              <a:lnSpc>
                <a:spcPct val="115000"/>
              </a:lnSpc>
              <a:spcBef>
                <a:spcPts val="0"/>
              </a:spcBef>
              <a:spcAft>
                <a:spcPts val="0"/>
              </a:spcAft>
              <a:buClr>
                <a:schemeClr val="dk1"/>
              </a:buClr>
              <a:buSzPts val="1400"/>
              <a:buChar char="●"/>
            </a:pPr>
            <a:r>
              <a:rPr lang="pt-PT" sz="1400">
                <a:solidFill>
                  <a:schemeClr val="dk1"/>
                </a:solidFill>
              </a:rPr>
              <a:t>Point of parity:</a:t>
            </a:r>
            <a:endParaRPr sz="1400">
              <a:solidFill>
                <a:schemeClr val="dk1"/>
              </a:solidFill>
            </a:endParaRPr>
          </a:p>
          <a:p>
            <a:pPr marL="914400" lvl="1" indent="-317500" algn="just" rtl="0">
              <a:lnSpc>
                <a:spcPct val="115000"/>
              </a:lnSpc>
              <a:spcBef>
                <a:spcPts val="0"/>
              </a:spcBef>
              <a:spcAft>
                <a:spcPts val="0"/>
              </a:spcAft>
              <a:buClr>
                <a:schemeClr val="dk1"/>
              </a:buClr>
              <a:buSzPts val="1400"/>
              <a:buChar char="○"/>
            </a:pPr>
            <a:r>
              <a:rPr lang="pt-PT" sz="1400">
                <a:solidFill>
                  <a:schemeClr val="dk1"/>
                </a:solidFill>
              </a:rPr>
              <a:t>Customers can explore the multitude of existing drinks;</a:t>
            </a:r>
            <a:endParaRPr sz="14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278dfdf039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278dfdf039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400"/>
              <a:t>Graph shows the 3 largest segments of the expected target audience.</a:t>
            </a:r>
            <a:endParaRPr sz="1400"/>
          </a:p>
          <a:p>
            <a:pPr marL="0" lvl="0" indent="0" algn="l" rtl="0">
              <a:spcBef>
                <a:spcPts val="0"/>
              </a:spcBef>
              <a:spcAft>
                <a:spcPts val="0"/>
              </a:spcAft>
              <a:buNone/>
            </a:pPr>
            <a:r>
              <a:rPr lang="pt-PT" sz="1400"/>
              <a:t>Out of the 6 segments:</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pt-PT" sz="1400"/>
              <a:t>The 3 largest were (weekly or monthly) drinkers who host</a:t>
            </a:r>
            <a:endParaRPr sz="1400"/>
          </a:p>
          <a:p>
            <a:pPr marL="457200" lvl="0" indent="-317500" algn="l" rtl="0">
              <a:spcBef>
                <a:spcPts val="0"/>
              </a:spcBef>
              <a:spcAft>
                <a:spcPts val="0"/>
              </a:spcAft>
              <a:buSzPts val="1400"/>
              <a:buChar char="-"/>
            </a:pPr>
            <a:r>
              <a:rPr lang="pt-PT" sz="1400"/>
              <a:t>The 2 largest were weekly drinkers who host</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78dfdf039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278dfdf039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80000"/>
              </a:lnSpc>
              <a:spcBef>
                <a:spcPts val="600"/>
              </a:spcBef>
              <a:spcAft>
                <a:spcPts val="0"/>
              </a:spcAft>
              <a:buNone/>
            </a:pPr>
            <a:r>
              <a:rPr lang="pt-PT" sz="1400">
                <a:solidFill>
                  <a:schemeClr val="dk1"/>
                </a:solidFill>
              </a:rPr>
              <a:t>The group agrees that all capsules should be introduced. Main reasons to introduce each capsule:</a:t>
            </a:r>
            <a:endParaRPr sz="1400">
              <a:solidFill>
                <a:schemeClr val="dk1"/>
              </a:solidFill>
            </a:endParaRPr>
          </a:p>
          <a:p>
            <a:pPr marL="457200" lvl="0" indent="-317500" algn="just" rtl="0">
              <a:lnSpc>
                <a:spcPct val="80000"/>
              </a:lnSpc>
              <a:spcBef>
                <a:spcPts val="1000"/>
              </a:spcBef>
              <a:spcAft>
                <a:spcPts val="0"/>
              </a:spcAft>
              <a:buClr>
                <a:schemeClr val="dk1"/>
              </a:buClr>
              <a:buSzPts val="1400"/>
              <a:buChar char="●"/>
            </a:pPr>
            <a:r>
              <a:rPr lang="pt-PT" sz="1400" b="1">
                <a:solidFill>
                  <a:schemeClr val="dk1"/>
                </a:solidFill>
              </a:rPr>
              <a:t>Alcohol free mixer pods</a:t>
            </a:r>
            <a:r>
              <a:rPr lang="pt-PT" sz="1400">
                <a:solidFill>
                  <a:schemeClr val="dk1"/>
                </a:solidFill>
              </a:rPr>
              <a:t> </a:t>
            </a:r>
            <a:r>
              <a:rPr lang="pt-PT" sz="1400" b="1">
                <a:solidFill>
                  <a:schemeClr val="dk1"/>
                </a:solidFill>
              </a:rPr>
              <a:t>–</a:t>
            </a:r>
            <a:r>
              <a:rPr lang="pt-PT" sz="1400">
                <a:solidFill>
                  <a:schemeClr val="dk1"/>
                </a:solidFill>
              </a:rPr>
              <a:t> Although the profits are the smallest (see question 4), it is the easiest to sell/distribute (</a:t>
            </a:r>
            <a:r>
              <a:rPr lang="pt-PT" sz="1400" b="1">
                <a:solidFill>
                  <a:schemeClr val="dk1"/>
                </a:solidFill>
              </a:rPr>
              <a:t>doesn’t have to deal with alcohol selling regulations</a:t>
            </a:r>
            <a:r>
              <a:rPr lang="pt-PT" sz="1400">
                <a:solidFill>
                  <a:schemeClr val="dk1"/>
                </a:solidFill>
              </a:rPr>
              <a:t>);</a:t>
            </a:r>
            <a:endParaRPr sz="1400">
              <a:solidFill>
                <a:schemeClr val="dk1"/>
              </a:solidFill>
            </a:endParaRPr>
          </a:p>
          <a:p>
            <a:pPr marL="457200" lvl="0" indent="-317500" algn="just" rtl="0">
              <a:lnSpc>
                <a:spcPct val="80000"/>
              </a:lnSpc>
              <a:spcBef>
                <a:spcPts val="0"/>
              </a:spcBef>
              <a:spcAft>
                <a:spcPts val="0"/>
              </a:spcAft>
              <a:buClr>
                <a:schemeClr val="dk1"/>
              </a:buClr>
              <a:buSzPts val="1400"/>
              <a:buChar char="●"/>
            </a:pPr>
            <a:r>
              <a:rPr lang="pt-PT" sz="1400" b="1">
                <a:solidFill>
                  <a:schemeClr val="dk1"/>
                </a:solidFill>
              </a:rPr>
              <a:t>Beer/Cider pods – </a:t>
            </a:r>
            <a:r>
              <a:rPr lang="pt-PT" sz="1400">
                <a:solidFill>
                  <a:schemeClr val="dk1"/>
                </a:solidFill>
              </a:rPr>
              <a:t>The mother company sells beer. Customers are available to buy beer capsules for prices higher than the beer price (≃$0.70). Very cost effective;</a:t>
            </a:r>
            <a:endParaRPr sz="1400">
              <a:solidFill>
                <a:schemeClr val="dk1"/>
              </a:solidFill>
            </a:endParaRPr>
          </a:p>
          <a:p>
            <a:pPr marL="457200" lvl="0" indent="-317500" algn="just" rtl="0">
              <a:lnSpc>
                <a:spcPct val="80000"/>
              </a:lnSpc>
              <a:spcBef>
                <a:spcPts val="0"/>
              </a:spcBef>
              <a:spcAft>
                <a:spcPts val="0"/>
              </a:spcAft>
              <a:buClr>
                <a:schemeClr val="dk1"/>
              </a:buClr>
              <a:buSzPts val="1400"/>
              <a:buChar char="●"/>
            </a:pPr>
            <a:r>
              <a:rPr lang="pt-PT" sz="1400" b="1">
                <a:solidFill>
                  <a:schemeClr val="dk1"/>
                </a:solidFill>
              </a:rPr>
              <a:t>Cocktail pods – </a:t>
            </a:r>
            <a:r>
              <a:rPr lang="pt-PT" sz="1400">
                <a:solidFill>
                  <a:schemeClr val="dk1"/>
                </a:solidFill>
              </a:rPr>
              <a:t>If the company finds a way to deal with the alcohol distribution/sale regulations, it can sell this pods. Focus on the target market and deals a direct blow to their main competitor, </a:t>
            </a:r>
            <a:r>
              <a:rPr lang="pt-PT" sz="1400" i="1">
                <a:solidFill>
                  <a:schemeClr val="dk1"/>
                </a:solidFill>
              </a:rPr>
              <a:t>Bartesian</a:t>
            </a:r>
            <a:r>
              <a:rPr lang="pt-PT" sz="1400">
                <a:solidFill>
                  <a:schemeClr val="dk1"/>
                </a:solidFill>
              </a:rPr>
              <a:t>.</a:t>
            </a:r>
            <a:endParaRPr sz="1400">
              <a:solidFill>
                <a:schemeClr val="dk1"/>
              </a:solidFill>
            </a:endParaRPr>
          </a:p>
          <a:p>
            <a:pPr marL="0" lvl="0" indent="0" algn="just" rtl="0">
              <a:lnSpc>
                <a:spcPct val="80000"/>
              </a:lnSpc>
              <a:spcBef>
                <a:spcPts val="1000"/>
              </a:spcBef>
              <a:spcAft>
                <a:spcPts val="0"/>
              </a:spcAft>
              <a:buNone/>
            </a:pPr>
            <a:endParaRPr sz="1400">
              <a:solidFill>
                <a:schemeClr val="dk1"/>
              </a:solidFill>
            </a:endParaRPr>
          </a:p>
          <a:p>
            <a:pPr marL="0" lvl="0" indent="0" algn="just" rtl="0">
              <a:lnSpc>
                <a:spcPct val="80000"/>
              </a:lnSpc>
              <a:spcBef>
                <a:spcPts val="1000"/>
              </a:spcBef>
              <a:spcAft>
                <a:spcPts val="0"/>
              </a:spcAft>
              <a:buNone/>
            </a:pPr>
            <a:r>
              <a:rPr lang="pt-PT" sz="1400">
                <a:solidFill>
                  <a:schemeClr val="dk1"/>
                </a:solidFill>
              </a:rPr>
              <a:t>People believe that pods can’t have a full cocktail with alcohol and are turned off by the idea.</a:t>
            </a:r>
            <a:endParaRPr sz="1400">
              <a:solidFill>
                <a:schemeClr val="dk1"/>
              </a:solidFill>
            </a:endParaRPr>
          </a:p>
          <a:p>
            <a:pPr marL="0" lvl="0" indent="0" algn="just" rtl="0">
              <a:lnSpc>
                <a:spcPct val="80000"/>
              </a:lnSpc>
              <a:spcBef>
                <a:spcPts val="1000"/>
              </a:spcBef>
              <a:spcAft>
                <a:spcPts val="0"/>
              </a:spcAft>
              <a:buNone/>
            </a:pPr>
            <a:r>
              <a:rPr lang="pt-PT" sz="1400">
                <a:solidFill>
                  <a:schemeClr val="dk1"/>
                </a:solidFill>
              </a:rPr>
              <a:t>Pods without alcohol give the user the option to add their own choice of alcohol.</a:t>
            </a:r>
            <a:endParaRPr sz="1400">
              <a:solidFill>
                <a:schemeClr val="dk1"/>
              </a:solidFill>
            </a:endParaRPr>
          </a:p>
          <a:p>
            <a:pPr marL="0" lvl="0" indent="0" algn="just" rtl="0">
              <a:lnSpc>
                <a:spcPct val="80000"/>
              </a:lnSpc>
              <a:spcBef>
                <a:spcPts val="1000"/>
              </a:spcBef>
              <a:spcAft>
                <a:spcPts val="0"/>
              </a:spcAft>
              <a:buNone/>
            </a:pPr>
            <a:r>
              <a:rPr lang="pt-PT" sz="1400">
                <a:solidFill>
                  <a:schemeClr val="dk1"/>
                </a:solidFill>
              </a:rPr>
              <a:t>Most people care about their brand of alcohol.</a:t>
            </a:r>
            <a:endParaRPr sz="1400">
              <a:solidFill>
                <a:schemeClr val="dk1"/>
              </a:solidFill>
            </a:endParaRPr>
          </a:p>
          <a:p>
            <a:pPr marL="0" lvl="0" indent="0" algn="just" rtl="0">
              <a:lnSpc>
                <a:spcPct val="80000"/>
              </a:lnSpc>
              <a:spcBef>
                <a:spcPts val="1000"/>
              </a:spcBef>
              <a:spcAft>
                <a:spcPts val="0"/>
              </a:spcAft>
              <a:buNone/>
            </a:pPr>
            <a:endParaRPr sz="1400">
              <a:solidFill>
                <a:schemeClr val="dk1"/>
              </a:solidFill>
            </a:endParaRPr>
          </a:p>
          <a:p>
            <a:pPr marL="0" lvl="0" indent="0" algn="just" rtl="0">
              <a:lnSpc>
                <a:spcPct val="80000"/>
              </a:lnSpc>
              <a:spcBef>
                <a:spcPts val="1000"/>
              </a:spcBef>
              <a:spcAft>
                <a:spcPts val="0"/>
              </a:spcAft>
              <a:buNone/>
            </a:pPr>
            <a:r>
              <a:rPr lang="pt-PT" sz="1400">
                <a:solidFill>
                  <a:schemeClr val="dk1"/>
                </a:solidFill>
              </a:rPr>
              <a:t>“Mixer pods could be cheaper and might avoid regulatory problems for distribution. They were also easier for consumers to comprehend. Davis explained, “The non-alcoholic pod is more readily conceivable. People understand: ‘I put in a pod, then I pour in the spirit.’ With the alcoholic pod using concentrate technology, there’s an aspect where people don’t understand how we could possibly fit a whole drink in the pod.” Mixer pods also gave consumers the option to add their own preferred brand and amount of alcohol. Davis noted, “If you ask people if they care about what brand of alcohol they drink, the answer is a very clear ‘yes.’ They will pay more for premium vodka because they perceive it to be better.”</a:t>
            </a:r>
            <a:endParaRPr sz="1400">
              <a:solidFill>
                <a:schemeClr val="dk1"/>
              </a:solidFill>
            </a:endParaRPr>
          </a:p>
          <a:p>
            <a:pPr marL="0" lvl="0" indent="0" algn="l" rtl="0">
              <a:spcBef>
                <a:spcPts val="1000"/>
              </a:spcBef>
              <a:spcAft>
                <a:spcPts val="0"/>
              </a:spcAft>
              <a:buNone/>
            </a:pP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27893f9537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27893f9537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pt-PT" sz="1400"/>
              <a:t>Bartesian sells their cocktail maker for $369.99</a:t>
            </a:r>
            <a:endParaRPr sz="1400"/>
          </a:p>
          <a:p>
            <a:pPr marL="457200" lvl="0" indent="-317500" algn="l" rtl="0">
              <a:spcBef>
                <a:spcPts val="0"/>
              </a:spcBef>
              <a:spcAft>
                <a:spcPts val="0"/>
              </a:spcAft>
              <a:buSzPts val="1400"/>
              <a:buChar char="●"/>
            </a:pPr>
            <a:r>
              <a:rPr lang="pt-PT" sz="1400"/>
              <a:t>By selling the product cheaper, we can potentially gather more customers and a bigger share of the market</a:t>
            </a:r>
            <a:endParaRPr sz="1400"/>
          </a:p>
          <a:p>
            <a:pPr marL="457200" lvl="0" indent="-317500" algn="l" rtl="0">
              <a:spcBef>
                <a:spcPts val="0"/>
              </a:spcBef>
              <a:spcAft>
                <a:spcPts val="0"/>
              </a:spcAft>
              <a:buSzPts val="1400"/>
              <a:buChar char="●"/>
            </a:pPr>
            <a:r>
              <a:rPr lang="pt-PT" sz="1400"/>
              <a:t>However, if we sell as a luxury/premium product, the price should be higher</a:t>
            </a:r>
            <a:endParaRPr sz="1400"/>
          </a:p>
          <a:p>
            <a:pPr marL="457200" lvl="0" indent="-317500" algn="l" rtl="0">
              <a:spcBef>
                <a:spcPts val="0"/>
              </a:spcBef>
              <a:spcAft>
                <a:spcPts val="0"/>
              </a:spcAft>
              <a:buSzPts val="1400"/>
              <a:buChar char="●"/>
            </a:pPr>
            <a:r>
              <a:rPr lang="pt-PT" sz="1400"/>
              <a:t>*Mention that the table’s profit column is for 100 * (percentage of willing to buy) appliances/capsules</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27893f953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27893f953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a44f3331e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2a44f3331e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400">
                <a:solidFill>
                  <a:schemeClr val="dk1"/>
                </a:solidFill>
              </a:rPr>
              <a:t>As a comparison, Bartesian sells their cocktail pods ranging from 2.25$ to 2.5$.</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78dfdf039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78dfdf039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400" dirty="0"/>
              <a:t>Distribution costs are even higher if going for physical sales (retail or liquor stores)</a:t>
            </a:r>
            <a:endParaRPr sz="14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2a44f333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2a44f333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Clr>
                <a:schemeClr val="dk1"/>
              </a:buClr>
              <a:buSzPts val="1400"/>
              <a:buFont typeface="Arial"/>
              <a:buChar char="●"/>
            </a:pPr>
            <a:r>
              <a:rPr lang="pt-PT" sz="1400" b="1">
                <a:solidFill>
                  <a:schemeClr val="dk1"/>
                </a:solidFill>
              </a:rPr>
              <a:t>Opportunities:</a:t>
            </a:r>
            <a:endParaRPr sz="1400" b="1">
              <a:solidFill>
                <a:schemeClr val="dk1"/>
              </a:solidFill>
            </a:endParaRPr>
          </a:p>
          <a:p>
            <a:pPr marL="914400" lvl="1" indent="-317500" algn="l" rtl="0">
              <a:spcBef>
                <a:spcPts val="0"/>
              </a:spcBef>
              <a:spcAft>
                <a:spcPts val="0"/>
              </a:spcAft>
              <a:buClr>
                <a:schemeClr val="dk1"/>
              </a:buClr>
              <a:buSzPts val="1400"/>
              <a:buFont typeface="Arial"/>
              <a:buChar char="○"/>
            </a:pPr>
            <a:r>
              <a:rPr lang="pt-PT" sz="1400">
                <a:solidFill>
                  <a:schemeClr val="dk1"/>
                </a:solidFill>
              </a:rPr>
              <a:t>Many types of alcoholic and non-alcoholic drinks;</a:t>
            </a:r>
            <a:endParaRPr sz="1400">
              <a:solidFill>
                <a:schemeClr val="dk1"/>
              </a:solidFill>
            </a:endParaRPr>
          </a:p>
          <a:p>
            <a:pPr marL="914400" lvl="1" indent="-317500" algn="l" rtl="0">
              <a:spcBef>
                <a:spcPts val="0"/>
              </a:spcBef>
              <a:spcAft>
                <a:spcPts val="0"/>
              </a:spcAft>
              <a:buClr>
                <a:schemeClr val="dk1"/>
              </a:buClr>
              <a:buSzPts val="1400"/>
              <a:buFont typeface="Arial"/>
              <a:buChar char="○"/>
            </a:pPr>
            <a:r>
              <a:rPr lang="pt-PT" sz="1400">
                <a:solidFill>
                  <a:schemeClr val="dk1"/>
                </a:solidFill>
              </a:rPr>
              <a:t>Cheaper distribution than traditional options (Capsules are much smaller and lighter than cans);</a:t>
            </a:r>
            <a:endParaRPr sz="1400">
              <a:solidFill>
                <a:schemeClr val="dk1"/>
              </a:solidFill>
            </a:endParaRPr>
          </a:p>
          <a:p>
            <a:pPr marL="914400" lvl="1" indent="-317500" algn="l" rtl="0">
              <a:spcBef>
                <a:spcPts val="0"/>
              </a:spcBef>
              <a:spcAft>
                <a:spcPts val="0"/>
              </a:spcAft>
              <a:buClr>
                <a:schemeClr val="dk1"/>
              </a:buClr>
              <a:buSzPts val="1400"/>
              <a:buFont typeface="Arial"/>
              <a:buChar char="○"/>
            </a:pPr>
            <a:r>
              <a:rPr lang="pt-PT" sz="1400">
                <a:solidFill>
                  <a:schemeClr val="dk1"/>
                </a:solidFill>
              </a:rPr>
              <a:t>Connection with beer market leader.</a:t>
            </a:r>
            <a:endParaRPr sz="1400">
              <a:solidFill>
                <a:schemeClr val="dk1"/>
              </a:solidFill>
            </a:endParaRPr>
          </a:p>
          <a:p>
            <a:pPr marL="457200" lvl="0" indent="-317500" algn="l" rtl="0">
              <a:spcBef>
                <a:spcPts val="0"/>
              </a:spcBef>
              <a:spcAft>
                <a:spcPts val="0"/>
              </a:spcAft>
              <a:buClr>
                <a:schemeClr val="dk1"/>
              </a:buClr>
              <a:buSzPts val="1400"/>
              <a:buFont typeface="Arial"/>
              <a:buChar char="●"/>
            </a:pPr>
            <a:r>
              <a:rPr lang="pt-PT" sz="1400" b="1">
                <a:solidFill>
                  <a:schemeClr val="dk1"/>
                </a:solidFill>
              </a:rPr>
              <a:t>Risks:</a:t>
            </a:r>
            <a:endParaRPr sz="1400" b="1">
              <a:solidFill>
                <a:schemeClr val="dk1"/>
              </a:solidFill>
            </a:endParaRPr>
          </a:p>
          <a:p>
            <a:pPr marL="914400" lvl="1" indent="-317500" algn="l" rtl="0">
              <a:spcBef>
                <a:spcPts val="0"/>
              </a:spcBef>
              <a:spcAft>
                <a:spcPts val="0"/>
              </a:spcAft>
              <a:buClr>
                <a:schemeClr val="dk1"/>
              </a:buClr>
              <a:buSzPts val="1400"/>
              <a:buFont typeface="Arial"/>
              <a:buChar char="○"/>
            </a:pPr>
            <a:r>
              <a:rPr lang="pt-PT" sz="1400">
                <a:solidFill>
                  <a:schemeClr val="dk1"/>
                </a:solidFill>
              </a:rPr>
              <a:t>Needs to be relatively expensive to make a profit (Premium product);</a:t>
            </a:r>
            <a:endParaRPr sz="1400">
              <a:solidFill>
                <a:schemeClr val="dk1"/>
              </a:solidFill>
            </a:endParaRPr>
          </a:p>
          <a:p>
            <a:pPr marL="914400" lvl="1" indent="-317500" algn="l" rtl="0">
              <a:spcBef>
                <a:spcPts val="0"/>
              </a:spcBef>
              <a:spcAft>
                <a:spcPts val="0"/>
              </a:spcAft>
              <a:buClr>
                <a:schemeClr val="dk1"/>
              </a:buClr>
              <a:buSzPts val="1400"/>
              <a:buFont typeface="Arial"/>
              <a:buChar char="○"/>
            </a:pPr>
            <a:r>
              <a:rPr lang="pt-PT" sz="1400">
                <a:solidFill>
                  <a:schemeClr val="dk1"/>
                </a:solidFill>
              </a:rPr>
              <a:t>Entering a small (niche) market that already has an established product;</a:t>
            </a:r>
            <a:endParaRPr sz="1400">
              <a:solidFill>
                <a:schemeClr val="dk1"/>
              </a:solidFill>
            </a:endParaRPr>
          </a:p>
          <a:p>
            <a:pPr marL="914400" lvl="1" indent="-317500" algn="l" rtl="0">
              <a:spcBef>
                <a:spcPts val="0"/>
              </a:spcBef>
              <a:spcAft>
                <a:spcPts val="0"/>
              </a:spcAft>
              <a:buClr>
                <a:schemeClr val="dk1"/>
              </a:buClr>
              <a:buSzPts val="1400"/>
              <a:buFont typeface="Arial"/>
              <a:buChar char="○"/>
            </a:pPr>
            <a:r>
              <a:rPr lang="pt-PT" sz="1400">
                <a:solidFill>
                  <a:schemeClr val="dk1"/>
                </a:solidFill>
              </a:rPr>
              <a:t>The machine is inconvenient: it is big, takes 1 minute to make a drink, and needs to always be plugged in;</a:t>
            </a:r>
            <a:endParaRPr sz="1400">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r>
              <a:rPr lang="pt-PT" sz="1400" b="1">
                <a:solidFill>
                  <a:schemeClr val="dk1"/>
                </a:solidFill>
              </a:rPr>
              <a:t>How to address them:</a:t>
            </a:r>
            <a:endParaRPr sz="1400" b="1">
              <a:solidFill>
                <a:schemeClr val="dk1"/>
              </a:solidFill>
            </a:endParaRPr>
          </a:p>
          <a:p>
            <a:pPr marL="457200" lvl="0" indent="-317500" algn="l" rtl="0">
              <a:spcBef>
                <a:spcPts val="0"/>
              </a:spcBef>
              <a:spcAft>
                <a:spcPts val="0"/>
              </a:spcAft>
              <a:buClr>
                <a:schemeClr val="dk1"/>
              </a:buClr>
              <a:buSzPts val="1400"/>
              <a:buFont typeface="Quattrocento Sans"/>
              <a:buChar char="●"/>
            </a:pPr>
            <a:r>
              <a:rPr lang="pt-PT" sz="1400">
                <a:solidFill>
                  <a:schemeClr val="dk1"/>
                </a:solidFill>
              </a:rPr>
              <a:t>Focus in making the product </a:t>
            </a:r>
            <a:r>
              <a:rPr lang="pt-PT" sz="1400" b="1">
                <a:solidFill>
                  <a:schemeClr val="dk1"/>
                </a:solidFill>
              </a:rPr>
              <a:t>good</a:t>
            </a:r>
            <a:r>
              <a:rPr lang="pt-PT" sz="1400">
                <a:solidFill>
                  <a:schemeClr val="dk1"/>
                </a:solidFill>
              </a:rPr>
              <a:t> instead of </a:t>
            </a:r>
            <a:r>
              <a:rPr lang="pt-PT" sz="1400" b="1">
                <a:solidFill>
                  <a:schemeClr val="dk1"/>
                </a:solidFill>
              </a:rPr>
              <a:t>feature-rich</a:t>
            </a:r>
            <a:r>
              <a:rPr lang="pt-PT" sz="1400">
                <a:solidFill>
                  <a:schemeClr val="dk1"/>
                </a:solidFill>
              </a:rPr>
              <a:t>;</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a:buChar char="●"/>
            </a:pPr>
            <a:r>
              <a:rPr lang="pt-PT" sz="1400">
                <a:solidFill>
                  <a:schemeClr val="dk1"/>
                </a:solidFill>
              </a:rPr>
              <a:t>Once the product is in the market, create new versions of the machine with different features;</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a:buChar char="●"/>
            </a:pPr>
            <a:r>
              <a:rPr lang="pt-PT" sz="1400">
                <a:solidFill>
                  <a:schemeClr val="dk1"/>
                </a:solidFill>
              </a:rPr>
              <a:t>Creating pod subscription plans: bulk buying leads to cheaper pods and customer loyalty;</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a:buChar char="●"/>
            </a:pPr>
            <a:r>
              <a:rPr lang="pt-PT" sz="1400">
                <a:solidFill>
                  <a:schemeClr val="dk1"/>
                </a:solidFill>
              </a:rPr>
              <a:t>Market the association with the parent-company’s beer brands to reassure consumers of the quality of the pods;</a:t>
            </a:r>
            <a:endParaRPr sz="1400">
              <a:solidFill>
                <a:schemeClr val="dk1"/>
              </a:solidFill>
            </a:endParaRPr>
          </a:p>
          <a:p>
            <a:pPr marL="457200" lvl="0" indent="-317500" algn="l" rtl="0">
              <a:lnSpc>
                <a:spcPct val="115000"/>
              </a:lnSpc>
              <a:spcBef>
                <a:spcPts val="0"/>
              </a:spcBef>
              <a:spcAft>
                <a:spcPts val="0"/>
              </a:spcAft>
              <a:buClr>
                <a:schemeClr val="dk1"/>
              </a:buClr>
              <a:buSzPts val="1400"/>
              <a:buFont typeface="Arial"/>
              <a:buChar char="●"/>
            </a:pPr>
            <a:r>
              <a:rPr lang="pt-PT" sz="1400">
                <a:solidFill>
                  <a:schemeClr val="dk1"/>
                </a:solidFill>
              </a:rPr>
              <a:t>Sell the machine as cheap as possible, and profit from pod sales.</a:t>
            </a:r>
            <a:endParaRPr sz="1400">
              <a:solidFill>
                <a:schemeClr val="dk1"/>
              </a:solidFill>
            </a:endParaRPr>
          </a:p>
          <a:p>
            <a:pPr marL="0" lvl="0" indent="0" algn="l" rtl="0">
              <a:lnSpc>
                <a:spcPct val="115000"/>
              </a:lnSpc>
              <a:spcBef>
                <a:spcPts val="600"/>
              </a:spcBef>
              <a:spcAft>
                <a:spcPts val="0"/>
              </a:spcAft>
              <a:buNone/>
            </a:pPr>
            <a:endParaRPr sz="1400">
              <a:solidFill>
                <a:schemeClr val="dk1"/>
              </a:solidFill>
            </a:endParaRPr>
          </a:p>
          <a:p>
            <a:pPr marL="0" lvl="0" indent="0" algn="l" rtl="0">
              <a:spcBef>
                <a:spcPts val="0"/>
              </a:spcBef>
              <a:spcAft>
                <a:spcPts val="0"/>
              </a:spcAft>
              <a:buNone/>
            </a:pPr>
            <a:r>
              <a:rPr lang="pt-PT" sz="1400" b="1">
                <a:solidFill>
                  <a:schemeClr val="dk1"/>
                </a:solidFill>
              </a:rPr>
              <a:t>Distribuição:</a:t>
            </a:r>
            <a:endParaRPr sz="1400">
              <a:solidFill>
                <a:schemeClr val="dk1"/>
              </a:solidFill>
            </a:endParaRPr>
          </a:p>
          <a:p>
            <a:pPr marL="457200" lvl="0" indent="-317500" algn="l" rtl="0">
              <a:spcBef>
                <a:spcPts val="0"/>
              </a:spcBef>
              <a:spcAft>
                <a:spcPts val="0"/>
              </a:spcAft>
              <a:buClr>
                <a:schemeClr val="dk1"/>
              </a:buClr>
              <a:buSzPts val="1400"/>
              <a:buChar char="●"/>
            </a:pPr>
            <a:r>
              <a:rPr lang="pt-PT" sz="1400">
                <a:solidFill>
                  <a:schemeClr val="dk1"/>
                </a:solidFill>
              </a:rPr>
              <a:t>Retail stores - Bad, high taxes (25-35%). Doesn’t allow for alcoholic pods;</a:t>
            </a:r>
            <a:endParaRPr sz="1400">
              <a:solidFill>
                <a:schemeClr val="dk1"/>
              </a:solidFill>
            </a:endParaRPr>
          </a:p>
          <a:p>
            <a:pPr marL="457200" lvl="0" indent="-317500" algn="l" rtl="0">
              <a:spcBef>
                <a:spcPts val="0"/>
              </a:spcBef>
              <a:spcAft>
                <a:spcPts val="0"/>
              </a:spcAft>
              <a:buClr>
                <a:schemeClr val="dk1"/>
              </a:buClr>
              <a:buSzPts val="1400"/>
              <a:buChar char="●"/>
            </a:pPr>
            <a:r>
              <a:rPr lang="pt-PT" sz="1400">
                <a:solidFill>
                  <a:schemeClr val="dk1"/>
                </a:solidFill>
              </a:rPr>
              <a:t>Liquor stores - Allows alcohol and parent company already has experience with it, but doesn’t fit with the style of selling consumables from the liquor stores and very high taxes (25-35% + 0.1$-0.15$ spirit excise tax per pod);</a:t>
            </a:r>
            <a:endParaRPr sz="1400">
              <a:solidFill>
                <a:schemeClr val="dk1"/>
              </a:solidFill>
            </a:endParaRPr>
          </a:p>
          <a:p>
            <a:pPr marL="457200" lvl="0" indent="-317500" algn="l" rtl="0">
              <a:spcBef>
                <a:spcPts val="0"/>
              </a:spcBef>
              <a:spcAft>
                <a:spcPts val="0"/>
              </a:spcAft>
              <a:buClr>
                <a:schemeClr val="dk1"/>
              </a:buClr>
              <a:buSzPts val="1400"/>
              <a:buChar char="●"/>
            </a:pPr>
            <a:r>
              <a:rPr lang="pt-PT" sz="1400">
                <a:solidFill>
                  <a:schemeClr val="dk1"/>
                </a:solidFill>
              </a:rPr>
              <a:t>E-commerce - Low taxes (15-25% with amazon), but company has little experience with it and customers might not want to buy something they can’t see. Alternatively, they could host their own distribution system, but they’d have to pay shipping costs.</a:t>
            </a:r>
            <a:endParaRPr sz="14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7893f9537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7893f953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400"/>
              <a:t>Shareholding composition:</a:t>
            </a:r>
            <a:endParaRPr sz="1400"/>
          </a:p>
          <a:p>
            <a:pPr marL="457200" lvl="0" indent="-317500" algn="l" rtl="0">
              <a:spcBef>
                <a:spcPts val="0"/>
              </a:spcBef>
              <a:spcAft>
                <a:spcPts val="0"/>
              </a:spcAft>
              <a:buSzPts val="1400"/>
              <a:buChar char="-"/>
            </a:pPr>
            <a:r>
              <a:rPr lang="pt-PT" sz="1400"/>
              <a:t>KDP, Keurig Green Mountain, has the expertise on mixer pods.</a:t>
            </a:r>
            <a:endParaRPr sz="1400"/>
          </a:p>
          <a:p>
            <a:pPr marL="457200" lvl="0" indent="-317500" algn="l" rtl="0">
              <a:spcBef>
                <a:spcPts val="0"/>
              </a:spcBef>
              <a:spcAft>
                <a:spcPts val="0"/>
              </a:spcAft>
              <a:buSzPts val="1400"/>
              <a:buChar char="-"/>
            </a:pPr>
            <a:r>
              <a:rPr lang="pt-PT" sz="1400"/>
              <a:t>AB InBev has the distribution expertise and know how in handling the strict american regulation on alcohol.</a:t>
            </a:r>
            <a:endParaRPr sz="1400"/>
          </a:p>
          <a:p>
            <a:pPr marL="457200" lvl="0" indent="-317500" algn="l" rtl="0">
              <a:spcBef>
                <a:spcPts val="0"/>
              </a:spcBef>
              <a:spcAft>
                <a:spcPts val="0"/>
              </a:spcAft>
              <a:buSzPts val="1400"/>
              <a:buChar char="-"/>
            </a:pPr>
            <a:r>
              <a:rPr lang="pt-PT" sz="1400"/>
              <a:t>AB InBev is the majority shareholder.</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a44f3331e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2a44f3331e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400"/>
              <a:t>Suppliers: Product has a high initial cost (from the machine itself); Makes it more difficult to swap brands (sunk cost fallacy and initial investment)</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7893f953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7893f953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400"/>
              <a:t>While being marketed as a premium product, it brings a “lot of baggage”: high maintenance effort and wasted time (if not always plugged in). It will also have trouble convincing potential customers that the drinks are good quality: people don’t believe a good drink can come from such a small pod.</a:t>
            </a:r>
            <a:endParaRPr sz="1400"/>
          </a:p>
          <a:p>
            <a:pPr marL="457200" lvl="0" indent="-317500" algn="l" rtl="0">
              <a:spcBef>
                <a:spcPts val="0"/>
              </a:spcBef>
              <a:spcAft>
                <a:spcPts val="0"/>
              </a:spcAft>
              <a:buSzPts val="1400"/>
              <a:buChar char="-"/>
            </a:pPr>
            <a:r>
              <a:rPr lang="pt-PT" sz="1400"/>
              <a:t>Full of irrelevant features:</a:t>
            </a:r>
            <a:endParaRPr sz="1400"/>
          </a:p>
          <a:p>
            <a:pPr marL="914400" lvl="1" indent="-317500" algn="l" rtl="0">
              <a:spcBef>
                <a:spcPts val="0"/>
              </a:spcBef>
              <a:spcAft>
                <a:spcPts val="0"/>
              </a:spcAft>
              <a:buSzPts val="1400"/>
              <a:buChar char="-"/>
            </a:pPr>
            <a:r>
              <a:rPr lang="pt-PT" sz="1400"/>
              <a:t>Why should a cocktail machine need access to the internet? It is said that the internet access is needed for updates and to add new drinks. However, there could be another way of adding new drinks without the need of the wifi connection. It feels like they added the internet access as an excuse to make the product more expensive. There is also an intrusion of privacy. The internet access is also used to send usage statistics. Users that worry about their privacy might lose interest in buying this product for that reason.</a:t>
            </a:r>
            <a:endParaRPr sz="1400"/>
          </a:p>
          <a:p>
            <a:pPr marL="457200" lvl="0" indent="-317500" algn="l" rtl="0">
              <a:spcBef>
                <a:spcPts val="0"/>
              </a:spcBef>
              <a:spcAft>
                <a:spcPts val="0"/>
              </a:spcAft>
              <a:buSzPts val="1400"/>
              <a:buChar char="-"/>
            </a:pPr>
            <a:r>
              <a:rPr lang="pt-PT" sz="1400"/>
              <a:t>Too Expensive</a:t>
            </a:r>
            <a:endParaRPr sz="1400"/>
          </a:p>
          <a:p>
            <a:pPr marL="914400" lvl="1" indent="-317500" algn="l" rtl="0">
              <a:spcBef>
                <a:spcPts val="0"/>
              </a:spcBef>
              <a:spcAft>
                <a:spcPts val="0"/>
              </a:spcAft>
              <a:buSzPts val="1400"/>
              <a:buChar char="-"/>
            </a:pPr>
            <a:r>
              <a:rPr lang="pt-PT" sz="1400"/>
              <a:t>Both the machine and pods are overpriced. Although it gives the impression that this is a premium product, it also makes it hard for people to buy it. If the machine was more accessible, there would be more potential customers. That’s the strategy of coffee machines, revenue comes from the pods instead of the machines. Coffee machines are sold at a lower price, so everybody is able to afford one and they eventually have to buy capsules.</a:t>
            </a:r>
            <a:endParaRPr sz="1400"/>
          </a:p>
          <a:p>
            <a:pPr marL="914400" lvl="1" indent="-317500" algn="l" rtl="0">
              <a:spcBef>
                <a:spcPts val="0"/>
              </a:spcBef>
              <a:spcAft>
                <a:spcPts val="0"/>
              </a:spcAft>
              <a:buSzPts val="1400"/>
              <a:buChar char="-"/>
            </a:pPr>
            <a:r>
              <a:rPr lang="pt-PT" sz="1400"/>
              <a:t>“Making people shell out a lot of money up-front for a machine whose utility they still have to be convinced of is a big ask. And it’s</a:t>
            </a:r>
            <a:r>
              <a:rPr lang="pt-PT" sz="1400" u="sng">
                <a:solidFill>
                  <a:schemeClr val="hlink"/>
                </a:solidFill>
                <a:hlinkClick r:id="rId3"/>
              </a:rPr>
              <a:t> the wrong way to build a platform</a:t>
            </a:r>
            <a:r>
              <a:rPr lang="pt-PT" sz="1400"/>
              <a:t> — as any expert will tell you, you want to lure customers to your platform first, and make the money from their presence there later on.” - taken from </a:t>
            </a:r>
            <a:r>
              <a:rPr lang="pt-PT" sz="1400" u="sng">
                <a:solidFill>
                  <a:schemeClr val="hlink"/>
                </a:solidFill>
                <a:hlinkClick r:id="rId4"/>
              </a:rPr>
              <a:t>https://marker.medium.com/why-keurigs-300-cocktail-machine-failed-c0eda1a6f19c</a:t>
            </a:r>
            <a:endParaRPr sz="1400"/>
          </a:p>
          <a:p>
            <a:pPr marL="457200" lvl="0" indent="-317500" algn="l" rtl="0">
              <a:spcBef>
                <a:spcPts val="0"/>
              </a:spcBef>
              <a:spcAft>
                <a:spcPts val="0"/>
              </a:spcAft>
              <a:buSzPts val="1400"/>
              <a:buChar char="-"/>
            </a:pPr>
            <a:r>
              <a:rPr lang="pt-PT" sz="1400"/>
              <a:t>Proprietary pods</a:t>
            </a:r>
            <a:endParaRPr sz="1400"/>
          </a:p>
          <a:p>
            <a:pPr marL="914400" lvl="1" indent="-317500" algn="l" rtl="0">
              <a:spcBef>
                <a:spcPts val="0"/>
              </a:spcBef>
              <a:spcAft>
                <a:spcPts val="0"/>
              </a:spcAft>
              <a:buSzPts val="1400"/>
              <a:buChar char="-"/>
            </a:pPr>
            <a:r>
              <a:rPr lang="pt-PT" sz="1400"/>
              <a:t>“every business today has an ecosystem dimension to it. What Drinkworks was trying to do was become a go-to at-home bartender in much the same way Keurig’s popular coffee machines are</a:t>
            </a:r>
            <a:r>
              <a:rPr lang="pt-PT" sz="1400" u="sng">
                <a:solidFill>
                  <a:schemeClr val="hlink"/>
                </a:solidFill>
                <a:hlinkClick r:id="rId5"/>
              </a:rPr>
              <a:t> used by 27% of all Americans</a:t>
            </a:r>
            <a:r>
              <a:rPr lang="pt-PT" sz="1400"/>
              <a:t>. One could conceive of such a machine that would be a platform through which multiple producers could sell their products. For this to work, the company would have to lower the barriers to ownership, potentially subsidizing the machines significantly while a critical mass of regular users would be created.” - taken from </a:t>
            </a:r>
            <a:r>
              <a:rPr lang="pt-PT" sz="1400" u="sng">
                <a:solidFill>
                  <a:schemeClr val="hlink"/>
                </a:solidFill>
                <a:hlinkClick r:id="rId4"/>
              </a:rPr>
              <a:t>https://marker.medium.com/why-keurigs-300-cocktail-machine-failed-c0eda1a6f19c</a:t>
            </a:r>
            <a:endParaRPr sz="1400"/>
          </a:p>
          <a:p>
            <a:pPr marL="457200" lvl="0" indent="-317500" algn="l" rtl="0">
              <a:spcBef>
                <a:spcPts val="0"/>
              </a:spcBef>
              <a:spcAft>
                <a:spcPts val="0"/>
              </a:spcAft>
              <a:buSzPts val="1400"/>
              <a:buChar char="-"/>
            </a:pPr>
            <a:r>
              <a:rPr lang="pt-PT" sz="1400"/>
              <a:t>Environmental concerns</a:t>
            </a:r>
            <a:endParaRPr sz="1400"/>
          </a:p>
          <a:p>
            <a:pPr marL="914400" lvl="1" indent="-317500" algn="l" rtl="0">
              <a:spcBef>
                <a:spcPts val="0"/>
              </a:spcBef>
              <a:spcAft>
                <a:spcPts val="0"/>
              </a:spcAft>
              <a:buSzPts val="1400"/>
              <a:buChar char="-"/>
            </a:pPr>
            <a:r>
              <a:rPr lang="pt-PT" sz="1400"/>
              <a:t>“The water filter and CO2 canister needed to be replaced on a regular basis. Chilling the water took about 10 minutes, so Drinkworks users needed to leave their devices plugged in and prepped in order to minimize wait times and have the best user experience.” - taken from the case study.</a:t>
            </a:r>
            <a:endParaRPr sz="1400"/>
          </a:p>
          <a:p>
            <a:pPr marL="914400" lvl="1" indent="-317500" algn="l" rtl="0">
              <a:spcBef>
                <a:spcPts val="0"/>
              </a:spcBef>
              <a:spcAft>
                <a:spcPts val="0"/>
              </a:spcAft>
              <a:buSzPts val="1400"/>
              <a:buChar char="-"/>
            </a:pPr>
            <a:r>
              <a:rPr lang="pt-PT" sz="1400"/>
              <a:t>This means that this machine is practically like a fridge since it has to been plugged in all the time.</a:t>
            </a:r>
            <a:endParaRPr sz="1400"/>
          </a:p>
          <a:p>
            <a:pPr marL="914400" lvl="1" indent="-317500" algn="l" rtl="0">
              <a:spcBef>
                <a:spcPts val="0"/>
              </a:spcBef>
              <a:spcAft>
                <a:spcPts val="0"/>
              </a:spcAft>
              <a:buSzPts val="1400"/>
              <a:buChar char="-"/>
            </a:pPr>
            <a:r>
              <a:rPr lang="pt-PT" sz="1400"/>
              <a:t>The need for the constant parts replacement for the machine to work makes it seem like both a chore and a long term expense.</a:t>
            </a:r>
            <a:endParaRPr sz="1400"/>
          </a:p>
          <a:p>
            <a:pPr marL="914400" lvl="1" indent="-317500" algn="l" rtl="0">
              <a:spcBef>
                <a:spcPts val="0"/>
              </a:spcBef>
              <a:spcAft>
                <a:spcPts val="0"/>
              </a:spcAft>
              <a:buSzPts val="1400"/>
              <a:buChar char="-"/>
            </a:pPr>
            <a:r>
              <a:rPr lang="pt-PT" sz="1400"/>
              <a:t>Keeping it plugged in and frequently exchanging parts will make environmental conscious people worried.</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78dfdf039_1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78dfdf03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pt-PT" sz="1400"/>
              <a:t>51% of the hosts (77% of people), serve multiple drinks to fit different preferences</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78dfdf039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78dfdf039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pt-PT" sz="1400"/>
              <a:t>Drinkworks is entering the in-home alcohol beverages consumption market in the US. </a:t>
            </a:r>
            <a:endParaRPr sz="1400"/>
          </a:p>
          <a:p>
            <a:pPr marL="457200" lvl="0" indent="-317500" algn="l" rtl="0">
              <a:spcBef>
                <a:spcPts val="0"/>
              </a:spcBef>
              <a:spcAft>
                <a:spcPts val="0"/>
              </a:spcAft>
              <a:buSzPts val="1400"/>
              <a:buChar char="-"/>
            </a:pPr>
            <a:r>
              <a:rPr lang="pt-PT" sz="1400"/>
              <a:t>There are 197 million people allowed to purchase alcohol in the U.S. </a:t>
            </a:r>
            <a:endParaRPr sz="1400"/>
          </a:p>
          <a:p>
            <a:pPr marL="457200" lvl="0" indent="-317500" algn="l" rtl="0">
              <a:spcBef>
                <a:spcPts val="0"/>
              </a:spcBef>
              <a:spcAft>
                <a:spcPts val="0"/>
              </a:spcAft>
              <a:buSzPts val="1400"/>
              <a:buChar char="-"/>
            </a:pPr>
            <a:r>
              <a:rPr lang="pt-PT" sz="1400"/>
              <a:t>In 2017, the U.S. sales of alcoholic beverages reached 234 billion dollars.</a:t>
            </a:r>
            <a:endParaRPr sz="1400"/>
          </a:p>
          <a:p>
            <a:pPr marL="457200" lvl="0" indent="-317500" algn="l" rtl="0">
              <a:spcBef>
                <a:spcPts val="0"/>
              </a:spcBef>
              <a:spcAft>
                <a:spcPts val="0"/>
              </a:spcAft>
              <a:buSzPts val="1400"/>
              <a:buChar char="-"/>
            </a:pPr>
            <a:r>
              <a:rPr lang="pt-PT" sz="1400"/>
              <a:t>For in-home consumption the value is 13 billion dollars.</a:t>
            </a:r>
            <a:endParaRPr sz="1400"/>
          </a:p>
          <a:p>
            <a:pPr marL="457200" lvl="0" indent="-317500" algn="l" rtl="0">
              <a:spcBef>
                <a:spcPts val="0"/>
              </a:spcBef>
              <a:spcAft>
                <a:spcPts val="0"/>
              </a:spcAft>
              <a:buSzPts val="1400"/>
              <a:buChar char="-"/>
            </a:pPr>
            <a:r>
              <a:rPr lang="pt-PT" sz="1400"/>
              <a:t>Drinking at home is associated with positive feelings. People say that is more relaxing and cheaper than drinking outside.</a:t>
            </a:r>
            <a:endParaRPr sz="1400"/>
          </a:p>
          <a:p>
            <a:pPr marL="457200" lvl="0" indent="-317500" algn="l" rtl="0">
              <a:spcBef>
                <a:spcPts val="0"/>
              </a:spcBef>
              <a:spcAft>
                <a:spcPts val="0"/>
              </a:spcAft>
              <a:buSzPts val="1400"/>
              <a:buChar char="-"/>
            </a:pPr>
            <a:r>
              <a:rPr lang="pt-PT" sz="1400"/>
              <a:t>At home, consumption is connected with social gathering. Events like parties and meals often have alcohol available for its attendees.</a:t>
            </a:r>
            <a:endParaRPr sz="1400"/>
          </a:p>
          <a:p>
            <a:pPr marL="457200" lvl="0" indent="-317500" algn="l" rtl="0">
              <a:spcBef>
                <a:spcPts val="0"/>
              </a:spcBef>
              <a:spcAft>
                <a:spcPts val="0"/>
              </a:spcAft>
              <a:buSzPts val="1400"/>
              <a:buChar char="-"/>
            </a:pPr>
            <a:r>
              <a:rPr lang="pt-PT" sz="1400"/>
              <a:t>Wine leads at home consumption, with 58% of consumers. Followed by beer and spirits with 54% and 53%.</a:t>
            </a:r>
            <a:endParaRPr sz="1400"/>
          </a:p>
          <a:p>
            <a:pPr marL="457200" lvl="0" indent="-317500" algn="l" rtl="0">
              <a:spcBef>
                <a:spcPts val="0"/>
              </a:spcBef>
              <a:spcAft>
                <a:spcPts val="0"/>
              </a:spcAft>
              <a:buSzPts val="1400"/>
              <a:buChar char="-"/>
            </a:pPr>
            <a:r>
              <a:rPr lang="pt-PT" sz="1400"/>
              <a:t>Cocktail consumption is half this range of values, by only accounting for 23% of the consumers.</a:t>
            </a:r>
            <a:endParaRPr sz="1400"/>
          </a:p>
          <a:p>
            <a:pPr marL="457200" lvl="0" indent="-317500" algn="l" rtl="0">
              <a:spcBef>
                <a:spcPts val="0"/>
              </a:spcBef>
              <a:spcAft>
                <a:spcPts val="0"/>
              </a:spcAft>
              <a:buSzPts val="1400"/>
              <a:buChar char="-"/>
            </a:pPr>
            <a:r>
              <a:rPr lang="pt-PT" sz="1400"/>
              <a:t>Ready to drink market is expected to see a slow down in the short term, but is expected to watch a middle term increase. Continuous increase until 2022.</a:t>
            </a:r>
            <a:endParaRPr sz="1400"/>
          </a:p>
          <a:p>
            <a:pPr marL="457200" lvl="0" indent="-317500" algn="l" rtl="0">
              <a:spcBef>
                <a:spcPts val="0"/>
              </a:spcBef>
              <a:spcAft>
                <a:spcPts val="0"/>
              </a:spcAft>
              <a:buSzPts val="1400"/>
              <a:buChar char="-"/>
            </a:pPr>
            <a:r>
              <a:rPr lang="pt-PT" sz="1400"/>
              <a:t>There are already a handful of companies that develop home appliances for cocktails like Bartesian.</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78dfdf039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78dfdf039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pt-PT" sz="1400"/>
              <a:t>It is expected that Drinkwords face some troubles in the regulation field.</a:t>
            </a:r>
            <a:endParaRPr sz="1400"/>
          </a:p>
          <a:p>
            <a:pPr marL="457200" lvl="0" indent="-317500" algn="l" rtl="0">
              <a:spcBef>
                <a:spcPts val="0"/>
              </a:spcBef>
              <a:spcAft>
                <a:spcPts val="0"/>
              </a:spcAft>
              <a:buSzPts val="1400"/>
              <a:buChar char="-"/>
            </a:pPr>
            <a:r>
              <a:rPr lang="pt-PT" sz="1400"/>
              <a:t>Some states prohibited having a vertical monopoly of produce, distribute and retail alcohol. Drinkwords is willing to give up on retail.</a:t>
            </a:r>
            <a:endParaRPr sz="1400"/>
          </a:p>
          <a:p>
            <a:pPr marL="457200" lvl="0" indent="-317500" algn="l" rtl="0">
              <a:spcBef>
                <a:spcPts val="0"/>
              </a:spcBef>
              <a:spcAft>
                <a:spcPts val="0"/>
              </a:spcAft>
              <a:buSzPts val="1400"/>
              <a:buChar char="-"/>
            </a:pPr>
            <a:r>
              <a:rPr lang="pt-PT" sz="1400"/>
              <a:t>The major idea to overturn regulation is to sell only non alcoholic beverages and allow users to introduce the liquor separately, whose regulation can be done apart using the drinkwords mobile app.</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a44f3331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2a44f333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pt-PT" sz="1400">
                <a:solidFill>
                  <a:schemeClr val="dk1"/>
                </a:solidFill>
              </a:rPr>
              <a:t>US states’ heterogeneous laws affect alcohol capsules in 2 ways:</a:t>
            </a:r>
            <a:endParaRPr sz="1400">
              <a:solidFill>
                <a:schemeClr val="dk1"/>
              </a:solidFill>
            </a:endParaRPr>
          </a:p>
          <a:p>
            <a:pPr marL="457200" lvl="0" indent="-317500" algn="just" rtl="0">
              <a:lnSpc>
                <a:spcPct val="150000"/>
              </a:lnSpc>
              <a:spcBef>
                <a:spcPts val="0"/>
              </a:spcBef>
              <a:spcAft>
                <a:spcPts val="0"/>
              </a:spcAft>
              <a:buClr>
                <a:schemeClr val="dk1"/>
              </a:buClr>
              <a:buSzPts val="1400"/>
              <a:buChar char="-"/>
            </a:pPr>
            <a:r>
              <a:rPr lang="pt-PT" sz="1400">
                <a:solidFill>
                  <a:schemeClr val="dk1"/>
                </a:solidFill>
              </a:rPr>
              <a:t>Make it easier for a segment of the maket (a state) to not allow alcohol.</a:t>
            </a:r>
            <a:endParaRPr sz="1400">
              <a:solidFill>
                <a:schemeClr val="dk1"/>
              </a:solidFill>
            </a:endParaRPr>
          </a:p>
          <a:p>
            <a:pPr marL="457200" lvl="0" indent="-317500" algn="just" rtl="0">
              <a:lnSpc>
                <a:spcPct val="150000"/>
              </a:lnSpc>
              <a:spcBef>
                <a:spcPts val="0"/>
              </a:spcBef>
              <a:spcAft>
                <a:spcPts val="0"/>
              </a:spcAft>
              <a:buClr>
                <a:schemeClr val="dk1"/>
              </a:buClr>
              <a:buSzPts val="1400"/>
              <a:buChar char="-"/>
            </a:pPr>
            <a:r>
              <a:rPr lang="pt-PT" sz="1400">
                <a:solidFill>
                  <a:schemeClr val="dk1"/>
                </a:solidFill>
              </a:rPr>
              <a:t>Make it somewhat harder for the entire market (whole country) to restrict alcohol in some way.</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78dfdf03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78dfdf03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600"/>
              </a:spcBef>
              <a:spcAft>
                <a:spcPts val="0"/>
              </a:spcAft>
              <a:buNone/>
            </a:pPr>
            <a:r>
              <a:rPr lang="pt-PT" sz="1400"/>
              <a:t>“</a:t>
            </a:r>
            <a:r>
              <a:rPr lang="pt-PT" sz="1400">
                <a:solidFill>
                  <a:schemeClr val="dk1"/>
                </a:solidFill>
              </a:rPr>
              <a:t>The target customer tends to be a </a:t>
            </a:r>
            <a:r>
              <a:rPr lang="pt-PT" sz="1400" i="1">
                <a:solidFill>
                  <a:schemeClr val="dk1"/>
                </a:solidFill>
              </a:rPr>
              <a:t>‘hoster’</a:t>
            </a:r>
            <a:r>
              <a:rPr lang="pt-PT" sz="1400">
                <a:solidFill>
                  <a:schemeClr val="dk1"/>
                </a:solidFill>
              </a:rPr>
              <a:t>.” - Source: a 2017 survey</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78dfdf03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78dfdf03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cxnSp>
        <p:nvCxnSpPr>
          <p:cNvPr id="56" name="Google Shape;56;p14"/>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57" name="Google Shape;57;p14"/>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chemeClr val="dk1"/>
                </a:solidFill>
                <a:latin typeface="Quattrocento Sans"/>
                <a:ea typeface="Quattrocento Sans"/>
                <a:cs typeface="Quattrocento Sans"/>
                <a:sym typeface="Quattrocento Sans"/>
              </a:defRPr>
            </a:lvl1pPr>
            <a:lvl2pPr lvl="1">
              <a:buNone/>
              <a:defRPr sz="1300">
                <a:solidFill>
                  <a:schemeClr val="dk1"/>
                </a:solidFill>
                <a:latin typeface="Quattrocento Sans"/>
                <a:ea typeface="Quattrocento Sans"/>
                <a:cs typeface="Quattrocento Sans"/>
                <a:sym typeface="Quattrocento Sans"/>
              </a:defRPr>
            </a:lvl2pPr>
            <a:lvl3pPr lvl="2">
              <a:buNone/>
              <a:defRPr sz="1300">
                <a:solidFill>
                  <a:schemeClr val="dk1"/>
                </a:solidFill>
                <a:latin typeface="Quattrocento Sans"/>
                <a:ea typeface="Quattrocento Sans"/>
                <a:cs typeface="Quattrocento Sans"/>
                <a:sym typeface="Quattrocento Sans"/>
              </a:defRPr>
            </a:lvl3pPr>
            <a:lvl4pPr lvl="3">
              <a:buNone/>
              <a:defRPr sz="1300">
                <a:solidFill>
                  <a:schemeClr val="dk1"/>
                </a:solidFill>
                <a:latin typeface="Quattrocento Sans"/>
                <a:ea typeface="Quattrocento Sans"/>
                <a:cs typeface="Quattrocento Sans"/>
                <a:sym typeface="Quattrocento Sans"/>
              </a:defRPr>
            </a:lvl4pPr>
            <a:lvl5pPr lvl="4">
              <a:buNone/>
              <a:defRPr sz="1300">
                <a:solidFill>
                  <a:schemeClr val="dk1"/>
                </a:solidFill>
                <a:latin typeface="Quattrocento Sans"/>
                <a:ea typeface="Quattrocento Sans"/>
                <a:cs typeface="Quattrocento Sans"/>
                <a:sym typeface="Quattrocento Sans"/>
              </a:defRPr>
            </a:lvl5pPr>
            <a:lvl6pPr lvl="5">
              <a:buNone/>
              <a:defRPr sz="1300">
                <a:solidFill>
                  <a:schemeClr val="dk1"/>
                </a:solidFill>
                <a:latin typeface="Quattrocento Sans"/>
                <a:ea typeface="Quattrocento Sans"/>
                <a:cs typeface="Quattrocento Sans"/>
                <a:sym typeface="Quattrocento Sans"/>
              </a:defRPr>
            </a:lvl6pPr>
            <a:lvl7pPr lvl="6">
              <a:buNone/>
              <a:defRPr sz="1300">
                <a:solidFill>
                  <a:schemeClr val="dk1"/>
                </a:solidFill>
                <a:latin typeface="Quattrocento Sans"/>
                <a:ea typeface="Quattrocento Sans"/>
                <a:cs typeface="Quattrocento Sans"/>
                <a:sym typeface="Quattrocento Sans"/>
              </a:defRPr>
            </a:lvl7pPr>
            <a:lvl8pPr lvl="7">
              <a:buNone/>
              <a:defRPr sz="1300">
                <a:solidFill>
                  <a:schemeClr val="dk1"/>
                </a:solidFill>
                <a:latin typeface="Quattrocento Sans"/>
                <a:ea typeface="Quattrocento Sans"/>
                <a:cs typeface="Quattrocento Sans"/>
                <a:sym typeface="Quattrocento Sans"/>
              </a:defRPr>
            </a:lvl8pPr>
            <a:lvl9pPr lvl="8">
              <a:buNone/>
              <a:defRPr sz="1300">
                <a:solidFill>
                  <a:schemeClr val="dk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9"/>
        <p:cNvGrpSpPr/>
        <p:nvPr/>
      </p:nvGrpSpPr>
      <p:grpSpPr>
        <a:xfrm>
          <a:off x="0" y="0"/>
          <a:ext cx="0" cy="0"/>
          <a:chOff x="0" y="0"/>
          <a:chExt cx="0" cy="0"/>
        </a:xfrm>
      </p:grpSpPr>
      <p:sp>
        <p:nvSpPr>
          <p:cNvPr id="60" name="Google Shape;60;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61" name="Google Shape;61;p15"/>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62" name="Google Shape;62;p15"/>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64" name="Google Shape;64;p15"/>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65" name="Google Shape;65;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6"/>
        <p:cNvGrpSpPr/>
        <p:nvPr/>
      </p:nvGrpSpPr>
      <p:grpSpPr>
        <a:xfrm>
          <a:off x="0" y="0"/>
          <a:ext cx="0" cy="0"/>
          <a:chOff x="0" y="0"/>
          <a:chExt cx="0" cy="0"/>
        </a:xfrm>
      </p:grpSpPr>
      <p:sp>
        <p:nvSpPr>
          <p:cNvPr id="67" name="Google Shape;67;p16"/>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rtl="0">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68" name="Google Shape;68;p16"/>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69" name="Google Shape;69;p16"/>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PT" sz="3600" b="1">
                <a:latin typeface="Lora"/>
                <a:ea typeface="Lora"/>
                <a:cs typeface="Lora"/>
                <a:sym typeface="Lora"/>
              </a:rPr>
              <a:t>“</a:t>
            </a:r>
            <a:endParaRPr sz="3600" b="1">
              <a:latin typeface="Lora"/>
              <a:ea typeface="Lora"/>
              <a:cs typeface="Lora"/>
              <a:sym typeface="Lora"/>
            </a:endParaRPr>
          </a:p>
        </p:txBody>
      </p:sp>
      <p:sp>
        <p:nvSpPr>
          <p:cNvPr id="71" name="Google Shape;71;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2"/>
        <p:cNvGrpSpPr/>
        <p:nvPr/>
      </p:nvGrpSpPr>
      <p:grpSpPr>
        <a:xfrm>
          <a:off x="0" y="0"/>
          <a:ext cx="0" cy="0"/>
          <a:chOff x="0" y="0"/>
          <a:chExt cx="0" cy="0"/>
        </a:xfrm>
      </p:grpSpPr>
      <p:cxnSp>
        <p:nvCxnSpPr>
          <p:cNvPr id="73" name="Google Shape;73;p1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74" name="Google Shape;74;p1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76" name="Google Shape;76;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77" name="Google Shape;77;p1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78" name="Google Shape;78;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81" name="Google Shape;81;p18"/>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2" name="Google Shape;82;p18"/>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cxnSp>
        <p:nvCxnSpPr>
          <p:cNvPr id="83" name="Google Shape;83;p1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84" name="Google Shape;84;p1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1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86" name="Google Shape;86;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89" name="Google Shape;89;p19"/>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90" name="Google Shape;90;p19"/>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91" name="Google Shape;91;p19"/>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92" name="Google Shape;92;p19"/>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93" name="Google Shape;93;p19"/>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 name="Google Shape;94;p19"/>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95" name="Google Shape;9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cxnSp>
        <p:nvCxnSpPr>
          <p:cNvPr id="98" name="Google Shape;98;p20"/>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99" name="Google Shape;99;p20"/>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20"/>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101" name="Google Shape;101;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lvl1pPr marL="457200" lvl="0" indent="-228600" algn="ctr" rtl="0">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104" name="Google Shape;104;p21"/>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21"/>
          <p:cNvSpPr/>
          <p:nvPr/>
        </p:nvSpPr>
        <p:spPr>
          <a:xfrm>
            <a:off x="4457400" y="4551496"/>
            <a:ext cx="229200" cy="22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
        <p:cNvGrpSpPr/>
        <p:nvPr/>
      </p:nvGrpSpPr>
      <p:grpSpPr>
        <a:xfrm>
          <a:off x="0" y="0"/>
          <a:ext cx="0" cy="0"/>
          <a:chOff x="0" y="0"/>
          <a:chExt cx="0" cy="0"/>
        </a:xfrm>
      </p:grpSpPr>
      <p:cxnSp>
        <p:nvCxnSpPr>
          <p:cNvPr id="108" name="Google Shape;108;p22"/>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109" name="Google Shape;109;p22"/>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111"/>
        <p:cNvGrpSpPr/>
        <p:nvPr/>
      </p:nvGrpSpPr>
      <p:grpSpPr>
        <a:xfrm>
          <a:off x="0" y="0"/>
          <a:ext cx="0" cy="0"/>
          <a:chOff x="0" y="0"/>
          <a:chExt cx="0" cy="0"/>
        </a:xfrm>
      </p:grpSpPr>
      <p:sp>
        <p:nvSpPr>
          <p:cNvPr id="112" name="Google Shape;112;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P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rtl="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rtl="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rtl="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rtl="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52" name="Google Shape;52;p13"/>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rt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rt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rt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rt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rt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rt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rt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rt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53" name="Google Shape;53;p13"/>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000">
                <a:solidFill>
                  <a:srgbClr val="1D1D1B"/>
                </a:solidFill>
                <a:latin typeface="Lora"/>
                <a:ea typeface="Lora"/>
                <a:cs typeface="Lora"/>
                <a:sym typeface="Lora"/>
              </a:defRPr>
            </a:lvl1pPr>
            <a:lvl2pPr lvl="1" algn="r" rtl="0">
              <a:buNone/>
              <a:defRPr sz="1000">
                <a:solidFill>
                  <a:srgbClr val="1D1D1B"/>
                </a:solidFill>
                <a:latin typeface="Lora"/>
                <a:ea typeface="Lora"/>
                <a:cs typeface="Lora"/>
                <a:sym typeface="Lora"/>
              </a:defRPr>
            </a:lvl2pPr>
            <a:lvl3pPr lvl="2" algn="r" rtl="0">
              <a:buNone/>
              <a:defRPr sz="1000">
                <a:solidFill>
                  <a:srgbClr val="1D1D1B"/>
                </a:solidFill>
                <a:latin typeface="Lora"/>
                <a:ea typeface="Lora"/>
                <a:cs typeface="Lora"/>
                <a:sym typeface="Lora"/>
              </a:defRPr>
            </a:lvl3pPr>
            <a:lvl4pPr lvl="3" algn="r" rtl="0">
              <a:buNone/>
              <a:defRPr sz="1000">
                <a:solidFill>
                  <a:srgbClr val="1D1D1B"/>
                </a:solidFill>
                <a:latin typeface="Lora"/>
                <a:ea typeface="Lora"/>
                <a:cs typeface="Lora"/>
                <a:sym typeface="Lora"/>
              </a:defRPr>
            </a:lvl4pPr>
            <a:lvl5pPr lvl="4" algn="r" rtl="0">
              <a:buNone/>
              <a:defRPr sz="1000">
                <a:solidFill>
                  <a:srgbClr val="1D1D1B"/>
                </a:solidFill>
                <a:latin typeface="Lora"/>
                <a:ea typeface="Lora"/>
                <a:cs typeface="Lora"/>
                <a:sym typeface="Lora"/>
              </a:defRPr>
            </a:lvl5pPr>
            <a:lvl6pPr lvl="5" algn="r" rtl="0">
              <a:buNone/>
              <a:defRPr sz="1000">
                <a:solidFill>
                  <a:srgbClr val="1D1D1B"/>
                </a:solidFill>
                <a:latin typeface="Lora"/>
                <a:ea typeface="Lora"/>
                <a:cs typeface="Lora"/>
                <a:sym typeface="Lora"/>
              </a:defRPr>
            </a:lvl6pPr>
            <a:lvl7pPr lvl="6" algn="r" rtl="0">
              <a:buNone/>
              <a:defRPr sz="1000">
                <a:solidFill>
                  <a:srgbClr val="1D1D1B"/>
                </a:solidFill>
                <a:latin typeface="Lora"/>
                <a:ea typeface="Lora"/>
                <a:cs typeface="Lora"/>
                <a:sym typeface="Lora"/>
              </a:defRPr>
            </a:lvl7pPr>
            <a:lvl8pPr lvl="7" algn="r" rtl="0">
              <a:buNone/>
              <a:defRPr sz="1000">
                <a:solidFill>
                  <a:srgbClr val="1D1D1B"/>
                </a:solidFill>
                <a:latin typeface="Lora"/>
                <a:ea typeface="Lora"/>
                <a:cs typeface="Lora"/>
                <a:sym typeface="Lora"/>
              </a:defRPr>
            </a:lvl8pPr>
            <a:lvl9pPr lvl="8" algn="r" rtl="0">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pt-PT"/>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4"/>
          <p:cNvSpPr txBox="1">
            <a:spLocks noGrp="1"/>
          </p:cNvSpPr>
          <p:nvPr>
            <p:ph type="ctrTitle"/>
          </p:nvPr>
        </p:nvSpPr>
        <p:spPr>
          <a:xfrm>
            <a:off x="1131975" y="1991025"/>
            <a:ext cx="7260000" cy="11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PT" sz="3300"/>
              <a:t>Drinkworks — Home bar by Keurig</a:t>
            </a:r>
            <a:endParaRPr sz="3300"/>
          </a:p>
          <a:p>
            <a:pPr marL="0" lvl="0" indent="0" algn="l" rtl="0">
              <a:spcBef>
                <a:spcPts val="0"/>
              </a:spcBef>
              <a:spcAft>
                <a:spcPts val="0"/>
              </a:spcAft>
              <a:buNone/>
            </a:pPr>
            <a:r>
              <a:rPr lang="pt-PT" sz="3200" b="0"/>
              <a:t>2nd case study</a:t>
            </a:r>
            <a:endParaRPr sz="3200" b="0">
              <a:highlight>
                <a:schemeClr val="lt1"/>
              </a:highlight>
            </a:endParaRPr>
          </a:p>
        </p:txBody>
      </p:sp>
      <p:grpSp>
        <p:nvGrpSpPr>
          <p:cNvPr id="118" name="Google Shape;118;p24"/>
          <p:cNvGrpSpPr/>
          <p:nvPr/>
        </p:nvGrpSpPr>
        <p:grpSpPr>
          <a:xfrm>
            <a:off x="1299165" y="3511424"/>
            <a:ext cx="215966" cy="342399"/>
            <a:chOff x="6718575" y="2318625"/>
            <a:chExt cx="256950" cy="407375"/>
          </a:xfrm>
        </p:grpSpPr>
        <p:sp>
          <p:nvSpPr>
            <p:cNvPr id="119" name="Google Shape;119;p2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4"/>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24"/>
          <p:cNvSpPr txBox="1">
            <a:spLocks noGrp="1"/>
          </p:cNvSpPr>
          <p:nvPr>
            <p:ph type="body" idx="4294967295"/>
          </p:nvPr>
        </p:nvSpPr>
        <p:spPr>
          <a:xfrm>
            <a:off x="1813350" y="3853825"/>
            <a:ext cx="1221300" cy="51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1200" b="1">
                <a:highlight>
                  <a:schemeClr val="accent1"/>
                </a:highlight>
              </a:rPr>
              <a:t>Ana Barros</a:t>
            </a:r>
            <a:endParaRPr sz="800">
              <a:solidFill>
                <a:schemeClr val="dk2"/>
              </a:solidFill>
            </a:endParaRPr>
          </a:p>
          <a:p>
            <a:pPr marL="0" lvl="0" indent="0" algn="ctr" rtl="0">
              <a:spcBef>
                <a:spcPts val="400"/>
              </a:spcBef>
              <a:spcAft>
                <a:spcPts val="400"/>
              </a:spcAft>
              <a:buNone/>
            </a:pPr>
            <a:r>
              <a:rPr lang="pt-PT" sz="900"/>
              <a:t>up201806593</a:t>
            </a:r>
            <a:endParaRPr sz="1200" b="1">
              <a:highlight>
                <a:schemeClr val="accent1"/>
              </a:highlight>
            </a:endParaRPr>
          </a:p>
        </p:txBody>
      </p:sp>
      <p:sp>
        <p:nvSpPr>
          <p:cNvPr id="128" name="Google Shape;128;p24"/>
          <p:cNvSpPr txBox="1">
            <a:spLocks noGrp="1"/>
          </p:cNvSpPr>
          <p:nvPr>
            <p:ph type="body" idx="4294967295"/>
          </p:nvPr>
        </p:nvSpPr>
        <p:spPr>
          <a:xfrm>
            <a:off x="3034650" y="3853825"/>
            <a:ext cx="1221300" cy="51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1200" b="1">
                <a:highlight>
                  <a:schemeClr val="accent1"/>
                </a:highlight>
              </a:rPr>
              <a:t>Diogo Rosário</a:t>
            </a:r>
            <a:endParaRPr sz="800">
              <a:solidFill>
                <a:schemeClr val="dk2"/>
              </a:solidFill>
            </a:endParaRPr>
          </a:p>
          <a:p>
            <a:pPr marL="0" lvl="0" indent="0" algn="ctr" rtl="0">
              <a:spcBef>
                <a:spcPts val="400"/>
              </a:spcBef>
              <a:spcAft>
                <a:spcPts val="400"/>
              </a:spcAft>
              <a:buClr>
                <a:schemeClr val="dk1"/>
              </a:buClr>
              <a:buSzPts val="1100"/>
              <a:buFont typeface="Arial"/>
              <a:buNone/>
            </a:pPr>
            <a:r>
              <a:rPr lang="pt-PT" sz="900"/>
              <a:t>up201806582</a:t>
            </a:r>
            <a:endParaRPr sz="1200" b="1">
              <a:highlight>
                <a:schemeClr val="accent1"/>
              </a:highlight>
            </a:endParaRPr>
          </a:p>
        </p:txBody>
      </p:sp>
      <p:sp>
        <p:nvSpPr>
          <p:cNvPr id="129" name="Google Shape;129;p24"/>
          <p:cNvSpPr txBox="1">
            <a:spLocks noGrp="1"/>
          </p:cNvSpPr>
          <p:nvPr>
            <p:ph type="body" idx="4294967295"/>
          </p:nvPr>
        </p:nvSpPr>
        <p:spPr>
          <a:xfrm>
            <a:off x="4255950" y="3853825"/>
            <a:ext cx="1221300" cy="51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1200" b="1">
                <a:highlight>
                  <a:schemeClr val="accent1"/>
                </a:highlight>
              </a:rPr>
              <a:t>João Cardoso</a:t>
            </a:r>
            <a:endParaRPr sz="800">
              <a:solidFill>
                <a:schemeClr val="dk2"/>
              </a:solidFill>
            </a:endParaRPr>
          </a:p>
          <a:p>
            <a:pPr marL="0" lvl="0" indent="0" algn="ctr" rtl="0">
              <a:spcBef>
                <a:spcPts val="400"/>
              </a:spcBef>
              <a:spcAft>
                <a:spcPts val="400"/>
              </a:spcAft>
              <a:buClr>
                <a:schemeClr val="dk1"/>
              </a:buClr>
              <a:buSzPts val="1100"/>
              <a:buFont typeface="Arial"/>
              <a:buNone/>
            </a:pPr>
            <a:r>
              <a:rPr lang="pt-PT" sz="900"/>
              <a:t>up201806531</a:t>
            </a:r>
            <a:endParaRPr sz="1200" b="1">
              <a:highlight>
                <a:schemeClr val="accent1"/>
              </a:highlight>
            </a:endParaRPr>
          </a:p>
        </p:txBody>
      </p:sp>
      <p:sp>
        <p:nvSpPr>
          <p:cNvPr id="130" name="Google Shape;130;p24"/>
          <p:cNvSpPr txBox="1">
            <a:spLocks noGrp="1"/>
          </p:cNvSpPr>
          <p:nvPr>
            <p:ph type="body" idx="4294967295"/>
          </p:nvPr>
        </p:nvSpPr>
        <p:spPr>
          <a:xfrm>
            <a:off x="5477250" y="3853825"/>
            <a:ext cx="1221300" cy="51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1200" b="1">
                <a:highlight>
                  <a:schemeClr val="accent1"/>
                </a:highlight>
              </a:rPr>
              <a:t>João Costa</a:t>
            </a:r>
            <a:endParaRPr sz="800">
              <a:solidFill>
                <a:schemeClr val="dk2"/>
              </a:solidFill>
            </a:endParaRPr>
          </a:p>
          <a:p>
            <a:pPr marL="0" lvl="0" indent="0" algn="ctr" rtl="0">
              <a:spcBef>
                <a:spcPts val="400"/>
              </a:spcBef>
              <a:spcAft>
                <a:spcPts val="400"/>
              </a:spcAft>
              <a:buClr>
                <a:schemeClr val="dk1"/>
              </a:buClr>
              <a:buSzPts val="1100"/>
              <a:buFont typeface="Arial"/>
              <a:buNone/>
            </a:pPr>
            <a:r>
              <a:rPr lang="pt-PT" sz="900"/>
              <a:t>up201806560</a:t>
            </a:r>
            <a:endParaRPr sz="1200" b="1">
              <a:highlight>
                <a:schemeClr val="accent1"/>
              </a:highlight>
            </a:endParaRPr>
          </a:p>
        </p:txBody>
      </p:sp>
      <p:sp>
        <p:nvSpPr>
          <p:cNvPr id="131" name="Google Shape;131;p24"/>
          <p:cNvSpPr txBox="1">
            <a:spLocks noGrp="1"/>
          </p:cNvSpPr>
          <p:nvPr>
            <p:ph type="body" idx="4294967295"/>
          </p:nvPr>
        </p:nvSpPr>
        <p:spPr>
          <a:xfrm>
            <a:off x="6698550" y="3853825"/>
            <a:ext cx="1221300" cy="51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sz="1200" b="1">
                <a:highlight>
                  <a:schemeClr val="accent1"/>
                </a:highlight>
              </a:rPr>
              <a:t>Rúben Almeida</a:t>
            </a:r>
            <a:endParaRPr sz="800">
              <a:solidFill>
                <a:schemeClr val="dk2"/>
              </a:solidFill>
            </a:endParaRPr>
          </a:p>
          <a:p>
            <a:pPr marL="0" lvl="0" indent="0" algn="ctr" rtl="0">
              <a:spcBef>
                <a:spcPts val="400"/>
              </a:spcBef>
              <a:spcAft>
                <a:spcPts val="400"/>
              </a:spcAft>
              <a:buClr>
                <a:schemeClr val="dk1"/>
              </a:buClr>
              <a:buSzPts val="1100"/>
              <a:buFont typeface="Arial"/>
              <a:buNone/>
            </a:pPr>
            <a:r>
              <a:rPr lang="pt-PT" sz="900"/>
              <a:t>up201704618</a:t>
            </a:r>
            <a:endParaRPr sz="1200" b="1">
              <a:highlight>
                <a:schemeClr val="accent1"/>
              </a:highlight>
            </a:endParaRPr>
          </a:p>
        </p:txBody>
      </p:sp>
      <p:sp>
        <p:nvSpPr>
          <p:cNvPr id="132" name="Google Shape;132;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a:highlight>
                  <a:schemeClr val="accent1"/>
                </a:highlight>
              </a:rPr>
              <a:t>Target market segments</a:t>
            </a:r>
            <a:endParaRPr>
              <a:highlight>
                <a:schemeClr val="accent1"/>
              </a:highlight>
            </a:endParaRPr>
          </a:p>
        </p:txBody>
      </p:sp>
      <p:sp>
        <p:nvSpPr>
          <p:cNvPr id="236" name="Google Shape;236;p33"/>
          <p:cNvSpPr txBox="1">
            <a:spLocks noGrp="1"/>
          </p:cNvSpPr>
          <p:nvPr>
            <p:ph type="body" idx="1"/>
          </p:nvPr>
        </p:nvSpPr>
        <p:spPr>
          <a:xfrm>
            <a:off x="388350" y="1432775"/>
            <a:ext cx="5021400" cy="33171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Clr>
                <a:schemeClr val="dk1"/>
              </a:buClr>
              <a:buSzPts val="1400"/>
              <a:buChar char="●"/>
            </a:pPr>
            <a:r>
              <a:rPr lang="pt-PT" sz="1800"/>
              <a:t>Generally, for all these segments, the main alcoholic drink of choice is </a:t>
            </a:r>
            <a:r>
              <a:rPr lang="pt-PT" sz="1800" b="1"/>
              <a:t>beer and wine</a:t>
            </a:r>
            <a:r>
              <a:rPr lang="pt-PT" sz="1800"/>
              <a:t>. </a:t>
            </a:r>
            <a:endParaRPr sz="1800"/>
          </a:p>
          <a:p>
            <a:pPr marL="457200" lvl="0" indent="-317500" algn="l" rtl="0">
              <a:lnSpc>
                <a:spcPct val="115000"/>
              </a:lnSpc>
              <a:spcBef>
                <a:spcPts val="0"/>
              </a:spcBef>
              <a:spcAft>
                <a:spcPts val="0"/>
              </a:spcAft>
              <a:buClr>
                <a:schemeClr val="dk1"/>
              </a:buClr>
              <a:buSzPts val="1400"/>
              <a:buChar char="●"/>
            </a:pPr>
            <a:r>
              <a:rPr lang="pt-PT" sz="1800" b="1"/>
              <a:t>Problem: </a:t>
            </a:r>
            <a:r>
              <a:rPr lang="pt-PT" sz="1800"/>
              <a:t>The target market of </a:t>
            </a:r>
            <a:r>
              <a:rPr lang="pt-PT" sz="1800" i="1"/>
              <a:t>Drinkworks</a:t>
            </a:r>
            <a:r>
              <a:rPr lang="pt-PT" sz="1800"/>
              <a:t> won’t be selling wine pods. </a:t>
            </a:r>
            <a:endParaRPr sz="1800"/>
          </a:p>
          <a:p>
            <a:pPr marL="457200" lvl="0" indent="-317500" algn="l" rtl="0">
              <a:lnSpc>
                <a:spcPct val="115000"/>
              </a:lnSpc>
              <a:spcBef>
                <a:spcPts val="0"/>
              </a:spcBef>
              <a:spcAft>
                <a:spcPts val="0"/>
              </a:spcAft>
              <a:buClr>
                <a:schemeClr val="dk1"/>
              </a:buClr>
              <a:buSzPts val="1400"/>
              <a:buChar char="●"/>
            </a:pPr>
            <a:r>
              <a:rPr lang="pt-PT" sz="1800"/>
              <a:t>However, there’s the advantage that Drinkworks mother company is a </a:t>
            </a:r>
            <a:r>
              <a:rPr lang="pt-PT" sz="1800" b="1"/>
              <a:t>beer</a:t>
            </a:r>
            <a:r>
              <a:rPr lang="pt-PT" sz="1800"/>
              <a:t> seller.</a:t>
            </a:r>
            <a:endParaRPr sz="1800"/>
          </a:p>
          <a:p>
            <a:pPr marL="457200" lvl="0" indent="-317500" algn="l" rtl="0">
              <a:spcBef>
                <a:spcPts val="0"/>
              </a:spcBef>
              <a:spcAft>
                <a:spcPts val="0"/>
              </a:spcAft>
              <a:buClr>
                <a:schemeClr val="dk1"/>
              </a:buClr>
              <a:buSzPts val="1400"/>
              <a:buChar char="●"/>
            </a:pPr>
            <a:r>
              <a:rPr lang="pt-PT" sz="1800"/>
              <a:t>Generally, for all these segments, the purchase intent is </a:t>
            </a:r>
            <a:r>
              <a:rPr lang="pt-PT" sz="1800" b="1"/>
              <a:t>low </a:t>
            </a:r>
            <a:r>
              <a:rPr lang="pt-PT" sz="1800"/>
              <a:t>(with a maximum intent of 40%).</a:t>
            </a:r>
            <a:endParaRPr sz="1800"/>
          </a:p>
        </p:txBody>
      </p:sp>
      <p:sp>
        <p:nvSpPr>
          <p:cNvPr id="237" name="Google Shape;237;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10</a:t>
            </a:fld>
            <a:endParaRPr/>
          </a:p>
        </p:txBody>
      </p:sp>
      <p:pic>
        <p:nvPicPr>
          <p:cNvPr id="238" name="Google Shape;238;p33"/>
          <p:cNvPicPr preferRelativeResize="0"/>
          <p:nvPr/>
        </p:nvPicPr>
        <p:blipFill>
          <a:blip r:embed="rId3">
            <a:alphaModFix/>
          </a:blip>
          <a:stretch>
            <a:fillRect/>
          </a:stretch>
        </p:blipFill>
        <p:spPr>
          <a:xfrm>
            <a:off x="5144875" y="907596"/>
            <a:ext cx="3827501" cy="2283742"/>
          </a:xfrm>
          <a:prstGeom prst="rect">
            <a:avLst/>
          </a:prstGeom>
          <a:noFill/>
          <a:ln>
            <a:noFill/>
          </a:ln>
        </p:spPr>
      </p:pic>
      <p:pic>
        <p:nvPicPr>
          <p:cNvPr id="239" name="Google Shape;239;p33"/>
          <p:cNvPicPr preferRelativeResize="0"/>
          <p:nvPr/>
        </p:nvPicPr>
        <p:blipFill>
          <a:blip r:embed="rId4">
            <a:alphaModFix/>
          </a:blip>
          <a:stretch>
            <a:fillRect/>
          </a:stretch>
        </p:blipFill>
        <p:spPr>
          <a:xfrm>
            <a:off x="5465900" y="3191349"/>
            <a:ext cx="3185476" cy="1896351"/>
          </a:xfrm>
          <a:prstGeom prst="rect">
            <a:avLst/>
          </a:prstGeom>
          <a:noFill/>
          <a:ln>
            <a:noFill/>
          </a:ln>
        </p:spPr>
      </p:pic>
      <p:sp>
        <p:nvSpPr>
          <p:cNvPr id="240" name="Google Shape;240;p33"/>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2</a:t>
            </a:r>
            <a:endParaRPr sz="2400">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a:highlight>
                  <a:schemeClr val="accent1"/>
                </a:highlight>
              </a:rPr>
              <a:t>Potential market size</a:t>
            </a:r>
            <a:endParaRPr>
              <a:highlight>
                <a:schemeClr val="accent1"/>
              </a:highlight>
            </a:endParaRPr>
          </a:p>
        </p:txBody>
      </p:sp>
      <p:sp>
        <p:nvSpPr>
          <p:cNvPr id="246" name="Google Shape;246;p34"/>
          <p:cNvSpPr txBox="1">
            <a:spLocks noGrp="1"/>
          </p:cNvSpPr>
          <p:nvPr>
            <p:ph type="body" idx="1"/>
          </p:nvPr>
        </p:nvSpPr>
        <p:spPr>
          <a:xfrm>
            <a:off x="306625" y="1478700"/>
            <a:ext cx="8512800" cy="3531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600"/>
              </a:spcBef>
              <a:spcAft>
                <a:spcPts val="0"/>
              </a:spcAft>
              <a:buClr>
                <a:schemeClr val="dk1"/>
              </a:buClr>
              <a:buSzPts val="1400"/>
              <a:buChar char="●"/>
            </a:pPr>
            <a:r>
              <a:rPr lang="pt-PT" sz="1800"/>
              <a:t>The target market is rather a </a:t>
            </a:r>
            <a:r>
              <a:rPr lang="pt-PT" sz="1800" b="1"/>
              <a:t>niche</a:t>
            </a:r>
            <a:r>
              <a:rPr lang="pt-PT" sz="1800"/>
              <a:t>:</a:t>
            </a:r>
            <a:endParaRPr sz="1800"/>
          </a:p>
          <a:p>
            <a:pPr marL="914400" lvl="1" indent="-317500" algn="l" rtl="0">
              <a:lnSpc>
                <a:spcPct val="150000"/>
              </a:lnSpc>
              <a:spcBef>
                <a:spcPts val="0"/>
              </a:spcBef>
              <a:spcAft>
                <a:spcPts val="0"/>
              </a:spcAft>
              <a:buClr>
                <a:schemeClr val="dk1"/>
              </a:buClr>
              <a:buSzPts val="1400"/>
              <a:buChar char="○"/>
            </a:pPr>
            <a:r>
              <a:rPr lang="pt-PT" sz="1800"/>
              <a:t>The target country is the US.</a:t>
            </a:r>
            <a:endParaRPr sz="1800"/>
          </a:p>
          <a:p>
            <a:pPr marL="914400" lvl="1" indent="-317500" algn="l" rtl="0">
              <a:lnSpc>
                <a:spcPct val="150000"/>
              </a:lnSpc>
              <a:spcBef>
                <a:spcPts val="0"/>
              </a:spcBef>
              <a:spcAft>
                <a:spcPts val="0"/>
              </a:spcAft>
              <a:buClr>
                <a:schemeClr val="dk1"/>
              </a:buClr>
              <a:buSzPts val="1400"/>
              <a:buChar char="○"/>
            </a:pPr>
            <a:r>
              <a:rPr lang="pt-PT" sz="1800"/>
              <a:t>Not a lot of people drink cocktails.</a:t>
            </a:r>
            <a:endParaRPr sz="1800"/>
          </a:p>
          <a:p>
            <a:pPr marL="914400" lvl="1" indent="-317500" algn="l" rtl="0">
              <a:lnSpc>
                <a:spcPct val="150000"/>
              </a:lnSpc>
              <a:spcBef>
                <a:spcPts val="0"/>
              </a:spcBef>
              <a:spcAft>
                <a:spcPts val="0"/>
              </a:spcAft>
              <a:buClr>
                <a:schemeClr val="dk1"/>
              </a:buClr>
              <a:buSzPts val="1400"/>
              <a:buChar char="○"/>
            </a:pPr>
            <a:r>
              <a:rPr lang="pt-PT" sz="1800"/>
              <a:t>Even fewer people drink cocktails at home. The hope is that Drinkworks increases this value.</a:t>
            </a:r>
            <a:endParaRPr sz="1800"/>
          </a:p>
          <a:p>
            <a:pPr marL="914400" lvl="1" indent="-317500" algn="l" rtl="0">
              <a:lnSpc>
                <a:spcPct val="150000"/>
              </a:lnSpc>
              <a:spcBef>
                <a:spcPts val="0"/>
              </a:spcBef>
              <a:spcAft>
                <a:spcPts val="0"/>
              </a:spcAft>
              <a:buClr>
                <a:schemeClr val="dk1"/>
              </a:buClr>
              <a:buSzPts val="1400"/>
              <a:buChar char="○"/>
            </a:pPr>
            <a:r>
              <a:rPr lang="pt-PT" sz="1800"/>
              <a:t>The purchase intent of these people is very low.</a:t>
            </a:r>
            <a:endParaRPr sz="1800"/>
          </a:p>
          <a:p>
            <a:pPr marL="0" lvl="0" indent="0" algn="ctr" rtl="0">
              <a:lnSpc>
                <a:spcPct val="150000"/>
              </a:lnSpc>
              <a:spcBef>
                <a:spcPts val="600"/>
              </a:spcBef>
              <a:spcAft>
                <a:spcPts val="0"/>
              </a:spcAft>
              <a:buNone/>
            </a:pPr>
            <a:r>
              <a:rPr lang="pt-PT" sz="3000" b="1">
                <a:highlight>
                  <a:schemeClr val="accent1"/>
                </a:highlight>
                <a:latin typeface="Amatic SC"/>
                <a:ea typeface="Amatic SC"/>
                <a:cs typeface="Amatic SC"/>
                <a:sym typeface="Amatic SC"/>
              </a:rPr>
              <a:t>The potential market size is very reduced</a:t>
            </a:r>
            <a:endParaRPr sz="1800"/>
          </a:p>
        </p:txBody>
      </p:sp>
      <p:sp>
        <p:nvSpPr>
          <p:cNvPr id="247" name="Google Shape;247;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11</a:t>
            </a:fld>
            <a:endParaRPr/>
          </a:p>
        </p:txBody>
      </p:sp>
      <p:sp>
        <p:nvSpPr>
          <p:cNvPr id="248" name="Google Shape;248;p34"/>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2</a:t>
            </a:r>
            <a:endParaRPr sz="2400">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p:nvPr/>
        </p:nvSpPr>
        <p:spPr>
          <a:xfrm>
            <a:off x="549000" y="2241100"/>
            <a:ext cx="8046000" cy="2729400"/>
          </a:xfrm>
          <a:prstGeom prst="rect">
            <a:avLst/>
          </a:prstGeom>
          <a:noFill/>
          <a:ln>
            <a:noFill/>
          </a:ln>
        </p:spPr>
        <p:txBody>
          <a:bodyPr spcFirstLastPara="1" wrap="square" lIns="91425" tIns="91425" rIns="91425" bIns="91425" anchor="ctr" anchorCtr="0">
            <a:normAutofit/>
          </a:bodyPr>
          <a:lstStyle/>
          <a:p>
            <a:pPr marL="457200" lvl="0" indent="-317500" algn="just" rtl="0">
              <a:lnSpc>
                <a:spcPct val="115000"/>
              </a:lnSpc>
              <a:spcBef>
                <a:spcPts val="600"/>
              </a:spcBef>
              <a:spcAft>
                <a:spcPts val="0"/>
              </a:spcAft>
              <a:buSzPts val="1400"/>
              <a:buFont typeface="Quattrocento Sans"/>
              <a:buChar char="●"/>
            </a:pPr>
            <a:r>
              <a:rPr lang="pt-PT" sz="1800" b="1">
                <a:solidFill>
                  <a:schemeClr val="dk1"/>
                </a:solidFill>
                <a:latin typeface="Quattrocento Sans"/>
                <a:ea typeface="Quattrocento Sans"/>
                <a:cs typeface="Quattrocento Sans"/>
                <a:sym typeface="Quattrocento Sans"/>
              </a:rPr>
              <a:t>Point of difference:</a:t>
            </a:r>
            <a:endParaRPr sz="1800" b="1">
              <a:latin typeface="Quattrocento Sans"/>
              <a:ea typeface="Quattrocento Sans"/>
              <a:cs typeface="Quattrocento Sans"/>
              <a:sym typeface="Quattrocento Sans"/>
            </a:endParaRPr>
          </a:p>
          <a:p>
            <a:pPr marL="914400" lvl="1" indent="-317500" algn="just" rtl="0">
              <a:lnSpc>
                <a:spcPct val="115000"/>
              </a:lnSpc>
              <a:spcBef>
                <a:spcPts val="0"/>
              </a:spcBef>
              <a:spcAft>
                <a:spcPts val="0"/>
              </a:spcAft>
              <a:buSzPts val="1400"/>
              <a:buFont typeface="Quattrocento Sans"/>
              <a:buChar char="○"/>
            </a:pPr>
            <a:r>
              <a:rPr lang="pt-PT" sz="1800" b="1">
                <a:latin typeface="Quattrocento Sans"/>
                <a:ea typeface="Quattrocento Sans"/>
                <a:cs typeface="Quattrocento Sans"/>
                <a:sym typeface="Quattrocento Sans"/>
              </a:rPr>
              <a:t>Cheaper </a:t>
            </a:r>
            <a:r>
              <a:rPr lang="pt-PT" sz="1800">
                <a:latin typeface="Quattrocento Sans"/>
                <a:ea typeface="Quattrocento Sans"/>
                <a:cs typeface="Quattrocento Sans"/>
                <a:sym typeface="Quattrocento Sans"/>
              </a:rPr>
              <a:t>than competition;</a:t>
            </a:r>
            <a:endParaRPr sz="1800">
              <a:latin typeface="Quattrocento Sans"/>
              <a:ea typeface="Quattrocento Sans"/>
              <a:cs typeface="Quattrocento Sans"/>
              <a:sym typeface="Quattrocento Sans"/>
            </a:endParaRPr>
          </a:p>
          <a:p>
            <a:pPr marL="914400" lvl="1" indent="-317500" algn="just" rtl="0">
              <a:lnSpc>
                <a:spcPct val="115000"/>
              </a:lnSpc>
              <a:spcBef>
                <a:spcPts val="0"/>
              </a:spcBef>
              <a:spcAft>
                <a:spcPts val="0"/>
              </a:spcAft>
              <a:buSzPts val="1400"/>
              <a:buFont typeface="Quattrocento Sans"/>
              <a:buChar char="○"/>
            </a:pPr>
            <a:r>
              <a:rPr lang="pt-PT" sz="1800">
                <a:latin typeface="Quattrocento Sans"/>
                <a:ea typeface="Quattrocento Sans"/>
                <a:cs typeface="Quattrocento Sans"/>
                <a:sym typeface="Quattrocento Sans"/>
              </a:rPr>
              <a:t>Customers don’t need to add their own alcohol;</a:t>
            </a:r>
            <a:endParaRPr sz="1800">
              <a:latin typeface="Quattrocento Sans"/>
              <a:ea typeface="Quattrocento Sans"/>
              <a:cs typeface="Quattrocento Sans"/>
              <a:sym typeface="Quattrocento Sans"/>
            </a:endParaRPr>
          </a:p>
          <a:p>
            <a:pPr marL="914400" lvl="1" indent="-317500" algn="just" rtl="0">
              <a:lnSpc>
                <a:spcPct val="115000"/>
              </a:lnSpc>
              <a:spcBef>
                <a:spcPts val="0"/>
              </a:spcBef>
              <a:spcAft>
                <a:spcPts val="0"/>
              </a:spcAft>
              <a:buSzPts val="1400"/>
              <a:buFont typeface="Quattrocento Sans"/>
              <a:buChar char="○"/>
            </a:pPr>
            <a:r>
              <a:rPr lang="pt-PT" sz="1800">
                <a:latin typeface="Quattrocento Sans"/>
                <a:ea typeface="Quattrocento Sans"/>
                <a:cs typeface="Quattrocento Sans"/>
                <a:sym typeface="Quattrocento Sans"/>
              </a:rPr>
              <a:t>Lower barrier of entry on cocktail preparation: they are prepared </a:t>
            </a:r>
            <a:r>
              <a:rPr lang="pt-PT" sz="1800" b="1">
                <a:latin typeface="Quattrocento Sans"/>
                <a:ea typeface="Quattrocento Sans"/>
                <a:cs typeface="Quattrocento Sans"/>
                <a:sym typeface="Quattrocento Sans"/>
              </a:rPr>
              <a:t>automatically</a:t>
            </a:r>
            <a:r>
              <a:rPr lang="pt-PT" sz="1800">
                <a:latin typeface="Quattrocento Sans"/>
                <a:ea typeface="Quattrocento Sans"/>
                <a:cs typeface="Quattrocento Sans"/>
                <a:sym typeface="Quattrocento Sans"/>
              </a:rPr>
              <a:t>.</a:t>
            </a:r>
            <a:endParaRPr sz="1800">
              <a:latin typeface="Quattrocento Sans"/>
              <a:ea typeface="Quattrocento Sans"/>
              <a:cs typeface="Quattrocento Sans"/>
              <a:sym typeface="Quattrocento Sans"/>
            </a:endParaRPr>
          </a:p>
          <a:p>
            <a:pPr marL="457200" lvl="0" indent="-317500" algn="just" rtl="0">
              <a:lnSpc>
                <a:spcPct val="115000"/>
              </a:lnSpc>
              <a:spcBef>
                <a:spcPts val="0"/>
              </a:spcBef>
              <a:spcAft>
                <a:spcPts val="0"/>
              </a:spcAft>
              <a:buClr>
                <a:schemeClr val="dk1"/>
              </a:buClr>
              <a:buSzPts val="1400"/>
              <a:buFont typeface="Quattrocento Sans"/>
              <a:buChar char="●"/>
            </a:pPr>
            <a:r>
              <a:rPr lang="pt-PT" sz="1800" b="1">
                <a:solidFill>
                  <a:schemeClr val="dk1"/>
                </a:solidFill>
                <a:latin typeface="Quattrocento Sans"/>
                <a:ea typeface="Quattrocento Sans"/>
                <a:cs typeface="Quattrocento Sans"/>
                <a:sym typeface="Quattrocento Sans"/>
              </a:rPr>
              <a:t>Point of Parity:</a:t>
            </a:r>
            <a:endParaRPr sz="1800" b="1">
              <a:solidFill>
                <a:schemeClr val="dk1"/>
              </a:solidFill>
              <a:latin typeface="Quattrocento Sans"/>
              <a:ea typeface="Quattrocento Sans"/>
              <a:cs typeface="Quattrocento Sans"/>
              <a:sym typeface="Quattrocento Sans"/>
            </a:endParaRPr>
          </a:p>
          <a:p>
            <a:pPr marL="914400" lvl="1" indent="-317500" algn="just" rtl="0">
              <a:lnSpc>
                <a:spcPct val="115000"/>
              </a:lnSpc>
              <a:spcBef>
                <a:spcPts val="0"/>
              </a:spcBef>
              <a:spcAft>
                <a:spcPts val="0"/>
              </a:spcAft>
              <a:buClr>
                <a:schemeClr val="dk1"/>
              </a:buClr>
              <a:buSzPts val="1400"/>
              <a:buFont typeface="Quattrocento Sans"/>
              <a:buChar char="○"/>
            </a:pPr>
            <a:r>
              <a:rPr lang="pt-PT" sz="1800">
                <a:solidFill>
                  <a:schemeClr val="dk1"/>
                </a:solidFill>
                <a:latin typeface="Quattrocento Sans"/>
                <a:ea typeface="Quattrocento Sans"/>
                <a:cs typeface="Quattrocento Sans"/>
                <a:sym typeface="Quattrocento Sans"/>
              </a:rPr>
              <a:t>Brings the </a:t>
            </a:r>
            <a:r>
              <a:rPr lang="pt-PT" sz="1800" b="1">
                <a:solidFill>
                  <a:schemeClr val="dk1"/>
                </a:solidFill>
                <a:latin typeface="Quattrocento Sans"/>
                <a:ea typeface="Quattrocento Sans"/>
                <a:cs typeface="Quattrocento Sans"/>
                <a:sym typeface="Quattrocento Sans"/>
              </a:rPr>
              <a:t>simplicity </a:t>
            </a:r>
            <a:r>
              <a:rPr lang="pt-PT" sz="1800">
                <a:solidFill>
                  <a:schemeClr val="dk1"/>
                </a:solidFill>
                <a:latin typeface="Quattrocento Sans"/>
                <a:ea typeface="Quattrocento Sans"/>
                <a:cs typeface="Quattrocento Sans"/>
                <a:sym typeface="Quattrocento Sans"/>
              </a:rPr>
              <a:t>of coffee machines to the world of alcohol;</a:t>
            </a:r>
            <a:endParaRPr sz="1800">
              <a:solidFill>
                <a:schemeClr val="dk1"/>
              </a:solidFill>
              <a:latin typeface="Quattrocento Sans"/>
              <a:ea typeface="Quattrocento Sans"/>
              <a:cs typeface="Quattrocento Sans"/>
              <a:sym typeface="Quattrocento Sans"/>
            </a:endParaRPr>
          </a:p>
          <a:p>
            <a:pPr marL="914400" lvl="1" indent="-317500" algn="just" rtl="0">
              <a:lnSpc>
                <a:spcPct val="115000"/>
              </a:lnSpc>
              <a:spcBef>
                <a:spcPts val="0"/>
              </a:spcBef>
              <a:spcAft>
                <a:spcPts val="0"/>
              </a:spcAft>
              <a:buClr>
                <a:schemeClr val="dk1"/>
              </a:buClr>
              <a:buSzPts val="1400"/>
              <a:buFont typeface="Quattrocento Sans"/>
              <a:buChar char="○"/>
            </a:pPr>
            <a:r>
              <a:rPr lang="pt-PT" sz="1800">
                <a:solidFill>
                  <a:schemeClr val="dk1"/>
                </a:solidFill>
                <a:latin typeface="Quattrocento Sans"/>
                <a:ea typeface="Quattrocento Sans"/>
                <a:cs typeface="Quattrocento Sans"/>
                <a:sym typeface="Quattrocento Sans"/>
              </a:rPr>
              <a:t>Possibility of being sold alongside the products of traditional market;</a:t>
            </a:r>
            <a:endParaRPr sz="1800">
              <a:solidFill>
                <a:schemeClr val="dk1"/>
              </a:solidFill>
              <a:latin typeface="Quattrocento Sans"/>
              <a:ea typeface="Quattrocento Sans"/>
              <a:cs typeface="Quattrocento Sans"/>
              <a:sym typeface="Quattrocento Sans"/>
            </a:endParaRPr>
          </a:p>
        </p:txBody>
      </p:sp>
      <p:sp>
        <p:nvSpPr>
          <p:cNvPr id="254" name="Google Shape;254;p3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12</a:t>
            </a:fld>
            <a:endParaRPr/>
          </a:p>
        </p:txBody>
      </p:sp>
      <p:sp>
        <p:nvSpPr>
          <p:cNvPr id="255" name="Google Shape;255;p35"/>
          <p:cNvSpPr txBox="1">
            <a:spLocks noGrp="1"/>
          </p:cNvSpPr>
          <p:nvPr>
            <p:ph type="title"/>
          </p:nvPr>
        </p:nvSpPr>
        <p:spPr>
          <a:xfrm>
            <a:off x="1428350" y="931138"/>
            <a:ext cx="4094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1700">
                <a:highlight>
                  <a:schemeClr val="accent1"/>
                </a:highlight>
              </a:rPr>
              <a:t>What is the value proposition?</a:t>
            </a:r>
            <a:endParaRPr sz="1700">
              <a:highlight>
                <a:schemeClr val="accent1"/>
              </a:highlight>
            </a:endParaRPr>
          </a:p>
        </p:txBody>
      </p:sp>
      <p:sp>
        <p:nvSpPr>
          <p:cNvPr id="256" name="Google Shape;256;p35"/>
          <p:cNvSpPr txBox="1"/>
          <p:nvPr/>
        </p:nvSpPr>
        <p:spPr>
          <a:xfrm>
            <a:off x="1926750" y="1366750"/>
            <a:ext cx="5290500" cy="1078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600"/>
              </a:spcBef>
              <a:spcAft>
                <a:spcPts val="1000"/>
              </a:spcAft>
              <a:buNone/>
            </a:pPr>
            <a:r>
              <a:rPr lang="pt-PT" sz="2700" b="1">
                <a:solidFill>
                  <a:schemeClr val="dk1"/>
                </a:solidFill>
                <a:highlight>
                  <a:schemeClr val="accent1"/>
                </a:highlight>
                <a:latin typeface="Amatic SC"/>
                <a:ea typeface="Amatic SC"/>
                <a:cs typeface="Amatic SC"/>
                <a:sym typeface="Amatic SC"/>
              </a:rPr>
              <a:t>The convenient, barrier-free solution for at home premium beverage preparation</a:t>
            </a:r>
            <a:endParaRPr sz="1700">
              <a:highlight>
                <a:schemeClr val="accent1"/>
              </a:highlight>
              <a:latin typeface="Amatic SC"/>
              <a:ea typeface="Amatic SC"/>
              <a:cs typeface="Amatic SC"/>
              <a:sym typeface="Amatic SC"/>
            </a:endParaRPr>
          </a:p>
        </p:txBody>
      </p:sp>
      <p:sp>
        <p:nvSpPr>
          <p:cNvPr id="257" name="Google Shape;257;p35"/>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3</a:t>
            </a:r>
            <a:endParaRPr sz="240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p:nvPr/>
        </p:nvSpPr>
        <p:spPr>
          <a:xfrm>
            <a:off x="326175" y="1406500"/>
            <a:ext cx="6632100" cy="3482700"/>
          </a:xfrm>
          <a:prstGeom prst="rect">
            <a:avLst/>
          </a:prstGeom>
          <a:noFill/>
          <a:ln>
            <a:noFill/>
          </a:ln>
        </p:spPr>
        <p:txBody>
          <a:bodyPr spcFirstLastPara="1" wrap="square" lIns="91425" tIns="91425" rIns="91425" bIns="91425" anchor="ctr" anchorCtr="0">
            <a:noAutofit/>
          </a:bodyPr>
          <a:lstStyle/>
          <a:p>
            <a:pPr marL="457200" lvl="0" indent="-317500" algn="just" rtl="0">
              <a:lnSpc>
                <a:spcPct val="150000"/>
              </a:lnSpc>
              <a:spcBef>
                <a:spcPts val="600"/>
              </a:spcBef>
              <a:spcAft>
                <a:spcPts val="0"/>
              </a:spcAft>
              <a:buSzPts val="1400"/>
              <a:buFont typeface="Quattrocento Sans"/>
              <a:buChar char="●"/>
            </a:pPr>
            <a:r>
              <a:rPr lang="pt-PT" sz="1800">
                <a:latin typeface="Quattrocento Sans"/>
                <a:ea typeface="Quattrocento Sans"/>
                <a:cs typeface="Quattrocento Sans"/>
                <a:sym typeface="Quattrocento Sans"/>
              </a:rPr>
              <a:t>The </a:t>
            </a:r>
            <a:r>
              <a:rPr lang="pt-PT" sz="1800" i="1">
                <a:latin typeface="Quattrocento Sans"/>
                <a:ea typeface="Quattrocento Sans"/>
                <a:cs typeface="Quattrocento Sans"/>
                <a:sym typeface="Quattrocento Sans"/>
              </a:rPr>
              <a:t>Drinkworks</a:t>
            </a:r>
            <a:r>
              <a:rPr lang="pt-PT" sz="1800">
                <a:latin typeface="Quattrocento Sans"/>
                <a:ea typeface="Quattrocento Sans"/>
                <a:cs typeface="Quattrocento Sans"/>
                <a:sym typeface="Quattrocento Sans"/>
              </a:rPr>
              <a:t> segmentation research is clear. Drinkworks position itself as a company for </a:t>
            </a:r>
            <a:r>
              <a:rPr lang="pt-PT" sz="1800" b="1">
                <a:latin typeface="Quattrocento Sans"/>
                <a:ea typeface="Quattrocento Sans"/>
                <a:cs typeface="Quattrocento Sans"/>
                <a:sym typeface="Quattrocento Sans"/>
              </a:rPr>
              <a:t>“Weekly drinkers + Hosters”</a:t>
            </a:r>
            <a:r>
              <a:rPr lang="pt-PT" sz="1800">
                <a:latin typeface="Quattrocento Sans"/>
                <a:ea typeface="Quattrocento Sans"/>
                <a:cs typeface="Quattrocento Sans"/>
                <a:sym typeface="Quattrocento Sans"/>
              </a:rPr>
              <a:t>;</a:t>
            </a:r>
            <a:endParaRPr sz="1800">
              <a:latin typeface="Quattrocento Sans"/>
              <a:ea typeface="Quattrocento Sans"/>
              <a:cs typeface="Quattrocento Sans"/>
              <a:sym typeface="Quattrocento Sans"/>
            </a:endParaRPr>
          </a:p>
          <a:p>
            <a:pPr marL="457200" lvl="0" indent="-317500" algn="just" rtl="0">
              <a:lnSpc>
                <a:spcPct val="150000"/>
              </a:lnSpc>
              <a:spcBef>
                <a:spcPts val="0"/>
              </a:spcBef>
              <a:spcAft>
                <a:spcPts val="0"/>
              </a:spcAft>
              <a:buSzPts val="1400"/>
              <a:buFont typeface="Quattrocento Sans"/>
              <a:buChar char="●"/>
            </a:pPr>
            <a:r>
              <a:rPr lang="pt-PT" sz="1800">
                <a:latin typeface="Quattrocento Sans"/>
                <a:ea typeface="Quattrocento Sans"/>
                <a:cs typeface="Quattrocento Sans"/>
                <a:sym typeface="Quattrocento Sans"/>
              </a:rPr>
              <a:t>The cost of acquisition of the physical product restricts the product to </a:t>
            </a:r>
            <a:r>
              <a:rPr lang="pt-PT" sz="1800" b="1">
                <a:latin typeface="Quattrocento Sans"/>
                <a:ea typeface="Quattrocento Sans"/>
                <a:cs typeface="Quattrocento Sans"/>
                <a:sym typeface="Quattrocento Sans"/>
              </a:rPr>
              <a:t>medium-high income</a:t>
            </a:r>
            <a:r>
              <a:rPr lang="pt-PT" sz="1800">
                <a:latin typeface="Quattrocento Sans"/>
                <a:ea typeface="Quattrocento Sans"/>
                <a:cs typeface="Quattrocento Sans"/>
                <a:sym typeface="Quattrocento Sans"/>
              </a:rPr>
              <a:t> customers;</a:t>
            </a:r>
            <a:endParaRPr sz="1800">
              <a:latin typeface="Quattrocento Sans"/>
              <a:ea typeface="Quattrocento Sans"/>
              <a:cs typeface="Quattrocento Sans"/>
              <a:sym typeface="Quattrocento Sans"/>
            </a:endParaRPr>
          </a:p>
          <a:p>
            <a:pPr marL="457200" lvl="0" indent="-317500" algn="just" rtl="0">
              <a:lnSpc>
                <a:spcPct val="150000"/>
              </a:lnSpc>
              <a:spcBef>
                <a:spcPts val="0"/>
              </a:spcBef>
              <a:spcAft>
                <a:spcPts val="0"/>
              </a:spcAft>
              <a:buSzPts val="1400"/>
              <a:buFont typeface="Quattrocento Sans"/>
              <a:buChar char="●"/>
            </a:pPr>
            <a:r>
              <a:rPr lang="pt-PT" sz="1800">
                <a:latin typeface="Quattrocento Sans"/>
                <a:ea typeface="Quattrocento Sans"/>
                <a:cs typeface="Quattrocento Sans"/>
                <a:sym typeface="Quattrocento Sans"/>
              </a:rPr>
              <a:t>The positioning within this cluster constitute a case of more (benefits) for the same (price);</a:t>
            </a:r>
            <a:endParaRPr sz="1800">
              <a:latin typeface="Quattrocento Sans"/>
              <a:ea typeface="Quattrocento Sans"/>
              <a:cs typeface="Quattrocento Sans"/>
              <a:sym typeface="Quattrocento Sans"/>
            </a:endParaRPr>
          </a:p>
          <a:p>
            <a:pPr marL="457200" lvl="0" indent="-317500" algn="just" rtl="0">
              <a:lnSpc>
                <a:spcPct val="150000"/>
              </a:lnSpc>
              <a:spcBef>
                <a:spcPts val="0"/>
              </a:spcBef>
              <a:spcAft>
                <a:spcPts val="0"/>
              </a:spcAft>
              <a:buSzPts val="1400"/>
              <a:buFont typeface="Quattrocento Sans"/>
              <a:buChar char="●"/>
            </a:pPr>
            <a:r>
              <a:rPr lang="pt-PT" sz="1800">
                <a:latin typeface="Quattrocento Sans"/>
                <a:ea typeface="Quattrocento Sans"/>
                <a:cs typeface="Quattrocento Sans"/>
                <a:sym typeface="Quattrocento Sans"/>
              </a:rPr>
              <a:t>Targeting this segment is an example of </a:t>
            </a:r>
            <a:r>
              <a:rPr lang="pt-PT" sz="1800" b="1">
                <a:latin typeface="Quattrocento Sans"/>
                <a:ea typeface="Quattrocento Sans"/>
                <a:cs typeface="Quattrocento Sans"/>
                <a:sym typeface="Quattrocento Sans"/>
              </a:rPr>
              <a:t>niche-marketing</a:t>
            </a:r>
            <a:r>
              <a:rPr lang="pt-PT" sz="1800">
                <a:latin typeface="Quattrocento Sans"/>
                <a:ea typeface="Quattrocento Sans"/>
                <a:cs typeface="Quattrocento Sans"/>
                <a:sym typeface="Quattrocento Sans"/>
              </a:rPr>
              <a:t> case.</a:t>
            </a:r>
            <a:endParaRPr sz="1800">
              <a:latin typeface="Quattrocento Sans"/>
              <a:ea typeface="Quattrocento Sans"/>
              <a:cs typeface="Quattrocento Sans"/>
              <a:sym typeface="Quattrocento Sans"/>
            </a:endParaRPr>
          </a:p>
        </p:txBody>
      </p:sp>
      <p:sp>
        <p:nvSpPr>
          <p:cNvPr id="263" name="Google Shape;263;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13</a:t>
            </a:fld>
            <a:endParaRPr/>
          </a:p>
        </p:txBody>
      </p:sp>
      <p:sp>
        <p:nvSpPr>
          <p:cNvPr id="264" name="Google Shape;264;p36"/>
          <p:cNvSpPr txBox="1">
            <a:spLocks noGrp="1"/>
          </p:cNvSpPr>
          <p:nvPr>
            <p:ph type="title"/>
          </p:nvPr>
        </p:nvSpPr>
        <p:spPr>
          <a:xfrm>
            <a:off x="1428350" y="931150"/>
            <a:ext cx="42186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1550">
                <a:highlight>
                  <a:schemeClr val="accent1"/>
                </a:highlight>
              </a:rPr>
              <a:t>What is the positioning in the market?</a:t>
            </a:r>
            <a:endParaRPr sz="1550">
              <a:highlight>
                <a:schemeClr val="accent1"/>
              </a:highlight>
            </a:endParaRPr>
          </a:p>
        </p:txBody>
      </p:sp>
      <p:pic>
        <p:nvPicPr>
          <p:cNvPr id="265" name="Google Shape;265;p36"/>
          <p:cNvPicPr preferRelativeResize="0"/>
          <p:nvPr/>
        </p:nvPicPr>
        <p:blipFill rotWithShape="1">
          <a:blip r:embed="rId3">
            <a:alphaModFix/>
          </a:blip>
          <a:srcRect l="3627" t="6881" r="50799"/>
          <a:stretch/>
        </p:blipFill>
        <p:spPr>
          <a:xfrm>
            <a:off x="7185750" y="2068790"/>
            <a:ext cx="1774175" cy="2158125"/>
          </a:xfrm>
          <a:prstGeom prst="rect">
            <a:avLst/>
          </a:prstGeom>
          <a:noFill/>
          <a:ln>
            <a:noFill/>
          </a:ln>
        </p:spPr>
      </p:pic>
      <p:sp>
        <p:nvSpPr>
          <p:cNvPr id="266" name="Google Shape;266;p36"/>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3</a:t>
            </a:r>
            <a:endParaRPr sz="2400">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14</a:t>
            </a:fld>
            <a:endParaRPr/>
          </a:p>
        </p:txBody>
      </p:sp>
      <p:sp>
        <p:nvSpPr>
          <p:cNvPr id="272" name="Google Shape;272;p37"/>
          <p:cNvSpPr txBox="1">
            <a:spLocks noGrp="1"/>
          </p:cNvSpPr>
          <p:nvPr>
            <p:ph type="title"/>
          </p:nvPr>
        </p:nvSpPr>
        <p:spPr>
          <a:xfrm>
            <a:off x="1428350" y="931150"/>
            <a:ext cx="42186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1700">
                <a:highlight>
                  <a:schemeClr val="accent1"/>
                </a:highlight>
              </a:rPr>
              <a:t>What pods should be introduced?</a:t>
            </a:r>
            <a:endParaRPr sz="1700">
              <a:highlight>
                <a:schemeClr val="accent1"/>
              </a:highlight>
            </a:endParaRPr>
          </a:p>
        </p:txBody>
      </p:sp>
      <p:graphicFrame>
        <p:nvGraphicFramePr>
          <p:cNvPr id="273" name="Google Shape;273;p37"/>
          <p:cNvGraphicFramePr/>
          <p:nvPr/>
        </p:nvGraphicFramePr>
        <p:xfrm>
          <a:off x="255900" y="1674795"/>
          <a:ext cx="8632200" cy="3215460"/>
        </p:xfrm>
        <a:graphic>
          <a:graphicData uri="http://schemas.openxmlformats.org/drawingml/2006/table">
            <a:tbl>
              <a:tblPr>
                <a:noFill/>
                <a:tableStyleId>{7FF05CFD-0A94-4494-8824-86D437A4A1C7}</a:tableStyleId>
              </a:tblPr>
              <a:tblGrid>
                <a:gridCol w="2877400">
                  <a:extLst>
                    <a:ext uri="{9D8B030D-6E8A-4147-A177-3AD203B41FA5}">
                      <a16:colId xmlns:a16="http://schemas.microsoft.com/office/drawing/2014/main" val="20000"/>
                    </a:ext>
                  </a:extLst>
                </a:gridCol>
                <a:gridCol w="2877400">
                  <a:extLst>
                    <a:ext uri="{9D8B030D-6E8A-4147-A177-3AD203B41FA5}">
                      <a16:colId xmlns:a16="http://schemas.microsoft.com/office/drawing/2014/main" val="20001"/>
                    </a:ext>
                  </a:extLst>
                </a:gridCol>
                <a:gridCol w="2877400">
                  <a:extLst>
                    <a:ext uri="{9D8B030D-6E8A-4147-A177-3AD203B41FA5}">
                      <a16:colId xmlns:a16="http://schemas.microsoft.com/office/drawing/2014/main" val="20002"/>
                    </a:ext>
                  </a:extLst>
                </a:gridCol>
              </a:tblGrid>
              <a:tr h="538875">
                <a:tc>
                  <a:txBody>
                    <a:bodyPr/>
                    <a:lstStyle/>
                    <a:p>
                      <a:pPr marL="0" lvl="0" indent="0" algn="ctr" rtl="0">
                        <a:lnSpc>
                          <a:spcPct val="100000"/>
                        </a:lnSpc>
                        <a:spcBef>
                          <a:spcPts val="600"/>
                        </a:spcBef>
                        <a:spcAft>
                          <a:spcPts val="1000"/>
                        </a:spcAft>
                        <a:buClr>
                          <a:schemeClr val="dk1"/>
                        </a:buClr>
                        <a:buSzPts val="1100"/>
                        <a:buFont typeface="Arial"/>
                        <a:buNone/>
                      </a:pPr>
                      <a:r>
                        <a:rPr lang="pt-PT" sz="2700" b="1">
                          <a:solidFill>
                            <a:schemeClr val="dk1"/>
                          </a:solidFill>
                          <a:highlight>
                            <a:schemeClr val="accent1"/>
                          </a:highlight>
                          <a:latin typeface="Amatic SC"/>
                          <a:ea typeface="Amatic SC"/>
                          <a:cs typeface="Amatic SC"/>
                          <a:sym typeface="Amatic SC"/>
                        </a:rPr>
                        <a:t>Alcohol Free MIXER Pods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CD00"/>
                    </a:solidFill>
                  </a:tcPr>
                </a:tc>
                <a:tc>
                  <a:txBody>
                    <a:bodyPr/>
                    <a:lstStyle/>
                    <a:p>
                      <a:pPr marL="0" lvl="0" indent="0" algn="ctr" rtl="0">
                        <a:lnSpc>
                          <a:spcPct val="100000"/>
                        </a:lnSpc>
                        <a:spcBef>
                          <a:spcPts val="600"/>
                        </a:spcBef>
                        <a:spcAft>
                          <a:spcPts val="1000"/>
                        </a:spcAft>
                        <a:buClr>
                          <a:schemeClr val="dk1"/>
                        </a:buClr>
                        <a:buSzPts val="1100"/>
                        <a:buFont typeface="Arial"/>
                        <a:buNone/>
                      </a:pPr>
                      <a:r>
                        <a:rPr lang="pt-PT" sz="2700" b="1">
                          <a:solidFill>
                            <a:schemeClr val="dk1"/>
                          </a:solidFill>
                          <a:highlight>
                            <a:schemeClr val="accent1"/>
                          </a:highlight>
                          <a:latin typeface="Amatic SC"/>
                          <a:ea typeface="Amatic SC"/>
                          <a:cs typeface="Amatic SC"/>
                          <a:sym typeface="Amatic SC"/>
                        </a:rPr>
                        <a:t>Beer/Cider Pods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CD00"/>
                    </a:solidFill>
                  </a:tcPr>
                </a:tc>
                <a:tc>
                  <a:txBody>
                    <a:bodyPr/>
                    <a:lstStyle/>
                    <a:p>
                      <a:pPr marL="0" lvl="0" indent="0" algn="ctr" rtl="0">
                        <a:lnSpc>
                          <a:spcPct val="100000"/>
                        </a:lnSpc>
                        <a:spcBef>
                          <a:spcPts val="600"/>
                        </a:spcBef>
                        <a:spcAft>
                          <a:spcPts val="1000"/>
                        </a:spcAft>
                        <a:buClr>
                          <a:schemeClr val="dk1"/>
                        </a:buClr>
                        <a:buSzPts val="1100"/>
                        <a:buFont typeface="Arial"/>
                        <a:buNone/>
                      </a:pPr>
                      <a:r>
                        <a:rPr lang="pt-PT" sz="2700" b="1">
                          <a:solidFill>
                            <a:schemeClr val="dk1"/>
                          </a:solidFill>
                          <a:highlight>
                            <a:schemeClr val="accent1"/>
                          </a:highlight>
                          <a:latin typeface="Amatic SC"/>
                          <a:ea typeface="Amatic SC"/>
                          <a:cs typeface="Amatic SC"/>
                          <a:sym typeface="Amatic SC"/>
                        </a:rPr>
                        <a:t>Cocktail Pods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CD00"/>
                    </a:solidFill>
                  </a:tcPr>
                </a:tc>
                <a:extLst>
                  <a:ext uri="{0D108BD9-81ED-4DB2-BD59-A6C34878D82A}">
                    <a16:rowId xmlns:a16="http://schemas.microsoft.com/office/drawing/2014/main" val="10000"/>
                  </a:ext>
                </a:extLst>
              </a:tr>
              <a:tr h="497425">
                <a:tc>
                  <a:txBody>
                    <a:bodyPr/>
                    <a:lstStyle/>
                    <a:p>
                      <a:pPr marL="0" lvl="0" indent="0" algn="just" rtl="0">
                        <a:lnSpc>
                          <a:spcPct val="100000"/>
                        </a:lnSpc>
                        <a:spcBef>
                          <a:spcPts val="600"/>
                        </a:spcBef>
                        <a:spcAft>
                          <a:spcPts val="1000"/>
                        </a:spcAft>
                        <a:buNone/>
                      </a:pPr>
                      <a:r>
                        <a:rPr lang="pt-PT">
                          <a:solidFill>
                            <a:schemeClr val="dk1"/>
                          </a:solidFill>
                          <a:latin typeface="Quattrocento Sans"/>
                          <a:ea typeface="Quattrocento Sans"/>
                          <a:cs typeface="Quattrocento Sans"/>
                          <a:sym typeface="Quattrocento Sans"/>
                        </a:rPr>
                        <a:t>Fewer regulations</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just" rtl="0">
                        <a:spcBef>
                          <a:spcPts val="600"/>
                        </a:spcBef>
                        <a:spcAft>
                          <a:spcPts val="1000"/>
                        </a:spcAft>
                        <a:buClr>
                          <a:schemeClr val="dk1"/>
                        </a:buClr>
                        <a:buSzPts val="1100"/>
                        <a:buFont typeface="Arial"/>
                        <a:buNone/>
                      </a:pPr>
                      <a:r>
                        <a:rPr lang="pt-PT">
                          <a:solidFill>
                            <a:schemeClr val="dk1"/>
                          </a:solidFill>
                          <a:latin typeface="Quattrocento Sans"/>
                          <a:ea typeface="Quattrocento Sans"/>
                          <a:cs typeface="Quattrocento Sans"/>
                          <a:sym typeface="Quattrocento Sans"/>
                        </a:rPr>
                        <a:t>There’s a purchase interest in beer capsules by consumers</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l" rtl="0">
                        <a:lnSpc>
                          <a:spcPct val="100000"/>
                        </a:lnSpc>
                        <a:spcBef>
                          <a:spcPts val="0"/>
                        </a:spcBef>
                        <a:spcAft>
                          <a:spcPts val="0"/>
                        </a:spcAft>
                        <a:buNone/>
                      </a:pPr>
                      <a:r>
                        <a:rPr lang="pt-PT">
                          <a:latin typeface="Quattrocento Sans"/>
                          <a:ea typeface="Quattrocento Sans"/>
                          <a:cs typeface="Quattrocento Sans"/>
                          <a:sym typeface="Quattrocento Sans"/>
                        </a:rPr>
                        <a:t>Higher price per capsule at a similar cost ⇒ much higher profit</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extLst>
                  <a:ext uri="{0D108BD9-81ED-4DB2-BD59-A6C34878D82A}">
                    <a16:rowId xmlns:a16="http://schemas.microsoft.com/office/drawing/2014/main" val="10001"/>
                  </a:ext>
                </a:extLst>
              </a:tr>
              <a:tr h="497425">
                <a:tc>
                  <a:txBody>
                    <a:bodyPr/>
                    <a:lstStyle/>
                    <a:p>
                      <a:pPr marL="0" lvl="0" indent="0" algn="just" rtl="0">
                        <a:lnSpc>
                          <a:spcPct val="100000"/>
                        </a:lnSpc>
                        <a:spcBef>
                          <a:spcPts val="600"/>
                        </a:spcBef>
                        <a:spcAft>
                          <a:spcPts val="1000"/>
                        </a:spcAft>
                        <a:buNone/>
                      </a:pPr>
                      <a:r>
                        <a:rPr lang="pt-PT">
                          <a:solidFill>
                            <a:schemeClr val="dk1"/>
                          </a:solidFill>
                          <a:latin typeface="Quattrocento Sans"/>
                          <a:ea typeface="Quattrocento Sans"/>
                          <a:cs typeface="Quattrocento Sans"/>
                          <a:sym typeface="Quattrocento Sans"/>
                        </a:rPr>
                        <a:t>Easier to comprehend: people bias against alcohol in pods</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just" rtl="0">
                        <a:lnSpc>
                          <a:spcPct val="100000"/>
                        </a:lnSpc>
                        <a:spcBef>
                          <a:spcPts val="600"/>
                        </a:spcBef>
                        <a:spcAft>
                          <a:spcPts val="1000"/>
                        </a:spcAft>
                        <a:buNone/>
                      </a:pPr>
                      <a:r>
                        <a:rPr lang="pt-PT">
                          <a:solidFill>
                            <a:schemeClr val="dk1"/>
                          </a:solidFill>
                          <a:latin typeface="Quattrocento Sans"/>
                          <a:ea typeface="Quattrocento Sans"/>
                          <a:cs typeface="Quattrocento Sans"/>
                          <a:sym typeface="Quattrocento Sans"/>
                        </a:rPr>
                        <a:t>Capsules sold for more than the beer price</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l" rtl="0">
                        <a:spcBef>
                          <a:spcPts val="0"/>
                        </a:spcBef>
                        <a:spcAft>
                          <a:spcPts val="0"/>
                        </a:spcAft>
                        <a:buClr>
                          <a:schemeClr val="dk1"/>
                        </a:buClr>
                        <a:buSzPts val="1100"/>
                        <a:buFont typeface="Arial"/>
                        <a:buNone/>
                      </a:pPr>
                      <a:r>
                        <a:rPr lang="pt-PT">
                          <a:solidFill>
                            <a:schemeClr val="dk1"/>
                          </a:solidFill>
                          <a:latin typeface="Quattrocento Sans"/>
                          <a:ea typeface="Quattrocento Sans"/>
                          <a:cs typeface="Quattrocento Sans"/>
                          <a:sym typeface="Quattrocento Sans"/>
                        </a:rPr>
                        <a:t>Main interest of the target market</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331600">
                <a:tc>
                  <a:txBody>
                    <a:bodyPr/>
                    <a:lstStyle/>
                    <a:p>
                      <a:pPr marL="0" lvl="0" indent="0" algn="just" rtl="0">
                        <a:lnSpc>
                          <a:spcPct val="100000"/>
                        </a:lnSpc>
                        <a:spcBef>
                          <a:spcPts val="600"/>
                        </a:spcBef>
                        <a:spcAft>
                          <a:spcPts val="1000"/>
                        </a:spcAft>
                        <a:buNone/>
                      </a:pPr>
                      <a:r>
                        <a:rPr lang="pt-PT">
                          <a:solidFill>
                            <a:schemeClr val="dk1"/>
                          </a:solidFill>
                          <a:latin typeface="Quattrocento Sans"/>
                          <a:ea typeface="Quattrocento Sans"/>
                          <a:cs typeface="Quattrocento Sans"/>
                          <a:sym typeface="Quattrocento Sans"/>
                        </a:rPr>
                        <a:t>More readily conceivable</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just" rtl="0">
                        <a:lnSpc>
                          <a:spcPct val="100000"/>
                        </a:lnSpc>
                        <a:spcBef>
                          <a:spcPts val="600"/>
                        </a:spcBef>
                        <a:spcAft>
                          <a:spcPts val="1000"/>
                        </a:spcAft>
                        <a:buClr>
                          <a:schemeClr val="dk1"/>
                        </a:buClr>
                        <a:buSzPts val="1100"/>
                        <a:buFont typeface="Arial"/>
                        <a:buNone/>
                      </a:pPr>
                      <a:r>
                        <a:rPr lang="pt-PT">
                          <a:solidFill>
                            <a:schemeClr val="dk1"/>
                          </a:solidFill>
                          <a:latin typeface="Quattrocento Sans"/>
                          <a:ea typeface="Quattrocento Sans"/>
                          <a:cs typeface="Quattrocento Sans"/>
                          <a:sym typeface="Quattrocento Sans"/>
                        </a:rPr>
                        <a:t>Mother company sells beer</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l" rtl="0">
                        <a:spcBef>
                          <a:spcPts val="0"/>
                        </a:spcBef>
                        <a:spcAft>
                          <a:spcPts val="0"/>
                        </a:spcAft>
                        <a:buClr>
                          <a:schemeClr val="dk1"/>
                        </a:buClr>
                        <a:buSzPts val="1100"/>
                        <a:buFont typeface="Arial"/>
                        <a:buNone/>
                      </a:pPr>
                      <a:r>
                        <a:rPr lang="pt-PT">
                          <a:solidFill>
                            <a:schemeClr val="dk1"/>
                          </a:solidFill>
                          <a:latin typeface="Quattrocento Sans"/>
                          <a:ea typeface="Quattrocento Sans"/>
                          <a:cs typeface="Quattrocento Sans"/>
                          <a:sym typeface="Quattrocento Sans"/>
                        </a:rPr>
                        <a:t>Advantageous for the customer over </a:t>
                      </a:r>
                      <a:r>
                        <a:rPr lang="pt-PT" i="1">
                          <a:solidFill>
                            <a:schemeClr val="dk1"/>
                          </a:solidFill>
                          <a:latin typeface="Quattrocento Sans"/>
                          <a:ea typeface="Quattrocento Sans"/>
                          <a:cs typeface="Quattrocento Sans"/>
                          <a:sym typeface="Quattrocento Sans"/>
                        </a:rPr>
                        <a:t>Bartesian’s</a:t>
                      </a:r>
                      <a:r>
                        <a:rPr lang="pt-PT" b="1" i="1">
                          <a:solidFill>
                            <a:schemeClr val="dk1"/>
                          </a:solidFill>
                          <a:latin typeface="Quattrocento Sans"/>
                          <a:ea typeface="Quattrocento Sans"/>
                          <a:cs typeface="Quattrocento Sans"/>
                          <a:sym typeface="Quattrocento Sans"/>
                        </a:rPr>
                        <a:t> </a:t>
                      </a:r>
                      <a:r>
                        <a:rPr lang="pt-PT">
                          <a:solidFill>
                            <a:schemeClr val="dk1"/>
                          </a:solidFill>
                          <a:latin typeface="Quattrocento Sans"/>
                          <a:ea typeface="Quattrocento Sans"/>
                          <a:cs typeface="Quattrocento Sans"/>
                          <a:sym typeface="Quattrocento Sans"/>
                        </a:rPr>
                        <a:t>offering</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r h="331600">
                <a:tc>
                  <a:txBody>
                    <a:bodyPr/>
                    <a:lstStyle/>
                    <a:p>
                      <a:pPr marL="0" lvl="0" indent="0" algn="just" rtl="0">
                        <a:lnSpc>
                          <a:spcPct val="100000"/>
                        </a:lnSpc>
                        <a:spcBef>
                          <a:spcPts val="600"/>
                        </a:spcBef>
                        <a:spcAft>
                          <a:spcPts val="1000"/>
                        </a:spcAft>
                        <a:buNone/>
                      </a:pPr>
                      <a:r>
                        <a:rPr lang="pt-PT">
                          <a:solidFill>
                            <a:schemeClr val="dk1"/>
                          </a:solidFill>
                          <a:latin typeface="Quattrocento Sans"/>
                          <a:ea typeface="Quattrocento Sans"/>
                          <a:cs typeface="Quattrocento Sans"/>
                          <a:sym typeface="Quattrocento Sans"/>
                        </a:rPr>
                        <a:t>Focus on the drinks’ flavors</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just" rtl="0">
                        <a:lnSpc>
                          <a:spcPct val="100000"/>
                        </a:lnSpc>
                        <a:spcBef>
                          <a:spcPts val="600"/>
                        </a:spcBef>
                        <a:spcAft>
                          <a:spcPts val="1000"/>
                        </a:spcAft>
                        <a:buNone/>
                      </a:pPr>
                      <a:r>
                        <a:rPr lang="pt-PT">
                          <a:latin typeface="Quattrocento Sans"/>
                          <a:ea typeface="Quattrocento Sans"/>
                          <a:cs typeface="Quattrocento Sans"/>
                          <a:sym typeface="Quattrocento Sans"/>
                        </a:rPr>
                        <a:t>Difficult to distribute/sell alcohol</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CCCC"/>
                    </a:solidFill>
                  </a:tcPr>
                </a:tc>
                <a:tc>
                  <a:txBody>
                    <a:bodyPr/>
                    <a:lstStyle/>
                    <a:p>
                      <a:pPr marL="0" lvl="0" indent="0" algn="l" rtl="0">
                        <a:lnSpc>
                          <a:spcPct val="100000"/>
                        </a:lnSpc>
                        <a:spcBef>
                          <a:spcPts val="0"/>
                        </a:spcBef>
                        <a:spcAft>
                          <a:spcPts val="0"/>
                        </a:spcAft>
                        <a:buNone/>
                      </a:pPr>
                      <a:r>
                        <a:rPr lang="pt-PT">
                          <a:solidFill>
                            <a:schemeClr val="dk1"/>
                          </a:solidFill>
                          <a:latin typeface="Quattrocento Sans"/>
                          <a:ea typeface="Quattrocento Sans"/>
                          <a:cs typeface="Quattrocento Sans"/>
                          <a:sym typeface="Quattrocento Sans"/>
                        </a:rPr>
                        <a:t>Difficult to distribute/sell alcohol</a:t>
                      </a: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CCCC"/>
                    </a:solidFill>
                  </a:tcPr>
                </a:tc>
                <a:extLst>
                  <a:ext uri="{0D108BD9-81ED-4DB2-BD59-A6C34878D82A}">
                    <a16:rowId xmlns:a16="http://schemas.microsoft.com/office/drawing/2014/main" val="10004"/>
                  </a:ext>
                </a:extLst>
              </a:tr>
              <a:tr h="0">
                <a:tc>
                  <a:txBody>
                    <a:bodyPr/>
                    <a:lstStyle/>
                    <a:p>
                      <a:pPr marL="0" lvl="0" indent="0" algn="just" rtl="0">
                        <a:lnSpc>
                          <a:spcPct val="100000"/>
                        </a:lnSpc>
                        <a:spcBef>
                          <a:spcPts val="600"/>
                        </a:spcBef>
                        <a:spcAft>
                          <a:spcPts val="1000"/>
                        </a:spcAft>
                        <a:buNone/>
                      </a:pPr>
                      <a:r>
                        <a:rPr lang="pt-PT">
                          <a:solidFill>
                            <a:schemeClr val="dk1"/>
                          </a:solidFill>
                          <a:latin typeface="Quattrocento Sans"/>
                          <a:ea typeface="Quattrocento Sans"/>
                          <a:cs typeface="Quattrocento Sans"/>
                          <a:sym typeface="Quattrocento Sans"/>
                        </a:rPr>
                        <a:t>Consumer adds the alcohol</a:t>
                      </a:r>
                      <a:endParaRPr>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CCCC"/>
                    </a:solidFill>
                  </a:tcPr>
                </a:tc>
                <a:tc>
                  <a:txBody>
                    <a:bodyPr/>
                    <a:lstStyle/>
                    <a:p>
                      <a:pPr marL="0" lvl="0" indent="0" algn="just" rtl="0">
                        <a:lnSpc>
                          <a:spcPct val="100000"/>
                        </a:lnSpc>
                        <a:spcBef>
                          <a:spcPts val="600"/>
                        </a:spcBef>
                        <a:spcAft>
                          <a:spcPts val="1000"/>
                        </a:spcAft>
                        <a:buNone/>
                      </a:pP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a:latin typeface="Quattrocento Sans"/>
                        <a:ea typeface="Quattrocento Sans"/>
                        <a:cs typeface="Quattrocento Sans"/>
                        <a:sym typeface="Quattrocento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74" name="Google Shape;274;p37"/>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3</a:t>
            </a:r>
            <a:endParaRPr sz="2400">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8"/>
          <p:cNvSpPr txBox="1"/>
          <p:nvPr/>
        </p:nvSpPr>
        <p:spPr>
          <a:xfrm>
            <a:off x="342450" y="1435525"/>
            <a:ext cx="8459100" cy="1602600"/>
          </a:xfrm>
          <a:prstGeom prst="rect">
            <a:avLst/>
          </a:prstGeom>
          <a:noFill/>
          <a:ln>
            <a:noFill/>
          </a:ln>
        </p:spPr>
        <p:txBody>
          <a:bodyPr spcFirstLastPara="1" wrap="square" lIns="91425" tIns="91425" rIns="91425" bIns="91425" anchor="ctr" anchorCtr="0">
            <a:noAutofit/>
          </a:bodyPr>
          <a:lstStyle/>
          <a:p>
            <a:pPr marL="457200" lvl="0" indent="-317500" algn="just" rtl="0">
              <a:lnSpc>
                <a:spcPct val="115000"/>
              </a:lnSpc>
              <a:spcBef>
                <a:spcPts val="600"/>
              </a:spcBef>
              <a:spcAft>
                <a:spcPts val="0"/>
              </a:spcAft>
              <a:buSzPts val="1400"/>
              <a:buFont typeface="Quattrocento Sans"/>
              <a:buChar char="●"/>
            </a:pPr>
            <a:r>
              <a:rPr lang="pt-PT" sz="1800">
                <a:latin typeface="Quattrocento Sans"/>
                <a:ea typeface="Quattrocento Sans"/>
                <a:cs typeface="Quattrocento Sans"/>
                <a:sym typeface="Quattrocento Sans"/>
              </a:rPr>
              <a:t>According to surveys made by Drinkworks, devices should be sold as a </a:t>
            </a:r>
            <a:r>
              <a:rPr lang="pt-PT" sz="1800" b="1">
                <a:latin typeface="Quattrocento Sans"/>
                <a:ea typeface="Quattrocento Sans"/>
                <a:cs typeface="Quattrocento Sans"/>
                <a:sym typeface="Quattrocento Sans"/>
              </a:rPr>
              <a:t>luxury/premium</a:t>
            </a:r>
            <a:r>
              <a:rPr lang="pt-PT" sz="1800">
                <a:latin typeface="Quattrocento Sans"/>
                <a:ea typeface="Quattrocento Sans"/>
                <a:cs typeface="Quattrocento Sans"/>
                <a:sym typeface="Quattrocento Sans"/>
              </a:rPr>
              <a:t> product;</a:t>
            </a:r>
            <a:endParaRPr sz="1800">
              <a:latin typeface="Quattrocento Sans"/>
              <a:ea typeface="Quattrocento Sans"/>
              <a:cs typeface="Quattrocento Sans"/>
              <a:sym typeface="Quattrocento Sans"/>
            </a:endParaRPr>
          </a:p>
          <a:p>
            <a:pPr marL="457200" lvl="0" indent="-317500" algn="just" rtl="0">
              <a:lnSpc>
                <a:spcPct val="115000"/>
              </a:lnSpc>
              <a:spcBef>
                <a:spcPts val="0"/>
              </a:spcBef>
              <a:spcAft>
                <a:spcPts val="0"/>
              </a:spcAft>
              <a:buSzPts val="1400"/>
              <a:buFont typeface="Quattrocento Sans"/>
              <a:buChar char="●"/>
            </a:pPr>
            <a:r>
              <a:rPr lang="pt-PT" sz="1800">
                <a:latin typeface="Quattrocento Sans"/>
                <a:ea typeface="Quattrocento Sans"/>
                <a:cs typeface="Quattrocento Sans"/>
                <a:sym typeface="Quattrocento Sans"/>
              </a:rPr>
              <a:t>This would allow for the </a:t>
            </a:r>
            <a:r>
              <a:rPr lang="pt-PT" sz="1800" b="1">
                <a:latin typeface="Quattrocento Sans"/>
                <a:ea typeface="Quattrocento Sans"/>
                <a:cs typeface="Quattrocento Sans"/>
                <a:sym typeface="Quattrocento Sans"/>
              </a:rPr>
              <a:t>maximum profit</a:t>
            </a:r>
            <a:r>
              <a:rPr lang="pt-PT" sz="1800">
                <a:latin typeface="Quattrocento Sans"/>
                <a:ea typeface="Quattrocento Sans"/>
                <a:cs typeface="Quattrocento Sans"/>
                <a:sym typeface="Quattrocento Sans"/>
              </a:rPr>
              <a:t> for the product;</a:t>
            </a:r>
            <a:endParaRPr sz="1800">
              <a:latin typeface="Quattrocento Sans"/>
              <a:ea typeface="Quattrocento Sans"/>
              <a:cs typeface="Quattrocento Sans"/>
              <a:sym typeface="Quattrocento Sans"/>
            </a:endParaRPr>
          </a:p>
          <a:p>
            <a:pPr marL="457200" lvl="0" indent="-317500" algn="just" rtl="0">
              <a:lnSpc>
                <a:spcPct val="115000"/>
              </a:lnSpc>
              <a:spcBef>
                <a:spcPts val="0"/>
              </a:spcBef>
              <a:spcAft>
                <a:spcPts val="0"/>
              </a:spcAft>
              <a:buSzPts val="1400"/>
              <a:buFont typeface="Quattrocento Sans"/>
              <a:buChar char="●"/>
            </a:pPr>
            <a:r>
              <a:rPr lang="pt-PT" sz="1800">
                <a:latin typeface="Quattrocento Sans"/>
                <a:ea typeface="Quattrocento Sans"/>
                <a:cs typeface="Quattrocento Sans"/>
                <a:sym typeface="Quattrocento Sans"/>
              </a:rPr>
              <a:t>The manufacturing and distribution cost of the machines includes accounting for returns, warranty replacements, promotions, fulfillment, and freight.</a:t>
            </a:r>
            <a:endParaRPr sz="1800">
              <a:latin typeface="Quattrocento Sans"/>
              <a:ea typeface="Quattrocento Sans"/>
              <a:cs typeface="Quattrocento Sans"/>
              <a:sym typeface="Quattrocento Sans"/>
            </a:endParaRPr>
          </a:p>
        </p:txBody>
      </p:sp>
      <p:sp>
        <p:nvSpPr>
          <p:cNvPr id="280" name="Google Shape;280;p3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15</a:t>
            </a:fld>
            <a:endParaRPr/>
          </a:p>
        </p:txBody>
      </p:sp>
      <p:sp>
        <p:nvSpPr>
          <p:cNvPr id="281" name="Google Shape;281;p38"/>
          <p:cNvSpPr txBox="1">
            <a:spLocks noGrp="1"/>
          </p:cNvSpPr>
          <p:nvPr>
            <p:ph type="title"/>
          </p:nvPr>
        </p:nvSpPr>
        <p:spPr>
          <a:xfrm>
            <a:off x="1428350" y="931138"/>
            <a:ext cx="4094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1700">
                <a:highlight>
                  <a:schemeClr val="accent1"/>
                </a:highlight>
              </a:rPr>
              <a:t>How should the devices be priced?</a:t>
            </a:r>
            <a:endParaRPr sz="1700">
              <a:highlight>
                <a:schemeClr val="accent1"/>
              </a:highlight>
            </a:endParaRPr>
          </a:p>
        </p:txBody>
      </p:sp>
      <p:graphicFrame>
        <p:nvGraphicFramePr>
          <p:cNvPr id="282" name="Google Shape;282;p38"/>
          <p:cNvGraphicFramePr/>
          <p:nvPr/>
        </p:nvGraphicFramePr>
        <p:xfrm>
          <a:off x="1638300" y="3106900"/>
          <a:ext cx="5867400" cy="1815148"/>
        </p:xfrm>
        <a:graphic>
          <a:graphicData uri="http://schemas.openxmlformats.org/drawingml/2006/table">
            <a:tbl>
              <a:tblPr>
                <a:noFill/>
                <a:tableStyleId>{B14D762C-FCB2-42ED-B824-9417DAFF31F2}</a:tableStyleId>
              </a:tblPr>
              <a:tblGrid>
                <a:gridCol w="952500">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609725">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tblGrid>
              <a:tr h="247650">
                <a:tc gridSpan="5">
                  <a:txBody>
                    <a:bodyPr/>
                    <a:lstStyle/>
                    <a:p>
                      <a:pPr marL="0" lvl="0" indent="0" algn="ctr" rtl="0">
                        <a:lnSpc>
                          <a:spcPct val="115000"/>
                        </a:lnSpc>
                        <a:spcBef>
                          <a:spcPts val="0"/>
                        </a:spcBef>
                        <a:spcAft>
                          <a:spcPts val="0"/>
                        </a:spcAft>
                        <a:buNone/>
                      </a:pPr>
                      <a:r>
                        <a:rPr lang="pt-PT" b="1" i="1"/>
                        <a:t>Drinkworks</a:t>
                      </a:r>
                      <a:r>
                        <a:rPr lang="pt-PT" b="1"/>
                        <a:t> appliances</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2425">
                <a:tc>
                  <a:txBody>
                    <a:bodyPr/>
                    <a:lstStyle/>
                    <a:p>
                      <a:pPr marL="0" lvl="0" indent="0" algn="ctr" rtl="0">
                        <a:lnSpc>
                          <a:spcPct val="115000"/>
                        </a:lnSpc>
                        <a:spcBef>
                          <a:spcPts val="0"/>
                        </a:spcBef>
                        <a:spcAft>
                          <a:spcPts val="0"/>
                        </a:spcAft>
                        <a:buNone/>
                      </a:pPr>
                      <a:r>
                        <a:rPr lang="pt-PT" sz="1000" b="1"/>
                        <a:t>Price ($)</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Willing to buy (%)</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Production cost ($)</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Client acquisition cost ($)</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Profit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pt-PT" sz="1000"/>
                        <a:t>499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250</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100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238.4</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2"/>
                  </a:ext>
                </a:extLst>
              </a:tr>
              <a:tr h="200025">
                <a:tc>
                  <a:txBody>
                    <a:bodyPr/>
                    <a:lstStyle/>
                    <a:p>
                      <a:pPr marL="0" lvl="0" indent="0" algn="ctr" rtl="0">
                        <a:lnSpc>
                          <a:spcPct val="115000"/>
                        </a:lnSpc>
                        <a:spcBef>
                          <a:spcPts val="0"/>
                        </a:spcBef>
                        <a:spcAft>
                          <a:spcPts val="0"/>
                        </a:spcAft>
                        <a:buNone/>
                      </a:pPr>
                      <a:r>
                        <a:rPr lang="pt-PT" sz="1000"/>
                        <a:t>399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2.1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250</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100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102.9</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3"/>
                  </a:ext>
                </a:extLst>
              </a:tr>
              <a:tr h="200025">
                <a:tc>
                  <a:txBody>
                    <a:bodyPr/>
                    <a:lstStyle/>
                    <a:p>
                      <a:pPr marL="0" lvl="0" indent="0" algn="ctr" rtl="0">
                        <a:lnSpc>
                          <a:spcPct val="115000"/>
                        </a:lnSpc>
                        <a:spcBef>
                          <a:spcPts val="0"/>
                        </a:spcBef>
                        <a:spcAft>
                          <a:spcPts val="0"/>
                        </a:spcAft>
                        <a:buNone/>
                      </a:pPr>
                      <a:r>
                        <a:rPr lang="pt-PT" sz="1000"/>
                        <a:t>299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3.8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250</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100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-193.8</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4"/>
                  </a:ext>
                </a:extLst>
              </a:tr>
              <a:tr h="200025">
                <a:tc>
                  <a:txBody>
                    <a:bodyPr/>
                    <a:lstStyle/>
                    <a:p>
                      <a:pPr marL="0" lvl="0" indent="0" algn="ctr" rtl="0">
                        <a:lnSpc>
                          <a:spcPct val="115000"/>
                        </a:lnSpc>
                        <a:spcBef>
                          <a:spcPts val="0"/>
                        </a:spcBef>
                        <a:spcAft>
                          <a:spcPts val="0"/>
                        </a:spcAft>
                        <a:buNone/>
                      </a:pPr>
                      <a:r>
                        <a:rPr lang="pt-PT" sz="1000"/>
                        <a:t>249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4.7</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250</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100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-474.7</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5"/>
                  </a:ext>
                </a:extLst>
              </a:tr>
              <a:tr h="200025">
                <a:tc>
                  <a:txBody>
                    <a:bodyPr/>
                    <a:lstStyle/>
                    <a:p>
                      <a:pPr marL="0" lvl="0" indent="0" algn="ctr" rtl="0">
                        <a:lnSpc>
                          <a:spcPct val="115000"/>
                        </a:lnSpc>
                        <a:spcBef>
                          <a:spcPts val="0"/>
                        </a:spcBef>
                        <a:spcAft>
                          <a:spcPts val="0"/>
                        </a:spcAft>
                        <a:buNone/>
                      </a:pPr>
                      <a:r>
                        <a:rPr lang="pt-PT" sz="1000"/>
                        <a:t>199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6.9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250</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100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-1041.9</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6"/>
                  </a:ext>
                </a:extLst>
              </a:tr>
              <a:tr h="200025">
                <a:tc>
                  <a:txBody>
                    <a:bodyPr/>
                    <a:lstStyle/>
                    <a:p>
                      <a:pPr marL="0" lvl="0" indent="0" algn="ctr" rtl="0">
                        <a:lnSpc>
                          <a:spcPct val="115000"/>
                        </a:lnSpc>
                        <a:spcBef>
                          <a:spcPts val="0"/>
                        </a:spcBef>
                        <a:spcAft>
                          <a:spcPts val="0"/>
                        </a:spcAft>
                        <a:buNone/>
                      </a:pPr>
                      <a:r>
                        <a:rPr lang="pt-PT" sz="1000"/>
                        <a:t>149</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10.5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250</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100</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-2110.5</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7"/>
                  </a:ext>
                </a:extLst>
              </a:tr>
            </a:tbl>
          </a:graphicData>
        </a:graphic>
      </p:graphicFrame>
      <p:sp>
        <p:nvSpPr>
          <p:cNvPr id="283" name="Google Shape;283;p38"/>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4</a:t>
            </a:r>
            <a:endParaRPr sz="2400">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9"/>
          <p:cNvSpPr txBox="1"/>
          <p:nvPr/>
        </p:nvSpPr>
        <p:spPr>
          <a:xfrm>
            <a:off x="357150" y="1487400"/>
            <a:ext cx="8429700" cy="1819800"/>
          </a:xfrm>
          <a:prstGeom prst="rect">
            <a:avLst/>
          </a:prstGeom>
          <a:noFill/>
          <a:ln>
            <a:noFill/>
          </a:ln>
        </p:spPr>
        <p:txBody>
          <a:bodyPr spcFirstLastPara="1" wrap="square" lIns="91425" tIns="91425" rIns="91425" bIns="91425" anchor="ctr" anchorCtr="0">
            <a:noAutofit/>
          </a:bodyPr>
          <a:lstStyle/>
          <a:p>
            <a:pPr marL="457200" lvl="0" indent="-317500" algn="just" rtl="0">
              <a:lnSpc>
                <a:spcPct val="115000"/>
              </a:lnSpc>
              <a:spcBef>
                <a:spcPts val="600"/>
              </a:spcBef>
              <a:spcAft>
                <a:spcPts val="0"/>
              </a:spcAft>
              <a:buSzPts val="1400"/>
              <a:buFont typeface="Quattrocento Sans"/>
              <a:buChar char="●"/>
            </a:pPr>
            <a:r>
              <a:rPr lang="pt-PT" sz="1800">
                <a:latin typeface="Quattrocento Sans"/>
                <a:ea typeface="Quattrocento Sans"/>
                <a:cs typeface="Quattrocento Sans"/>
                <a:sym typeface="Quattrocento Sans"/>
              </a:rPr>
              <a:t>Beer/Cider pods should be sold at $4 each;</a:t>
            </a:r>
            <a:endParaRPr sz="1800">
              <a:latin typeface="Quattrocento Sans"/>
              <a:ea typeface="Quattrocento Sans"/>
              <a:cs typeface="Quattrocento Sans"/>
              <a:sym typeface="Quattrocento Sans"/>
            </a:endParaRPr>
          </a:p>
          <a:p>
            <a:pPr marL="457200" lvl="0" indent="-317500" algn="just" rtl="0">
              <a:lnSpc>
                <a:spcPct val="115000"/>
              </a:lnSpc>
              <a:spcBef>
                <a:spcPts val="0"/>
              </a:spcBef>
              <a:spcAft>
                <a:spcPts val="0"/>
              </a:spcAft>
              <a:buSzPts val="1400"/>
              <a:buFont typeface="Quattrocento Sans"/>
              <a:buChar char="●"/>
            </a:pPr>
            <a:r>
              <a:rPr lang="pt-PT" sz="1800">
                <a:latin typeface="Quattrocento Sans"/>
                <a:ea typeface="Quattrocento Sans"/>
                <a:cs typeface="Quattrocento Sans"/>
                <a:sym typeface="Quattrocento Sans"/>
              </a:rPr>
              <a:t>This is the most expensive price point, but would prove to be the most profitable;</a:t>
            </a:r>
            <a:endParaRPr sz="1800">
              <a:latin typeface="Quattrocento Sans"/>
              <a:ea typeface="Quattrocento Sans"/>
              <a:cs typeface="Quattrocento Sans"/>
              <a:sym typeface="Quattrocento Sans"/>
            </a:endParaRPr>
          </a:p>
          <a:p>
            <a:pPr marL="457200" lvl="0" indent="-317500" algn="just" rtl="0">
              <a:lnSpc>
                <a:spcPct val="115000"/>
              </a:lnSpc>
              <a:spcBef>
                <a:spcPts val="0"/>
              </a:spcBef>
              <a:spcAft>
                <a:spcPts val="0"/>
              </a:spcAft>
              <a:buSzPts val="1400"/>
              <a:buFont typeface="Quattrocento Sans"/>
              <a:buChar char="●"/>
            </a:pPr>
            <a:r>
              <a:rPr lang="pt-PT" sz="1800">
                <a:latin typeface="Quattrocento Sans"/>
                <a:ea typeface="Quattrocento Sans"/>
                <a:cs typeface="Quattrocento Sans"/>
                <a:sym typeface="Quattrocento Sans"/>
              </a:rPr>
              <a:t>People are willing to pay a premium for beer, which counter-intuitive: beer from the same “mother company” can be bought for as low as $0.70 in stores.</a:t>
            </a:r>
            <a:endParaRPr sz="1800">
              <a:latin typeface="Quattrocento Sans"/>
              <a:ea typeface="Quattrocento Sans"/>
              <a:cs typeface="Quattrocento Sans"/>
              <a:sym typeface="Quattrocento Sans"/>
            </a:endParaRPr>
          </a:p>
        </p:txBody>
      </p:sp>
      <p:sp>
        <p:nvSpPr>
          <p:cNvPr id="289" name="Google Shape;289;p3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16</a:t>
            </a:fld>
            <a:endParaRPr/>
          </a:p>
        </p:txBody>
      </p:sp>
      <p:graphicFrame>
        <p:nvGraphicFramePr>
          <p:cNvPr id="290" name="Google Shape;290;p39"/>
          <p:cNvGraphicFramePr/>
          <p:nvPr/>
        </p:nvGraphicFramePr>
        <p:xfrm>
          <a:off x="2443163" y="3307325"/>
          <a:ext cx="4257675" cy="1615123"/>
        </p:xfrm>
        <a:graphic>
          <a:graphicData uri="http://schemas.openxmlformats.org/drawingml/2006/table">
            <a:tbl>
              <a:tblPr>
                <a:noFill/>
                <a:tableStyleId>{B14D762C-FCB2-42ED-B824-9417DAFF31F2}</a:tableStyleId>
              </a:tblPr>
              <a:tblGrid>
                <a:gridCol w="952500">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247650">
                <a:tc gridSpan="4">
                  <a:txBody>
                    <a:bodyPr/>
                    <a:lstStyle/>
                    <a:p>
                      <a:pPr marL="0" lvl="0" indent="0" algn="ctr" rtl="0">
                        <a:lnSpc>
                          <a:spcPct val="115000"/>
                        </a:lnSpc>
                        <a:spcBef>
                          <a:spcPts val="0"/>
                        </a:spcBef>
                        <a:spcAft>
                          <a:spcPts val="0"/>
                        </a:spcAft>
                        <a:buNone/>
                      </a:pPr>
                      <a:r>
                        <a:rPr lang="pt-PT" b="1"/>
                        <a:t>Beer/Cider Pods</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2425">
                <a:tc>
                  <a:txBody>
                    <a:bodyPr/>
                    <a:lstStyle/>
                    <a:p>
                      <a:pPr marL="0" lvl="0" indent="0" algn="ctr" rtl="0">
                        <a:lnSpc>
                          <a:spcPct val="115000"/>
                        </a:lnSpc>
                        <a:spcBef>
                          <a:spcPts val="0"/>
                        </a:spcBef>
                        <a:spcAft>
                          <a:spcPts val="0"/>
                        </a:spcAft>
                        <a:buNone/>
                      </a:pPr>
                      <a:r>
                        <a:rPr lang="pt-PT" sz="1000" b="1"/>
                        <a:t>Price ($)</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Willing to buy (%)</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Production cost ($)</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Profit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pt-PT" sz="1000"/>
                        <a:t>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35.3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1.1</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102.37</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2"/>
                  </a:ext>
                </a:extLst>
              </a:tr>
              <a:tr h="200025">
                <a:tc>
                  <a:txBody>
                    <a:bodyPr/>
                    <a:lstStyle/>
                    <a:p>
                      <a:pPr marL="0" lvl="0" indent="0" algn="ctr" rtl="0">
                        <a:lnSpc>
                          <a:spcPct val="115000"/>
                        </a:lnSpc>
                        <a:spcBef>
                          <a:spcPts val="0"/>
                        </a:spcBef>
                        <a:spcAft>
                          <a:spcPts val="0"/>
                        </a:spcAft>
                        <a:buNone/>
                      </a:pPr>
                      <a:r>
                        <a:rPr lang="pt-PT" sz="1000"/>
                        <a:t>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42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1.1</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79.8</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3"/>
                  </a:ext>
                </a:extLst>
              </a:tr>
              <a:tr h="200025">
                <a:tc>
                  <a:txBody>
                    <a:bodyPr/>
                    <a:lstStyle/>
                    <a:p>
                      <a:pPr marL="0" lvl="0" indent="0" algn="ctr" rtl="0">
                        <a:lnSpc>
                          <a:spcPct val="115000"/>
                        </a:lnSpc>
                        <a:spcBef>
                          <a:spcPts val="0"/>
                        </a:spcBef>
                        <a:spcAft>
                          <a:spcPts val="0"/>
                        </a:spcAft>
                        <a:buNone/>
                      </a:pPr>
                      <a:r>
                        <a:rPr lang="pt-PT" sz="1000"/>
                        <a:t>2.5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44.5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1.1</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62.3</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4"/>
                  </a:ext>
                </a:extLst>
              </a:tr>
              <a:tr h="200025">
                <a:tc>
                  <a:txBody>
                    <a:bodyPr/>
                    <a:lstStyle/>
                    <a:p>
                      <a:pPr marL="0" lvl="0" indent="0" algn="ctr" rtl="0">
                        <a:lnSpc>
                          <a:spcPct val="115000"/>
                        </a:lnSpc>
                        <a:spcBef>
                          <a:spcPts val="0"/>
                        </a:spcBef>
                        <a:spcAft>
                          <a:spcPts val="0"/>
                        </a:spcAft>
                        <a:buNone/>
                      </a:pPr>
                      <a:r>
                        <a:rPr lang="pt-PT" sz="1000"/>
                        <a:t>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51.7</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1.1</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46.53</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5"/>
                  </a:ext>
                </a:extLst>
              </a:tr>
              <a:tr h="200025">
                <a:tc>
                  <a:txBody>
                    <a:bodyPr/>
                    <a:lstStyle/>
                    <a:p>
                      <a:pPr marL="0" lvl="0" indent="0" algn="ctr" rtl="0">
                        <a:lnSpc>
                          <a:spcPct val="115000"/>
                        </a:lnSpc>
                        <a:spcBef>
                          <a:spcPts val="0"/>
                        </a:spcBef>
                        <a:spcAft>
                          <a:spcPts val="0"/>
                        </a:spcAft>
                        <a:buNone/>
                      </a:pPr>
                      <a:r>
                        <a:rPr lang="pt-PT" sz="1000"/>
                        <a:t>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55.1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1.1</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-5.51</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6"/>
                  </a:ext>
                </a:extLst>
              </a:tr>
            </a:tbl>
          </a:graphicData>
        </a:graphic>
      </p:graphicFrame>
      <p:sp>
        <p:nvSpPr>
          <p:cNvPr id="291" name="Google Shape;291;p39"/>
          <p:cNvSpPr txBox="1">
            <a:spLocks noGrp="1"/>
          </p:cNvSpPr>
          <p:nvPr>
            <p:ph type="title"/>
          </p:nvPr>
        </p:nvSpPr>
        <p:spPr>
          <a:xfrm>
            <a:off x="1428350" y="931138"/>
            <a:ext cx="4094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1700">
                <a:highlight>
                  <a:schemeClr val="accent1"/>
                </a:highlight>
              </a:rPr>
              <a:t>How should the devices be priced?</a:t>
            </a:r>
            <a:endParaRPr sz="1700">
              <a:highlight>
                <a:schemeClr val="accent1"/>
              </a:highlight>
            </a:endParaRPr>
          </a:p>
        </p:txBody>
      </p:sp>
      <p:sp>
        <p:nvSpPr>
          <p:cNvPr id="292" name="Google Shape;292;p39"/>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4</a:t>
            </a:r>
            <a:endParaRPr sz="2400">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17</a:t>
            </a:fld>
            <a:endParaRPr/>
          </a:p>
        </p:txBody>
      </p:sp>
      <p:sp>
        <p:nvSpPr>
          <p:cNvPr id="298" name="Google Shape;298;p4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1700">
                <a:highlight>
                  <a:schemeClr val="accent1"/>
                </a:highlight>
              </a:rPr>
              <a:t>How should the devices be priced?</a:t>
            </a:r>
            <a:endParaRPr/>
          </a:p>
        </p:txBody>
      </p:sp>
      <p:sp>
        <p:nvSpPr>
          <p:cNvPr id="299" name="Google Shape;299;p40"/>
          <p:cNvSpPr txBox="1">
            <a:spLocks noGrp="1"/>
          </p:cNvSpPr>
          <p:nvPr>
            <p:ph type="body" idx="1"/>
          </p:nvPr>
        </p:nvSpPr>
        <p:spPr>
          <a:xfrm>
            <a:off x="314075" y="1390100"/>
            <a:ext cx="4259400" cy="1743300"/>
          </a:xfrm>
          <a:prstGeom prst="rect">
            <a:avLst/>
          </a:prstGeom>
        </p:spPr>
        <p:txBody>
          <a:bodyPr spcFirstLastPara="1" wrap="square" lIns="91425" tIns="91425" rIns="91425" bIns="91425" anchor="t" anchorCtr="0">
            <a:spAutoFit/>
          </a:bodyPr>
          <a:lstStyle/>
          <a:p>
            <a:pPr marL="179999" lvl="0" indent="-275249" algn="just" rtl="0">
              <a:lnSpc>
                <a:spcPct val="115000"/>
              </a:lnSpc>
              <a:spcBef>
                <a:spcPts val="600"/>
              </a:spcBef>
              <a:spcAft>
                <a:spcPts val="0"/>
              </a:spcAft>
              <a:buClr>
                <a:schemeClr val="dk1"/>
              </a:buClr>
              <a:buSzPts val="1500"/>
              <a:buFont typeface="Quattrocento Sans"/>
              <a:buChar char="●"/>
            </a:pPr>
            <a:r>
              <a:rPr lang="pt-PT" sz="1500"/>
              <a:t>Non-Alcohol mixer pods should be sold at $2.5 each;</a:t>
            </a:r>
            <a:endParaRPr sz="1500"/>
          </a:p>
          <a:p>
            <a:pPr marL="179999" lvl="0" indent="-275249" algn="just" rtl="0">
              <a:lnSpc>
                <a:spcPct val="115000"/>
              </a:lnSpc>
              <a:spcBef>
                <a:spcPts val="0"/>
              </a:spcBef>
              <a:spcAft>
                <a:spcPts val="0"/>
              </a:spcAft>
              <a:buClr>
                <a:schemeClr val="dk1"/>
              </a:buClr>
              <a:buSzPts val="1500"/>
              <a:buFont typeface="Quattrocento Sans"/>
              <a:buChar char="●"/>
            </a:pPr>
            <a:r>
              <a:rPr lang="pt-PT" sz="1500"/>
              <a:t>This maximizes the profits of the pods sold;</a:t>
            </a:r>
            <a:endParaRPr sz="1500"/>
          </a:p>
          <a:p>
            <a:pPr marL="179999" lvl="0" indent="-275249" algn="just" rtl="0">
              <a:lnSpc>
                <a:spcPct val="115000"/>
              </a:lnSpc>
              <a:spcBef>
                <a:spcPts val="0"/>
              </a:spcBef>
              <a:spcAft>
                <a:spcPts val="0"/>
              </a:spcAft>
              <a:buClr>
                <a:schemeClr val="dk1"/>
              </a:buClr>
              <a:buSzPts val="1500"/>
              <a:buFont typeface="Quattrocento Sans"/>
              <a:buChar char="●"/>
            </a:pPr>
            <a:r>
              <a:rPr lang="pt-PT" sz="1500"/>
              <a:t>There’s a big difference between the percentage of people willing to pay $1 vs. $2 for each pod;</a:t>
            </a:r>
            <a:endParaRPr sz="1600"/>
          </a:p>
        </p:txBody>
      </p:sp>
      <p:sp>
        <p:nvSpPr>
          <p:cNvPr id="300" name="Google Shape;300;p40"/>
          <p:cNvSpPr txBox="1">
            <a:spLocks noGrp="1"/>
          </p:cNvSpPr>
          <p:nvPr>
            <p:ph type="body" idx="2"/>
          </p:nvPr>
        </p:nvSpPr>
        <p:spPr>
          <a:xfrm>
            <a:off x="4762800" y="1331700"/>
            <a:ext cx="4067100" cy="1553100"/>
          </a:xfrm>
          <a:prstGeom prst="rect">
            <a:avLst/>
          </a:prstGeom>
        </p:spPr>
        <p:txBody>
          <a:bodyPr spcFirstLastPara="1" wrap="square" lIns="91425" tIns="91425" rIns="91425" bIns="91425" anchor="t" anchorCtr="0">
            <a:noAutofit/>
          </a:bodyPr>
          <a:lstStyle/>
          <a:p>
            <a:pPr marL="179999" marR="0" lvl="0" indent="-275249" algn="just" rtl="0">
              <a:lnSpc>
                <a:spcPct val="115000"/>
              </a:lnSpc>
              <a:spcBef>
                <a:spcPts val="600"/>
              </a:spcBef>
              <a:spcAft>
                <a:spcPts val="0"/>
              </a:spcAft>
              <a:buClr>
                <a:schemeClr val="dk1"/>
              </a:buClr>
              <a:buSzPts val="1500"/>
              <a:buFont typeface="Quattrocento Sans"/>
              <a:buChar char="●"/>
            </a:pPr>
            <a:r>
              <a:rPr lang="pt-PT" sz="1500"/>
              <a:t>Cocktail pods should be sold at $6 each;</a:t>
            </a:r>
            <a:endParaRPr sz="1500"/>
          </a:p>
          <a:p>
            <a:pPr marL="179999" marR="0" lvl="0" indent="-275249" algn="just" rtl="0">
              <a:lnSpc>
                <a:spcPct val="115000"/>
              </a:lnSpc>
              <a:spcBef>
                <a:spcPts val="0"/>
              </a:spcBef>
              <a:spcAft>
                <a:spcPts val="0"/>
              </a:spcAft>
              <a:buClr>
                <a:schemeClr val="dk1"/>
              </a:buClr>
              <a:buSzPts val="1500"/>
              <a:buFont typeface="Quattrocento Sans"/>
              <a:buChar char="●"/>
            </a:pPr>
            <a:r>
              <a:rPr lang="pt-PT" sz="1500"/>
              <a:t>Once again, the pods should be sold at the highest price to maximize profits;</a:t>
            </a:r>
            <a:endParaRPr sz="1500"/>
          </a:p>
          <a:p>
            <a:pPr marL="179999" marR="0" lvl="0" indent="-275249" algn="just" rtl="0">
              <a:lnSpc>
                <a:spcPct val="115000"/>
              </a:lnSpc>
              <a:spcBef>
                <a:spcPts val="0"/>
              </a:spcBef>
              <a:spcAft>
                <a:spcPts val="0"/>
              </a:spcAft>
              <a:buClr>
                <a:schemeClr val="dk1"/>
              </a:buClr>
              <a:buSzPts val="1500"/>
              <a:buFont typeface="Quattrocento Sans"/>
              <a:buChar char="●"/>
            </a:pPr>
            <a:r>
              <a:rPr lang="pt-PT" sz="1500"/>
              <a:t>As expected, most people are willing to pay a premium for cocktails.</a:t>
            </a:r>
            <a:endParaRPr sz="1800"/>
          </a:p>
          <a:p>
            <a:pPr marL="0" lvl="0" indent="0" algn="l" rtl="0">
              <a:spcBef>
                <a:spcPts val="1000"/>
              </a:spcBef>
              <a:spcAft>
                <a:spcPts val="0"/>
              </a:spcAft>
              <a:buNone/>
            </a:pPr>
            <a:endParaRPr/>
          </a:p>
        </p:txBody>
      </p:sp>
      <p:graphicFrame>
        <p:nvGraphicFramePr>
          <p:cNvPr id="301" name="Google Shape;301;p40"/>
          <p:cNvGraphicFramePr/>
          <p:nvPr/>
        </p:nvGraphicFramePr>
        <p:xfrm>
          <a:off x="506325" y="3127638"/>
          <a:ext cx="4067150" cy="1685898"/>
        </p:xfrm>
        <a:graphic>
          <a:graphicData uri="http://schemas.openxmlformats.org/drawingml/2006/table">
            <a:tbl>
              <a:tblPr>
                <a:noFill/>
                <a:tableStyleId>{B14D762C-FCB2-42ED-B824-9417DAFF31F2}</a:tableStyleId>
              </a:tblPr>
              <a:tblGrid>
                <a:gridCol w="909875">
                  <a:extLst>
                    <a:ext uri="{9D8B030D-6E8A-4147-A177-3AD203B41FA5}">
                      <a16:colId xmlns:a16="http://schemas.microsoft.com/office/drawing/2014/main" val="20000"/>
                    </a:ext>
                  </a:extLst>
                </a:gridCol>
                <a:gridCol w="1082750">
                  <a:extLst>
                    <a:ext uri="{9D8B030D-6E8A-4147-A177-3AD203B41FA5}">
                      <a16:colId xmlns:a16="http://schemas.microsoft.com/office/drawing/2014/main" val="20001"/>
                    </a:ext>
                  </a:extLst>
                </a:gridCol>
                <a:gridCol w="1164650">
                  <a:extLst>
                    <a:ext uri="{9D8B030D-6E8A-4147-A177-3AD203B41FA5}">
                      <a16:colId xmlns:a16="http://schemas.microsoft.com/office/drawing/2014/main" val="20002"/>
                    </a:ext>
                  </a:extLst>
                </a:gridCol>
                <a:gridCol w="909875">
                  <a:extLst>
                    <a:ext uri="{9D8B030D-6E8A-4147-A177-3AD203B41FA5}">
                      <a16:colId xmlns:a16="http://schemas.microsoft.com/office/drawing/2014/main" val="20003"/>
                    </a:ext>
                  </a:extLst>
                </a:gridCol>
              </a:tblGrid>
              <a:tr h="294075">
                <a:tc gridSpan="4">
                  <a:txBody>
                    <a:bodyPr/>
                    <a:lstStyle/>
                    <a:p>
                      <a:pPr marL="0" lvl="0" indent="0" algn="ctr" rtl="0">
                        <a:lnSpc>
                          <a:spcPct val="115000"/>
                        </a:lnSpc>
                        <a:spcBef>
                          <a:spcPts val="0"/>
                        </a:spcBef>
                        <a:spcAft>
                          <a:spcPts val="0"/>
                        </a:spcAft>
                        <a:buNone/>
                      </a:pPr>
                      <a:r>
                        <a:rPr lang="pt-PT" b="1"/>
                        <a:t>Non-Alcohol Mixer Pods</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3925">
                <a:tc>
                  <a:txBody>
                    <a:bodyPr/>
                    <a:lstStyle/>
                    <a:p>
                      <a:pPr marL="0" lvl="0" indent="0" algn="ctr" rtl="0">
                        <a:lnSpc>
                          <a:spcPct val="115000"/>
                        </a:lnSpc>
                        <a:spcBef>
                          <a:spcPts val="0"/>
                        </a:spcBef>
                        <a:spcAft>
                          <a:spcPts val="0"/>
                        </a:spcAft>
                        <a:buNone/>
                      </a:pPr>
                      <a:r>
                        <a:rPr lang="pt-PT" sz="1000" b="1"/>
                        <a:t>Price ($)</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Willing to buy (%)</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Production cost ($)</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Profit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extLst>
                  <a:ext uri="{0D108BD9-81ED-4DB2-BD59-A6C34878D82A}">
                    <a16:rowId xmlns:a16="http://schemas.microsoft.com/office/drawing/2014/main" val="10001"/>
                  </a:ext>
                </a:extLst>
              </a:tr>
              <a:tr h="203625">
                <a:tc>
                  <a:txBody>
                    <a:bodyPr/>
                    <a:lstStyle/>
                    <a:p>
                      <a:pPr marL="0" lvl="0" indent="0" algn="ctr" rtl="0">
                        <a:lnSpc>
                          <a:spcPct val="115000"/>
                        </a:lnSpc>
                        <a:spcBef>
                          <a:spcPts val="0"/>
                        </a:spcBef>
                        <a:spcAft>
                          <a:spcPts val="0"/>
                        </a:spcAft>
                        <a:buNone/>
                      </a:pPr>
                      <a:r>
                        <a:rPr lang="pt-PT" sz="1000"/>
                        <a:t>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7.2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0.95</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21.96</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2"/>
                  </a:ext>
                </a:extLst>
              </a:tr>
              <a:tr h="203625">
                <a:tc>
                  <a:txBody>
                    <a:bodyPr/>
                    <a:lstStyle/>
                    <a:p>
                      <a:pPr marL="0" lvl="0" indent="0" algn="ctr" rtl="0">
                        <a:lnSpc>
                          <a:spcPct val="115000"/>
                        </a:lnSpc>
                        <a:spcBef>
                          <a:spcPts val="0"/>
                        </a:spcBef>
                        <a:spcAft>
                          <a:spcPts val="0"/>
                        </a:spcAft>
                        <a:buNone/>
                      </a:pPr>
                      <a:r>
                        <a:rPr lang="pt-PT" sz="1000"/>
                        <a:t>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15.2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0.95</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31.16</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3"/>
                  </a:ext>
                </a:extLst>
              </a:tr>
              <a:tr h="203625">
                <a:tc>
                  <a:txBody>
                    <a:bodyPr/>
                    <a:lstStyle/>
                    <a:p>
                      <a:pPr marL="0" lvl="0" indent="0" algn="ctr" rtl="0">
                        <a:lnSpc>
                          <a:spcPct val="115000"/>
                        </a:lnSpc>
                        <a:spcBef>
                          <a:spcPts val="0"/>
                        </a:spcBef>
                        <a:spcAft>
                          <a:spcPts val="0"/>
                        </a:spcAft>
                        <a:buNone/>
                      </a:pPr>
                      <a:r>
                        <a:rPr lang="pt-PT" sz="1000"/>
                        <a:t>2.5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21.6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0.95</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33.48</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4"/>
                  </a:ext>
                </a:extLst>
              </a:tr>
              <a:tr h="203625">
                <a:tc>
                  <a:txBody>
                    <a:bodyPr/>
                    <a:lstStyle/>
                    <a:p>
                      <a:pPr marL="0" lvl="0" indent="0" algn="ctr" rtl="0">
                        <a:lnSpc>
                          <a:spcPct val="115000"/>
                        </a:lnSpc>
                        <a:spcBef>
                          <a:spcPts val="0"/>
                        </a:spcBef>
                        <a:spcAft>
                          <a:spcPts val="0"/>
                        </a:spcAft>
                        <a:buNone/>
                      </a:pPr>
                      <a:r>
                        <a:rPr lang="pt-PT" sz="1000"/>
                        <a:t>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31.8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0.95</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33.39</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5"/>
                  </a:ext>
                </a:extLst>
              </a:tr>
              <a:tr h="203625">
                <a:tc>
                  <a:txBody>
                    <a:bodyPr/>
                    <a:lstStyle/>
                    <a:p>
                      <a:pPr marL="0" lvl="0" indent="0" algn="ctr" rtl="0">
                        <a:lnSpc>
                          <a:spcPct val="115000"/>
                        </a:lnSpc>
                        <a:spcBef>
                          <a:spcPts val="0"/>
                        </a:spcBef>
                        <a:spcAft>
                          <a:spcPts val="0"/>
                        </a:spcAft>
                        <a:buNone/>
                      </a:pPr>
                      <a:r>
                        <a:rPr lang="pt-PT" sz="1000"/>
                        <a:t>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72.7</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0.95</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3.635</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6"/>
                  </a:ext>
                </a:extLst>
              </a:tr>
            </a:tbl>
          </a:graphicData>
        </a:graphic>
      </p:graphicFrame>
      <p:graphicFrame>
        <p:nvGraphicFramePr>
          <p:cNvPr id="302" name="Google Shape;302;p40"/>
          <p:cNvGraphicFramePr/>
          <p:nvPr/>
        </p:nvGraphicFramePr>
        <p:xfrm>
          <a:off x="4857163" y="3027025"/>
          <a:ext cx="3878375" cy="1826899"/>
        </p:xfrm>
        <a:graphic>
          <a:graphicData uri="http://schemas.openxmlformats.org/drawingml/2006/table">
            <a:tbl>
              <a:tblPr>
                <a:noFill/>
                <a:tableStyleId>{B14D762C-FCB2-42ED-B824-9417DAFF31F2}</a:tableStyleId>
              </a:tblPr>
              <a:tblGrid>
                <a:gridCol w="908300">
                  <a:extLst>
                    <a:ext uri="{9D8B030D-6E8A-4147-A177-3AD203B41FA5}">
                      <a16:colId xmlns:a16="http://schemas.microsoft.com/office/drawing/2014/main" val="20000"/>
                    </a:ext>
                  </a:extLst>
                </a:gridCol>
                <a:gridCol w="1080850">
                  <a:extLst>
                    <a:ext uri="{9D8B030D-6E8A-4147-A177-3AD203B41FA5}">
                      <a16:colId xmlns:a16="http://schemas.microsoft.com/office/drawing/2014/main" val="20001"/>
                    </a:ext>
                  </a:extLst>
                </a:gridCol>
                <a:gridCol w="980925">
                  <a:extLst>
                    <a:ext uri="{9D8B030D-6E8A-4147-A177-3AD203B41FA5}">
                      <a16:colId xmlns:a16="http://schemas.microsoft.com/office/drawing/2014/main" val="20002"/>
                    </a:ext>
                  </a:extLst>
                </a:gridCol>
                <a:gridCol w="908300">
                  <a:extLst>
                    <a:ext uri="{9D8B030D-6E8A-4147-A177-3AD203B41FA5}">
                      <a16:colId xmlns:a16="http://schemas.microsoft.com/office/drawing/2014/main" val="20003"/>
                    </a:ext>
                  </a:extLst>
                </a:gridCol>
              </a:tblGrid>
              <a:tr h="255875">
                <a:tc gridSpan="4">
                  <a:txBody>
                    <a:bodyPr/>
                    <a:lstStyle/>
                    <a:p>
                      <a:pPr marL="0" lvl="0" indent="0" algn="ctr" rtl="0">
                        <a:lnSpc>
                          <a:spcPct val="115000"/>
                        </a:lnSpc>
                        <a:spcBef>
                          <a:spcPts val="0"/>
                        </a:spcBef>
                        <a:spcAft>
                          <a:spcPts val="0"/>
                        </a:spcAft>
                        <a:buNone/>
                      </a:pPr>
                      <a:r>
                        <a:rPr lang="pt-PT" b="1"/>
                        <a:t>Cocktail Pods</a:t>
                      </a:r>
                      <a:endParaRPr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1150">
                <a:tc>
                  <a:txBody>
                    <a:bodyPr/>
                    <a:lstStyle/>
                    <a:p>
                      <a:pPr marL="0" lvl="0" indent="0" algn="ctr" rtl="0">
                        <a:lnSpc>
                          <a:spcPct val="115000"/>
                        </a:lnSpc>
                        <a:spcBef>
                          <a:spcPts val="0"/>
                        </a:spcBef>
                        <a:spcAft>
                          <a:spcPts val="0"/>
                        </a:spcAft>
                        <a:buNone/>
                      </a:pPr>
                      <a:r>
                        <a:rPr lang="pt-PT" sz="1000" b="1"/>
                        <a:t>Price</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Willing to buy (%)</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Production cost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tc>
                  <a:txBody>
                    <a:bodyPr/>
                    <a:lstStyle/>
                    <a:p>
                      <a:pPr marL="0" lvl="0" indent="0" algn="ctr" rtl="0">
                        <a:lnSpc>
                          <a:spcPct val="115000"/>
                        </a:lnSpc>
                        <a:spcBef>
                          <a:spcPts val="0"/>
                        </a:spcBef>
                        <a:spcAft>
                          <a:spcPts val="0"/>
                        </a:spcAft>
                        <a:buNone/>
                      </a:pPr>
                      <a:r>
                        <a:rPr lang="pt-PT" sz="1000" b="1"/>
                        <a:t>Profit</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BBC04"/>
                    </a:solidFill>
                  </a:tcPr>
                </a:tc>
                <a:extLst>
                  <a:ext uri="{0D108BD9-81ED-4DB2-BD59-A6C34878D82A}">
                    <a16:rowId xmlns:a16="http://schemas.microsoft.com/office/drawing/2014/main" val="10001"/>
                  </a:ext>
                </a:extLst>
              </a:tr>
              <a:tr h="187625">
                <a:tc>
                  <a:txBody>
                    <a:bodyPr/>
                    <a:lstStyle/>
                    <a:p>
                      <a:pPr marL="0" lvl="0" indent="0" algn="ctr" rtl="0">
                        <a:lnSpc>
                          <a:spcPct val="115000"/>
                        </a:lnSpc>
                        <a:spcBef>
                          <a:spcPts val="0"/>
                        </a:spcBef>
                        <a:spcAft>
                          <a:spcPts val="0"/>
                        </a:spcAft>
                        <a:buNone/>
                      </a:pPr>
                      <a:r>
                        <a:rPr lang="pt-PT" sz="1000"/>
                        <a:t>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39.1</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1.2</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187.68</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2"/>
                  </a:ext>
                </a:extLst>
              </a:tr>
              <a:tr h="187625">
                <a:tc>
                  <a:txBody>
                    <a:bodyPr/>
                    <a:lstStyle/>
                    <a:p>
                      <a:pPr marL="0" lvl="0" indent="0" algn="ctr" rtl="0">
                        <a:lnSpc>
                          <a:spcPct val="115000"/>
                        </a:lnSpc>
                        <a:spcBef>
                          <a:spcPts val="0"/>
                        </a:spcBef>
                        <a:spcAft>
                          <a:spcPts val="0"/>
                        </a:spcAft>
                        <a:buNone/>
                      </a:pPr>
                      <a:r>
                        <a:rPr lang="pt-PT" sz="1000"/>
                        <a:t>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45.5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1.2</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172.9</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3"/>
                  </a:ext>
                </a:extLst>
              </a:tr>
              <a:tr h="187625">
                <a:tc>
                  <a:txBody>
                    <a:bodyPr/>
                    <a:lstStyle/>
                    <a:p>
                      <a:pPr marL="0" lvl="0" indent="0" algn="ctr" rtl="0">
                        <a:lnSpc>
                          <a:spcPct val="115000"/>
                        </a:lnSpc>
                        <a:spcBef>
                          <a:spcPts val="0"/>
                        </a:spcBef>
                        <a:spcAft>
                          <a:spcPts val="0"/>
                        </a:spcAft>
                        <a:buNone/>
                      </a:pPr>
                      <a:r>
                        <a:rPr lang="pt-PT" sz="1000"/>
                        <a:t>4.5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46</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1.2</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151.8</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4"/>
                  </a:ext>
                </a:extLst>
              </a:tr>
              <a:tr h="187625">
                <a:tc>
                  <a:txBody>
                    <a:bodyPr/>
                    <a:lstStyle/>
                    <a:p>
                      <a:pPr marL="0" lvl="0" indent="0" algn="ctr" rtl="0">
                        <a:lnSpc>
                          <a:spcPct val="115000"/>
                        </a:lnSpc>
                        <a:spcBef>
                          <a:spcPts val="0"/>
                        </a:spcBef>
                        <a:spcAft>
                          <a:spcPts val="0"/>
                        </a:spcAft>
                        <a:buNone/>
                      </a:pPr>
                      <a:r>
                        <a:rPr lang="pt-PT" sz="1000"/>
                        <a:t>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51.5</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1.2</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144.2</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5"/>
                  </a:ext>
                </a:extLst>
              </a:tr>
              <a:tr h="187625">
                <a:tc>
                  <a:txBody>
                    <a:bodyPr/>
                    <a:lstStyle/>
                    <a:p>
                      <a:pPr marL="0" lvl="0" indent="0" algn="ctr" rtl="0">
                        <a:lnSpc>
                          <a:spcPct val="115000"/>
                        </a:lnSpc>
                        <a:spcBef>
                          <a:spcPts val="0"/>
                        </a:spcBef>
                        <a:spcAft>
                          <a:spcPts val="0"/>
                        </a:spcAft>
                        <a:buNone/>
                      </a:pPr>
                      <a:r>
                        <a:rPr lang="pt-PT" sz="1000"/>
                        <a:t>3</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57.4</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1.2</a:t>
                      </a:r>
                      <a:endParaRPr sz="10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103.32</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6"/>
                  </a:ext>
                </a:extLst>
              </a:tr>
              <a:tr h="187625">
                <a:tc>
                  <a:txBody>
                    <a:bodyPr/>
                    <a:lstStyle/>
                    <a:p>
                      <a:pPr marL="0" lvl="0" indent="0" algn="ctr" rtl="0">
                        <a:lnSpc>
                          <a:spcPct val="115000"/>
                        </a:lnSpc>
                        <a:spcBef>
                          <a:spcPts val="0"/>
                        </a:spcBef>
                        <a:spcAft>
                          <a:spcPts val="0"/>
                        </a:spcAft>
                        <a:buNone/>
                      </a:pPr>
                      <a:r>
                        <a:rPr lang="pt-PT" sz="1000"/>
                        <a:t>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72.8</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a:t>1.2</a:t>
                      </a:r>
                      <a:endParaRPr sz="1000"/>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pt-PT" sz="1000" b="1"/>
                        <a:t>58.24</a:t>
                      </a:r>
                      <a:endParaRPr sz="10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7"/>
                  </a:ext>
                </a:extLst>
              </a:tr>
            </a:tbl>
          </a:graphicData>
        </a:graphic>
      </p:graphicFrame>
      <p:sp>
        <p:nvSpPr>
          <p:cNvPr id="303" name="Google Shape;303;p40"/>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4</a:t>
            </a:r>
            <a:endParaRPr sz="2400">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1381250" y="896100"/>
            <a:ext cx="45282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pt-PT" sz="1700">
                <a:highlight>
                  <a:schemeClr val="accent1"/>
                </a:highlight>
              </a:rPr>
              <a:t>Will Drinkworks be the next billion-dollar opportunity of Keurig and AB InBev?</a:t>
            </a:r>
            <a:endParaRPr/>
          </a:p>
        </p:txBody>
      </p:sp>
      <p:sp>
        <p:nvSpPr>
          <p:cNvPr id="309" name="Google Shape;309;p4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18</a:t>
            </a:fld>
            <a:endParaRPr/>
          </a:p>
        </p:txBody>
      </p:sp>
      <p:sp>
        <p:nvSpPr>
          <p:cNvPr id="310" name="Google Shape;310;p41"/>
          <p:cNvSpPr txBox="1"/>
          <p:nvPr/>
        </p:nvSpPr>
        <p:spPr>
          <a:xfrm>
            <a:off x="2239200" y="1331700"/>
            <a:ext cx="4665600" cy="5541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Clr>
                <a:schemeClr val="dk1"/>
              </a:buClr>
              <a:buSzPts val="1100"/>
              <a:buFont typeface="Arial"/>
              <a:buNone/>
            </a:pPr>
            <a:r>
              <a:rPr lang="pt-PT" sz="2400" dirty="0">
                <a:solidFill>
                  <a:schemeClr val="dk1"/>
                </a:solidFill>
                <a:highlight>
                  <a:schemeClr val="accent1"/>
                </a:highlight>
                <a:latin typeface="Amatic SC"/>
                <a:ea typeface="Amatic SC"/>
                <a:cs typeface="Amatic SC"/>
                <a:sym typeface="Amatic SC"/>
              </a:rPr>
              <a:t>We </a:t>
            </a:r>
            <a:r>
              <a:rPr lang="pt-PT" sz="2400" b="1" dirty="0">
                <a:solidFill>
                  <a:schemeClr val="dk1"/>
                </a:solidFill>
                <a:highlight>
                  <a:schemeClr val="accent1"/>
                </a:highlight>
                <a:latin typeface="Amatic SC"/>
                <a:ea typeface="Amatic SC"/>
                <a:cs typeface="Amatic SC"/>
                <a:sym typeface="Amatic SC"/>
              </a:rPr>
              <a:t>don’t believe</a:t>
            </a:r>
            <a:r>
              <a:rPr lang="pt-PT" sz="2400" dirty="0">
                <a:solidFill>
                  <a:schemeClr val="dk1"/>
                </a:solidFill>
                <a:highlight>
                  <a:schemeClr val="accent1"/>
                </a:highlight>
                <a:latin typeface="Amatic SC"/>
                <a:ea typeface="Amatic SC"/>
                <a:cs typeface="Amatic SC"/>
                <a:sym typeface="Amatic SC"/>
              </a:rPr>
              <a:t> </a:t>
            </a:r>
            <a:r>
              <a:rPr lang="pt-PT" sz="2400" i="1" dirty="0">
                <a:solidFill>
                  <a:schemeClr val="dk1"/>
                </a:solidFill>
                <a:highlight>
                  <a:schemeClr val="accent1"/>
                </a:highlight>
                <a:latin typeface="Amatic SC"/>
                <a:ea typeface="Amatic SC"/>
                <a:cs typeface="Amatic SC"/>
                <a:sym typeface="Amatic SC"/>
              </a:rPr>
              <a:t>Drinkworks</a:t>
            </a:r>
            <a:r>
              <a:rPr lang="pt-PT" sz="2400" dirty="0">
                <a:solidFill>
                  <a:schemeClr val="dk1"/>
                </a:solidFill>
                <a:highlight>
                  <a:schemeClr val="accent1"/>
                </a:highlight>
                <a:latin typeface="Amatic SC"/>
                <a:ea typeface="Amatic SC"/>
                <a:cs typeface="Amatic SC"/>
                <a:sym typeface="Amatic SC"/>
              </a:rPr>
              <a:t> will be </a:t>
            </a:r>
            <a:r>
              <a:rPr lang="pt-PT" sz="2400" b="1" dirty="0">
                <a:solidFill>
                  <a:schemeClr val="dk1"/>
                </a:solidFill>
                <a:highlight>
                  <a:schemeClr val="accent1"/>
                </a:highlight>
                <a:latin typeface="Amatic SC"/>
                <a:ea typeface="Amatic SC"/>
                <a:cs typeface="Amatic SC"/>
                <a:sym typeface="Amatic SC"/>
              </a:rPr>
              <a:t>successful</a:t>
            </a:r>
            <a:endParaRPr sz="2000" b="1" dirty="0">
              <a:highlight>
                <a:schemeClr val="accent1"/>
              </a:highlight>
              <a:latin typeface="Amatic SC"/>
              <a:ea typeface="Amatic SC"/>
              <a:cs typeface="Amatic SC"/>
              <a:sym typeface="Amatic SC"/>
            </a:endParaRPr>
          </a:p>
        </p:txBody>
      </p:sp>
      <p:sp>
        <p:nvSpPr>
          <p:cNvPr id="311" name="Google Shape;311;p41"/>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5</a:t>
            </a:r>
            <a:endParaRPr sz="2400">
              <a:latin typeface="Lora"/>
              <a:ea typeface="Lora"/>
              <a:cs typeface="Lora"/>
              <a:sym typeface="Lora"/>
            </a:endParaRPr>
          </a:p>
        </p:txBody>
      </p:sp>
      <p:sp>
        <p:nvSpPr>
          <p:cNvPr id="312" name="Google Shape;312;p41"/>
          <p:cNvSpPr txBox="1">
            <a:spLocks noGrp="1"/>
          </p:cNvSpPr>
          <p:nvPr>
            <p:ph type="body" idx="1"/>
          </p:nvPr>
        </p:nvSpPr>
        <p:spPr>
          <a:xfrm>
            <a:off x="438000" y="1690906"/>
            <a:ext cx="8268000" cy="33597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600"/>
              </a:spcBef>
              <a:spcAft>
                <a:spcPts val="0"/>
              </a:spcAft>
              <a:buClr>
                <a:schemeClr val="dk1"/>
              </a:buClr>
              <a:buSzPts val="1400"/>
              <a:buChar char="●"/>
            </a:pPr>
            <a:r>
              <a:rPr lang="pt-PT" sz="1800" i="1" dirty="0"/>
              <a:t>Bartesian</a:t>
            </a:r>
            <a:r>
              <a:rPr lang="pt-PT" sz="1800" dirty="0"/>
              <a:t>, its direct competitor, is basically the same product, and it already well established.</a:t>
            </a:r>
            <a:endParaRPr sz="1800" dirty="0"/>
          </a:p>
          <a:p>
            <a:pPr marL="457200" lvl="0" indent="-317500" algn="l" rtl="0">
              <a:lnSpc>
                <a:spcPct val="150000"/>
              </a:lnSpc>
              <a:spcBef>
                <a:spcPts val="0"/>
              </a:spcBef>
              <a:spcAft>
                <a:spcPts val="0"/>
              </a:spcAft>
              <a:buClr>
                <a:schemeClr val="dk1"/>
              </a:buClr>
              <a:buSzPts val="1400"/>
              <a:buChar char="●"/>
            </a:pPr>
            <a:r>
              <a:rPr lang="pt-PT" sz="1800" dirty="0"/>
              <a:t>The target market doesn’t seem interested enough;</a:t>
            </a:r>
            <a:endParaRPr sz="1800" dirty="0"/>
          </a:p>
          <a:p>
            <a:pPr marL="457200" lvl="0" indent="-317500" algn="l" rtl="0">
              <a:lnSpc>
                <a:spcPct val="150000"/>
              </a:lnSpc>
              <a:spcBef>
                <a:spcPts val="0"/>
              </a:spcBef>
              <a:spcAft>
                <a:spcPts val="0"/>
              </a:spcAft>
              <a:buClr>
                <a:schemeClr val="dk1"/>
              </a:buClr>
              <a:buSzPts val="1400"/>
              <a:buChar char="●"/>
            </a:pPr>
            <a:r>
              <a:rPr lang="pt-PT" sz="1800" dirty="0"/>
              <a:t>The price of the machines is too high for what the most interested customers are willing to pay;</a:t>
            </a:r>
            <a:endParaRPr sz="1800" dirty="0"/>
          </a:p>
          <a:p>
            <a:pPr marL="457200" lvl="0" indent="-317500" algn="l" rtl="0">
              <a:lnSpc>
                <a:spcPct val="150000"/>
              </a:lnSpc>
              <a:spcBef>
                <a:spcPts val="0"/>
              </a:spcBef>
              <a:spcAft>
                <a:spcPts val="0"/>
              </a:spcAft>
              <a:buClr>
                <a:schemeClr val="dk1"/>
              </a:buClr>
              <a:buSzPts val="1400"/>
              <a:buChar char="●"/>
            </a:pPr>
            <a:r>
              <a:rPr lang="pt-PT" sz="1800" dirty="0"/>
              <a:t>The audience is too </a:t>
            </a:r>
            <a:r>
              <a:rPr lang="pt-PT" sz="1800" i="1" dirty="0"/>
              <a:t>niche</a:t>
            </a:r>
            <a:r>
              <a:rPr lang="pt-PT" sz="1800" dirty="0"/>
              <a:t>;</a:t>
            </a:r>
          </a:p>
          <a:p>
            <a:pPr marL="457200" lvl="0" indent="-317500" algn="l" rtl="0">
              <a:lnSpc>
                <a:spcPct val="150000"/>
              </a:lnSpc>
              <a:spcBef>
                <a:spcPts val="0"/>
              </a:spcBef>
              <a:spcAft>
                <a:spcPts val="0"/>
              </a:spcAft>
              <a:buClr>
                <a:schemeClr val="dk1"/>
              </a:buClr>
              <a:buSzPts val="1400"/>
              <a:buChar char="●"/>
            </a:pPr>
            <a:r>
              <a:rPr lang="pt-PT" sz="1800" dirty="0"/>
              <a:t>Low profit margins, high distribution costs (at least 15-25%), heavy taxes on alcohol sale/production/distribution;</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pt-PT" sz="1600">
                <a:highlight>
                  <a:schemeClr val="accent1"/>
                </a:highlight>
              </a:rPr>
              <a:t>What are the risk and opportunities and how to address them?</a:t>
            </a:r>
            <a:endParaRPr sz="1600"/>
          </a:p>
        </p:txBody>
      </p:sp>
      <p:sp>
        <p:nvSpPr>
          <p:cNvPr id="318" name="Google Shape;318;p4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19</a:t>
            </a:fld>
            <a:endParaRPr/>
          </a:p>
        </p:txBody>
      </p:sp>
      <p:sp>
        <p:nvSpPr>
          <p:cNvPr id="319" name="Google Shape;319;p42"/>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5</a:t>
            </a:r>
            <a:endParaRPr sz="2400">
              <a:latin typeface="Lora"/>
              <a:ea typeface="Lora"/>
              <a:cs typeface="Lora"/>
              <a:sym typeface="Lora"/>
            </a:endParaRPr>
          </a:p>
        </p:txBody>
      </p:sp>
      <p:graphicFrame>
        <p:nvGraphicFramePr>
          <p:cNvPr id="320" name="Google Shape;320;p42"/>
          <p:cNvGraphicFramePr/>
          <p:nvPr/>
        </p:nvGraphicFramePr>
        <p:xfrm>
          <a:off x="740963" y="1517475"/>
          <a:ext cx="7662025" cy="1584840"/>
        </p:xfrm>
        <a:graphic>
          <a:graphicData uri="http://schemas.openxmlformats.org/drawingml/2006/table">
            <a:tbl>
              <a:tblPr>
                <a:noFill/>
                <a:tableStyleId>{7FF05CFD-0A94-4494-8824-86D437A4A1C7}</a:tableStyleId>
              </a:tblPr>
              <a:tblGrid>
                <a:gridCol w="2747825">
                  <a:extLst>
                    <a:ext uri="{9D8B030D-6E8A-4147-A177-3AD203B41FA5}">
                      <a16:colId xmlns:a16="http://schemas.microsoft.com/office/drawing/2014/main" val="20000"/>
                    </a:ext>
                  </a:extLst>
                </a:gridCol>
                <a:gridCol w="4914200">
                  <a:extLst>
                    <a:ext uri="{9D8B030D-6E8A-4147-A177-3AD203B41FA5}">
                      <a16:colId xmlns:a16="http://schemas.microsoft.com/office/drawing/2014/main" val="20001"/>
                    </a:ext>
                  </a:extLst>
                </a:gridCol>
              </a:tblGrid>
              <a:tr h="372050">
                <a:tc>
                  <a:txBody>
                    <a:bodyPr/>
                    <a:lstStyle/>
                    <a:p>
                      <a:pPr marL="0" lvl="0" indent="0" algn="ctr" rtl="0">
                        <a:spcBef>
                          <a:spcPts val="0"/>
                        </a:spcBef>
                        <a:spcAft>
                          <a:spcPts val="0"/>
                        </a:spcAft>
                        <a:buNone/>
                      </a:pPr>
                      <a:r>
                        <a:rPr lang="pt-PT" b="1"/>
                        <a:t>Opportunities</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BBC04"/>
                    </a:solidFill>
                  </a:tcPr>
                </a:tc>
                <a:tc>
                  <a:txBody>
                    <a:bodyPr/>
                    <a:lstStyle/>
                    <a:p>
                      <a:pPr marL="0" lvl="0" indent="0" algn="ctr" rtl="0">
                        <a:spcBef>
                          <a:spcPts val="0"/>
                        </a:spcBef>
                        <a:spcAft>
                          <a:spcPts val="0"/>
                        </a:spcAft>
                        <a:buNone/>
                      </a:pPr>
                      <a:r>
                        <a:rPr lang="pt-PT" b="1"/>
                        <a:t>How to address</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BBC04"/>
                    </a:solidFill>
                  </a:tcPr>
                </a:tc>
                <a:extLst>
                  <a:ext uri="{0D108BD9-81ED-4DB2-BD59-A6C34878D82A}">
                    <a16:rowId xmlns:a16="http://schemas.microsoft.com/office/drawing/2014/main" val="10000"/>
                  </a:ext>
                </a:extLst>
              </a:tr>
              <a:tr h="372050">
                <a:tc>
                  <a:txBody>
                    <a:bodyPr/>
                    <a:lstStyle/>
                    <a:p>
                      <a:pPr marL="0" lvl="0" indent="0" algn="l" rtl="0">
                        <a:spcBef>
                          <a:spcPts val="0"/>
                        </a:spcBef>
                        <a:spcAft>
                          <a:spcPts val="0"/>
                        </a:spcAft>
                        <a:buNone/>
                      </a:pPr>
                      <a:r>
                        <a:rPr lang="pt-PT"/>
                        <a:t>Variety of drinks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pt-PT"/>
                        <a:t>Sell pods from other brands (partnerships)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2050">
                <a:tc>
                  <a:txBody>
                    <a:bodyPr/>
                    <a:lstStyle/>
                    <a:p>
                      <a:pPr marL="0" lvl="0" indent="0" algn="l" rtl="0">
                        <a:spcBef>
                          <a:spcPts val="0"/>
                        </a:spcBef>
                        <a:spcAft>
                          <a:spcPts val="0"/>
                        </a:spcAft>
                        <a:buNone/>
                      </a:pPr>
                      <a:r>
                        <a:rPr lang="pt-PT"/>
                        <a:t>Cheaper distribution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pt-PT"/>
                        <a:t>Pods are smaller and lighter; easier to transport in mass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2050">
                <a:tc>
                  <a:txBody>
                    <a:bodyPr/>
                    <a:lstStyle/>
                    <a:p>
                      <a:pPr marL="0" lvl="0" indent="0" algn="l" rtl="0">
                        <a:spcBef>
                          <a:spcPts val="0"/>
                        </a:spcBef>
                        <a:spcAft>
                          <a:spcPts val="0"/>
                        </a:spcAft>
                        <a:buNone/>
                      </a:pPr>
                      <a:r>
                        <a:rPr lang="pt-PT"/>
                        <a:t>Beer market leader connection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pt-PT"/>
                        <a:t>Market the association</a:t>
                      </a:r>
                      <a:r>
                        <a:rPr lang="pt-PT">
                          <a:solidFill>
                            <a:schemeClr val="dk1"/>
                          </a:solidFill>
                          <a:latin typeface="Quattrocento Sans"/>
                          <a:ea typeface="Quattrocento Sans"/>
                          <a:cs typeface="Quattrocento Sans"/>
                          <a:sym typeface="Quattrocento Sans"/>
                        </a:rPr>
                        <a:t> with the </a:t>
                      </a:r>
                      <a:r>
                        <a:rPr lang="pt-PT" i="1">
                          <a:solidFill>
                            <a:schemeClr val="dk1"/>
                          </a:solidFill>
                          <a:latin typeface="Quattrocento Sans"/>
                          <a:ea typeface="Quattrocento Sans"/>
                          <a:cs typeface="Quattrocento Sans"/>
                          <a:sym typeface="Quattrocento Sans"/>
                        </a:rPr>
                        <a:t>KDP</a:t>
                      </a:r>
                      <a:r>
                        <a:rPr lang="pt-PT">
                          <a:solidFill>
                            <a:schemeClr val="dk1"/>
                          </a:solidFill>
                          <a:latin typeface="Quattrocento Sans"/>
                          <a:ea typeface="Quattrocento Sans"/>
                          <a:cs typeface="Quattrocento Sans"/>
                          <a:sym typeface="Quattrocento Sans"/>
                        </a:rPr>
                        <a:t> and </a:t>
                      </a:r>
                      <a:r>
                        <a:rPr lang="pt-PT" i="1">
                          <a:solidFill>
                            <a:schemeClr val="dk1"/>
                          </a:solidFill>
                          <a:latin typeface="Quattrocento Sans"/>
                          <a:ea typeface="Quattrocento Sans"/>
                          <a:cs typeface="Quattrocento Sans"/>
                          <a:sym typeface="Quattrocento Sans"/>
                        </a:rPr>
                        <a:t>AB InBev</a:t>
                      </a:r>
                      <a:r>
                        <a:rPr lang="pt-PT">
                          <a:solidFill>
                            <a:schemeClr val="dk1"/>
                          </a:solidFill>
                          <a:latin typeface="Quattrocento Sans"/>
                          <a:ea typeface="Quattrocento Sans"/>
                          <a:cs typeface="Quattrocento Sans"/>
                          <a:sym typeface="Quattrocento Sans"/>
                        </a:rPr>
                        <a:t> brands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321" name="Google Shape;321;p42"/>
          <p:cNvGraphicFramePr/>
          <p:nvPr/>
        </p:nvGraphicFramePr>
        <p:xfrm>
          <a:off x="740975" y="3281815"/>
          <a:ext cx="7662025" cy="1623955"/>
        </p:xfrm>
        <a:graphic>
          <a:graphicData uri="http://schemas.openxmlformats.org/drawingml/2006/table">
            <a:tbl>
              <a:tblPr>
                <a:noFill/>
                <a:tableStyleId>{7FF05CFD-0A94-4494-8824-86D437A4A1C7}</a:tableStyleId>
              </a:tblPr>
              <a:tblGrid>
                <a:gridCol w="2747825">
                  <a:extLst>
                    <a:ext uri="{9D8B030D-6E8A-4147-A177-3AD203B41FA5}">
                      <a16:colId xmlns:a16="http://schemas.microsoft.com/office/drawing/2014/main" val="20000"/>
                    </a:ext>
                  </a:extLst>
                </a:gridCol>
                <a:gridCol w="49142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pt-PT" b="1"/>
                        <a:t>Risks</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BBC04"/>
                    </a:solidFill>
                  </a:tcPr>
                </a:tc>
                <a:tc>
                  <a:txBody>
                    <a:bodyPr/>
                    <a:lstStyle/>
                    <a:p>
                      <a:pPr marL="0" lvl="0" indent="0" algn="ctr" rtl="0">
                        <a:spcBef>
                          <a:spcPts val="0"/>
                        </a:spcBef>
                        <a:spcAft>
                          <a:spcPts val="0"/>
                        </a:spcAft>
                        <a:buNone/>
                      </a:pPr>
                      <a:r>
                        <a:rPr lang="pt-PT" b="1"/>
                        <a:t>How to address</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BBC04"/>
                    </a:solidFill>
                  </a:tcPr>
                </a:tc>
                <a:extLst>
                  <a:ext uri="{0D108BD9-81ED-4DB2-BD59-A6C34878D82A}">
                    <a16:rowId xmlns:a16="http://schemas.microsoft.com/office/drawing/2014/main" val="10000"/>
                  </a:ext>
                </a:extLst>
              </a:tr>
              <a:tr h="435325">
                <a:tc>
                  <a:txBody>
                    <a:bodyPr/>
                    <a:lstStyle/>
                    <a:p>
                      <a:pPr marL="0" lvl="0" indent="0" algn="l" rtl="0">
                        <a:spcBef>
                          <a:spcPts val="0"/>
                        </a:spcBef>
                        <a:spcAft>
                          <a:spcPts val="0"/>
                        </a:spcAft>
                        <a:buNone/>
                      </a:pPr>
                      <a:r>
                        <a:rPr lang="pt-PT"/>
                        <a:t>Expensive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600"/>
                        </a:spcBef>
                        <a:spcAft>
                          <a:spcPts val="0"/>
                        </a:spcAft>
                        <a:buNone/>
                      </a:pPr>
                      <a:r>
                        <a:rPr lang="pt-PT">
                          <a:solidFill>
                            <a:schemeClr val="dk1"/>
                          </a:solidFill>
                        </a:rPr>
                        <a:t>Product versions and pod subscription plans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pt-PT"/>
                        <a:t>Niche market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pt-PT"/>
                        <a:t>Invest in alternative pods (</a:t>
                      </a:r>
                      <a:r>
                        <a:rPr lang="pt-PT" b="1"/>
                        <a:t>non-cocktail pods</a:t>
                      </a:r>
                      <a:r>
                        <a:rPr lang="pt-PT"/>
                        <a: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pt-PT"/>
                        <a:t>Machine inconveniences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pt-PT"/>
                        <a:t>Focus in making the product </a:t>
                      </a:r>
                      <a:r>
                        <a:rPr lang="pt-PT" b="1"/>
                        <a:t>good</a:t>
                      </a:r>
                      <a:r>
                        <a:rPr lang="pt-PT"/>
                        <a:t> instead of </a:t>
                      </a:r>
                      <a:r>
                        <a:rPr lang="pt-PT" b="1"/>
                        <a:t>feature-rich</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a:t>Case study introduction</a:t>
            </a:r>
            <a:endParaRPr/>
          </a:p>
        </p:txBody>
      </p:sp>
      <p:sp>
        <p:nvSpPr>
          <p:cNvPr id="138" name="Google Shape;138;p25"/>
          <p:cNvSpPr txBox="1">
            <a:spLocks noGrp="1"/>
          </p:cNvSpPr>
          <p:nvPr>
            <p:ph type="body" idx="1"/>
          </p:nvPr>
        </p:nvSpPr>
        <p:spPr>
          <a:xfrm>
            <a:off x="312175" y="1412650"/>
            <a:ext cx="8376600" cy="35004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600"/>
              </a:spcBef>
              <a:spcAft>
                <a:spcPts val="0"/>
              </a:spcAft>
              <a:buClr>
                <a:schemeClr val="dk1"/>
              </a:buClr>
              <a:buSzPts val="1400"/>
              <a:buChar char="●"/>
            </a:pPr>
            <a:r>
              <a:rPr lang="pt-PT" sz="1800"/>
              <a:t>In the summer of 2018, Nathaniel Davis, CEO of </a:t>
            </a:r>
            <a:r>
              <a:rPr lang="pt-PT" sz="1800" i="1"/>
              <a:t>Drinkworks</a:t>
            </a:r>
            <a:r>
              <a:rPr lang="pt-PT" sz="1800"/>
              <a:t>, is looking for the next billion-dollar product.</a:t>
            </a:r>
            <a:endParaRPr sz="1800"/>
          </a:p>
          <a:p>
            <a:pPr marL="457200" lvl="0" indent="-317500" algn="just" rtl="0">
              <a:lnSpc>
                <a:spcPct val="150000"/>
              </a:lnSpc>
              <a:spcBef>
                <a:spcPts val="1000"/>
              </a:spcBef>
              <a:spcAft>
                <a:spcPts val="0"/>
              </a:spcAft>
              <a:buClr>
                <a:schemeClr val="dk1"/>
              </a:buClr>
              <a:buSzPts val="1400"/>
              <a:buChar char="●"/>
            </a:pPr>
            <a:r>
              <a:rPr lang="pt-PT" sz="1800" i="1"/>
              <a:t>Drinkworks</a:t>
            </a:r>
            <a:r>
              <a:rPr lang="pt-PT" sz="1800"/>
              <a:t> is specialized in a single product. A home bar machine.</a:t>
            </a:r>
            <a:endParaRPr sz="1800"/>
          </a:p>
          <a:p>
            <a:pPr marL="457200" lvl="0" indent="-317500" algn="just" rtl="0">
              <a:lnSpc>
                <a:spcPct val="150000"/>
              </a:lnSpc>
              <a:spcBef>
                <a:spcPts val="1000"/>
              </a:spcBef>
              <a:spcAft>
                <a:spcPts val="0"/>
              </a:spcAft>
              <a:buClr>
                <a:schemeClr val="dk1"/>
              </a:buClr>
              <a:buSzPts val="1400"/>
              <a:buChar char="●"/>
            </a:pPr>
            <a:r>
              <a:rPr lang="pt-PT" sz="1800" i="1"/>
              <a:t>Drinkworks</a:t>
            </a:r>
            <a:r>
              <a:rPr lang="pt-PT" sz="1800"/>
              <a:t> is a joint venture between KDP and AB InBev. </a:t>
            </a:r>
            <a:endParaRPr sz="1800"/>
          </a:p>
          <a:p>
            <a:pPr marL="457200" lvl="0" indent="-317500" algn="just" rtl="0">
              <a:lnSpc>
                <a:spcPct val="150000"/>
              </a:lnSpc>
              <a:spcBef>
                <a:spcPts val="1000"/>
              </a:spcBef>
              <a:spcAft>
                <a:spcPts val="1000"/>
              </a:spcAft>
              <a:buClr>
                <a:schemeClr val="dk1"/>
              </a:buClr>
              <a:buSzPts val="1400"/>
              <a:buChar char="●"/>
            </a:pPr>
            <a:r>
              <a:rPr lang="pt-PT" sz="1800"/>
              <a:t>Nathaniel has questions about market targeting, product distribution and pricing.</a:t>
            </a:r>
            <a:endParaRPr sz="1800"/>
          </a:p>
        </p:txBody>
      </p:sp>
      <p:grpSp>
        <p:nvGrpSpPr>
          <p:cNvPr id="139" name="Google Shape;139;p25"/>
          <p:cNvGrpSpPr/>
          <p:nvPr/>
        </p:nvGrpSpPr>
        <p:grpSpPr>
          <a:xfrm>
            <a:off x="923777" y="999555"/>
            <a:ext cx="187535" cy="228689"/>
            <a:chOff x="596350" y="929175"/>
            <a:chExt cx="407950" cy="497475"/>
          </a:xfrm>
        </p:grpSpPr>
        <p:sp>
          <p:nvSpPr>
            <p:cNvPr id="140" name="Google Shape;140;p25"/>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5"/>
            <p:cNvSpPr/>
            <p:nvPr/>
          </p:nvSpPr>
          <p:spPr>
            <a:xfrm>
              <a:off x="688900" y="1256150"/>
              <a:ext cx="133975" cy="25"/>
            </a:xfrm>
            <a:custGeom>
              <a:avLst/>
              <a:gdLst/>
              <a:ahLst/>
              <a:cxnLst/>
              <a:rect l="l" t="t" r="r" b="b"/>
              <a:pathLst>
                <a:path w="5359" h="1" fill="none" extrusionOk="0">
                  <a:moveTo>
                    <a:pt x="5358"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5"/>
            <p:cNvSpPr/>
            <p:nvPr/>
          </p:nvSpPr>
          <p:spPr>
            <a:xfrm>
              <a:off x="688900" y="1201350"/>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p:nvPr/>
          </p:nvSpPr>
          <p:spPr>
            <a:xfrm>
              <a:off x="688900" y="1145950"/>
              <a:ext cx="255750" cy="25"/>
            </a:xfrm>
            <a:custGeom>
              <a:avLst/>
              <a:gdLst/>
              <a:ahLst/>
              <a:cxnLst/>
              <a:rect l="l" t="t" r="r" b="b"/>
              <a:pathLst>
                <a:path w="10230" h="1" fill="none" extrusionOk="0">
                  <a:moveTo>
                    <a:pt x="10229"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p:nvPr/>
          </p:nvSpPr>
          <p:spPr>
            <a:xfrm>
              <a:off x="688900" y="1090525"/>
              <a:ext cx="255750" cy="25"/>
            </a:xfrm>
            <a:custGeom>
              <a:avLst/>
              <a:gdLst/>
              <a:ahLst/>
              <a:cxnLst/>
              <a:rect l="l" t="t" r="r" b="b"/>
              <a:pathLst>
                <a:path w="10230" h="1" fill="none" extrusionOk="0">
                  <a:moveTo>
                    <a:pt x="10229" y="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3"/>
          <p:cNvSpPr/>
          <p:nvPr/>
        </p:nvSpPr>
        <p:spPr>
          <a:xfrm flipH="1">
            <a:off x="2682000" y="2630125"/>
            <a:ext cx="3767700" cy="923700"/>
          </a:xfrm>
          <a:prstGeom prst="flowChartAlternateProcess">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sz="1600">
                <a:highlight>
                  <a:schemeClr val="accent1"/>
                </a:highlight>
              </a:rPr>
              <a:t>5 Forces model</a:t>
            </a:r>
            <a:endParaRPr sz="1600">
              <a:highlight>
                <a:schemeClr val="accent1"/>
              </a:highlight>
            </a:endParaRPr>
          </a:p>
        </p:txBody>
      </p:sp>
      <p:sp>
        <p:nvSpPr>
          <p:cNvPr id="328" name="Google Shape;328;p4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20</a:t>
            </a:fld>
            <a:endParaRPr/>
          </a:p>
        </p:txBody>
      </p:sp>
      <p:sp>
        <p:nvSpPr>
          <p:cNvPr id="329" name="Google Shape;329;p43"/>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5</a:t>
            </a:r>
            <a:endParaRPr sz="2400">
              <a:latin typeface="Lora"/>
              <a:ea typeface="Lora"/>
              <a:cs typeface="Lora"/>
              <a:sym typeface="Lora"/>
            </a:endParaRPr>
          </a:p>
        </p:txBody>
      </p:sp>
      <p:sp>
        <p:nvSpPr>
          <p:cNvPr id="330" name="Google Shape;330;p43"/>
          <p:cNvSpPr/>
          <p:nvPr/>
        </p:nvSpPr>
        <p:spPr>
          <a:xfrm>
            <a:off x="3599100" y="1433438"/>
            <a:ext cx="1945800" cy="812100"/>
          </a:xfrm>
          <a:prstGeom prst="snip1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b="1">
                <a:solidFill>
                  <a:schemeClr val="dk1"/>
                </a:solidFill>
                <a:latin typeface="Quattrocento Sans"/>
                <a:ea typeface="Quattrocento Sans"/>
                <a:cs typeface="Quattrocento Sans"/>
                <a:sym typeface="Quattrocento Sans"/>
              </a:rPr>
              <a:t>Bargaining power of buyers</a:t>
            </a:r>
            <a:endParaRPr b="1">
              <a:latin typeface="Quattrocento Sans"/>
              <a:ea typeface="Quattrocento Sans"/>
              <a:cs typeface="Quattrocento Sans"/>
              <a:sym typeface="Quattrocento Sans"/>
            </a:endParaRPr>
          </a:p>
        </p:txBody>
      </p:sp>
      <p:sp>
        <p:nvSpPr>
          <p:cNvPr id="331" name="Google Shape;331;p43"/>
          <p:cNvSpPr/>
          <p:nvPr/>
        </p:nvSpPr>
        <p:spPr>
          <a:xfrm>
            <a:off x="2727675" y="2686025"/>
            <a:ext cx="1945800" cy="8121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b="1">
                <a:solidFill>
                  <a:schemeClr val="dk1"/>
                </a:solidFill>
                <a:latin typeface="Quattrocento Sans"/>
                <a:ea typeface="Quattrocento Sans"/>
                <a:cs typeface="Quattrocento Sans"/>
                <a:sym typeface="Quattrocento Sans"/>
              </a:rPr>
              <a:t>Rivalry among competitors</a:t>
            </a:r>
            <a:endParaRPr b="1">
              <a:latin typeface="Quattrocento Sans"/>
              <a:ea typeface="Quattrocento Sans"/>
              <a:cs typeface="Quattrocento Sans"/>
              <a:sym typeface="Quattrocento Sans"/>
            </a:endParaRPr>
          </a:p>
        </p:txBody>
      </p:sp>
      <p:sp>
        <p:nvSpPr>
          <p:cNvPr id="332" name="Google Shape;332;p43"/>
          <p:cNvSpPr/>
          <p:nvPr/>
        </p:nvSpPr>
        <p:spPr>
          <a:xfrm flipH="1">
            <a:off x="3599100" y="4025838"/>
            <a:ext cx="1945800" cy="812100"/>
          </a:xfrm>
          <a:prstGeom prst="snip1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b="1">
                <a:solidFill>
                  <a:schemeClr val="dk1"/>
                </a:solidFill>
                <a:latin typeface="Quattrocento Sans"/>
                <a:ea typeface="Quattrocento Sans"/>
                <a:cs typeface="Quattrocento Sans"/>
                <a:sym typeface="Quattrocento Sans"/>
              </a:rPr>
              <a:t>Bargaining power of suppliers</a:t>
            </a:r>
            <a:endParaRPr b="1">
              <a:latin typeface="Quattrocento Sans"/>
              <a:ea typeface="Quattrocento Sans"/>
              <a:cs typeface="Quattrocento Sans"/>
              <a:sym typeface="Quattrocento Sans"/>
            </a:endParaRPr>
          </a:p>
        </p:txBody>
      </p:sp>
      <p:sp>
        <p:nvSpPr>
          <p:cNvPr id="333" name="Google Shape;333;p43"/>
          <p:cNvSpPr/>
          <p:nvPr/>
        </p:nvSpPr>
        <p:spPr>
          <a:xfrm rot="10800000" flipH="1">
            <a:off x="6901525" y="2685938"/>
            <a:ext cx="1945800" cy="812100"/>
          </a:xfrm>
          <a:prstGeom prst="snip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b="1">
              <a:solidFill>
                <a:schemeClr val="dk1"/>
              </a:solidFill>
              <a:latin typeface="Quattrocento Sans"/>
              <a:ea typeface="Quattrocento Sans"/>
              <a:cs typeface="Quattrocento Sans"/>
              <a:sym typeface="Quattrocento Sans"/>
            </a:endParaRPr>
          </a:p>
        </p:txBody>
      </p:sp>
      <p:sp>
        <p:nvSpPr>
          <p:cNvPr id="334" name="Google Shape;334;p43"/>
          <p:cNvSpPr/>
          <p:nvPr/>
        </p:nvSpPr>
        <p:spPr>
          <a:xfrm>
            <a:off x="296675" y="2685913"/>
            <a:ext cx="1945800" cy="812100"/>
          </a:xfrm>
          <a:prstGeom prst="snip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PT" b="1">
                <a:solidFill>
                  <a:schemeClr val="dk1"/>
                </a:solidFill>
                <a:latin typeface="Quattrocento Sans"/>
                <a:ea typeface="Quattrocento Sans"/>
                <a:cs typeface="Quattrocento Sans"/>
                <a:sym typeface="Quattrocento Sans"/>
              </a:rPr>
              <a:t>Threat of new entrants</a:t>
            </a:r>
            <a:endParaRPr b="1">
              <a:latin typeface="Quattrocento Sans"/>
              <a:ea typeface="Quattrocento Sans"/>
              <a:cs typeface="Quattrocento Sans"/>
              <a:sym typeface="Quattrocento Sans"/>
            </a:endParaRPr>
          </a:p>
        </p:txBody>
      </p:sp>
      <p:cxnSp>
        <p:nvCxnSpPr>
          <p:cNvPr id="335" name="Google Shape;335;p43"/>
          <p:cNvCxnSpPr>
            <a:stCxn id="334" idx="0"/>
            <a:endCxn id="331" idx="1"/>
          </p:cNvCxnSpPr>
          <p:nvPr/>
        </p:nvCxnSpPr>
        <p:spPr>
          <a:xfrm>
            <a:off x="2242475" y="3091963"/>
            <a:ext cx="485100" cy="0"/>
          </a:xfrm>
          <a:prstGeom prst="straightConnector1">
            <a:avLst/>
          </a:prstGeom>
          <a:noFill/>
          <a:ln w="9525" cap="flat" cmpd="sng">
            <a:solidFill>
              <a:schemeClr val="dk1"/>
            </a:solidFill>
            <a:prstDash val="solid"/>
            <a:round/>
            <a:headEnd type="none" w="med" len="med"/>
            <a:tailEnd type="triangle" w="med" len="med"/>
          </a:ln>
        </p:spPr>
      </p:cxnSp>
      <p:cxnSp>
        <p:nvCxnSpPr>
          <p:cNvPr id="336" name="Google Shape;336;p43"/>
          <p:cNvCxnSpPr>
            <a:stCxn id="330" idx="1"/>
          </p:cNvCxnSpPr>
          <p:nvPr/>
        </p:nvCxnSpPr>
        <p:spPr>
          <a:xfrm>
            <a:off x="4572000" y="2245538"/>
            <a:ext cx="1500" cy="398400"/>
          </a:xfrm>
          <a:prstGeom prst="straightConnector1">
            <a:avLst/>
          </a:prstGeom>
          <a:noFill/>
          <a:ln w="9525" cap="flat" cmpd="sng">
            <a:solidFill>
              <a:schemeClr val="dk1"/>
            </a:solidFill>
            <a:prstDash val="solid"/>
            <a:round/>
            <a:headEnd type="none" w="med" len="med"/>
            <a:tailEnd type="triangle" w="med" len="med"/>
          </a:ln>
        </p:spPr>
      </p:cxnSp>
      <p:cxnSp>
        <p:nvCxnSpPr>
          <p:cNvPr id="337" name="Google Shape;337;p43"/>
          <p:cNvCxnSpPr>
            <a:stCxn id="338" idx="1"/>
            <a:endCxn id="326" idx="1"/>
          </p:cNvCxnSpPr>
          <p:nvPr/>
        </p:nvCxnSpPr>
        <p:spPr>
          <a:xfrm flipH="1">
            <a:off x="6449600" y="3089342"/>
            <a:ext cx="439800" cy="2700"/>
          </a:xfrm>
          <a:prstGeom prst="straightConnector1">
            <a:avLst/>
          </a:prstGeom>
          <a:noFill/>
          <a:ln w="9525" cap="flat" cmpd="sng">
            <a:solidFill>
              <a:schemeClr val="dk1"/>
            </a:solidFill>
            <a:prstDash val="solid"/>
            <a:round/>
            <a:headEnd type="none" w="med" len="med"/>
            <a:tailEnd type="triangle" w="med" len="med"/>
          </a:ln>
        </p:spPr>
      </p:cxnSp>
      <p:cxnSp>
        <p:nvCxnSpPr>
          <p:cNvPr id="339" name="Google Shape;339;p43"/>
          <p:cNvCxnSpPr>
            <a:stCxn id="332" idx="3"/>
          </p:cNvCxnSpPr>
          <p:nvPr/>
        </p:nvCxnSpPr>
        <p:spPr>
          <a:xfrm rot="10800000" flipH="1">
            <a:off x="4572000" y="3571038"/>
            <a:ext cx="1500" cy="454800"/>
          </a:xfrm>
          <a:prstGeom prst="straightConnector1">
            <a:avLst/>
          </a:prstGeom>
          <a:noFill/>
          <a:ln w="9525" cap="flat" cmpd="sng">
            <a:solidFill>
              <a:schemeClr val="dk1"/>
            </a:solidFill>
            <a:prstDash val="solid"/>
            <a:round/>
            <a:headEnd type="none" w="med" len="med"/>
            <a:tailEnd type="triangle" w="med" len="med"/>
          </a:ln>
        </p:spPr>
      </p:cxnSp>
      <p:sp>
        <p:nvSpPr>
          <p:cNvPr id="340" name="Google Shape;340;p43"/>
          <p:cNvSpPr/>
          <p:nvPr/>
        </p:nvSpPr>
        <p:spPr>
          <a:xfrm flipH="1">
            <a:off x="851400" y="1433450"/>
            <a:ext cx="2747700" cy="8121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00799" lvl="0" indent="-126599" algn="l" rtl="0">
              <a:lnSpc>
                <a:spcPct val="100000"/>
              </a:lnSpc>
              <a:spcBef>
                <a:spcPts val="0"/>
              </a:spcBef>
              <a:spcAft>
                <a:spcPts val="0"/>
              </a:spcAft>
              <a:buSzPts val="1200"/>
              <a:buFont typeface="Quattrocento Sans"/>
              <a:buChar char="●"/>
            </a:pPr>
            <a:r>
              <a:rPr lang="pt-PT" sz="1200">
                <a:latin typeface="Quattrocento Sans"/>
                <a:ea typeface="Quattrocento Sans"/>
                <a:cs typeface="Quattrocento Sans"/>
                <a:sym typeface="Quattrocento Sans"/>
              </a:rPr>
              <a:t>Alcohol stores don’t like selling pods;</a:t>
            </a:r>
            <a:endParaRPr sz="1200">
              <a:latin typeface="Quattrocento Sans"/>
              <a:ea typeface="Quattrocento Sans"/>
              <a:cs typeface="Quattrocento Sans"/>
              <a:sym typeface="Quattrocento Sans"/>
            </a:endParaRPr>
          </a:p>
          <a:p>
            <a:pPr marL="100799" lvl="0" indent="-126599" algn="l" rtl="0">
              <a:lnSpc>
                <a:spcPct val="100000"/>
              </a:lnSpc>
              <a:spcBef>
                <a:spcPts val="0"/>
              </a:spcBef>
              <a:spcAft>
                <a:spcPts val="0"/>
              </a:spcAft>
              <a:buSzPts val="1200"/>
              <a:buFont typeface="Quattrocento Sans"/>
              <a:buChar char="●"/>
            </a:pPr>
            <a:r>
              <a:rPr lang="pt-PT" sz="1200">
                <a:latin typeface="Quattrocento Sans"/>
                <a:ea typeface="Quattrocento Sans"/>
                <a:cs typeface="Quattrocento Sans"/>
                <a:sym typeface="Quattrocento Sans"/>
              </a:rPr>
              <a:t>Final consumer can easily use an alternative product.</a:t>
            </a:r>
            <a:endParaRPr sz="1200">
              <a:latin typeface="Quattrocento Sans"/>
              <a:ea typeface="Quattrocento Sans"/>
              <a:cs typeface="Quattrocento Sans"/>
              <a:sym typeface="Quattrocento Sans"/>
            </a:endParaRPr>
          </a:p>
        </p:txBody>
      </p:sp>
      <p:sp>
        <p:nvSpPr>
          <p:cNvPr id="341" name="Google Shape;341;p43"/>
          <p:cNvSpPr/>
          <p:nvPr/>
        </p:nvSpPr>
        <p:spPr>
          <a:xfrm rot="10800000">
            <a:off x="296675" y="3497900"/>
            <a:ext cx="1945800" cy="1604400"/>
          </a:xfrm>
          <a:prstGeom prst="snip2SameRect">
            <a:avLst>
              <a:gd name="adj1" fmla="val 16667"/>
              <a:gd name="adj2" fmla="val 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3"/>
          <p:cNvSpPr/>
          <p:nvPr/>
        </p:nvSpPr>
        <p:spPr>
          <a:xfrm>
            <a:off x="5544900" y="4025850"/>
            <a:ext cx="2885100" cy="8121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00799" lvl="0" indent="-126599" algn="l" rtl="0">
              <a:spcBef>
                <a:spcPts val="0"/>
              </a:spcBef>
              <a:spcAft>
                <a:spcPts val="0"/>
              </a:spcAft>
              <a:buSzPts val="1200"/>
              <a:buFont typeface="Quattrocento Sans"/>
              <a:buChar char="●"/>
            </a:pPr>
            <a:r>
              <a:rPr lang="pt-PT" sz="1200">
                <a:latin typeface="Quattrocento Sans"/>
                <a:ea typeface="Quattrocento Sans"/>
                <a:cs typeface="Quattrocento Sans"/>
                <a:sym typeface="Quattrocento Sans"/>
              </a:rPr>
              <a:t>Similar to their parent companies;</a:t>
            </a:r>
            <a:endParaRPr sz="1200">
              <a:latin typeface="Quattrocento Sans"/>
              <a:ea typeface="Quattrocento Sans"/>
              <a:cs typeface="Quattrocento Sans"/>
              <a:sym typeface="Quattrocento Sans"/>
            </a:endParaRPr>
          </a:p>
          <a:p>
            <a:pPr marL="100799" lvl="0" indent="-126599" algn="l" rtl="0">
              <a:spcBef>
                <a:spcPts val="0"/>
              </a:spcBef>
              <a:spcAft>
                <a:spcPts val="0"/>
              </a:spcAft>
              <a:buSzPts val="1200"/>
              <a:buFont typeface="Quattrocento Sans"/>
              <a:buChar char="●"/>
            </a:pPr>
            <a:r>
              <a:rPr lang="pt-PT" sz="1200">
                <a:latin typeface="Quattrocento Sans"/>
                <a:ea typeface="Quattrocento Sans"/>
                <a:cs typeface="Quattrocento Sans"/>
                <a:sym typeface="Quattrocento Sans"/>
              </a:rPr>
              <a:t>Both are major companies, so their bargaining power over suppliers is high.</a:t>
            </a:r>
            <a:endParaRPr sz="1200">
              <a:latin typeface="Quattrocento Sans"/>
              <a:ea typeface="Quattrocento Sans"/>
              <a:cs typeface="Quattrocento Sans"/>
              <a:sym typeface="Quattrocento Sans"/>
            </a:endParaRPr>
          </a:p>
        </p:txBody>
      </p:sp>
      <p:sp>
        <p:nvSpPr>
          <p:cNvPr id="343" name="Google Shape;343;p43"/>
          <p:cNvSpPr/>
          <p:nvPr/>
        </p:nvSpPr>
        <p:spPr>
          <a:xfrm flipH="1">
            <a:off x="6901675" y="1490175"/>
            <a:ext cx="1945800" cy="1202700"/>
          </a:xfrm>
          <a:prstGeom prst="snip2SameRect">
            <a:avLst>
              <a:gd name="adj1" fmla="val 16667"/>
              <a:gd name="adj2" fmla="val 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00799" lvl="0" indent="-126599" algn="l" rtl="0">
              <a:lnSpc>
                <a:spcPct val="100000"/>
              </a:lnSpc>
              <a:spcBef>
                <a:spcPts val="0"/>
              </a:spcBef>
              <a:spcAft>
                <a:spcPts val="0"/>
              </a:spcAft>
              <a:buSzPts val="1200"/>
              <a:buFont typeface="Quattrocento Sans"/>
              <a:buChar char="●"/>
            </a:pPr>
            <a:r>
              <a:rPr lang="pt-PT" sz="1200">
                <a:latin typeface="Quattrocento Sans"/>
                <a:ea typeface="Quattrocento Sans"/>
                <a:cs typeface="Quattrocento Sans"/>
                <a:sym typeface="Quattrocento Sans"/>
              </a:rPr>
              <a:t>Their product is the substitute in this industry;</a:t>
            </a:r>
            <a:endParaRPr sz="1200">
              <a:latin typeface="Quattrocento Sans"/>
              <a:ea typeface="Quattrocento Sans"/>
              <a:cs typeface="Quattrocento Sans"/>
              <a:sym typeface="Quattrocento Sans"/>
            </a:endParaRPr>
          </a:p>
          <a:p>
            <a:pPr marL="100799" lvl="0" indent="-126599" algn="l" rtl="0">
              <a:lnSpc>
                <a:spcPct val="100000"/>
              </a:lnSpc>
              <a:spcBef>
                <a:spcPts val="0"/>
              </a:spcBef>
              <a:spcAft>
                <a:spcPts val="0"/>
              </a:spcAft>
              <a:buSzPts val="1200"/>
              <a:buFont typeface="Quattrocento Sans"/>
              <a:buChar char="●"/>
            </a:pPr>
            <a:r>
              <a:rPr lang="pt-PT" sz="1200">
                <a:latin typeface="Quattrocento Sans"/>
                <a:ea typeface="Quattrocento Sans"/>
                <a:cs typeface="Quattrocento Sans"/>
                <a:sym typeface="Quattrocento Sans"/>
              </a:rPr>
              <a:t>Low threat of new ones showing up.</a:t>
            </a:r>
            <a:endParaRPr sz="1200">
              <a:latin typeface="Quattrocento Sans"/>
              <a:ea typeface="Quattrocento Sans"/>
              <a:cs typeface="Quattrocento Sans"/>
              <a:sym typeface="Quattrocento Sans"/>
            </a:endParaRPr>
          </a:p>
        </p:txBody>
      </p:sp>
      <p:sp>
        <p:nvSpPr>
          <p:cNvPr id="338" name="Google Shape;338;p43"/>
          <p:cNvSpPr txBox="1"/>
          <p:nvPr/>
        </p:nvSpPr>
        <p:spPr>
          <a:xfrm>
            <a:off x="6889400" y="2673692"/>
            <a:ext cx="1945800" cy="83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PT" b="1">
                <a:solidFill>
                  <a:schemeClr val="dk1"/>
                </a:solidFill>
                <a:latin typeface="Quattrocento Sans"/>
                <a:ea typeface="Quattrocento Sans"/>
                <a:cs typeface="Quattrocento Sans"/>
                <a:sym typeface="Quattrocento Sans"/>
              </a:rPr>
              <a:t>Threat of substitutes</a:t>
            </a:r>
            <a:endParaRPr b="1">
              <a:solidFill>
                <a:schemeClr val="dk1"/>
              </a:solidFill>
              <a:latin typeface="Quattrocento Sans"/>
              <a:ea typeface="Quattrocento Sans"/>
              <a:cs typeface="Quattrocento Sans"/>
              <a:sym typeface="Quattrocento Sans"/>
            </a:endParaRPr>
          </a:p>
        </p:txBody>
      </p:sp>
      <p:sp>
        <p:nvSpPr>
          <p:cNvPr id="344" name="Google Shape;344;p43"/>
          <p:cNvSpPr txBox="1"/>
          <p:nvPr/>
        </p:nvSpPr>
        <p:spPr>
          <a:xfrm>
            <a:off x="4673475" y="2630125"/>
            <a:ext cx="1776300" cy="940800"/>
          </a:xfrm>
          <a:prstGeom prst="rect">
            <a:avLst/>
          </a:prstGeom>
          <a:noFill/>
          <a:ln>
            <a:noFill/>
          </a:ln>
        </p:spPr>
        <p:txBody>
          <a:bodyPr spcFirstLastPara="1" wrap="square" lIns="91425" tIns="91425" rIns="91425" bIns="91425" anchor="ctr" anchorCtr="0">
            <a:noAutofit/>
          </a:bodyPr>
          <a:lstStyle/>
          <a:p>
            <a:pPr marL="100799" lvl="0" indent="-126599" algn="l" rtl="0">
              <a:lnSpc>
                <a:spcPct val="100000"/>
              </a:lnSpc>
              <a:spcBef>
                <a:spcPts val="0"/>
              </a:spcBef>
              <a:spcAft>
                <a:spcPts val="0"/>
              </a:spcAft>
              <a:buSzPts val="1200"/>
              <a:buFont typeface="Quattrocento Sans"/>
              <a:buChar char="●"/>
            </a:pPr>
            <a:r>
              <a:rPr lang="pt-PT" sz="1200">
                <a:latin typeface="Quattrocento Sans"/>
                <a:ea typeface="Quattrocento Sans"/>
                <a:cs typeface="Quattrocento Sans"/>
                <a:sym typeface="Quattrocento Sans"/>
              </a:rPr>
              <a:t>The market is small;</a:t>
            </a:r>
            <a:endParaRPr sz="1200">
              <a:latin typeface="Quattrocento Sans"/>
              <a:ea typeface="Quattrocento Sans"/>
              <a:cs typeface="Quattrocento Sans"/>
              <a:sym typeface="Quattrocento Sans"/>
            </a:endParaRPr>
          </a:p>
          <a:p>
            <a:pPr marL="100799" lvl="0" indent="-126599" algn="l" rtl="0">
              <a:lnSpc>
                <a:spcPct val="100000"/>
              </a:lnSpc>
              <a:spcBef>
                <a:spcPts val="0"/>
              </a:spcBef>
              <a:spcAft>
                <a:spcPts val="0"/>
              </a:spcAft>
              <a:buSzPts val="1200"/>
              <a:buFont typeface="Quattrocento Sans"/>
              <a:buChar char="●"/>
            </a:pPr>
            <a:r>
              <a:rPr lang="pt-PT" sz="1200" i="1">
                <a:latin typeface="Quattrocento Sans"/>
                <a:ea typeface="Quattrocento Sans"/>
                <a:cs typeface="Quattrocento Sans"/>
                <a:sym typeface="Quattrocento Sans"/>
              </a:rPr>
              <a:t>Bartesian</a:t>
            </a:r>
            <a:r>
              <a:rPr lang="pt-PT" sz="1200">
                <a:latin typeface="Quattrocento Sans"/>
                <a:ea typeface="Quattrocento Sans"/>
                <a:cs typeface="Quattrocento Sans"/>
                <a:sym typeface="Quattrocento Sans"/>
              </a:rPr>
              <a:t> is strong in this market.</a:t>
            </a:r>
            <a:endParaRPr sz="1200">
              <a:latin typeface="Quattrocento Sans"/>
              <a:ea typeface="Quattrocento Sans"/>
              <a:cs typeface="Quattrocento Sans"/>
              <a:sym typeface="Quattrocento Sans"/>
            </a:endParaRPr>
          </a:p>
        </p:txBody>
      </p:sp>
      <p:sp>
        <p:nvSpPr>
          <p:cNvPr id="345" name="Google Shape;345;p43"/>
          <p:cNvSpPr txBox="1"/>
          <p:nvPr/>
        </p:nvSpPr>
        <p:spPr>
          <a:xfrm>
            <a:off x="296500" y="3497900"/>
            <a:ext cx="1945800" cy="1604400"/>
          </a:xfrm>
          <a:prstGeom prst="rect">
            <a:avLst/>
          </a:prstGeom>
          <a:noFill/>
          <a:ln>
            <a:noFill/>
          </a:ln>
        </p:spPr>
        <p:txBody>
          <a:bodyPr spcFirstLastPara="1" wrap="square" lIns="91425" tIns="91425" rIns="91425" bIns="91425" anchor="ctr" anchorCtr="0">
            <a:noAutofit/>
          </a:bodyPr>
          <a:lstStyle/>
          <a:p>
            <a:pPr marL="100799" lvl="0" indent="-126599" algn="l" rtl="0">
              <a:lnSpc>
                <a:spcPct val="115000"/>
              </a:lnSpc>
              <a:spcBef>
                <a:spcPts val="0"/>
              </a:spcBef>
              <a:spcAft>
                <a:spcPts val="0"/>
              </a:spcAft>
              <a:buSzPts val="1200"/>
              <a:buFont typeface="Quattrocento Sans"/>
              <a:buChar char="●"/>
            </a:pPr>
            <a:r>
              <a:rPr lang="pt-PT" sz="1200">
                <a:latin typeface="Quattrocento Sans"/>
                <a:ea typeface="Quattrocento Sans"/>
                <a:cs typeface="Quattrocento Sans"/>
                <a:sym typeface="Quattrocento Sans"/>
              </a:rPr>
              <a:t>Small market segment;</a:t>
            </a:r>
            <a:endParaRPr sz="1200">
              <a:latin typeface="Quattrocento Sans"/>
              <a:ea typeface="Quattrocento Sans"/>
              <a:cs typeface="Quattrocento Sans"/>
              <a:sym typeface="Quattrocento Sans"/>
            </a:endParaRPr>
          </a:p>
          <a:p>
            <a:pPr marL="100799" lvl="0" indent="-126599" algn="l" rtl="0">
              <a:lnSpc>
                <a:spcPct val="115000"/>
              </a:lnSpc>
              <a:spcBef>
                <a:spcPts val="0"/>
              </a:spcBef>
              <a:spcAft>
                <a:spcPts val="0"/>
              </a:spcAft>
              <a:buSzPts val="1200"/>
              <a:buFont typeface="Quattrocento Sans"/>
              <a:buChar char="●"/>
            </a:pPr>
            <a:r>
              <a:rPr lang="pt-PT" sz="1200">
                <a:latin typeface="Quattrocento Sans"/>
                <a:ea typeface="Quattrocento Sans"/>
                <a:cs typeface="Quattrocento Sans"/>
                <a:sym typeface="Quattrocento Sans"/>
              </a:rPr>
              <a:t>Consumers already have products they enjoy;</a:t>
            </a:r>
            <a:endParaRPr sz="1200">
              <a:latin typeface="Quattrocento Sans"/>
              <a:ea typeface="Quattrocento Sans"/>
              <a:cs typeface="Quattrocento Sans"/>
              <a:sym typeface="Quattrocento Sans"/>
            </a:endParaRPr>
          </a:p>
          <a:p>
            <a:pPr marL="100799" lvl="0" indent="-126599" algn="l" rtl="0">
              <a:lnSpc>
                <a:spcPct val="115000"/>
              </a:lnSpc>
              <a:spcBef>
                <a:spcPts val="0"/>
              </a:spcBef>
              <a:spcAft>
                <a:spcPts val="0"/>
              </a:spcAft>
              <a:buSzPts val="1200"/>
              <a:buFont typeface="Quattrocento Sans"/>
              <a:buChar char="●"/>
            </a:pPr>
            <a:r>
              <a:rPr lang="pt-PT" sz="1200">
                <a:latin typeface="Quattrocento Sans"/>
                <a:ea typeface="Quattrocento Sans"/>
                <a:cs typeface="Quattrocento Sans"/>
                <a:sym typeface="Quattrocento Sans"/>
              </a:rPr>
              <a:t>Subscriptions lead to consumer loyalty;</a:t>
            </a:r>
            <a:endParaRPr sz="1200">
              <a:latin typeface="Quattrocento Sans"/>
              <a:ea typeface="Quattrocento Sans"/>
              <a:cs typeface="Quattrocento Sans"/>
              <a:sym typeface="Quattrocento Sans"/>
            </a:endParaRPr>
          </a:p>
          <a:p>
            <a:pPr marL="100799" lvl="0" indent="-126599" algn="l" rtl="0">
              <a:lnSpc>
                <a:spcPct val="115000"/>
              </a:lnSpc>
              <a:spcBef>
                <a:spcPts val="0"/>
              </a:spcBef>
              <a:spcAft>
                <a:spcPts val="0"/>
              </a:spcAft>
              <a:buSzPts val="1200"/>
              <a:buFont typeface="Quattrocento Sans"/>
              <a:buChar char="●"/>
            </a:pPr>
            <a:r>
              <a:rPr lang="pt-PT" sz="1200">
                <a:latin typeface="Quattrocento Sans"/>
                <a:ea typeface="Quattrocento Sans"/>
                <a:cs typeface="Quattrocento Sans"/>
                <a:sym typeface="Quattrocento Sans"/>
              </a:rPr>
              <a:t>Low threat of new entrants.</a:t>
            </a:r>
            <a:endParaRPr sz="1200">
              <a:latin typeface="Quattrocento Sans"/>
              <a:ea typeface="Quattrocento Sans"/>
              <a:cs typeface="Quattrocento Sans"/>
              <a:sym typeface="Quattrocento Sans"/>
            </a:endParaRPr>
          </a:p>
        </p:txBody>
      </p:sp>
      <p:pic>
        <p:nvPicPr>
          <p:cNvPr id="346" name="Google Shape;346;p43"/>
          <p:cNvPicPr preferRelativeResize="0"/>
          <p:nvPr/>
        </p:nvPicPr>
        <p:blipFill>
          <a:blip r:embed="rId3">
            <a:alphaModFix/>
          </a:blip>
          <a:stretch>
            <a:fillRect/>
          </a:stretch>
        </p:blipFill>
        <p:spPr>
          <a:xfrm>
            <a:off x="5239050" y="1966500"/>
            <a:ext cx="401100" cy="401100"/>
          </a:xfrm>
          <a:prstGeom prst="rect">
            <a:avLst/>
          </a:prstGeom>
          <a:noFill/>
          <a:ln>
            <a:noFill/>
          </a:ln>
        </p:spPr>
      </p:pic>
      <p:pic>
        <p:nvPicPr>
          <p:cNvPr id="347" name="Google Shape;347;p43"/>
          <p:cNvPicPr preferRelativeResize="0"/>
          <p:nvPr/>
        </p:nvPicPr>
        <p:blipFill>
          <a:blip r:embed="rId3">
            <a:alphaModFix/>
          </a:blip>
          <a:stretch>
            <a:fillRect/>
          </a:stretch>
        </p:blipFill>
        <p:spPr>
          <a:xfrm>
            <a:off x="4365300" y="3237375"/>
            <a:ext cx="401100" cy="401100"/>
          </a:xfrm>
          <a:prstGeom prst="rect">
            <a:avLst/>
          </a:prstGeom>
          <a:noFill/>
          <a:ln>
            <a:noFill/>
          </a:ln>
        </p:spPr>
      </p:pic>
      <p:pic>
        <p:nvPicPr>
          <p:cNvPr id="348" name="Google Shape;348;p43"/>
          <p:cNvPicPr preferRelativeResize="0"/>
          <p:nvPr/>
        </p:nvPicPr>
        <p:blipFill>
          <a:blip r:embed="rId4">
            <a:alphaModFix/>
          </a:blip>
          <a:stretch>
            <a:fillRect/>
          </a:stretch>
        </p:blipFill>
        <p:spPr>
          <a:xfrm rot="31">
            <a:off x="1976643" y="2571764"/>
            <a:ext cx="357936" cy="357974"/>
          </a:xfrm>
          <a:prstGeom prst="rect">
            <a:avLst/>
          </a:prstGeom>
          <a:noFill/>
          <a:ln>
            <a:noFill/>
          </a:ln>
        </p:spPr>
      </p:pic>
      <p:pic>
        <p:nvPicPr>
          <p:cNvPr id="349" name="Google Shape;349;p43"/>
          <p:cNvPicPr preferRelativeResize="0"/>
          <p:nvPr/>
        </p:nvPicPr>
        <p:blipFill>
          <a:blip r:embed="rId4">
            <a:alphaModFix/>
          </a:blip>
          <a:stretch>
            <a:fillRect/>
          </a:stretch>
        </p:blipFill>
        <p:spPr>
          <a:xfrm rot="31">
            <a:off x="3487281" y="3906114"/>
            <a:ext cx="357939" cy="357975"/>
          </a:xfrm>
          <a:prstGeom prst="rect">
            <a:avLst/>
          </a:prstGeom>
          <a:noFill/>
          <a:ln>
            <a:noFill/>
          </a:ln>
        </p:spPr>
      </p:pic>
      <p:pic>
        <p:nvPicPr>
          <p:cNvPr id="350" name="Google Shape;350;p43"/>
          <p:cNvPicPr preferRelativeResize="0"/>
          <p:nvPr/>
        </p:nvPicPr>
        <p:blipFill>
          <a:blip r:embed="rId4">
            <a:alphaModFix/>
          </a:blip>
          <a:stretch>
            <a:fillRect/>
          </a:stretch>
        </p:blipFill>
        <p:spPr>
          <a:xfrm rot="31">
            <a:off x="8611131" y="3237389"/>
            <a:ext cx="357939" cy="357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1381250" y="90927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a:highlight>
                  <a:schemeClr val="accent1"/>
                </a:highlight>
              </a:rPr>
              <a:t>Is it a good product?</a:t>
            </a:r>
            <a:endParaRPr>
              <a:highlight>
                <a:schemeClr val="accent1"/>
              </a:highlight>
            </a:endParaRPr>
          </a:p>
        </p:txBody>
      </p:sp>
      <p:sp>
        <p:nvSpPr>
          <p:cNvPr id="153" name="Google Shape;153;p2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3</a:t>
            </a:fld>
            <a:endParaRPr/>
          </a:p>
        </p:txBody>
      </p:sp>
      <p:sp>
        <p:nvSpPr>
          <p:cNvPr id="154" name="Google Shape;154;p26"/>
          <p:cNvSpPr txBox="1"/>
          <p:nvPr/>
        </p:nvSpPr>
        <p:spPr>
          <a:xfrm>
            <a:off x="656100" y="3526125"/>
            <a:ext cx="7887000" cy="1617300"/>
          </a:xfrm>
          <a:prstGeom prst="rect">
            <a:avLst/>
          </a:prstGeom>
          <a:noFill/>
          <a:ln>
            <a:noFill/>
          </a:ln>
        </p:spPr>
        <p:txBody>
          <a:bodyPr spcFirstLastPara="1" wrap="square" lIns="91425" tIns="91425" rIns="91425" bIns="91425" anchor="ctr" anchorCtr="0">
            <a:noAutofit/>
          </a:bodyPr>
          <a:lstStyle/>
          <a:p>
            <a:pPr marL="457200" lvl="0" indent="-317500" algn="l" rtl="0">
              <a:lnSpc>
                <a:spcPct val="115000"/>
              </a:lnSpc>
              <a:spcBef>
                <a:spcPts val="600"/>
              </a:spcBef>
              <a:spcAft>
                <a:spcPts val="0"/>
              </a:spcAft>
              <a:buClr>
                <a:schemeClr val="dk1"/>
              </a:buClr>
              <a:buSzPts val="1400"/>
              <a:buFont typeface="Quattrocento Sans"/>
              <a:buChar char="●"/>
            </a:pPr>
            <a:r>
              <a:rPr lang="pt-PT" sz="1600">
                <a:solidFill>
                  <a:schemeClr val="dk1"/>
                </a:solidFill>
                <a:latin typeface="Quattrocento Sans"/>
                <a:ea typeface="Quattrocento Sans"/>
                <a:cs typeface="Quattrocento Sans"/>
                <a:sym typeface="Quattrocento Sans"/>
              </a:rPr>
              <a:t>The product has desirable qualities, but it is quite expensive (premium product);</a:t>
            </a:r>
            <a:endParaRPr sz="1600">
              <a:solidFill>
                <a:schemeClr val="dk1"/>
              </a:solidFill>
              <a:latin typeface="Quattrocento Sans"/>
              <a:ea typeface="Quattrocento Sans"/>
              <a:cs typeface="Quattrocento Sans"/>
              <a:sym typeface="Quattrocento Sans"/>
            </a:endParaRPr>
          </a:p>
          <a:p>
            <a:pPr marL="457200" lvl="0" indent="-317500" algn="l" rtl="0">
              <a:lnSpc>
                <a:spcPct val="115000"/>
              </a:lnSpc>
              <a:spcBef>
                <a:spcPts val="0"/>
              </a:spcBef>
              <a:spcAft>
                <a:spcPts val="0"/>
              </a:spcAft>
              <a:buClr>
                <a:schemeClr val="dk1"/>
              </a:buClr>
              <a:buSzPts val="1400"/>
              <a:buFont typeface="Quattrocento Sans"/>
              <a:buChar char="●"/>
            </a:pPr>
            <a:r>
              <a:rPr lang="pt-PT" sz="1600">
                <a:solidFill>
                  <a:schemeClr val="dk1"/>
                </a:solidFill>
                <a:latin typeface="Quattrocento Sans"/>
                <a:ea typeface="Quattrocento Sans"/>
                <a:cs typeface="Quattrocento Sans"/>
                <a:sym typeface="Quattrocento Sans"/>
              </a:rPr>
              <a:t>The consumers will perceive the scarcity of sources for pods as a risk;</a:t>
            </a:r>
            <a:endParaRPr sz="1600">
              <a:solidFill>
                <a:schemeClr val="dk1"/>
              </a:solidFill>
              <a:latin typeface="Quattrocento Sans"/>
              <a:ea typeface="Quattrocento Sans"/>
              <a:cs typeface="Quattrocento Sans"/>
              <a:sym typeface="Quattrocento Sans"/>
            </a:endParaRPr>
          </a:p>
          <a:p>
            <a:pPr marL="457200" lvl="0" indent="-317500" algn="l" rtl="0">
              <a:lnSpc>
                <a:spcPct val="115000"/>
              </a:lnSpc>
              <a:spcBef>
                <a:spcPts val="0"/>
              </a:spcBef>
              <a:spcAft>
                <a:spcPts val="0"/>
              </a:spcAft>
              <a:buClr>
                <a:schemeClr val="dk1"/>
              </a:buClr>
              <a:buSzPts val="1400"/>
              <a:buFont typeface="Quattrocento Sans"/>
              <a:buChar char="●"/>
            </a:pPr>
            <a:r>
              <a:rPr lang="pt-PT" sz="1600">
                <a:solidFill>
                  <a:schemeClr val="dk1"/>
                </a:solidFill>
                <a:latin typeface="Quattrocento Sans"/>
                <a:ea typeface="Quattrocento Sans"/>
                <a:cs typeface="Quattrocento Sans"/>
                <a:sym typeface="Quattrocento Sans"/>
              </a:rPr>
              <a:t>The frequent replacement of parts (CO2 canister, and filters) makes the product maintenance heavy;</a:t>
            </a:r>
            <a:endParaRPr sz="1600">
              <a:solidFill>
                <a:schemeClr val="dk1"/>
              </a:solidFill>
              <a:latin typeface="Quattrocento Sans"/>
              <a:ea typeface="Quattrocento Sans"/>
              <a:cs typeface="Quattrocento Sans"/>
              <a:sym typeface="Quattrocento Sans"/>
            </a:endParaRPr>
          </a:p>
          <a:p>
            <a:pPr marL="457200" lvl="0" indent="-317500" algn="l" rtl="0">
              <a:lnSpc>
                <a:spcPct val="115000"/>
              </a:lnSpc>
              <a:spcBef>
                <a:spcPts val="0"/>
              </a:spcBef>
              <a:spcAft>
                <a:spcPts val="0"/>
              </a:spcAft>
              <a:buClr>
                <a:schemeClr val="dk1"/>
              </a:buClr>
              <a:buSzPts val="1400"/>
              <a:buFont typeface="Quattrocento Sans"/>
              <a:buChar char="●"/>
            </a:pPr>
            <a:r>
              <a:rPr lang="pt-PT" sz="1600">
                <a:solidFill>
                  <a:schemeClr val="dk1"/>
                </a:solidFill>
                <a:latin typeface="Quattrocento Sans"/>
                <a:ea typeface="Quattrocento Sans"/>
                <a:cs typeface="Quattrocento Sans"/>
                <a:sym typeface="Quattrocento Sans"/>
              </a:rPr>
              <a:t>The quality of the drinks and the design make this an appealing “</a:t>
            </a:r>
            <a:r>
              <a:rPr lang="pt-PT" sz="1600" b="1">
                <a:solidFill>
                  <a:schemeClr val="dk1"/>
                </a:solidFill>
                <a:latin typeface="Quattrocento Sans"/>
                <a:ea typeface="Quattrocento Sans"/>
                <a:cs typeface="Quattrocento Sans"/>
                <a:sym typeface="Quattrocento Sans"/>
              </a:rPr>
              <a:t>affordable luxury</a:t>
            </a:r>
            <a:r>
              <a:rPr lang="pt-PT"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p:txBody>
      </p:sp>
      <p:graphicFrame>
        <p:nvGraphicFramePr>
          <p:cNvPr id="155" name="Google Shape;155;p26"/>
          <p:cNvGraphicFramePr/>
          <p:nvPr/>
        </p:nvGraphicFramePr>
        <p:xfrm>
          <a:off x="1665125" y="1402628"/>
          <a:ext cx="6076525" cy="2142096"/>
        </p:xfrm>
        <a:graphic>
          <a:graphicData uri="http://schemas.openxmlformats.org/drawingml/2006/table">
            <a:tbl>
              <a:tblPr>
                <a:noFill/>
                <a:tableStyleId>{7FF05CFD-0A94-4494-8824-86D437A4A1C7}</a:tableStyleId>
              </a:tblPr>
              <a:tblGrid>
                <a:gridCol w="3361775">
                  <a:extLst>
                    <a:ext uri="{9D8B030D-6E8A-4147-A177-3AD203B41FA5}">
                      <a16:colId xmlns:a16="http://schemas.microsoft.com/office/drawing/2014/main" val="20000"/>
                    </a:ext>
                  </a:extLst>
                </a:gridCol>
                <a:gridCol w="2714750">
                  <a:extLst>
                    <a:ext uri="{9D8B030D-6E8A-4147-A177-3AD203B41FA5}">
                      <a16:colId xmlns:a16="http://schemas.microsoft.com/office/drawing/2014/main" val="20001"/>
                    </a:ext>
                  </a:extLst>
                </a:gridCol>
              </a:tblGrid>
              <a:tr h="350100">
                <a:tc>
                  <a:txBody>
                    <a:bodyPr/>
                    <a:lstStyle/>
                    <a:p>
                      <a:pPr marL="0" lvl="0" indent="0" algn="ctr" rtl="0">
                        <a:lnSpc>
                          <a:spcPct val="115000"/>
                        </a:lnSpc>
                        <a:spcBef>
                          <a:spcPts val="600"/>
                        </a:spcBef>
                        <a:spcAft>
                          <a:spcPts val="0"/>
                        </a:spcAft>
                        <a:buNone/>
                      </a:pPr>
                      <a:r>
                        <a:rPr lang="pt-PT" b="1">
                          <a:solidFill>
                            <a:schemeClr val="dk1"/>
                          </a:solidFill>
                          <a:latin typeface="Quattrocento Sans"/>
                          <a:ea typeface="Quattrocento Sans"/>
                          <a:cs typeface="Quattrocento Sans"/>
                          <a:sym typeface="Quattrocento Sans"/>
                        </a:rPr>
                        <a:t>Flaws</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CD00"/>
                    </a:solidFill>
                  </a:tcPr>
                </a:tc>
                <a:tc>
                  <a:txBody>
                    <a:bodyPr/>
                    <a:lstStyle/>
                    <a:p>
                      <a:pPr marL="0" lvl="0" indent="0" algn="ctr" rtl="0">
                        <a:spcBef>
                          <a:spcPts val="0"/>
                        </a:spcBef>
                        <a:spcAft>
                          <a:spcPts val="0"/>
                        </a:spcAft>
                        <a:buNone/>
                      </a:pPr>
                      <a:r>
                        <a:rPr lang="pt-PT" b="1"/>
                        <a:t>Qualities</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CD00"/>
                    </a:solidFill>
                  </a:tcPr>
                </a:tc>
                <a:extLst>
                  <a:ext uri="{0D108BD9-81ED-4DB2-BD59-A6C34878D82A}">
                    <a16:rowId xmlns:a16="http://schemas.microsoft.com/office/drawing/2014/main" val="10000"/>
                  </a:ext>
                </a:extLst>
              </a:tr>
              <a:tr h="538650">
                <a:tc>
                  <a:txBody>
                    <a:bodyPr/>
                    <a:lstStyle/>
                    <a:p>
                      <a:pPr marL="0" lvl="0" indent="0" algn="l" rtl="0">
                        <a:spcBef>
                          <a:spcPts val="0"/>
                        </a:spcBef>
                        <a:spcAft>
                          <a:spcPts val="0"/>
                        </a:spcAft>
                        <a:buClr>
                          <a:schemeClr val="dk1"/>
                        </a:buClr>
                        <a:buSzPts val="1100"/>
                        <a:buFont typeface="Arial"/>
                        <a:buNone/>
                      </a:pPr>
                      <a:r>
                        <a:rPr lang="pt-PT" b="1">
                          <a:solidFill>
                            <a:schemeClr val="dk1"/>
                          </a:solidFill>
                        </a:rPr>
                        <a:t>Expensive (high price per feature)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A9999"/>
                    </a:solidFill>
                  </a:tcPr>
                </a:tc>
                <a:tc>
                  <a:txBody>
                    <a:bodyPr/>
                    <a:lstStyle/>
                    <a:p>
                      <a:pPr marL="0" lvl="0" indent="0" algn="l" rtl="0">
                        <a:spcBef>
                          <a:spcPts val="0"/>
                        </a:spcBef>
                        <a:spcAft>
                          <a:spcPts val="0"/>
                        </a:spcAft>
                        <a:buClr>
                          <a:schemeClr val="dk1"/>
                        </a:buClr>
                        <a:buSzPts val="1100"/>
                        <a:buFont typeface="Arial"/>
                        <a:buNone/>
                      </a:pPr>
                      <a:r>
                        <a:rPr lang="pt-PT" b="1">
                          <a:solidFill>
                            <a:schemeClr val="dk1"/>
                          </a:solidFill>
                        </a:rPr>
                        <a:t>Produces quality drinks</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extLst>
                  <a:ext uri="{0D108BD9-81ED-4DB2-BD59-A6C34878D82A}">
                    <a16:rowId xmlns:a16="http://schemas.microsoft.com/office/drawing/2014/main" val="10001"/>
                  </a:ext>
                </a:extLst>
              </a:tr>
              <a:tr h="350100">
                <a:tc>
                  <a:txBody>
                    <a:bodyPr/>
                    <a:lstStyle/>
                    <a:p>
                      <a:pPr marL="0" lvl="0" indent="0" algn="l" rtl="0">
                        <a:spcBef>
                          <a:spcPts val="0"/>
                        </a:spcBef>
                        <a:spcAft>
                          <a:spcPts val="0"/>
                        </a:spcAft>
                        <a:buClr>
                          <a:schemeClr val="dk1"/>
                        </a:buClr>
                        <a:buSzPts val="1100"/>
                        <a:buFont typeface="Arial"/>
                        <a:buNone/>
                      </a:pPr>
                      <a:r>
                        <a:rPr lang="pt-PT" b="1">
                          <a:solidFill>
                            <a:schemeClr val="dk1"/>
                          </a:solidFill>
                        </a:rPr>
                        <a:t>High wear on replaceable parts</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A9999"/>
                    </a:solidFill>
                  </a:tcPr>
                </a:tc>
                <a:tc>
                  <a:txBody>
                    <a:bodyPr/>
                    <a:lstStyle/>
                    <a:p>
                      <a:pPr marL="0" lvl="0" indent="0" algn="l" rtl="0">
                        <a:spcBef>
                          <a:spcPts val="0"/>
                        </a:spcBef>
                        <a:spcAft>
                          <a:spcPts val="0"/>
                        </a:spcAft>
                        <a:buNone/>
                      </a:pPr>
                      <a:r>
                        <a:rPr lang="pt-PT"/>
                        <a:t>Appealing design</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350100">
                <a:tc>
                  <a:txBody>
                    <a:bodyPr/>
                    <a:lstStyle/>
                    <a:p>
                      <a:pPr marL="0" lvl="0" indent="0" algn="l" rtl="0">
                        <a:spcBef>
                          <a:spcPts val="0"/>
                        </a:spcBef>
                        <a:spcAft>
                          <a:spcPts val="0"/>
                        </a:spcAft>
                        <a:buNone/>
                      </a:pPr>
                      <a:r>
                        <a:rPr lang="pt-PT">
                          <a:solidFill>
                            <a:schemeClr val="dk1"/>
                          </a:solidFill>
                        </a:rPr>
                        <a:t>Proprietary pods</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CCCC"/>
                    </a:solidFill>
                  </a:tcPr>
                </a:tc>
                <a:tc>
                  <a:txBody>
                    <a:bodyPr/>
                    <a:lstStyle/>
                    <a:p>
                      <a:pPr marL="0" lvl="0" indent="0" algn="l" rtl="0">
                        <a:spcBef>
                          <a:spcPts val="0"/>
                        </a:spcBef>
                        <a:spcAft>
                          <a:spcPts val="0"/>
                        </a:spcAft>
                        <a:buClr>
                          <a:schemeClr val="dk1"/>
                        </a:buClr>
                        <a:buSzPts val="1100"/>
                        <a:buFont typeface="Arial"/>
                        <a:buNone/>
                      </a:pPr>
                      <a:r>
                        <a:rPr lang="pt-PT">
                          <a:solidFill>
                            <a:schemeClr val="dk1"/>
                          </a:solidFill>
                        </a:rPr>
                        <a:t>Many features</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r h="350100">
                <a:tc>
                  <a:txBody>
                    <a:bodyPr/>
                    <a:lstStyle/>
                    <a:p>
                      <a:pPr marL="0" lvl="0" indent="0" algn="l" rtl="0">
                        <a:spcBef>
                          <a:spcPts val="0"/>
                        </a:spcBef>
                        <a:spcAft>
                          <a:spcPts val="0"/>
                        </a:spcAft>
                        <a:buNone/>
                      </a:pPr>
                      <a:r>
                        <a:rPr lang="pt-PT"/>
                        <a:t>Takes a long time to chill the water</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CCCC"/>
                    </a:solidFill>
                  </a:tcPr>
                </a:tc>
                <a:tc>
                  <a:txBody>
                    <a:bodyPr/>
                    <a:lstStyle/>
                    <a:p>
                      <a:pPr marL="0" lvl="0" indent="0" algn="l"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extLst>
                  <a:ext uri="{0D108BD9-81ED-4DB2-BD59-A6C34878D82A}">
                    <a16:rowId xmlns:a16="http://schemas.microsoft.com/office/drawing/2014/main" val="10004"/>
                  </a:ext>
                </a:extLst>
              </a:tr>
            </a:tbl>
          </a:graphicData>
        </a:graphic>
      </p:graphicFrame>
      <p:sp>
        <p:nvSpPr>
          <p:cNvPr id="156" name="Google Shape;156;p26"/>
          <p:cNvSpPr txBox="1"/>
          <p:nvPr/>
        </p:nvSpPr>
        <p:spPr>
          <a:xfrm rot="-2700000">
            <a:off x="6945204" y="1890102"/>
            <a:ext cx="2008042" cy="10776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4200" u="sng">
                <a:solidFill>
                  <a:srgbClr val="CC0000"/>
                </a:solidFill>
                <a:latin typeface="Pacifico"/>
                <a:ea typeface="Pacifico"/>
                <a:cs typeface="Pacifico"/>
                <a:sym typeface="Pacifico"/>
              </a:rPr>
              <a:t>Bad product</a:t>
            </a:r>
            <a:endParaRPr sz="4200" u="sng">
              <a:solidFill>
                <a:srgbClr val="CC0000"/>
              </a:solidFill>
              <a:latin typeface="Pacifico"/>
              <a:ea typeface="Pacifico"/>
              <a:cs typeface="Pacifico"/>
              <a:sym typeface="Pacifico"/>
            </a:endParaRPr>
          </a:p>
        </p:txBody>
      </p:sp>
      <p:sp>
        <p:nvSpPr>
          <p:cNvPr id="157" name="Google Shape;157;p26"/>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1</a:t>
            </a: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1381250" y="896100"/>
            <a:ext cx="4094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pt-PT" sz="1700">
                <a:highlight>
                  <a:schemeClr val="accent1"/>
                </a:highlight>
              </a:rPr>
              <a:t>What problem is it trying to solve?</a:t>
            </a:r>
            <a:endParaRPr sz="1700">
              <a:highlight>
                <a:schemeClr val="accent1"/>
              </a:highlight>
            </a:endParaRPr>
          </a:p>
        </p:txBody>
      </p:sp>
      <p:sp>
        <p:nvSpPr>
          <p:cNvPr id="163" name="Google Shape;163;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4</a:t>
            </a:fld>
            <a:endParaRPr/>
          </a:p>
        </p:txBody>
      </p:sp>
      <p:sp>
        <p:nvSpPr>
          <p:cNvPr id="164" name="Google Shape;164;p27"/>
          <p:cNvSpPr txBox="1">
            <a:spLocks noGrp="1"/>
          </p:cNvSpPr>
          <p:nvPr>
            <p:ph type="body" idx="1"/>
          </p:nvPr>
        </p:nvSpPr>
        <p:spPr>
          <a:xfrm>
            <a:off x="312175" y="1412650"/>
            <a:ext cx="7080000" cy="2560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600"/>
              </a:spcBef>
              <a:spcAft>
                <a:spcPts val="0"/>
              </a:spcAft>
              <a:buClr>
                <a:schemeClr val="dk1"/>
              </a:buClr>
              <a:buSzPts val="1400"/>
              <a:buChar char="●"/>
            </a:pPr>
            <a:r>
              <a:rPr lang="pt-PT" sz="1800"/>
              <a:t>People </a:t>
            </a:r>
            <a:r>
              <a:rPr lang="pt-PT" sz="1800" b="1"/>
              <a:t>mostly drink</a:t>
            </a:r>
            <a:r>
              <a:rPr lang="pt-PT" sz="1800"/>
              <a:t> alcohol at </a:t>
            </a:r>
            <a:r>
              <a:rPr lang="pt-PT" sz="1800" b="1"/>
              <a:t>home</a:t>
            </a:r>
            <a:r>
              <a:rPr lang="pt-PT" sz="1800"/>
              <a:t> (at least 67%);</a:t>
            </a:r>
            <a:endParaRPr sz="1800"/>
          </a:p>
          <a:p>
            <a:pPr marL="457200" lvl="0" indent="-317500" algn="l" rtl="0">
              <a:lnSpc>
                <a:spcPct val="150000"/>
              </a:lnSpc>
              <a:spcBef>
                <a:spcPts val="0"/>
              </a:spcBef>
              <a:spcAft>
                <a:spcPts val="0"/>
              </a:spcAft>
              <a:buClr>
                <a:schemeClr val="dk1"/>
              </a:buClr>
              <a:buSzPts val="1400"/>
              <a:buChar char="●"/>
            </a:pPr>
            <a:r>
              <a:rPr lang="pt-PT" sz="1800" b="1"/>
              <a:t>Cocktail</a:t>
            </a:r>
            <a:r>
              <a:rPr lang="pt-PT" sz="1800"/>
              <a:t> consumption </a:t>
            </a:r>
            <a:r>
              <a:rPr lang="pt-PT" sz="1800" b="1"/>
              <a:t>doesn’t follow</a:t>
            </a:r>
            <a:r>
              <a:rPr lang="pt-PT" sz="1800"/>
              <a:t> this </a:t>
            </a:r>
            <a:r>
              <a:rPr lang="pt-PT" sz="1800" b="1"/>
              <a:t>trend</a:t>
            </a:r>
            <a:r>
              <a:rPr lang="pt-PT" sz="1800"/>
              <a:t>;</a:t>
            </a:r>
            <a:endParaRPr sz="1800"/>
          </a:p>
          <a:p>
            <a:pPr marL="457200" lvl="0" indent="-317500" algn="l" rtl="0">
              <a:lnSpc>
                <a:spcPct val="150000"/>
              </a:lnSpc>
              <a:spcBef>
                <a:spcPts val="0"/>
              </a:spcBef>
              <a:spcAft>
                <a:spcPts val="0"/>
              </a:spcAft>
              <a:buClr>
                <a:schemeClr val="dk1"/>
              </a:buClr>
              <a:buSzPts val="1400"/>
              <a:buChar char="●"/>
            </a:pPr>
            <a:r>
              <a:rPr lang="pt-PT" sz="1800"/>
              <a:t>People throw parties (77%) where they </a:t>
            </a:r>
            <a:r>
              <a:rPr lang="pt-PT" sz="1800" b="1"/>
              <a:t>serve multiple drinks</a:t>
            </a:r>
            <a:r>
              <a:rPr lang="pt-PT" sz="1800"/>
              <a:t> to fit different preferences (51%);</a:t>
            </a:r>
            <a:endParaRPr sz="1800"/>
          </a:p>
          <a:p>
            <a:pPr marL="457200" lvl="0" indent="-317500" algn="just" rtl="0">
              <a:lnSpc>
                <a:spcPct val="150000"/>
              </a:lnSpc>
              <a:spcBef>
                <a:spcPts val="0"/>
              </a:spcBef>
              <a:spcAft>
                <a:spcPts val="0"/>
              </a:spcAft>
              <a:buClr>
                <a:schemeClr val="dk1"/>
              </a:buClr>
              <a:buSzPts val="1400"/>
              <a:buChar char="●"/>
            </a:pPr>
            <a:r>
              <a:rPr lang="pt-PT" sz="1800"/>
              <a:t>The difficulty is that </a:t>
            </a:r>
            <a:r>
              <a:rPr lang="pt-PT" sz="1800" b="1"/>
              <a:t>cocktails are hard to prepare</a:t>
            </a:r>
            <a:r>
              <a:rPr lang="pt-PT" sz="1800"/>
              <a:t>: require extra actions and ingredients.</a:t>
            </a:r>
            <a:endParaRPr sz="1800"/>
          </a:p>
        </p:txBody>
      </p:sp>
      <p:sp>
        <p:nvSpPr>
          <p:cNvPr id="165" name="Google Shape;165;p27"/>
          <p:cNvSpPr txBox="1"/>
          <p:nvPr/>
        </p:nvSpPr>
        <p:spPr>
          <a:xfrm>
            <a:off x="1839475" y="3973300"/>
            <a:ext cx="5552700" cy="1052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3000" b="1">
                <a:solidFill>
                  <a:schemeClr val="dk1"/>
                </a:solidFill>
                <a:highlight>
                  <a:schemeClr val="accent1"/>
                </a:highlight>
                <a:latin typeface="Amatic SC"/>
                <a:ea typeface="Amatic SC"/>
                <a:cs typeface="Amatic SC"/>
                <a:sym typeface="Amatic SC"/>
              </a:rPr>
              <a:t>The company wants to make cocktail preparation as fast and easy as any other drink</a:t>
            </a:r>
            <a:endParaRPr sz="3000" b="1">
              <a:solidFill>
                <a:schemeClr val="dk1"/>
              </a:solidFill>
              <a:highlight>
                <a:schemeClr val="accent1"/>
              </a:highlight>
              <a:latin typeface="Amatic SC"/>
              <a:ea typeface="Amatic SC"/>
              <a:cs typeface="Amatic SC"/>
              <a:sym typeface="Amatic SC"/>
            </a:endParaRPr>
          </a:p>
        </p:txBody>
      </p:sp>
      <p:pic>
        <p:nvPicPr>
          <p:cNvPr id="166" name="Google Shape;166;p27" title="Gráfico"/>
          <p:cNvPicPr preferRelativeResize="0"/>
          <p:nvPr/>
        </p:nvPicPr>
        <p:blipFill>
          <a:blip r:embed="rId3">
            <a:alphaModFix/>
          </a:blip>
          <a:stretch>
            <a:fillRect/>
          </a:stretch>
        </p:blipFill>
        <p:spPr>
          <a:xfrm>
            <a:off x="7442875" y="1340375"/>
            <a:ext cx="1377950" cy="2355850"/>
          </a:xfrm>
          <a:prstGeom prst="rect">
            <a:avLst/>
          </a:prstGeom>
          <a:noFill/>
          <a:ln>
            <a:noFill/>
          </a:ln>
        </p:spPr>
      </p:pic>
      <p:sp>
        <p:nvSpPr>
          <p:cNvPr id="167" name="Google Shape;167;p27"/>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1</a:t>
            </a:r>
            <a:endParaRPr sz="2400">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381250" y="896100"/>
            <a:ext cx="71619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a:highlight>
                  <a:schemeClr val="accent1"/>
                </a:highlight>
              </a:rPr>
              <a:t>What is its reference market? </a:t>
            </a:r>
            <a:endParaRPr>
              <a:highlight>
                <a:schemeClr val="accent1"/>
              </a:highlight>
            </a:endParaRPr>
          </a:p>
        </p:txBody>
      </p:sp>
      <p:sp>
        <p:nvSpPr>
          <p:cNvPr id="173" name="Google Shape;173;p28"/>
          <p:cNvSpPr txBox="1">
            <a:spLocks noGrp="1"/>
          </p:cNvSpPr>
          <p:nvPr>
            <p:ph type="body" idx="1"/>
          </p:nvPr>
        </p:nvSpPr>
        <p:spPr>
          <a:xfrm>
            <a:off x="287250" y="1412650"/>
            <a:ext cx="5354700" cy="3667500"/>
          </a:xfrm>
          <a:prstGeom prst="rect">
            <a:avLst/>
          </a:prstGeom>
        </p:spPr>
        <p:txBody>
          <a:bodyPr spcFirstLastPara="1" wrap="square" lIns="91425" tIns="91425" rIns="91425" bIns="91425" anchor="ctr" anchorCtr="0">
            <a:noAutofit/>
          </a:bodyPr>
          <a:lstStyle/>
          <a:p>
            <a:pPr marL="457200" lvl="0" indent="-298450" algn="l" rtl="0">
              <a:lnSpc>
                <a:spcPct val="115000"/>
              </a:lnSpc>
              <a:spcBef>
                <a:spcPts val="600"/>
              </a:spcBef>
              <a:spcAft>
                <a:spcPts val="0"/>
              </a:spcAft>
              <a:buClr>
                <a:schemeClr val="dk1"/>
              </a:buClr>
              <a:buSzPts val="1100"/>
              <a:buChar char="●"/>
            </a:pPr>
            <a:r>
              <a:rPr lang="pt-PT" sz="1500" i="1" dirty="0"/>
              <a:t>Drinkworks</a:t>
            </a:r>
            <a:r>
              <a:rPr lang="pt-PT" sz="1500" dirty="0"/>
              <a:t> wants to target the US </a:t>
            </a:r>
            <a:r>
              <a:rPr lang="pt-PT" sz="1500" b="1" dirty="0"/>
              <a:t>at home cocktail consumption</a:t>
            </a:r>
            <a:r>
              <a:rPr lang="pt-PT" sz="1500" dirty="0"/>
              <a:t>, alcoholic and non-alcoholic, but </a:t>
            </a:r>
            <a:r>
              <a:rPr lang="pt-PT" sz="1500" b="1" dirty="0"/>
              <a:t>also beer and ciders.</a:t>
            </a:r>
            <a:endParaRPr sz="1500" b="1" dirty="0"/>
          </a:p>
          <a:p>
            <a:pPr marL="457200" lvl="0" indent="-298450" algn="l" rtl="0">
              <a:lnSpc>
                <a:spcPct val="115000"/>
              </a:lnSpc>
              <a:spcBef>
                <a:spcPts val="1000"/>
              </a:spcBef>
              <a:spcAft>
                <a:spcPts val="0"/>
              </a:spcAft>
              <a:buClr>
                <a:schemeClr val="dk1"/>
              </a:buClr>
              <a:buSzPts val="1100"/>
              <a:buChar char="●"/>
            </a:pPr>
            <a:r>
              <a:rPr lang="pt-PT" sz="1500" dirty="0"/>
              <a:t>At home, consumption is connected with social gathering. Events like parties and meals often have alcohol available for their attendees.</a:t>
            </a:r>
            <a:endParaRPr sz="1500" dirty="0"/>
          </a:p>
          <a:p>
            <a:pPr marL="457200" lvl="0" indent="-298450" algn="l" rtl="0">
              <a:lnSpc>
                <a:spcPct val="115000"/>
              </a:lnSpc>
              <a:spcBef>
                <a:spcPts val="1000"/>
              </a:spcBef>
              <a:spcAft>
                <a:spcPts val="0"/>
              </a:spcAft>
              <a:buClr>
                <a:schemeClr val="dk1"/>
              </a:buClr>
              <a:buSzPts val="1100"/>
              <a:buChar char="●"/>
            </a:pPr>
            <a:r>
              <a:rPr lang="pt-PT" sz="1500" dirty="0"/>
              <a:t>Drinking at home is more relaxing and cheaper.</a:t>
            </a:r>
            <a:endParaRPr sz="1500" dirty="0"/>
          </a:p>
          <a:p>
            <a:pPr indent="-298450">
              <a:lnSpc>
                <a:spcPct val="115000"/>
              </a:lnSpc>
              <a:spcBef>
                <a:spcPts val="1000"/>
              </a:spcBef>
              <a:buClr>
                <a:schemeClr val="dk1"/>
              </a:buClr>
              <a:buSzPts val="1100"/>
              <a:buChar char="●"/>
            </a:pPr>
            <a:r>
              <a:rPr lang="pt-PT" sz="1500" dirty="0"/>
              <a:t>There are already a handful of companies that develop home appliances for cocktails.</a:t>
            </a:r>
          </a:p>
          <a:p>
            <a:pPr indent="-298450">
              <a:lnSpc>
                <a:spcPct val="115000"/>
              </a:lnSpc>
              <a:spcBef>
                <a:spcPts val="1000"/>
              </a:spcBef>
              <a:buClr>
                <a:schemeClr val="dk1"/>
              </a:buClr>
              <a:buSzPts val="1100"/>
              <a:buFont typeface="Quattrocento Sans"/>
              <a:buChar char="●"/>
            </a:pPr>
            <a:r>
              <a:rPr lang="en-US" sz="1500" dirty="0"/>
              <a:t>There are also a few companies that sell cocktail-themed monthly subscription services.</a:t>
            </a:r>
          </a:p>
        </p:txBody>
      </p:sp>
      <p:sp>
        <p:nvSpPr>
          <p:cNvPr id="174" name="Google Shape;174;p2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5</a:t>
            </a:fld>
            <a:endParaRPr/>
          </a:p>
        </p:txBody>
      </p:sp>
      <p:graphicFrame>
        <p:nvGraphicFramePr>
          <p:cNvPr id="175" name="Google Shape;175;p28"/>
          <p:cNvGraphicFramePr/>
          <p:nvPr/>
        </p:nvGraphicFramePr>
        <p:xfrm>
          <a:off x="5641825" y="1770750"/>
          <a:ext cx="3288950" cy="2483690"/>
        </p:xfrm>
        <a:graphic>
          <a:graphicData uri="http://schemas.openxmlformats.org/drawingml/2006/table">
            <a:tbl>
              <a:tblPr>
                <a:noFill/>
                <a:tableStyleId>{7FF05CFD-0A94-4494-8824-86D437A4A1C7}</a:tableStyleId>
              </a:tblPr>
              <a:tblGrid>
                <a:gridCol w="2157900">
                  <a:extLst>
                    <a:ext uri="{9D8B030D-6E8A-4147-A177-3AD203B41FA5}">
                      <a16:colId xmlns:a16="http://schemas.microsoft.com/office/drawing/2014/main" val="20000"/>
                    </a:ext>
                  </a:extLst>
                </a:gridCol>
                <a:gridCol w="113105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pt-PT" sz="1200"/>
                        <a:t>U.S. population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r" rtl="0">
                        <a:spcBef>
                          <a:spcPts val="0"/>
                        </a:spcBef>
                        <a:spcAft>
                          <a:spcPts val="0"/>
                        </a:spcAft>
                        <a:buNone/>
                      </a:pPr>
                      <a:r>
                        <a:rPr lang="pt-PT" sz="1200"/>
                        <a:t>329 million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1650">
                <a:tc>
                  <a:txBody>
                    <a:bodyPr/>
                    <a:lstStyle/>
                    <a:p>
                      <a:pPr marL="0" lvl="0" indent="0" algn="l" rtl="0">
                        <a:spcBef>
                          <a:spcPts val="0"/>
                        </a:spcBef>
                        <a:spcAft>
                          <a:spcPts val="0"/>
                        </a:spcAft>
                        <a:buNone/>
                      </a:pPr>
                      <a:r>
                        <a:rPr lang="pt-PT" sz="1200"/>
                        <a:t>Population allowed to purchase alcohol.</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r" rtl="0">
                        <a:spcBef>
                          <a:spcPts val="0"/>
                        </a:spcBef>
                        <a:spcAft>
                          <a:spcPts val="0"/>
                        </a:spcAft>
                        <a:buNone/>
                      </a:pPr>
                      <a:r>
                        <a:rPr lang="pt-PT" sz="1200"/>
                        <a:t>197 million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1650">
                <a:tc>
                  <a:txBody>
                    <a:bodyPr/>
                    <a:lstStyle/>
                    <a:p>
                      <a:pPr marL="0" lvl="0" indent="0" algn="l" rtl="0">
                        <a:spcBef>
                          <a:spcPts val="0"/>
                        </a:spcBef>
                        <a:spcAft>
                          <a:spcPts val="0"/>
                        </a:spcAft>
                        <a:buNone/>
                      </a:pPr>
                      <a:r>
                        <a:rPr lang="pt-PT" sz="1200"/>
                        <a:t>U.S. Median Average Salary</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r" rtl="0">
                        <a:spcBef>
                          <a:spcPts val="0"/>
                        </a:spcBef>
                        <a:spcAft>
                          <a:spcPts val="0"/>
                        </a:spcAft>
                        <a:buNone/>
                      </a:pPr>
                      <a:r>
                        <a:rPr lang="pt-PT" sz="1200"/>
                        <a:t>$2854</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3925">
                <a:tc>
                  <a:txBody>
                    <a:bodyPr/>
                    <a:lstStyle/>
                    <a:p>
                      <a:pPr marL="0" lvl="0" indent="0" algn="l" rtl="0">
                        <a:spcBef>
                          <a:spcPts val="0"/>
                        </a:spcBef>
                        <a:spcAft>
                          <a:spcPts val="0"/>
                        </a:spcAft>
                        <a:buNone/>
                      </a:pPr>
                      <a:r>
                        <a:rPr lang="pt-PT" sz="1250">
                          <a:solidFill>
                            <a:schemeClr val="dk1"/>
                          </a:solidFill>
                          <a:latin typeface="Times New Roman"/>
                          <a:ea typeface="Times New Roman"/>
                          <a:cs typeface="Times New Roman"/>
                          <a:sym typeface="Times New Roman"/>
                        </a:rPr>
                        <a:t>2017 U.S. sales of alcoholic beverages</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r" rtl="0">
                        <a:spcBef>
                          <a:spcPts val="0"/>
                        </a:spcBef>
                        <a:spcAft>
                          <a:spcPts val="0"/>
                        </a:spcAft>
                        <a:buNone/>
                      </a:pPr>
                      <a:r>
                        <a:rPr lang="pt-PT" sz="1200"/>
                        <a:t>$234 billion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3925">
                <a:tc>
                  <a:txBody>
                    <a:bodyPr/>
                    <a:lstStyle/>
                    <a:p>
                      <a:pPr marL="0" lvl="0" indent="0" algn="l" rtl="0">
                        <a:spcBef>
                          <a:spcPts val="0"/>
                        </a:spcBef>
                        <a:spcAft>
                          <a:spcPts val="0"/>
                        </a:spcAft>
                        <a:buNone/>
                      </a:pPr>
                      <a:r>
                        <a:rPr lang="pt-PT" sz="1250">
                          <a:solidFill>
                            <a:schemeClr val="dk1"/>
                          </a:solidFill>
                          <a:latin typeface="Times New Roman"/>
                          <a:ea typeface="Times New Roman"/>
                          <a:cs typeface="Times New Roman"/>
                          <a:sym typeface="Times New Roman"/>
                        </a:rPr>
                        <a:t>Alcohol beverages in-home consumption</a:t>
                      </a:r>
                      <a:endParaRPr sz="1250">
                        <a:solidFill>
                          <a:schemeClr val="dk1"/>
                        </a:solidFill>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r" rtl="0">
                        <a:spcBef>
                          <a:spcPts val="0"/>
                        </a:spcBef>
                        <a:spcAft>
                          <a:spcPts val="0"/>
                        </a:spcAft>
                        <a:buNone/>
                      </a:pPr>
                      <a:r>
                        <a:rPr lang="pt-PT" sz="1200"/>
                        <a:t>$130 billion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76" name="Google Shape;176;p28"/>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1</a:t>
            </a:r>
            <a:endParaRPr sz="2400">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1381250" y="896100"/>
            <a:ext cx="71619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a:highlight>
                  <a:schemeClr val="accent1"/>
                </a:highlight>
              </a:rPr>
              <a:t>Market Regulation</a:t>
            </a:r>
            <a:endParaRPr>
              <a:highlight>
                <a:schemeClr val="accent1"/>
              </a:highlight>
            </a:endParaRPr>
          </a:p>
        </p:txBody>
      </p:sp>
      <p:sp>
        <p:nvSpPr>
          <p:cNvPr id="182" name="Google Shape;182;p29"/>
          <p:cNvSpPr txBox="1">
            <a:spLocks noGrp="1"/>
          </p:cNvSpPr>
          <p:nvPr>
            <p:ph type="body" idx="1"/>
          </p:nvPr>
        </p:nvSpPr>
        <p:spPr>
          <a:xfrm>
            <a:off x="312175" y="1412650"/>
            <a:ext cx="8231100" cy="3500400"/>
          </a:xfrm>
          <a:prstGeom prst="rect">
            <a:avLst/>
          </a:prstGeom>
        </p:spPr>
        <p:txBody>
          <a:bodyPr spcFirstLastPara="1" wrap="square" lIns="91425" tIns="91425" rIns="91425" bIns="91425" anchor="ctr" anchorCtr="0">
            <a:noAutofit/>
          </a:bodyPr>
          <a:lstStyle/>
          <a:p>
            <a:pPr marL="0" lvl="0" indent="0" algn="ctr" rtl="0">
              <a:lnSpc>
                <a:spcPct val="150000"/>
              </a:lnSpc>
              <a:spcBef>
                <a:spcPts val="600"/>
              </a:spcBef>
              <a:spcAft>
                <a:spcPts val="0"/>
              </a:spcAft>
              <a:buNone/>
            </a:pPr>
            <a:r>
              <a:rPr lang="pt-PT" sz="3000" b="1">
                <a:highlight>
                  <a:schemeClr val="accent1"/>
                </a:highlight>
                <a:latin typeface="Amatic SC"/>
                <a:ea typeface="Amatic SC"/>
                <a:cs typeface="Amatic SC"/>
                <a:sym typeface="Amatic SC"/>
              </a:rPr>
              <a:t>U.S. alcohol cluster is highly regulated</a:t>
            </a:r>
            <a:endParaRPr sz="1800"/>
          </a:p>
          <a:p>
            <a:pPr marL="457200" lvl="0" indent="-317500" algn="just" rtl="0">
              <a:lnSpc>
                <a:spcPct val="150000"/>
              </a:lnSpc>
              <a:spcBef>
                <a:spcPts val="1000"/>
              </a:spcBef>
              <a:spcAft>
                <a:spcPts val="0"/>
              </a:spcAft>
              <a:buClr>
                <a:schemeClr val="dk1"/>
              </a:buClr>
              <a:buSzPts val="1400"/>
              <a:buChar char="●"/>
            </a:pPr>
            <a:r>
              <a:rPr lang="pt-PT" sz="1800"/>
              <a:t>Liquor selling is, within this industry, the top regulated line of products;</a:t>
            </a:r>
            <a:endParaRPr sz="1800"/>
          </a:p>
          <a:p>
            <a:pPr marL="457200" lvl="0" indent="-317500" algn="just" rtl="0">
              <a:lnSpc>
                <a:spcPct val="150000"/>
              </a:lnSpc>
              <a:spcBef>
                <a:spcPts val="1000"/>
              </a:spcBef>
              <a:spcAft>
                <a:spcPts val="0"/>
              </a:spcAft>
              <a:buClr>
                <a:schemeClr val="dk1"/>
              </a:buClr>
              <a:buSzPts val="1400"/>
              <a:buChar char="●"/>
            </a:pPr>
            <a:r>
              <a:rPr lang="pt-PT" sz="1800"/>
              <a:t>Regulation is heterogeneous among states.  Severe measures like prohibitions on Sunday are adopted in some states;</a:t>
            </a:r>
            <a:endParaRPr sz="1800"/>
          </a:p>
          <a:p>
            <a:pPr marL="457200" lvl="0" indent="-317500" algn="just" rtl="0">
              <a:lnSpc>
                <a:spcPct val="150000"/>
              </a:lnSpc>
              <a:spcBef>
                <a:spcPts val="1000"/>
              </a:spcBef>
              <a:spcAft>
                <a:spcPts val="1000"/>
              </a:spcAft>
              <a:buClr>
                <a:schemeClr val="dk1"/>
              </a:buClr>
              <a:buSzPts val="1400"/>
              <a:buChar char="●"/>
            </a:pPr>
            <a:r>
              <a:rPr lang="pt-PT" sz="1800"/>
              <a:t>AB InBev is well established in the US market and is aware of the regulations.</a:t>
            </a:r>
            <a:endParaRPr sz="1800"/>
          </a:p>
        </p:txBody>
      </p:sp>
      <p:sp>
        <p:nvSpPr>
          <p:cNvPr id="183" name="Google Shape;183;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6</a:t>
            </a:fld>
            <a:endParaRPr/>
          </a:p>
        </p:txBody>
      </p:sp>
      <p:sp>
        <p:nvSpPr>
          <p:cNvPr id="184" name="Google Shape;184;p29"/>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1</a:t>
            </a:r>
            <a:endParaRPr sz="24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1381250" y="988625"/>
            <a:ext cx="4287900" cy="255300"/>
          </a:xfrm>
          <a:prstGeom prst="rect">
            <a:avLst/>
          </a:prstGeom>
          <a:solidFill>
            <a:srgbClr val="FFCD00"/>
          </a:solidFill>
        </p:spPr>
        <p:txBody>
          <a:bodyPr spcFirstLastPara="1" wrap="square" lIns="91425" tIns="91425" rIns="91425" bIns="91425" anchor="ctr" anchorCtr="0">
            <a:noAutofit/>
          </a:bodyPr>
          <a:lstStyle/>
          <a:p>
            <a:pPr marL="0" lvl="0" indent="0" algn="l" rtl="0">
              <a:spcBef>
                <a:spcPts val="0"/>
              </a:spcBef>
              <a:spcAft>
                <a:spcPts val="0"/>
              </a:spcAft>
              <a:buNone/>
            </a:pPr>
            <a:r>
              <a:rPr lang="pt-PT" sz="1700"/>
              <a:t>Macro Environment Analysis - PESTEL</a:t>
            </a:r>
            <a:endParaRPr sz="1700"/>
          </a:p>
        </p:txBody>
      </p:sp>
      <p:sp>
        <p:nvSpPr>
          <p:cNvPr id="190" name="Google Shape;19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7</a:t>
            </a:fld>
            <a:endParaRPr/>
          </a:p>
        </p:txBody>
      </p:sp>
      <p:sp>
        <p:nvSpPr>
          <p:cNvPr id="191" name="Google Shape;191;p30"/>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1</a:t>
            </a:r>
            <a:endParaRPr sz="2400">
              <a:latin typeface="Lora"/>
              <a:ea typeface="Lora"/>
              <a:cs typeface="Lora"/>
              <a:sym typeface="Lora"/>
            </a:endParaRPr>
          </a:p>
        </p:txBody>
      </p:sp>
      <p:sp>
        <p:nvSpPr>
          <p:cNvPr id="192" name="Google Shape;192;p30"/>
          <p:cNvSpPr/>
          <p:nvPr/>
        </p:nvSpPr>
        <p:spPr>
          <a:xfrm>
            <a:off x="3642225" y="2710425"/>
            <a:ext cx="1764600" cy="853800"/>
          </a:xfrm>
          <a:prstGeom prst="ellipse">
            <a:avLst/>
          </a:prstGeom>
          <a:solidFill>
            <a:srgbClr val="FFCD0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PT" sz="1500" b="1">
                <a:latin typeface="Quattrocento Sans"/>
                <a:ea typeface="Quattrocento Sans"/>
                <a:cs typeface="Quattrocento Sans"/>
                <a:sym typeface="Quattrocento Sans"/>
              </a:rPr>
              <a:t>Macro</a:t>
            </a:r>
            <a:endParaRPr sz="1500" b="1">
              <a:latin typeface="Quattrocento Sans"/>
              <a:ea typeface="Quattrocento Sans"/>
              <a:cs typeface="Quattrocento Sans"/>
              <a:sym typeface="Quattrocento Sans"/>
            </a:endParaRPr>
          </a:p>
          <a:p>
            <a:pPr marL="0" lvl="0" indent="0" algn="ctr" rtl="0">
              <a:spcBef>
                <a:spcPts val="0"/>
              </a:spcBef>
              <a:spcAft>
                <a:spcPts val="0"/>
              </a:spcAft>
              <a:buNone/>
            </a:pPr>
            <a:r>
              <a:rPr lang="pt-PT" sz="1500" b="1">
                <a:latin typeface="Quattrocento Sans"/>
                <a:ea typeface="Quattrocento Sans"/>
                <a:cs typeface="Quattrocento Sans"/>
                <a:sym typeface="Quattrocento Sans"/>
              </a:rPr>
              <a:t>Environment</a:t>
            </a:r>
            <a:endParaRPr sz="1500" b="1">
              <a:latin typeface="Quattrocento Sans"/>
              <a:ea typeface="Quattrocento Sans"/>
              <a:cs typeface="Quattrocento Sans"/>
              <a:sym typeface="Quattrocento Sans"/>
            </a:endParaRPr>
          </a:p>
        </p:txBody>
      </p:sp>
      <p:sp>
        <p:nvSpPr>
          <p:cNvPr id="193" name="Google Shape;193;p30"/>
          <p:cNvSpPr txBox="1"/>
          <p:nvPr/>
        </p:nvSpPr>
        <p:spPr>
          <a:xfrm>
            <a:off x="5152975" y="3707750"/>
            <a:ext cx="3604200" cy="400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b="1">
                <a:latin typeface="Quattrocento Sans"/>
                <a:ea typeface="Quattrocento Sans"/>
                <a:cs typeface="Quattrocento Sans"/>
                <a:sym typeface="Quattrocento Sans"/>
              </a:rPr>
              <a:t>Environmental</a:t>
            </a:r>
            <a:endParaRPr b="1">
              <a:latin typeface="Quattrocento Sans"/>
              <a:ea typeface="Quattrocento Sans"/>
              <a:cs typeface="Quattrocento Sans"/>
              <a:sym typeface="Quattrocento Sans"/>
            </a:endParaRPr>
          </a:p>
        </p:txBody>
      </p:sp>
      <p:sp>
        <p:nvSpPr>
          <p:cNvPr id="194" name="Google Shape;194;p30"/>
          <p:cNvSpPr txBox="1"/>
          <p:nvPr/>
        </p:nvSpPr>
        <p:spPr>
          <a:xfrm>
            <a:off x="5152975" y="4102846"/>
            <a:ext cx="3604200" cy="923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pt-PT" sz="1200">
                <a:solidFill>
                  <a:schemeClr val="dk1"/>
                </a:solidFill>
              </a:rPr>
              <a:t>Machine should be plugged in all the time. - </a:t>
            </a:r>
            <a:r>
              <a:rPr lang="pt-PT" sz="1200" b="1">
                <a:solidFill>
                  <a:schemeClr val="dk1"/>
                </a:solidFill>
              </a:rPr>
              <a:t>Energy consumption</a:t>
            </a:r>
            <a:endParaRPr sz="1200" b="1">
              <a:solidFill>
                <a:schemeClr val="dk1"/>
              </a:solidFill>
            </a:endParaRPr>
          </a:p>
          <a:p>
            <a:pPr marL="457200" lvl="0" indent="-304800" algn="l" rtl="0">
              <a:spcBef>
                <a:spcPts val="0"/>
              </a:spcBef>
              <a:spcAft>
                <a:spcPts val="0"/>
              </a:spcAft>
              <a:buClr>
                <a:schemeClr val="dk1"/>
              </a:buClr>
              <a:buSzPts val="1200"/>
              <a:buChar char="●"/>
            </a:pPr>
            <a:r>
              <a:rPr lang="pt-PT" sz="1200">
                <a:solidFill>
                  <a:schemeClr val="dk1"/>
                </a:solidFill>
              </a:rPr>
              <a:t>Constant machine parts replacement - </a:t>
            </a:r>
            <a:r>
              <a:rPr lang="pt-PT" sz="1200" b="1">
                <a:solidFill>
                  <a:schemeClr val="dk1"/>
                </a:solidFill>
              </a:rPr>
              <a:t>Waste</a:t>
            </a:r>
            <a:endParaRPr sz="1200" b="1"/>
          </a:p>
        </p:txBody>
      </p:sp>
      <p:sp>
        <p:nvSpPr>
          <p:cNvPr id="195" name="Google Shape;195;p30"/>
          <p:cNvSpPr txBox="1"/>
          <p:nvPr/>
        </p:nvSpPr>
        <p:spPr>
          <a:xfrm>
            <a:off x="166850" y="1522763"/>
            <a:ext cx="3314400" cy="400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b="1">
                <a:latin typeface="Quattrocento Sans"/>
                <a:ea typeface="Quattrocento Sans"/>
                <a:cs typeface="Quattrocento Sans"/>
                <a:sym typeface="Quattrocento Sans"/>
              </a:rPr>
              <a:t>Legal</a:t>
            </a:r>
            <a:endParaRPr b="1">
              <a:latin typeface="Quattrocento Sans"/>
              <a:ea typeface="Quattrocento Sans"/>
              <a:cs typeface="Quattrocento Sans"/>
              <a:sym typeface="Quattrocento Sans"/>
            </a:endParaRPr>
          </a:p>
        </p:txBody>
      </p:sp>
      <p:sp>
        <p:nvSpPr>
          <p:cNvPr id="196" name="Google Shape;196;p30"/>
          <p:cNvSpPr txBox="1"/>
          <p:nvPr/>
        </p:nvSpPr>
        <p:spPr>
          <a:xfrm>
            <a:off x="166850" y="1922963"/>
            <a:ext cx="3314400" cy="369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chemeClr val="dk1"/>
              </a:buClr>
              <a:buSzPts val="1200"/>
              <a:buChar char="●"/>
            </a:pPr>
            <a:r>
              <a:rPr lang="pt-PT" sz="1200">
                <a:solidFill>
                  <a:schemeClr val="dk1"/>
                </a:solidFill>
              </a:rPr>
              <a:t>Alcohol is highly regulated in the US.</a:t>
            </a:r>
            <a:endParaRPr sz="1200">
              <a:solidFill>
                <a:schemeClr val="dk1"/>
              </a:solidFill>
              <a:latin typeface="Quattrocento Sans"/>
              <a:ea typeface="Quattrocento Sans"/>
              <a:cs typeface="Quattrocento Sans"/>
              <a:sym typeface="Quattrocento Sans"/>
            </a:endParaRPr>
          </a:p>
        </p:txBody>
      </p:sp>
      <p:sp>
        <p:nvSpPr>
          <p:cNvPr id="197" name="Google Shape;197;p30"/>
          <p:cNvSpPr txBox="1"/>
          <p:nvPr/>
        </p:nvSpPr>
        <p:spPr>
          <a:xfrm>
            <a:off x="166850" y="4097450"/>
            <a:ext cx="4520100" cy="400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b="1">
                <a:latin typeface="Quattrocento Sans"/>
                <a:ea typeface="Quattrocento Sans"/>
                <a:cs typeface="Quattrocento Sans"/>
                <a:sym typeface="Quattrocento Sans"/>
              </a:rPr>
              <a:t>Economic</a:t>
            </a:r>
            <a:endParaRPr b="1">
              <a:latin typeface="Quattrocento Sans"/>
              <a:ea typeface="Quattrocento Sans"/>
              <a:cs typeface="Quattrocento Sans"/>
              <a:sym typeface="Quattrocento Sans"/>
            </a:endParaRPr>
          </a:p>
        </p:txBody>
      </p:sp>
      <p:sp>
        <p:nvSpPr>
          <p:cNvPr id="198" name="Google Shape;198;p30"/>
          <p:cNvSpPr txBox="1"/>
          <p:nvPr/>
        </p:nvSpPr>
        <p:spPr>
          <a:xfrm>
            <a:off x="166850" y="4497650"/>
            <a:ext cx="4520100" cy="554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pt-PT" sz="1200"/>
              <a:t>US is a developed country with an high PIB per capita</a:t>
            </a:r>
            <a:endParaRPr sz="1200"/>
          </a:p>
          <a:p>
            <a:pPr marL="457200" lvl="0" indent="-304800" algn="l" rtl="0">
              <a:spcBef>
                <a:spcPts val="0"/>
              </a:spcBef>
              <a:spcAft>
                <a:spcPts val="0"/>
              </a:spcAft>
              <a:buSzPts val="1200"/>
              <a:buChar char="●"/>
            </a:pPr>
            <a:r>
              <a:rPr lang="pt-PT" sz="1200"/>
              <a:t>Economics prospects for 2018 are favorable </a:t>
            </a:r>
            <a:endParaRPr sz="1200"/>
          </a:p>
        </p:txBody>
      </p:sp>
      <p:sp>
        <p:nvSpPr>
          <p:cNvPr id="199" name="Google Shape;199;p30"/>
          <p:cNvSpPr txBox="1"/>
          <p:nvPr/>
        </p:nvSpPr>
        <p:spPr>
          <a:xfrm>
            <a:off x="5829525" y="2465313"/>
            <a:ext cx="3314400" cy="400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b="1">
                <a:latin typeface="Quattrocento Sans"/>
                <a:ea typeface="Quattrocento Sans"/>
                <a:cs typeface="Quattrocento Sans"/>
                <a:sym typeface="Quattrocento Sans"/>
              </a:rPr>
              <a:t>Social</a:t>
            </a:r>
            <a:endParaRPr b="1">
              <a:latin typeface="Quattrocento Sans"/>
              <a:ea typeface="Quattrocento Sans"/>
              <a:cs typeface="Quattrocento Sans"/>
              <a:sym typeface="Quattrocento Sans"/>
            </a:endParaRPr>
          </a:p>
        </p:txBody>
      </p:sp>
      <p:sp>
        <p:nvSpPr>
          <p:cNvPr id="200" name="Google Shape;200;p30"/>
          <p:cNvSpPr txBox="1"/>
          <p:nvPr/>
        </p:nvSpPr>
        <p:spPr>
          <a:xfrm>
            <a:off x="5829525" y="2865513"/>
            <a:ext cx="3314400" cy="554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pt-PT" sz="1200"/>
              <a:t>Consumer market is niche.</a:t>
            </a:r>
            <a:endParaRPr sz="1200"/>
          </a:p>
          <a:p>
            <a:pPr marL="457200" lvl="0" indent="-304800" algn="l" rtl="0">
              <a:spcBef>
                <a:spcPts val="0"/>
              </a:spcBef>
              <a:spcAft>
                <a:spcPts val="0"/>
              </a:spcAft>
              <a:buSzPts val="1200"/>
              <a:buChar char="●"/>
            </a:pPr>
            <a:r>
              <a:rPr lang="pt-PT" sz="1200"/>
              <a:t>Not many home cocktail drinkers</a:t>
            </a:r>
            <a:endParaRPr sz="1200"/>
          </a:p>
        </p:txBody>
      </p:sp>
      <p:sp>
        <p:nvSpPr>
          <p:cNvPr id="201" name="Google Shape;201;p30"/>
          <p:cNvSpPr txBox="1"/>
          <p:nvPr/>
        </p:nvSpPr>
        <p:spPr>
          <a:xfrm>
            <a:off x="74000" y="2753450"/>
            <a:ext cx="3314400" cy="400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b="1">
                <a:latin typeface="Quattrocento Sans"/>
                <a:ea typeface="Quattrocento Sans"/>
                <a:cs typeface="Quattrocento Sans"/>
                <a:sym typeface="Quattrocento Sans"/>
              </a:rPr>
              <a:t>Technological</a:t>
            </a:r>
            <a:endParaRPr b="1">
              <a:latin typeface="Quattrocento Sans"/>
              <a:ea typeface="Quattrocento Sans"/>
              <a:cs typeface="Quattrocento Sans"/>
              <a:sym typeface="Quattrocento Sans"/>
            </a:endParaRPr>
          </a:p>
        </p:txBody>
      </p:sp>
      <p:sp>
        <p:nvSpPr>
          <p:cNvPr id="202" name="Google Shape;202;p30"/>
          <p:cNvSpPr txBox="1"/>
          <p:nvPr/>
        </p:nvSpPr>
        <p:spPr>
          <a:xfrm>
            <a:off x="74000" y="3153650"/>
            <a:ext cx="3314400" cy="554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pt-PT" sz="1200"/>
              <a:t>Mobile app</a:t>
            </a:r>
            <a:endParaRPr sz="1200"/>
          </a:p>
          <a:p>
            <a:pPr marL="457200" lvl="0" indent="-304800" algn="l" rtl="0">
              <a:spcBef>
                <a:spcPts val="0"/>
              </a:spcBef>
              <a:spcAft>
                <a:spcPts val="0"/>
              </a:spcAft>
              <a:buSzPts val="1200"/>
              <a:buChar char="●"/>
            </a:pPr>
            <a:r>
              <a:rPr lang="pt-PT" sz="1200"/>
              <a:t>Modern features - Wifi</a:t>
            </a:r>
            <a:endParaRPr sz="1200"/>
          </a:p>
        </p:txBody>
      </p:sp>
      <p:sp>
        <p:nvSpPr>
          <p:cNvPr id="203" name="Google Shape;203;p30"/>
          <p:cNvSpPr txBox="1"/>
          <p:nvPr/>
        </p:nvSpPr>
        <p:spPr>
          <a:xfrm>
            <a:off x="4476325" y="1407688"/>
            <a:ext cx="3681300" cy="400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b="1">
                <a:latin typeface="Quattrocento Sans"/>
                <a:ea typeface="Quattrocento Sans"/>
                <a:cs typeface="Quattrocento Sans"/>
                <a:sym typeface="Quattrocento Sans"/>
              </a:rPr>
              <a:t>Political</a:t>
            </a:r>
            <a:endParaRPr b="1">
              <a:latin typeface="Quattrocento Sans"/>
              <a:ea typeface="Quattrocento Sans"/>
              <a:cs typeface="Quattrocento Sans"/>
              <a:sym typeface="Quattrocento Sans"/>
            </a:endParaRPr>
          </a:p>
        </p:txBody>
      </p:sp>
      <p:sp>
        <p:nvSpPr>
          <p:cNvPr id="204" name="Google Shape;204;p30"/>
          <p:cNvSpPr txBox="1"/>
          <p:nvPr/>
        </p:nvSpPr>
        <p:spPr>
          <a:xfrm>
            <a:off x="4476325" y="1807888"/>
            <a:ext cx="3681300" cy="369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pt-PT" sz="1200"/>
              <a:t>Heterogeneous laws across the US states.</a:t>
            </a:r>
            <a:endParaRPr sz="1200"/>
          </a:p>
        </p:txBody>
      </p:sp>
      <p:cxnSp>
        <p:nvCxnSpPr>
          <p:cNvPr id="205" name="Google Shape;205;p30"/>
          <p:cNvCxnSpPr>
            <a:stCxn id="192" idx="0"/>
            <a:endCxn id="196" idx="3"/>
          </p:cNvCxnSpPr>
          <p:nvPr/>
        </p:nvCxnSpPr>
        <p:spPr>
          <a:xfrm rot="10800000">
            <a:off x="3481125" y="2107725"/>
            <a:ext cx="1043400" cy="602700"/>
          </a:xfrm>
          <a:prstGeom prst="straightConnector1">
            <a:avLst/>
          </a:prstGeom>
          <a:noFill/>
          <a:ln w="19050" cap="flat" cmpd="sng">
            <a:solidFill>
              <a:schemeClr val="dk1"/>
            </a:solidFill>
            <a:prstDash val="solid"/>
            <a:round/>
            <a:headEnd type="none" w="med" len="med"/>
            <a:tailEnd type="stealth" w="med" len="med"/>
          </a:ln>
        </p:spPr>
      </p:cxnSp>
      <p:cxnSp>
        <p:nvCxnSpPr>
          <p:cNvPr id="206" name="Google Shape;206;p30"/>
          <p:cNvCxnSpPr>
            <a:stCxn id="192" idx="0"/>
            <a:endCxn id="204" idx="2"/>
          </p:cNvCxnSpPr>
          <p:nvPr/>
        </p:nvCxnSpPr>
        <p:spPr>
          <a:xfrm rot="10800000" flipH="1">
            <a:off x="4524525" y="2177325"/>
            <a:ext cx="1792500" cy="533100"/>
          </a:xfrm>
          <a:prstGeom prst="straightConnector1">
            <a:avLst/>
          </a:prstGeom>
          <a:noFill/>
          <a:ln w="19050" cap="flat" cmpd="sng">
            <a:solidFill>
              <a:schemeClr val="dk1"/>
            </a:solidFill>
            <a:prstDash val="solid"/>
            <a:round/>
            <a:headEnd type="none" w="med" len="med"/>
            <a:tailEnd type="stealth" w="med" len="med"/>
          </a:ln>
        </p:spPr>
      </p:cxnSp>
      <p:cxnSp>
        <p:nvCxnSpPr>
          <p:cNvPr id="207" name="Google Shape;207;p30"/>
          <p:cNvCxnSpPr>
            <a:stCxn id="192" idx="2"/>
          </p:cNvCxnSpPr>
          <p:nvPr/>
        </p:nvCxnSpPr>
        <p:spPr>
          <a:xfrm flipH="1">
            <a:off x="3378825" y="3137325"/>
            <a:ext cx="263400" cy="25800"/>
          </a:xfrm>
          <a:prstGeom prst="straightConnector1">
            <a:avLst/>
          </a:prstGeom>
          <a:noFill/>
          <a:ln w="19050" cap="flat" cmpd="sng">
            <a:solidFill>
              <a:schemeClr val="dk1"/>
            </a:solidFill>
            <a:prstDash val="solid"/>
            <a:round/>
            <a:headEnd type="none" w="med" len="med"/>
            <a:tailEnd type="stealth" w="med" len="med"/>
          </a:ln>
        </p:spPr>
      </p:cxnSp>
      <p:cxnSp>
        <p:nvCxnSpPr>
          <p:cNvPr id="208" name="Google Shape;208;p30"/>
          <p:cNvCxnSpPr>
            <a:stCxn id="192" idx="4"/>
            <a:endCxn id="197" idx="0"/>
          </p:cNvCxnSpPr>
          <p:nvPr/>
        </p:nvCxnSpPr>
        <p:spPr>
          <a:xfrm flipH="1">
            <a:off x="2426925" y="3564225"/>
            <a:ext cx="2097600" cy="533100"/>
          </a:xfrm>
          <a:prstGeom prst="straightConnector1">
            <a:avLst/>
          </a:prstGeom>
          <a:noFill/>
          <a:ln w="19050" cap="flat" cmpd="sng">
            <a:solidFill>
              <a:schemeClr val="dk1"/>
            </a:solidFill>
            <a:prstDash val="solid"/>
            <a:round/>
            <a:headEnd type="none" w="med" len="med"/>
            <a:tailEnd type="stealth" w="med" len="med"/>
          </a:ln>
        </p:spPr>
      </p:cxnSp>
      <p:cxnSp>
        <p:nvCxnSpPr>
          <p:cNvPr id="209" name="Google Shape;209;p30"/>
          <p:cNvCxnSpPr>
            <a:stCxn id="192" idx="4"/>
            <a:endCxn id="193" idx="1"/>
          </p:cNvCxnSpPr>
          <p:nvPr/>
        </p:nvCxnSpPr>
        <p:spPr>
          <a:xfrm>
            <a:off x="4524525" y="3564225"/>
            <a:ext cx="628500" cy="343500"/>
          </a:xfrm>
          <a:prstGeom prst="straightConnector1">
            <a:avLst/>
          </a:prstGeom>
          <a:noFill/>
          <a:ln w="19050" cap="flat" cmpd="sng">
            <a:solidFill>
              <a:schemeClr val="dk1"/>
            </a:solidFill>
            <a:prstDash val="solid"/>
            <a:round/>
            <a:headEnd type="none" w="med" len="med"/>
            <a:tailEnd type="stealth" w="med" len="med"/>
          </a:ln>
        </p:spPr>
      </p:cxnSp>
      <p:cxnSp>
        <p:nvCxnSpPr>
          <p:cNvPr id="210" name="Google Shape;210;p30"/>
          <p:cNvCxnSpPr>
            <a:stCxn id="192" idx="6"/>
            <a:endCxn id="200" idx="1"/>
          </p:cNvCxnSpPr>
          <p:nvPr/>
        </p:nvCxnSpPr>
        <p:spPr>
          <a:xfrm>
            <a:off x="5406825" y="3137325"/>
            <a:ext cx="422700" cy="510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1381250" y="896100"/>
            <a:ext cx="71619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a:highlight>
                  <a:schemeClr val="accent1"/>
                </a:highlight>
              </a:rPr>
              <a:t>Target market segments(I/II)</a:t>
            </a:r>
            <a:endParaRPr>
              <a:highlight>
                <a:schemeClr val="accent1"/>
              </a:highlight>
            </a:endParaRPr>
          </a:p>
        </p:txBody>
      </p:sp>
      <p:sp>
        <p:nvSpPr>
          <p:cNvPr id="216" name="Google Shape;216;p31"/>
          <p:cNvSpPr txBox="1">
            <a:spLocks noGrp="1"/>
          </p:cNvSpPr>
          <p:nvPr>
            <p:ph type="body" idx="1"/>
          </p:nvPr>
        </p:nvSpPr>
        <p:spPr>
          <a:xfrm>
            <a:off x="201950" y="1412650"/>
            <a:ext cx="5643900" cy="3500400"/>
          </a:xfrm>
          <a:prstGeom prst="rect">
            <a:avLst/>
          </a:prstGeom>
        </p:spPr>
        <p:txBody>
          <a:bodyPr spcFirstLastPara="1" wrap="square" lIns="91425" tIns="91425" rIns="91425" bIns="91425" anchor="ctr" anchorCtr="0">
            <a:noAutofit/>
          </a:bodyPr>
          <a:lstStyle/>
          <a:p>
            <a:pPr marL="457200" lvl="0" indent="-317500" algn="l" rtl="0">
              <a:lnSpc>
                <a:spcPct val="115000"/>
              </a:lnSpc>
              <a:spcBef>
                <a:spcPts val="600"/>
              </a:spcBef>
              <a:spcAft>
                <a:spcPts val="0"/>
              </a:spcAft>
              <a:buClr>
                <a:schemeClr val="dk1"/>
              </a:buClr>
              <a:buSzPts val="1400"/>
              <a:buChar char="●"/>
            </a:pPr>
            <a:r>
              <a:rPr lang="pt-PT" sz="1800"/>
              <a:t>“The target customer tends to be a </a:t>
            </a:r>
            <a:r>
              <a:rPr lang="pt-PT" sz="1800" i="1"/>
              <a:t>‘hoster’</a:t>
            </a:r>
            <a:r>
              <a:rPr lang="pt-PT" sz="1800"/>
              <a:t>. They love exploring. They’re multicategory drinkers—beer, wine, and spirits—who want to step up the experience when they’re hosting”;</a:t>
            </a:r>
            <a:endParaRPr sz="1800"/>
          </a:p>
          <a:p>
            <a:pPr marL="457200" lvl="0" indent="-317500" algn="l" rtl="0">
              <a:lnSpc>
                <a:spcPct val="115000"/>
              </a:lnSpc>
              <a:spcBef>
                <a:spcPts val="1000"/>
              </a:spcBef>
              <a:spcAft>
                <a:spcPts val="0"/>
              </a:spcAft>
              <a:buClr>
                <a:schemeClr val="dk1"/>
              </a:buClr>
              <a:buSzPts val="1400"/>
              <a:buChar char="●"/>
            </a:pPr>
            <a:r>
              <a:rPr lang="pt-PT" sz="1800"/>
              <a:t>The target market consists of people who </a:t>
            </a:r>
            <a:r>
              <a:rPr lang="pt-PT" sz="1800" b="1"/>
              <a:t>host a party at home</a:t>
            </a:r>
            <a:r>
              <a:rPr lang="pt-PT" sz="1800"/>
              <a:t>;</a:t>
            </a:r>
            <a:endParaRPr sz="1800"/>
          </a:p>
          <a:p>
            <a:pPr marL="457200" lvl="0" indent="-317500" algn="l" rtl="0">
              <a:lnSpc>
                <a:spcPct val="115000"/>
              </a:lnSpc>
              <a:spcBef>
                <a:spcPts val="1000"/>
              </a:spcBef>
              <a:spcAft>
                <a:spcPts val="0"/>
              </a:spcAft>
              <a:buClr>
                <a:schemeClr val="dk1"/>
              </a:buClr>
              <a:buSzPts val="1400"/>
              <a:buChar char="●"/>
            </a:pPr>
            <a:r>
              <a:rPr lang="pt-PT" sz="1800"/>
              <a:t>Most of the alcoholic beverages market volume is dedicated to </a:t>
            </a:r>
            <a:r>
              <a:rPr lang="pt-PT" sz="1800" b="1"/>
              <a:t>at-home drinking</a:t>
            </a:r>
            <a:r>
              <a:rPr lang="pt-PT" sz="1800"/>
              <a:t>;</a:t>
            </a:r>
            <a:endParaRPr sz="1800"/>
          </a:p>
          <a:p>
            <a:pPr marL="457200" lvl="0" indent="-317500" algn="l" rtl="0">
              <a:lnSpc>
                <a:spcPct val="115000"/>
              </a:lnSpc>
              <a:spcBef>
                <a:spcPts val="1000"/>
              </a:spcBef>
              <a:spcAft>
                <a:spcPts val="1000"/>
              </a:spcAft>
              <a:buClr>
                <a:schemeClr val="dk1"/>
              </a:buClr>
              <a:buSzPts val="1400"/>
              <a:buChar char="●"/>
            </a:pPr>
            <a:r>
              <a:rPr lang="pt-PT" sz="1800"/>
              <a:t>We have to segment these 55% to find out our target client profiles;</a:t>
            </a:r>
            <a:endParaRPr sz="1800"/>
          </a:p>
        </p:txBody>
      </p:sp>
      <p:sp>
        <p:nvSpPr>
          <p:cNvPr id="217" name="Google Shape;217;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8</a:t>
            </a:fld>
            <a:endParaRPr/>
          </a:p>
        </p:txBody>
      </p:sp>
      <p:pic>
        <p:nvPicPr>
          <p:cNvPr id="218" name="Google Shape;218;p31" title="Gráfico"/>
          <p:cNvPicPr preferRelativeResize="0"/>
          <p:nvPr/>
        </p:nvPicPr>
        <p:blipFill rotWithShape="1">
          <a:blip r:embed="rId3">
            <a:alphaModFix/>
          </a:blip>
          <a:srcRect l="2292" r="2178"/>
          <a:stretch/>
        </p:blipFill>
        <p:spPr>
          <a:xfrm>
            <a:off x="5845923" y="2112300"/>
            <a:ext cx="3246003" cy="2101112"/>
          </a:xfrm>
          <a:prstGeom prst="rect">
            <a:avLst/>
          </a:prstGeom>
          <a:noFill/>
          <a:ln>
            <a:noFill/>
          </a:ln>
        </p:spPr>
      </p:pic>
      <p:sp>
        <p:nvSpPr>
          <p:cNvPr id="219" name="Google Shape;219;p31"/>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2</a:t>
            </a:r>
            <a:endParaRPr sz="2400">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PT">
                <a:highlight>
                  <a:schemeClr val="accent1"/>
                </a:highlight>
              </a:rPr>
              <a:t>Target market segments(II/II)</a:t>
            </a:r>
            <a:endParaRPr>
              <a:highlight>
                <a:schemeClr val="accent1"/>
              </a:highlight>
            </a:endParaRPr>
          </a:p>
        </p:txBody>
      </p:sp>
      <p:sp>
        <p:nvSpPr>
          <p:cNvPr id="225" name="Google Shape;225;p32"/>
          <p:cNvSpPr txBox="1">
            <a:spLocks noGrp="1"/>
          </p:cNvSpPr>
          <p:nvPr>
            <p:ph type="body" idx="1"/>
          </p:nvPr>
        </p:nvSpPr>
        <p:spPr>
          <a:xfrm>
            <a:off x="343725" y="1487900"/>
            <a:ext cx="4915800" cy="146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pt-PT" sz="1800"/>
              <a:t>Drinkworks established a list of </a:t>
            </a:r>
            <a:r>
              <a:rPr lang="pt-PT" sz="1800" b="1"/>
              <a:t>six target customer profiles</a:t>
            </a:r>
            <a:r>
              <a:rPr lang="pt-PT" sz="1800"/>
              <a:t>, based primarily on alcohol-consumption frequency, hosting frequency, age, and Keurig device ownership.</a:t>
            </a:r>
            <a:endParaRPr sz="1800"/>
          </a:p>
        </p:txBody>
      </p:sp>
      <p:sp>
        <p:nvSpPr>
          <p:cNvPr id="226" name="Google Shape;226;p3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pt-PT"/>
              <a:t>9</a:t>
            </a:fld>
            <a:endParaRPr/>
          </a:p>
        </p:txBody>
      </p:sp>
      <p:pic>
        <p:nvPicPr>
          <p:cNvPr id="227" name="Google Shape;227;p32"/>
          <p:cNvPicPr preferRelativeResize="0"/>
          <p:nvPr/>
        </p:nvPicPr>
        <p:blipFill>
          <a:blip r:embed="rId3">
            <a:alphaModFix/>
          </a:blip>
          <a:stretch>
            <a:fillRect/>
          </a:stretch>
        </p:blipFill>
        <p:spPr>
          <a:xfrm>
            <a:off x="5581836" y="821076"/>
            <a:ext cx="3379265" cy="1988625"/>
          </a:xfrm>
          <a:prstGeom prst="rect">
            <a:avLst/>
          </a:prstGeom>
          <a:noFill/>
          <a:ln>
            <a:noFill/>
          </a:ln>
        </p:spPr>
      </p:pic>
      <p:pic>
        <p:nvPicPr>
          <p:cNvPr id="228" name="Google Shape;228;p32"/>
          <p:cNvPicPr preferRelativeResize="0"/>
          <p:nvPr/>
        </p:nvPicPr>
        <p:blipFill>
          <a:blip r:embed="rId4">
            <a:alphaModFix/>
          </a:blip>
          <a:stretch>
            <a:fillRect/>
          </a:stretch>
        </p:blipFill>
        <p:spPr>
          <a:xfrm>
            <a:off x="343725" y="3100925"/>
            <a:ext cx="6538749" cy="1936200"/>
          </a:xfrm>
          <a:prstGeom prst="rect">
            <a:avLst/>
          </a:prstGeom>
          <a:noFill/>
          <a:ln>
            <a:noFill/>
          </a:ln>
        </p:spPr>
      </p:pic>
      <p:sp>
        <p:nvSpPr>
          <p:cNvPr id="229" name="Google Shape;229;p32"/>
          <p:cNvSpPr txBox="1"/>
          <p:nvPr/>
        </p:nvSpPr>
        <p:spPr>
          <a:xfrm>
            <a:off x="815775" y="902375"/>
            <a:ext cx="401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400">
                <a:solidFill>
                  <a:schemeClr val="dk1"/>
                </a:solidFill>
                <a:latin typeface="Lora"/>
                <a:ea typeface="Lora"/>
                <a:cs typeface="Lora"/>
                <a:sym typeface="Lora"/>
              </a:rPr>
              <a:t>2</a:t>
            </a:r>
            <a:endParaRPr sz="2400">
              <a:latin typeface="Lora"/>
              <a:ea typeface="Lora"/>
              <a:cs typeface="Lora"/>
              <a:sym typeface="Lora"/>
            </a:endParaRPr>
          </a:p>
        </p:txBody>
      </p:sp>
      <p:sp>
        <p:nvSpPr>
          <p:cNvPr id="230" name="Google Shape;230;p32"/>
          <p:cNvSpPr txBox="1"/>
          <p:nvPr/>
        </p:nvSpPr>
        <p:spPr>
          <a:xfrm>
            <a:off x="5678350" y="2746925"/>
            <a:ext cx="18561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PT" sz="1100">
                <a:latin typeface="Quattrocento Sans"/>
                <a:ea typeface="Quattrocento Sans"/>
                <a:cs typeface="Quattrocento Sans"/>
                <a:sym typeface="Quattrocento Sans"/>
              </a:rPr>
              <a:t>Customer segmentation</a:t>
            </a:r>
            <a:endParaRPr sz="1100">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3543</Words>
  <Application>Microsoft Office PowerPoint</Application>
  <PresentationFormat>On-screen Show (16:9)</PresentationFormat>
  <Paragraphs>425</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Amatic SC</vt:lpstr>
      <vt:lpstr>Arial</vt:lpstr>
      <vt:lpstr>Lora</vt:lpstr>
      <vt:lpstr>Pacifico</vt:lpstr>
      <vt:lpstr>Quattrocento Sans</vt:lpstr>
      <vt:lpstr>Times New Roman</vt:lpstr>
      <vt:lpstr>Simple Light</vt:lpstr>
      <vt:lpstr>Viola template</vt:lpstr>
      <vt:lpstr>Drinkworks — Home bar by Keurig 2nd case study</vt:lpstr>
      <vt:lpstr>Case study introduction</vt:lpstr>
      <vt:lpstr>Is it a good product?</vt:lpstr>
      <vt:lpstr>What problem is it trying to solve?</vt:lpstr>
      <vt:lpstr>What is its reference market? </vt:lpstr>
      <vt:lpstr>Market Regulation</vt:lpstr>
      <vt:lpstr>Macro Environment Analysis - PESTEL</vt:lpstr>
      <vt:lpstr>Target market segments(I/II)</vt:lpstr>
      <vt:lpstr>Target market segments(II/II)</vt:lpstr>
      <vt:lpstr>Target market segments</vt:lpstr>
      <vt:lpstr>Potential market size</vt:lpstr>
      <vt:lpstr>What is the value proposition?</vt:lpstr>
      <vt:lpstr>What is the positioning in the market?</vt:lpstr>
      <vt:lpstr>What pods should be introduced?</vt:lpstr>
      <vt:lpstr>How should the devices be priced?</vt:lpstr>
      <vt:lpstr>How should the devices be priced?</vt:lpstr>
      <vt:lpstr>How should the devices be priced?</vt:lpstr>
      <vt:lpstr>Will Drinkworks be the next billion-dollar opportunity of Keurig and AB InBev?</vt:lpstr>
      <vt:lpstr>What are the risk and opportunities and how to address them?</vt:lpstr>
      <vt:lpstr>5 Forces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Drinkworks — Home bar by Keurig 2nd case study</dc:title>
  <cp:lastModifiedBy>joaoalc joaoalc</cp:lastModifiedBy>
  <cp:revision>2</cp:revision>
  <dcterms:modified xsi:type="dcterms:W3CDTF">2022-05-14T15:55:50Z</dcterms:modified>
</cp:coreProperties>
</file>