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Pacifico" panose="00000500000000000000" pitchFamily="2" charset="0"/>
      <p:regular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Condensed" panose="020B0604020202020204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80F729-E18F-4B1D-837B-AEC2FFA1D51C}">
  <a:tblStyle styleId="{5680F729-E18F-4B1D-837B-AEC2FFA1D5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15b84df87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15b84df87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15b84df87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15b84df87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 sz="1200">
                <a:solidFill>
                  <a:schemeClr val="dk1"/>
                </a:solidFill>
              </a:rPr>
              <a:t>Used to be a 50/50 split of the two models in 2004. By 2006, 81.6% of copies were purchased with a revenue share model.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pt-PT" sz="1200">
                <a:solidFill>
                  <a:schemeClr val="dk1"/>
                </a:solidFill>
              </a:rPr>
              <a:t>Each rental store had an estimated $900K in yearly sales, and had an operating profit of $162K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15b84df87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15b84df87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15b84df87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15b84df87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15b84df87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15b84df87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Netflix was having trouble competing with Blockbuster in terms of having the latest releases available: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Not having partnerships with studios made this content acquisition expensive;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Studios reduced the upfront cost of the DVDs in exchange for a fee based on the total number of rentals of the DVD over a certain time period;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This lead to spending more money with the studios, but greater customer satisfaction: “It was like paying 20% more and getting two times the number of copies”.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Most independent movies don’t make it to DVD: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By being distributed by Netflix, the content that didn’t make it could “make it” based on its intrinsic quality;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Netflix built a reputation as the </a:t>
            </a:r>
            <a:r>
              <a:rPr lang="pt-PT" b="1"/>
              <a:t>highest-quality source of independent movies</a:t>
            </a:r>
            <a:r>
              <a:rPr lang="pt-PT"/>
              <a:t>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This movies were cheaper to acquire, and sometimes extremely successful.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Netflix was having trouble acquiring customers in areas where </a:t>
            </a:r>
            <a:r>
              <a:rPr lang="pt-PT" b="1"/>
              <a:t>next-day delivery</a:t>
            </a:r>
            <a:r>
              <a:rPr lang="pt-PT"/>
              <a:t> wasn’t available: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Netflix solved this problem in 2 ways;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By partnering with USPS (become a first-class mail customer), they could intercept their customers mail, so it was delivered faster;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This was straightforward, because of the distinctive </a:t>
            </a:r>
            <a:r>
              <a:rPr lang="pt-PT" b="1"/>
              <a:t>red</a:t>
            </a:r>
            <a:r>
              <a:rPr lang="pt-PT"/>
              <a:t> </a:t>
            </a:r>
            <a:r>
              <a:rPr lang="pt-PT" b="1"/>
              <a:t>color</a:t>
            </a:r>
            <a:r>
              <a:rPr lang="pt-PT"/>
              <a:t> of their envelopes;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Creating more warehouses across the country (USA) to cover more regions with </a:t>
            </a:r>
            <a:r>
              <a:rPr lang="pt-PT" b="1"/>
              <a:t>next-day delivery</a:t>
            </a:r>
            <a:r>
              <a:rPr lang="pt-PT"/>
              <a:t>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This was facilitated by the fact that converting an existing warehouse to Netflix’s needs is cheap ($60 000).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The </a:t>
            </a:r>
            <a:r>
              <a:rPr lang="pt-PT" b="1"/>
              <a:t>three movies out at a time</a:t>
            </a:r>
            <a:r>
              <a:rPr lang="pt-PT"/>
              <a:t> strategy: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Netflix started offering “unlimited-rentals”;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This was a great marketing strategy;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Customers could keep 3 movies with them at a time, and could exchange them at any time;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This was simple for the customers to understand, and mitigated some of the problems related to shipping times;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This attracted customers that were turned-off by the high prices of frequent movie renting, but didn’t have any alternatives.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Making it easy to cancel a subscription: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In the past, customers looking to cancel their subscription had to phone Netflix’s customer support line;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This was an attempt to reduce customer-churn as much as possible;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They would be faced with a Netflix employee trying to convince them to keep their subscription;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Now customers were able to unsubscribe online, by filing a form explaining why they were leaving;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This was an encouragement to leaving customers to come back;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This lead to a burst of churn, but also to </a:t>
            </a:r>
            <a:r>
              <a:rPr lang="pt-PT" b="1">
                <a:solidFill>
                  <a:schemeClr val="dk1"/>
                </a:solidFill>
              </a:rPr>
              <a:t>return customers (their profile was saved)</a:t>
            </a:r>
            <a:r>
              <a:rPr lang="pt-PT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Shift from “traditional” rental model to a “no-late-fee subscription model”: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Customers didn’t like having to pay each time they rented a movie;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The shipping times for each rental were also a problem;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This is related to the change </a:t>
            </a:r>
            <a:r>
              <a:rPr lang="pt-PT" b="1">
                <a:solidFill>
                  <a:schemeClr val="dk1"/>
                </a:solidFill>
              </a:rPr>
              <a:t>three movies out at a time</a:t>
            </a:r>
            <a:r>
              <a:rPr lang="pt-PT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15b84df87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15b84df87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15b84df87_5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15b84df87_5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The streaming service was offered as a </a:t>
            </a:r>
            <a:r>
              <a:rPr lang="pt-PT" b="1"/>
              <a:t>view instantly</a:t>
            </a:r>
            <a:r>
              <a:rPr lang="pt-PT"/>
              <a:t> option for a minimal ($2) extra-cost: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Netflix hoped the service could build its market position by growing the existing business;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Hastings believed using the existing service and brand would be the only way to differentiate the service from the existing standalone sites (Vongo and MovieLink);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Without a clear link to the DVD-by-mail service, there would be no evident advantages over the start-up competitors.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When Netflix launched its service for the first time, competitors like Apple and Amazon had few titles in their offering: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The content had to be licensed;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The licensing was much harder than with physical media distribution/rental;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Studios weren’t receptive to the idea;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The first breakthrough deal only happened in 2008 (with Starz Entertainment): 2500 titles from Wal Disney.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The deprecation of the </a:t>
            </a:r>
            <a:r>
              <a:rPr lang="pt-PT" b="1"/>
              <a:t>first-sale doctrine</a:t>
            </a:r>
            <a:r>
              <a:rPr lang="pt-PT"/>
              <a:t>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Up until now, the economic model of Netflix had be driven by the fact that DVDs were paid for upfront (sometimes with an extra fee for each rental over a certain period);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Now, the content was licensed;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This meant that royalties were owed for each use of the content;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The entry cost was raised and the operating expense model was changed.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Netflix needed to bring the streaming service to TV: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Partner with Microsoft: gamers used XBoxes (which was connected to the internet) with their TV set;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Partner with Roku: Roku DVP connected a home router to the S-Video/component video of a TV set;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Partner with Samsung: Netflix was available on the predecessors of the Smart-TVs;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Partner with Apple: widespread internet access on iPad and iPhone lead to the development of the Netflix app for iOS;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Rapid growth of streaming: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The streaming service was outgrowing the DVD-by-mail service;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This lead to the decision of separating the services;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PT"/>
              <a:t>Old customers backlash.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15b84df87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15b84df87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Netflix signed a five-year deal for $1 billion in 2010: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This allowed streaming content from Paramount, Lionsgate, and MGM;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As it became more successful, the licensing costs increased.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15b84df87_1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15b84df87_1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Netflix signed a five-year deal for $1 billion in 2010: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This allowed streaming content from Paramount, Lionsgate, and MGM;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PT">
                <a:solidFill>
                  <a:schemeClr val="dk1"/>
                </a:solidFill>
              </a:rPr>
              <a:t>As it became more successful, the licensing costs increased.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15b84df87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15b84df87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15b84df87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15b84df87_2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15b84df87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15b84df87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15b84df87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15b84df87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15b84df87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15b84df87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15b84df87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15b84df87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15b84df87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15b84df87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“Compared to traditional video rental outlets, where new releases would make up over 70% of total rentals, new releases represented less than 30% of Netflix’s total rentals in 2006”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15b84df8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15b84df8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15b84df8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15b84df8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15b84df87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15b84df87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15b84df87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15b84df87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New releases accounted for 75-80% of demand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They usually stocked ~100 copies of each new release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chemeClr val="dk1"/>
                </a:solidFill>
              </a:rPr>
              <a:t>2006 - Blockbuster Total Access: allowed customers to exchange DVDs by mail or in a store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4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6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8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rgbClr val="E5091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2"/>
          <p:cNvSpPr txBox="1">
            <a:spLocks noGrp="1"/>
          </p:cNvSpPr>
          <p:nvPr>
            <p:ph type="title" idx="9" hasCustomPrompt="1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13" hasCustomPrompt="1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14" hasCustomPrompt="1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 idx="15" hasCustomPrompt="1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720000" y="3212813"/>
            <a:ext cx="4314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720000" y="1208300"/>
            <a:ext cx="4314300" cy="21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rgbClr val="E509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82" name="Google Shape;82;p1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rgbClr val="E509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720000" y="2193175"/>
            <a:ext cx="48285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6011975" y="2193175"/>
            <a:ext cx="24120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719825" y="2651300"/>
            <a:ext cx="4828500" cy="17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6012275" y="2651300"/>
            <a:ext cx="2412000" cy="17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90" name="Google Shape;90;p1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rgbClr val="E509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200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200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2"/>
          </p:nvPr>
        </p:nvSpPr>
        <p:spPr>
          <a:xfrm>
            <a:off x="34038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038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 idx="4"/>
          </p:nvPr>
        </p:nvSpPr>
        <p:spPr>
          <a:xfrm>
            <a:off x="60876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876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0" name="Google Shape;100;p17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rgbClr val="E509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2"/>
          </p:nvPr>
        </p:nvSpPr>
        <p:spPr>
          <a:xfrm>
            <a:off x="949500" y="1602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949500" y="2112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3"/>
          </p:nvPr>
        </p:nvSpPr>
        <p:spPr>
          <a:xfrm>
            <a:off x="3648774" y="1602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3648774" y="2112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5"/>
          </p:nvPr>
        </p:nvSpPr>
        <p:spPr>
          <a:xfrm>
            <a:off x="949500" y="2883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949500" y="3393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 idx="7"/>
          </p:nvPr>
        </p:nvSpPr>
        <p:spPr>
          <a:xfrm>
            <a:off x="3648774" y="2883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3648774" y="3393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 idx="9"/>
          </p:nvPr>
        </p:nvSpPr>
        <p:spPr>
          <a:xfrm>
            <a:off x="6348100" y="1602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>
            <a:off x="6348100" y="2112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14"/>
          </p:nvPr>
        </p:nvSpPr>
        <p:spPr>
          <a:xfrm>
            <a:off x="6348100" y="28836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5"/>
          </p:nvPr>
        </p:nvSpPr>
        <p:spPr>
          <a:xfrm>
            <a:off x="6348100" y="33939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rgbClr val="E509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Google Shape;119;p19"/>
          <p:cNvSpPr txBox="1">
            <a:spLocks noGrp="1"/>
          </p:cNvSpPr>
          <p:nvPr>
            <p:ph type="title" hasCustomPrompt="1"/>
          </p:nvPr>
        </p:nvSpPr>
        <p:spPr>
          <a:xfrm>
            <a:off x="1111525" y="1860491"/>
            <a:ext cx="221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1451125" y="3073990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2" hasCustomPrompt="1"/>
          </p:nvPr>
        </p:nvSpPr>
        <p:spPr>
          <a:xfrm>
            <a:off x="3466800" y="1860496"/>
            <a:ext cx="221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3"/>
          </p:nvPr>
        </p:nvSpPr>
        <p:spPr>
          <a:xfrm>
            <a:off x="3806400" y="3073990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idx="4" hasCustomPrompt="1"/>
          </p:nvPr>
        </p:nvSpPr>
        <p:spPr>
          <a:xfrm>
            <a:off x="5822075" y="1860488"/>
            <a:ext cx="221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5"/>
          </p:nvPr>
        </p:nvSpPr>
        <p:spPr>
          <a:xfrm>
            <a:off x="6161675" y="3073979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rgbClr val="E509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p20"/>
          <p:cNvSpPr txBox="1">
            <a:spLocks noGrp="1"/>
          </p:cNvSpPr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2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pt-PT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PT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pt-PT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PT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pt-PT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 1">
  <p:cSld name="TITLE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410450"/>
            <a:ext cx="3890100" cy="19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rgbClr val="E509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rgbClr val="E509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rgbClr val="E509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1388100" y="90465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rgbClr val="E5091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42" name="Google Shape;42;p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rgbClr val="E509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rgbClr val="0C0C0C">
              <a:alpha val="46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18225" y="42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rgbClr val="E5091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" name="Google Shape;49;p10"/>
          <p:cNvSpPr txBox="1">
            <a:spLocks noGrp="1"/>
          </p:cNvSpPr>
          <p:nvPr>
            <p:ph type="title" hasCustomPrompt="1"/>
          </p:nvPr>
        </p:nvSpPr>
        <p:spPr>
          <a:xfrm>
            <a:off x="1258675" y="1171150"/>
            <a:ext cx="6626700" cy="17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1258675" y="3076625"/>
            <a:ext cx="66267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ctrTitle"/>
          </p:nvPr>
        </p:nvSpPr>
        <p:spPr>
          <a:xfrm>
            <a:off x="745025" y="1479392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Netflix in 2011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950">
                <a:solidFill>
                  <a:schemeClr val="lt1"/>
                </a:solidFill>
              </a:rPr>
              <a:t>Case Study</a:t>
            </a:r>
            <a:endParaRPr sz="5950">
              <a:solidFill>
                <a:schemeClr val="lt1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400" y="2251350"/>
            <a:ext cx="3151874" cy="8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745025" y="3460800"/>
            <a:ext cx="4250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pt-P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 Barros 	— 	up201806593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pt-P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Diogo Rosário 	— 	up201806582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pt-P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João Cardoso 	— 	up201806531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pt-P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João Costa 	— 	up201806560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pt-P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Rúben Almeida 	— 	up201704618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Blockbuster’s Business Model</a:t>
            </a:r>
            <a:endParaRPr/>
          </a:p>
        </p:txBody>
      </p:sp>
      <p:sp>
        <p:nvSpPr>
          <p:cNvPr id="240" name="Google Shape;240;p32"/>
          <p:cNvSpPr/>
          <p:nvPr/>
        </p:nvSpPr>
        <p:spPr>
          <a:xfrm>
            <a:off x="222625" y="1347325"/>
            <a:ext cx="2839200" cy="523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rgbClr val="FFFFFF"/>
                </a:solidFill>
              </a:rPr>
              <a:t>Cost Structure</a:t>
            </a:r>
            <a:endParaRPr sz="1700" b="1">
              <a:solidFill>
                <a:srgbClr val="FFFFFF"/>
              </a:solidFill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222650" y="1941350"/>
            <a:ext cx="2839200" cy="29769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Costs dominated by Occupancy and Payrolls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Movies acquisition: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pt-PT" sz="1200">
                <a:solidFill>
                  <a:schemeClr val="lt1"/>
                </a:solidFill>
              </a:rPr>
              <a:t>Classical purchase model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pt-PT" sz="1200">
                <a:solidFill>
                  <a:schemeClr val="lt1"/>
                </a:solidFill>
              </a:rPr>
              <a:t>Share of future revenue model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pt-PT" sz="1200">
                <a:solidFill>
                  <a:schemeClr val="lt1"/>
                </a:solidFill>
              </a:rPr>
              <a:t>$837M in 2003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3152400" y="1347325"/>
            <a:ext cx="2839200" cy="523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rgbClr val="FFFFFF"/>
                </a:solidFill>
              </a:rPr>
              <a:t>Revenue Streams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3135875" y="1941500"/>
            <a:ext cx="2839200" cy="29769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Renting of titles to consumers:</a:t>
            </a: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pt-PT" sz="1200">
                <a:solidFill>
                  <a:srgbClr val="FFFFFF"/>
                </a:solidFill>
              </a:rPr>
              <a:t>$4 per rental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Re-sale of used rental copies:</a:t>
            </a: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pt-PT" sz="1200">
                <a:solidFill>
                  <a:srgbClr val="FFFFFF"/>
                </a:solidFill>
              </a:rPr>
              <a:t>$8 per copy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Late fees accounted for ≃10% profit (in 2004)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6082175" y="1347325"/>
            <a:ext cx="2839200" cy="523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rgbClr val="FFFFFF"/>
                </a:solidFill>
              </a:rPr>
              <a:t>Channels</a:t>
            </a:r>
            <a:endParaRPr sz="1700" b="1">
              <a:solidFill>
                <a:srgbClr val="FFFFFF"/>
              </a:solidFill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6082175" y="1941500"/>
            <a:ext cx="2839200" cy="29769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5194 US stores (as of 2006):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pt-PT" sz="1200">
                <a:solidFill>
                  <a:schemeClr val="lt1"/>
                </a:solidFill>
              </a:rPr>
              <a:t>4255 company owned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pt-PT" sz="1200">
                <a:solidFill>
                  <a:schemeClr val="lt1"/>
                </a:solidFill>
              </a:rPr>
              <a:t>the others franchised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Each store has ≃10 part-time workers, and 1 manager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Online DVD-by-mail (2004):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pt-PT" sz="1200">
                <a:solidFill>
                  <a:schemeClr val="lt1"/>
                </a:solidFill>
              </a:rPr>
              <a:t>Blockbuster Online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Blockbuster’s vs Netflix DVD-by-mail</a:t>
            </a: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371138" y="1342125"/>
            <a:ext cx="4200900" cy="435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chemeClr val="lt1"/>
                </a:solidFill>
              </a:rPr>
              <a:t>Blockbuster</a:t>
            </a:r>
            <a:endParaRPr sz="1700" b="1">
              <a:solidFill>
                <a:schemeClr val="lt1"/>
              </a:solidFill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371075" y="1925625"/>
            <a:ext cx="4200900" cy="1697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+"/>
            </a:pPr>
            <a:r>
              <a:rPr lang="pt-PT" sz="1200">
                <a:solidFill>
                  <a:schemeClr val="lt1"/>
                </a:solidFill>
              </a:rPr>
              <a:t>Focused on </a:t>
            </a:r>
            <a:r>
              <a:rPr lang="pt-PT" sz="1200" b="1">
                <a:solidFill>
                  <a:schemeClr val="lt1"/>
                </a:solidFill>
              </a:rPr>
              <a:t>new releases</a:t>
            </a:r>
            <a:r>
              <a:rPr lang="pt-PT" sz="1200">
                <a:solidFill>
                  <a:schemeClr val="lt1"/>
                </a:solidFill>
              </a:rPr>
              <a:t> (high quantity of copies)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+"/>
            </a:pPr>
            <a:r>
              <a:rPr lang="pt-PT" sz="1200">
                <a:solidFill>
                  <a:schemeClr val="lt1"/>
                </a:solidFill>
              </a:rPr>
              <a:t>More </a:t>
            </a:r>
            <a:r>
              <a:rPr lang="pt-PT" sz="1200" b="1">
                <a:solidFill>
                  <a:schemeClr val="lt1"/>
                </a:solidFill>
              </a:rPr>
              <a:t>relations</a:t>
            </a:r>
            <a:r>
              <a:rPr lang="pt-PT" sz="1200">
                <a:solidFill>
                  <a:schemeClr val="lt1"/>
                </a:solidFill>
              </a:rPr>
              <a:t> </a:t>
            </a:r>
            <a:r>
              <a:rPr lang="pt-PT" sz="1200" b="1">
                <a:solidFill>
                  <a:schemeClr val="lt1"/>
                </a:solidFill>
              </a:rPr>
              <a:t>with movie studios</a:t>
            </a:r>
            <a:endParaRPr sz="1200" b="1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+"/>
            </a:pPr>
            <a:r>
              <a:rPr lang="pt-PT" sz="1200">
                <a:solidFill>
                  <a:schemeClr val="lt1"/>
                </a:solidFill>
              </a:rPr>
              <a:t>Focused on impulse purchases (“</a:t>
            </a:r>
            <a:r>
              <a:rPr lang="pt-PT" sz="1200" b="1">
                <a:solidFill>
                  <a:schemeClr val="lt1"/>
                </a:solidFill>
              </a:rPr>
              <a:t>movie night</a:t>
            </a:r>
            <a:r>
              <a:rPr lang="pt-PT" sz="1200">
                <a:solidFill>
                  <a:schemeClr val="lt1"/>
                </a:solidFill>
              </a:rPr>
              <a:t>”)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+"/>
            </a:pPr>
            <a:r>
              <a:rPr lang="pt-PT" sz="1200">
                <a:solidFill>
                  <a:schemeClr val="lt1"/>
                </a:solidFill>
              </a:rPr>
              <a:t>“Instantaneous” renting, usually a 10-minute drive away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4572038" y="1342125"/>
            <a:ext cx="4200900" cy="435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chemeClr val="lt1"/>
                </a:solidFill>
              </a:rPr>
              <a:t>Netflix DVD-by-mail</a:t>
            </a:r>
            <a:endParaRPr sz="1700" b="1">
              <a:solidFill>
                <a:schemeClr val="lt1"/>
              </a:solidFill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4572050" y="3623325"/>
            <a:ext cx="4200900" cy="113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₋"/>
            </a:pPr>
            <a:r>
              <a:rPr lang="pt-PT" sz="1200">
                <a:solidFill>
                  <a:schemeClr val="lt1"/>
                </a:solidFill>
              </a:rPr>
              <a:t>Fewer relations with movie studios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371075" y="3623325"/>
            <a:ext cx="4200900" cy="1136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₋"/>
            </a:pPr>
            <a:r>
              <a:rPr lang="pt-PT" sz="1200">
                <a:solidFill>
                  <a:schemeClr val="lt1"/>
                </a:solidFill>
              </a:rPr>
              <a:t>Physical stores with a lot of employees: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pt-PT" sz="1200">
                <a:solidFill>
                  <a:schemeClr val="lt1"/>
                </a:solidFill>
              </a:rPr>
              <a:t>Most costs were occupancy and payrolls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₋"/>
            </a:pPr>
            <a:r>
              <a:rPr lang="pt-PT" sz="1200">
                <a:solidFill>
                  <a:schemeClr val="lt1"/>
                </a:solidFill>
              </a:rPr>
              <a:t>Low discoverability of old content: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pt-PT" sz="1200">
                <a:solidFill>
                  <a:schemeClr val="lt1"/>
                </a:solidFill>
              </a:rPr>
              <a:t>Generally unavailable or far away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pt-PT" sz="1200">
                <a:solidFill>
                  <a:schemeClr val="lt1"/>
                </a:solidFill>
              </a:rPr>
              <a:t>Wasn’t advertised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4572038" y="1925625"/>
            <a:ext cx="4200900" cy="1697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+"/>
            </a:pPr>
            <a:r>
              <a:rPr lang="pt-PT" sz="1200">
                <a:solidFill>
                  <a:schemeClr val="lt1"/>
                </a:solidFill>
              </a:rPr>
              <a:t>High discoverability of older content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+"/>
            </a:pPr>
            <a:r>
              <a:rPr lang="pt-PT" sz="1200">
                <a:solidFill>
                  <a:schemeClr val="lt1"/>
                </a:solidFill>
              </a:rPr>
              <a:t>Personalized recommendations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+"/>
            </a:pPr>
            <a:r>
              <a:rPr lang="pt-PT" sz="1200">
                <a:solidFill>
                  <a:schemeClr val="lt1"/>
                </a:solidFill>
              </a:rPr>
              <a:t>Encouraged consistent renting: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pt-PT" sz="1200">
                <a:solidFill>
                  <a:schemeClr val="lt1"/>
                </a:solidFill>
              </a:rPr>
              <a:t>Movie renting queue system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pt-PT" sz="1200">
                <a:solidFill>
                  <a:schemeClr val="lt1"/>
                </a:solidFill>
              </a:rPr>
              <a:t>“Unlimited” renting subscription system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+"/>
            </a:pPr>
            <a:r>
              <a:rPr lang="pt-PT" sz="1200">
                <a:solidFill>
                  <a:schemeClr val="lt1"/>
                </a:solidFill>
              </a:rPr>
              <a:t>Renting from home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+"/>
            </a:pPr>
            <a:r>
              <a:rPr lang="pt-PT" sz="1200">
                <a:solidFill>
                  <a:schemeClr val="lt1"/>
                </a:solidFill>
              </a:rPr>
              <a:t>Usually next day delivery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title"/>
          </p:nvPr>
        </p:nvSpPr>
        <p:spPr>
          <a:xfrm>
            <a:off x="2737325" y="1280375"/>
            <a:ext cx="58848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E50914"/>
                </a:solidFill>
              </a:rPr>
              <a:t>Model </a:t>
            </a:r>
            <a:r>
              <a:rPr lang="pt-PT">
                <a:solidFill>
                  <a:schemeClr val="lt1"/>
                </a:solidFill>
              </a:rPr>
              <a:t>Evolution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2" name="Google Shape;262;p34"/>
          <p:cNvSpPr txBox="1">
            <a:spLocks noGrp="1"/>
          </p:cNvSpPr>
          <p:nvPr>
            <p:ph type="subTitle" idx="1"/>
          </p:nvPr>
        </p:nvSpPr>
        <p:spPr>
          <a:xfrm>
            <a:off x="2737325" y="2652725"/>
            <a:ext cx="5884800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Identify key changes in Netflix business model over time. Explain how those changes affected the evolution of the business.</a:t>
            </a:r>
            <a:endParaRPr/>
          </a:p>
        </p:txBody>
      </p:sp>
      <p:grpSp>
        <p:nvGrpSpPr>
          <p:cNvPr id="263" name="Google Shape;263;p34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264" name="Google Shape;264;p34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891425" y="4642050"/>
              <a:ext cx="3680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34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4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645427" y="1891100"/>
            <a:ext cx="1792575" cy="1428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Key changes in the business model</a:t>
            </a:r>
            <a:endParaRPr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457900" y="1410450"/>
            <a:ext cx="4680000" cy="3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Partnerships with movie studios: lower acquisition cost for new releases;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Acquire content from independent producers: reputation as highest-quality source of independent movies;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Partner with USPS and create more warehouses: </a:t>
            </a:r>
            <a:r>
              <a:rPr lang="pt-PT" b="1"/>
              <a:t>next-day delivery</a:t>
            </a:r>
            <a:r>
              <a:rPr lang="pt-PT"/>
              <a:t> across the US;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 b="1"/>
              <a:t>Three movies out at a time</a:t>
            </a:r>
            <a:r>
              <a:rPr lang="pt-PT"/>
              <a:t> strategy;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Making it easy to cancel a subscription: the profile stays saved for when/if the customer comes back;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Shift from “traditional” rental model to a “no-late-fee subscription model”.</a:t>
            </a:r>
            <a:endParaRPr/>
          </a:p>
        </p:txBody>
      </p:sp>
      <p:graphicFrame>
        <p:nvGraphicFramePr>
          <p:cNvPr id="277" name="Google Shape;277;p35"/>
          <p:cNvGraphicFramePr/>
          <p:nvPr/>
        </p:nvGraphicFramePr>
        <p:xfrm>
          <a:off x="5137900" y="1499072"/>
          <a:ext cx="3740025" cy="3311455"/>
        </p:xfrm>
        <a:graphic>
          <a:graphicData uri="http://schemas.openxmlformats.org/drawingml/2006/table">
            <a:tbl>
              <a:tblPr>
                <a:noFill/>
                <a:tableStyleId>{5680F729-E18F-4B1D-837B-AEC2FFA1D51C}</a:tableStyleId>
              </a:tblPr>
              <a:tblGrid>
                <a:gridCol w="82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lt1"/>
                          </a:solidFill>
                        </a:rPr>
                        <a:t>Year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lt1"/>
                          </a:solidFill>
                        </a:rPr>
                        <a:t>Nº subscribers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lt1"/>
                          </a:solidFill>
                        </a:rPr>
                        <a:t>Notes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lt1"/>
                          </a:solidFill>
                        </a:rPr>
                        <a:t>2001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400K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Second distribution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lt1"/>
                          </a:solidFill>
                        </a:rPr>
                        <a:t>2002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800K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Easy unsubscribe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lt1"/>
                          </a:solidFill>
                        </a:rPr>
                        <a:t>2003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1.4M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1st time reaching profitability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lt1"/>
                          </a:solidFill>
                        </a:rPr>
                        <a:t>2004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2.5M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Unlimited rentals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3 movies strategy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lt1"/>
                          </a:solidFill>
                        </a:rPr>
                        <a:t>2005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4.2M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Blockbuster struggling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type="title"/>
          </p:nvPr>
        </p:nvSpPr>
        <p:spPr>
          <a:xfrm>
            <a:off x="2737325" y="1280375"/>
            <a:ext cx="5884800" cy="17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E50914"/>
                </a:solidFill>
              </a:rPr>
              <a:t>Role </a:t>
            </a:r>
            <a:r>
              <a:rPr lang="pt-PT">
                <a:solidFill>
                  <a:srgbClr val="FFFFFF"/>
                </a:solidFill>
              </a:rPr>
              <a:t>Changes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p36"/>
          <p:cNvSpPr txBox="1">
            <a:spLocks noGrp="1"/>
          </p:cNvSpPr>
          <p:nvPr>
            <p:ph type="subTitle" idx="1"/>
          </p:nvPr>
        </p:nvSpPr>
        <p:spPr>
          <a:xfrm>
            <a:off x="2737325" y="2652725"/>
            <a:ext cx="5884800" cy="9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Compare Netflix’s DVD-by-mail and streaming business models. Does Netflix’s role change in streaming compared to DVD-by-mail?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36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285" name="Google Shape;285;p36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891425" y="4642050"/>
              <a:ext cx="52824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36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6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6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6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645427" y="1891100"/>
            <a:ext cx="1821930" cy="1428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Comparison with DVD-by-mail model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body" idx="1"/>
          </p:nvPr>
        </p:nvSpPr>
        <p:spPr>
          <a:xfrm>
            <a:off x="720000" y="1410450"/>
            <a:ext cx="7704300" cy="3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The new service (</a:t>
            </a:r>
            <a:r>
              <a:rPr lang="pt-PT" b="1"/>
              <a:t>streaming</a:t>
            </a:r>
            <a:r>
              <a:rPr lang="pt-PT"/>
              <a:t>), would make use of many of the company’s existing strengths: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Brand, recommendation system, and large base of paying customers.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The service was offered at a minimal extra-cost (on top of the DVD-by-mail service);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The licensing of content was much harder: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Licensing wasn’t subject to the </a:t>
            </a:r>
            <a:r>
              <a:rPr lang="pt-PT" b="1"/>
              <a:t>first-sale doctrine</a:t>
            </a:r>
            <a:r>
              <a:rPr lang="pt-PT"/>
              <a:t>: the driver of the economic model;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Royalties were paid for each viewing of the content.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Most streaming services target viewing on a computer, but Netflix’s customers enjoyed TV sets: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This led to partnerships with other hardware and software companies to bring Netflix to their platforms.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In 2010, Netflix customers were watching more content through streaming than by the old model.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Company’s role</a:t>
            </a:r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body" idx="1"/>
          </p:nvPr>
        </p:nvSpPr>
        <p:spPr>
          <a:xfrm>
            <a:off x="720000" y="1410450"/>
            <a:ext cx="7704300" cy="3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The company’s objective was always to provide the best viewing experience;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Hastings always hoped for it to be possible to download more movies;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Streaming started as an adjunct to the (core) DVD-by-mail service;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After 2010, as streaming became more popular/successful, licensing became more expensive: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The licensing costs lead to the idea of developing original content.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The company had success in their original “House of Cards”: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This led to increased investment and a change in focus to producing original content.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Streaming growth indicated a shift from streaming on TV sets to general device streaming: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This included phones, game consoles, and smart-TVs.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The company now serves an international market.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Company’s role Changes: From DVD to Streaming</a:t>
            </a:r>
            <a:endParaRPr/>
          </a:p>
        </p:txBody>
      </p:sp>
      <p:graphicFrame>
        <p:nvGraphicFramePr>
          <p:cNvPr id="309" name="Google Shape;309;p39"/>
          <p:cNvGraphicFramePr/>
          <p:nvPr/>
        </p:nvGraphicFramePr>
        <p:xfrm>
          <a:off x="1551688" y="1407622"/>
          <a:ext cx="6040600" cy="3054540"/>
        </p:xfrm>
        <a:graphic>
          <a:graphicData uri="http://schemas.openxmlformats.org/drawingml/2006/table">
            <a:tbl>
              <a:tblPr>
                <a:noFill/>
                <a:tableStyleId>{5680F729-E18F-4B1D-837B-AEC2FFA1D51C}</a:tableStyleId>
              </a:tblPr>
              <a:tblGrid>
                <a:gridCol w="317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lt1"/>
                          </a:solidFill>
                        </a:rPr>
                        <a:t>Past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 b="1">
                          <a:solidFill>
                            <a:schemeClr val="lt1"/>
                          </a:solidFill>
                        </a:rPr>
                        <a:t>Present</a:t>
                      </a:r>
                      <a:endParaRPr sz="1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A mere movie distributor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Distributor + content creator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Focus on delivery enhancement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Focus on software scalability and widespread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Focus on surpassing blockbuster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Focus on customer retention 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Create a different movie rental business model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>
                          <a:solidFill>
                            <a:schemeClr val="lt1"/>
                          </a:solidFill>
                        </a:rPr>
                        <a:t>Create a fully online personalized user experience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>
            <a:spLocks noGrp="1"/>
          </p:cNvSpPr>
          <p:nvPr>
            <p:ph type="title"/>
          </p:nvPr>
        </p:nvSpPr>
        <p:spPr>
          <a:xfrm>
            <a:off x="2820175" y="1221500"/>
            <a:ext cx="58056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Right </a:t>
            </a:r>
            <a:r>
              <a:rPr lang="pt-PT">
                <a:solidFill>
                  <a:schemeClr val="lt1"/>
                </a:solidFill>
              </a:rPr>
              <a:t>Move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5" name="Google Shape;315;p40"/>
          <p:cNvSpPr txBox="1">
            <a:spLocks noGrp="1"/>
          </p:cNvSpPr>
          <p:nvPr>
            <p:ph type="subTitle" idx="1"/>
          </p:nvPr>
        </p:nvSpPr>
        <p:spPr>
          <a:xfrm>
            <a:off x="2820175" y="2674800"/>
            <a:ext cx="5606700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Was the right move to separate DVD-by-mail business from the streaming one? How do you think Reed Hastings should proceed now?</a:t>
            </a:r>
            <a:endParaRPr/>
          </a:p>
        </p:txBody>
      </p:sp>
      <p:grpSp>
        <p:nvGrpSpPr>
          <p:cNvPr id="316" name="Google Shape;316;p40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317" name="Google Shape;317;p4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891425" y="4642050"/>
              <a:ext cx="6857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40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0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0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0"/>
          <p:cNvSpPr/>
          <p:nvPr/>
        </p:nvSpPr>
        <p:spPr>
          <a:xfrm>
            <a:off x="645425" y="1865725"/>
            <a:ext cx="1834351" cy="1454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Decision Impacts: Short vs Long Term Analysis</a:t>
            </a:r>
            <a:endParaRPr/>
          </a:p>
        </p:txBody>
      </p:sp>
      <p:sp>
        <p:nvSpPr>
          <p:cNvPr id="329" name="Google Shape;329;p41"/>
          <p:cNvSpPr txBox="1">
            <a:spLocks noGrp="1"/>
          </p:cNvSpPr>
          <p:nvPr>
            <p:ph type="body" idx="1"/>
          </p:nvPr>
        </p:nvSpPr>
        <p:spPr>
          <a:xfrm>
            <a:off x="4561363" y="2159584"/>
            <a:ext cx="3542100" cy="1887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pt-PT"/>
              <a:t>The market is moving towards video streaming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pt-PT"/>
              <a:t>Netflix originals are very successful.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pt-PT"/>
              <a:t>More titles in comparison to competitors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pt-PT"/>
              <a:t>Netflix’s services are multiplatform;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pt-PT"/>
              <a:t>Streaming business will be very profitable for Netflix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1"/>
          <p:cNvSpPr/>
          <p:nvPr/>
        </p:nvSpPr>
        <p:spPr>
          <a:xfrm>
            <a:off x="923288" y="1703134"/>
            <a:ext cx="3542100" cy="389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chemeClr val="lt1"/>
                </a:solidFill>
              </a:rPr>
              <a:t>Short Term</a:t>
            </a:r>
            <a:endParaRPr sz="1700" b="1">
              <a:solidFill>
                <a:schemeClr val="lt1"/>
              </a:solidFill>
            </a:endParaRPr>
          </a:p>
        </p:txBody>
      </p:sp>
      <p:sp>
        <p:nvSpPr>
          <p:cNvPr id="331" name="Google Shape;331;p41"/>
          <p:cNvSpPr txBox="1"/>
          <p:nvPr/>
        </p:nvSpPr>
        <p:spPr>
          <a:xfrm rot="518">
            <a:off x="5336575" y="4199125"/>
            <a:ext cx="19917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 u="sng">
                <a:solidFill>
                  <a:srgbClr val="6AA84F"/>
                </a:solidFill>
                <a:latin typeface="Pacifico"/>
                <a:ea typeface="Pacifico"/>
                <a:cs typeface="Pacifico"/>
                <a:sym typeface="Pacifico"/>
              </a:rPr>
              <a:t>Wise Decision</a:t>
            </a:r>
            <a:endParaRPr sz="2200" u="sng">
              <a:solidFill>
                <a:srgbClr val="6AA84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4561363" y="1703134"/>
            <a:ext cx="3542100" cy="389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chemeClr val="lt1"/>
                </a:solidFill>
              </a:rPr>
              <a:t>Long Term</a:t>
            </a:r>
            <a:endParaRPr sz="1700" b="1">
              <a:solidFill>
                <a:schemeClr val="lt1"/>
              </a:solidFill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923288" y="2159584"/>
            <a:ext cx="3542100" cy="1887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-"/>
            </a:pPr>
            <a:r>
              <a:rPr lang="pt-P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Early customer backlash: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pt-P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Feeling of abandonment from DVD service customers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pt-P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Price increase if getting both services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 rot="518">
            <a:off x="1698500" y="4199125"/>
            <a:ext cx="19917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 u="sng">
                <a:solidFill>
                  <a:schemeClr val="accent2"/>
                </a:solidFill>
                <a:latin typeface="Pacifico"/>
                <a:ea typeface="Pacifico"/>
                <a:cs typeface="Pacifico"/>
                <a:sym typeface="Pacifico"/>
              </a:rPr>
              <a:t>Bad Decision</a:t>
            </a:r>
            <a:endParaRPr sz="2200" u="sng">
              <a:solidFill>
                <a:schemeClr val="accen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4000"/>
              <a:t>Introduction</a:t>
            </a:r>
            <a:endParaRPr sz="4000"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Reed Hastings founded Netflix in 1997 when the DVD technology was still new.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In the 1990s, customers rented movies, primarily on VHS cassette, from a retail location for a specified time period.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Blockbuster Inc. was the market leader.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By 2010, Hastings had built the DVD-by-mail company into an enormously popular customer service.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In 2011, Netflix announced that the company would split the DVD-by-mail and the online streaming business. This led to backlash.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pt-PT" sz="1600"/>
              <a:t>As of March 31, 2022, Netflix had over 220 million subscribers worldwide.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How to proceed?</a:t>
            </a:r>
            <a:endParaRPr/>
          </a:p>
        </p:txBody>
      </p:sp>
      <p:sp>
        <p:nvSpPr>
          <p:cNvPr id="340" name="Google Shape;340;p42"/>
          <p:cNvSpPr txBox="1">
            <a:spLocks noGrp="1"/>
          </p:cNvSpPr>
          <p:nvPr>
            <p:ph type="body" idx="1"/>
          </p:nvPr>
        </p:nvSpPr>
        <p:spPr>
          <a:xfrm>
            <a:off x="720000" y="1410450"/>
            <a:ext cx="53829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Continue the increase of investments in the streaming market: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It has better growth prospective.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Invest in original content, as it proves to be very popular;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Gradually reduce the investments in the DVD-by-mail service: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Should be done in a way that doesn’t generate public backlash;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Avoid the public noticing the changes;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Let DVD die by itself.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For Netflix, brand image is very important: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PT"/>
              <a:t>Any attempt to rebrand products (with different names) should be avoided.</a:t>
            </a:r>
            <a:endParaRPr/>
          </a:p>
        </p:txBody>
      </p:sp>
      <p:pic>
        <p:nvPicPr>
          <p:cNvPr id="341" name="Google Shape;341;p42"/>
          <p:cNvPicPr preferRelativeResize="0"/>
          <p:nvPr/>
        </p:nvPicPr>
        <p:blipFill rotWithShape="1">
          <a:blip r:embed="rId3">
            <a:alphaModFix/>
          </a:blip>
          <a:srcRect l="27620" t="16244" r="3275" b="2082"/>
          <a:stretch/>
        </p:blipFill>
        <p:spPr>
          <a:xfrm>
            <a:off x="6102900" y="2060788"/>
            <a:ext cx="2792325" cy="20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2816950" y="1280375"/>
            <a:ext cx="58056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Netflix </a:t>
            </a:r>
            <a:r>
              <a:rPr lang="pt-PT">
                <a:solidFill>
                  <a:schemeClr val="lt1"/>
                </a:solidFill>
              </a:rPr>
              <a:t>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1"/>
          </p:nvPr>
        </p:nvSpPr>
        <p:spPr>
          <a:xfrm>
            <a:off x="2816950" y="2785175"/>
            <a:ext cx="5606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Characterize Netflix’s business model for DVD-by-mail business</a:t>
            </a:r>
            <a:endParaRPr/>
          </a:p>
        </p:txBody>
      </p:sp>
      <p:grpSp>
        <p:nvGrpSpPr>
          <p:cNvPr id="158" name="Google Shape;158;p2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59" name="Google Shape;159;p2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891425" y="4642050"/>
              <a:ext cx="7128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858827" y="1804125"/>
            <a:ext cx="1585138" cy="1428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Netflix’s DVD-by-mail Business Model</a:t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189450" y="1546338"/>
            <a:ext cx="2839200" cy="583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chemeClr val="lt1"/>
                </a:solidFill>
              </a:rPr>
              <a:t>Key Partners</a:t>
            </a:r>
            <a:endParaRPr sz="1700" b="1">
              <a:solidFill>
                <a:schemeClr val="lt1"/>
              </a:solidFill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189450" y="2368800"/>
            <a:ext cx="2839200" cy="21132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US Postal Service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Major Studios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Red Envelope Entertainment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Small and Independent </a:t>
            </a:r>
            <a:r>
              <a:rPr lang="pt-PT" sz="1200">
                <a:solidFill>
                  <a:schemeClr val="lt1"/>
                </a:solidFill>
              </a:rPr>
              <a:t>movie producers</a:t>
            </a:r>
            <a:endParaRPr sz="1700" b="1"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3152400" y="1546338"/>
            <a:ext cx="2839200" cy="583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chemeClr val="lt1"/>
                </a:solidFill>
              </a:rPr>
              <a:t>Key Activities</a:t>
            </a:r>
            <a:endParaRPr sz="1700" b="1"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3152400" y="2368801"/>
            <a:ext cx="2839200" cy="21132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Movie DVD rental by postal service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Order DVDs online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Independent movie “scouting”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Customer Demand responsive Movie Library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6115350" y="1546388"/>
            <a:ext cx="2839200" cy="583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chemeClr val="lt1"/>
                </a:solidFill>
              </a:rPr>
              <a:t>Key Resources</a:t>
            </a:r>
            <a:endParaRPr sz="1700" b="1">
              <a:solidFill>
                <a:schemeClr val="lt1"/>
              </a:solidFill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6115425" y="2368900"/>
            <a:ext cx="2839200" cy="21132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National inventory of movies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Warehouses across all the US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IT team with technology know-how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Employees with connection in the movie industry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Netflix’s DVD-by-mail Business Model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160449" y="1481700"/>
            <a:ext cx="2839200" cy="552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rgbClr val="FFFFFF"/>
                </a:solidFill>
              </a:rPr>
              <a:t>Value Propositions</a:t>
            </a:r>
            <a:endParaRPr sz="1700" b="1">
              <a:solidFill>
                <a:srgbClr val="FFFFFF"/>
              </a:solidFill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160449" y="2208025"/>
            <a:ext cx="2839200" cy="25188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Movie Rental without late fees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Online search engine</a:t>
            </a:r>
            <a:r>
              <a:rPr lang="pt-PT" sz="1200">
                <a:solidFill>
                  <a:srgbClr val="FFFFFF"/>
                </a:solidFill>
              </a:rPr>
              <a:t> and personalized recommendation system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Queue of movies to receive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Order movies from home with next-day delivery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Unlimited renting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6144341" y="1481725"/>
            <a:ext cx="2839200" cy="552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rgbClr val="FFFFFF"/>
                </a:solidFill>
              </a:rPr>
              <a:t>Customer Relationships</a:t>
            </a:r>
            <a:endParaRPr sz="1700" b="1">
              <a:solidFill>
                <a:srgbClr val="FFFFFF"/>
              </a:solidFill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6144350" y="2208075"/>
            <a:ext cx="2839200" cy="25188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Recommendation system is actively improving based on the interaction of all community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Halt the practice of charging late fees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Movie Rental based on "Prepaid Subscription Service"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3152400" y="1481663"/>
            <a:ext cx="2839200" cy="552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rgbClr val="FFFFFF"/>
                </a:solidFill>
              </a:rPr>
              <a:t>Customer Segments</a:t>
            </a:r>
            <a:endParaRPr sz="1700" b="1">
              <a:solidFill>
                <a:srgbClr val="FFFFFF"/>
              </a:solidFill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3152400" y="2207950"/>
            <a:ext cx="2839200" cy="25188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 b="1">
                <a:solidFill>
                  <a:srgbClr val="FFFFFF"/>
                </a:solidFill>
              </a:rPr>
              <a:t>Movie Enthusiasts: </a:t>
            </a:r>
            <a:r>
              <a:rPr lang="pt-PT" sz="1200">
                <a:solidFill>
                  <a:srgbClr val="FFFFFF"/>
                </a:solidFill>
              </a:rPr>
              <a:t>personalized system of suggestions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 b="1">
                <a:solidFill>
                  <a:srgbClr val="FFFFFF"/>
                </a:solidFill>
              </a:rPr>
              <a:t>Best Sellers followers: </a:t>
            </a:r>
            <a:r>
              <a:rPr lang="pt-PT" sz="1200">
                <a:solidFill>
                  <a:srgbClr val="FFFFFF"/>
                </a:solidFill>
              </a:rPr>
              <a:t>library both robust and big enough for demand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 b="1">
                <a:solidFill>
                  <a:srgbClr val="FFFFFF"/>
                </a:solidFill>
              </a:rPr>
              <a:t>Early technology adopters who have a DVD player: </a:t>
            </a:r>
            <a:r>
              <a:rPr lang="pt-PT" sz="1200">
                <a:solidFill>
                  <a:srgbClr val="FFFFFF"/>
                </a:solidFill>
              </a:rPr>
              <a:t>Provide content movies for their players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Netflix’s DVD-by-mail Business Model</a:t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3152400" y="1658275"/>
            <a:ext cx="2839200" cy="523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rgbClr val="FFFFFF"/>
                </a:solidFill>
              </a:rPr>
              <a:t>Cost Structure</a:t>
            </a:r>
            <a:endParaRPr sz="1700" b="1">
              <a:solidFill>
                <a:srgbClr val="FFFFFF"/>
              </a:solidFill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3152400" y="2301100"/>
            <a:ext cx="2839200" cy="22743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Major titles: $18-$20 per DVD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Warehouse: $60000 per Warehouse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US Mail Delivery Cost: &lt;$2/DVD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Median Annual percentage investment in R&amp;D over Revenue: 7.55%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Expenses in IT team and equipment maintenance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6134225" y="1658275"/>
            <a:ext cx="2839200" cy="523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rgbClr val="FFFFFF"/>
                </a:solidFill>
              </a:rPr>
              <a:t>Channels</a:t>
            </a:r>
            <a:endParaRPr sz="1700" b="1"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6134225" y="2301100"/>
            <a:ext cx="2839200" cy="22743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Website (recommendations, search, and orders)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USPS (delivery of DVDs and their return)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170575" y="1658275"/>
            <a:ext cx="2839200" cy="523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solidFill>
                  <a:srgbClr val="FFFFFF"/>
                </a:solidFill>
              </a:rPr>
              <a:t>Revenue Streams</a:t>
            </a:r>
            <a:endParaRPr sz="1700" b="1">
              <a:solidFill>
                <a:srgbClr val="FFFFFF"/>
              </a:solidFill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170575" y="2301100"/>
            <a:ext cx="2839200" cy="22743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Subscription Programs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Best sellers renting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Netflix has a median profitability (profits/total revenue) of 33%/year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2740975" y="1361350"/>
            <a:ext cx="58848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Blockbuster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1"/>
          </p:nvPr>
        </p:nvSpPr>
        <p:spPr>
          <a:xfrm>
            <a:off x="2740975" y="2733700"/>
            <a:ext cx="5884800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Characterize Blockbuster’s business model. Indicate the differences between the Netflix’s DVD-by-mail business model?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2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206" name="Google Shape;206;p2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891425" y="4642050"/>
              <a:ext cx="18495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645427" y="1857425"/>
            <a:ext cx="1810188" cy="1428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Blockbuster’s Business Model</a:t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70200" y="1796375"/>
            <a:ext cx="2839200" cy="583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chemeClr val="lt1"/>
                </a:solidFill>
              </a:rPr>
              <a:t>Key Partners</a:t>
            </a:r>
            <a:endParaRPr sz="1700" b="1">
              <a:solidFill>
                <a:schemeClr val="lt1"/>
              </a:solidFill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170200" y="2494725"/>
            <a:ext cx="2839200" cy="12186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Wide franchising network across the US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Movie studios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3152400" y="1796375"/>
            <a:ext cx="2839200" cy="583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chemeClr val="lt1"/>
                </a:solidFill>
              </a:rPr>
              <a:t>Key Activities</a:t>
            </a:r>
            <a:endParaRPr sz="1700" b="1">
              <a:solidFill>
                <a:schemeClr val="lt1"/>
              </a:solidFill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3152400" y="2494725"/>
            <a:ext cx="2839200" cy="12186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Renting of the bestsellers movies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Focuses on new releases (first 3 weeks within studio release)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6134601" y="1796375"/>
            <a:ext cx="2839200" cy="583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chemeClr val="lt1"/>
                </a:solidFill>
              </a:rPr>
              <a:t>Key Resources</a:t>
            </a:r>
            <a:endParaRPr sz="1700" b="1">
              <a:solidFill>
                <a:schemeClr val="lt1"/>
              </a:solidFill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6134600" y="2494725"/>
            <a:ext cx="2839200" cy="12186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Many physical stores across the whole US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Blockbuster’s Business Model</a:t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231550" y="1524675"/>
            <a:ext cx="2839200" cy="600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rgbClr val="FFFFFF"/>
                </a:solidFill>
              </a:rPr>
              <a:t>Customer Segments</a:t>
            </a:r>
            <a:endParaRPr sz="1700" b="1">
              <a:solidFill>
                <a:srgbClr val="FFFFFF"/>
              </a:solidFill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231550" y="2231300"/>
            <a:ext cx="2839200" cy="25800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 b="1">
                <a:solidFill>
                  <a:srgbClr val="FFFFFF"/>
                </a:solidFill>
              </a:rPr>
              <a:t>Impulse buyers</a:t>
            </a:r>
            <a:r>
              <a:rPr lang="pt-PT" sz="1200">
                <a:solidFill>
                  <a:srgbClr val="FFFFFF"/>
                </a:solidFill>
              </a:rPr>
              <a:t>: people looking for something for “movie night”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pt-PT" sz="1200">
                <a:solidFill>
                  <a:srgbClr val="FFFFFF"/>
                </a:solidFill>
              </a:rPr>
              <a:t>Consumers that prefer physical locations over online retail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6176550" y="1524675"/>
            <a:ext cx="2839200" cy="600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rgbClr val="FFFFFF"/>
                </a:solidFill>
              </a:rPr>
              <a:t>Customer Relationships</a:t>
            </a:r>
            <a:endParaRPr sz="1700" b="1">
              <a:solidFill>
                <a:srgbClr val="FFFFFF"/>
              </a:solidFill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6176550" y="2231300"/>
            <a:ext cx="2839200" cy="25800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Continuously increasing the number of physical stores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Ensure that there is always a great stock of high demand movies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3204050" y="1524625"/>
            <a:ext cx="2839200" cy="600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 b="1">
                <a:solidFill>
                  <a:srgbClr val="FFFFFF"/>
                </a:solidFill>
              </a:rPr>
              <a:t>Value Propositions</a:t>
            </a:r>
            <a:endParaRPr sz="1700" b="1">
              <a:solidFill>
                <a:srgbClr val="FFFFFF"/>
              </a:solidFill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3204050" y="2231300"/>
            <a:ext cx="2839200" cy="2580000"/>
          </a:xfrm>
          <a:prstGeom prst="rect">
            <a:avLst/>
          </a:prstGeom>
          <a:solidFill>
            <a:srgbClr val="191919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Quick movie rental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Everyone is a 10-minute drive away of a Blockbuster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Movies are immediately available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Vast stock of the current bestsellers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Unlimited Renting (2004)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PT" sz="1200">
                <a:solidFill>
                  <a:schemeClr val="lt1"/>
                </a:solidFill>
              </a:rPr>
              <a:t>Online Movie Rental – Blockbuster Online (2004)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ries Screenwriter Portfolio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2390</Words>
  <Application>Microsoft Office PowerPoint</Application>
  <PresentationFormat>Apresentação no Ecrã (16:9)</PresentationFormat>
  <Paragraphs>286</Paragraphs>
  <Slides>20</Slides>
  <Notes>20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Pacifico</vt:lpstr>
      <vt:lpstr>Roboto Condensed</vt:lpstr>
      <vt:lpstr>Roboto</vt:lpstr>
      <vt:lpstr>Roboto Condensed Light</vt:lpstr>
      <vt:lpstr>Arial</vt:lpstr>
      <vt:lpstr>Series Screenwriter Portfolio by Slidesgo</vt:lpstr>
      <vt:lpstr>Netflix in 2011 Case Study</vt:lpstr>
      <vt:lpstr>Introduction</vt:lpstr>
      <vt:lpstr>Netflix Model</vt:lpstr>
      <vt:lpstr>Netflix’s DVD-by-mail Business Model</vt:lpstr>
      <vt:lpstr>Netflix’s DVD-by-mail Business Model</vt:lpstr>
      <vt:lpstr>Netflix’s DVD-by-mail Business Model</vt:lpstr>
      <vt:lpstr>Blockbuster</vt:lpstr>
      <vt:lpstr>Blockbuster’s Business Model</vt:lpstr>
      <vt:lpstr>Blockbuster’s Business Model</vt:lpstr>
      <vt:lpstr>Blockbuster’s Business Model</vt:lpstr>
      <vt:lpstr>Blockbuster’s vs Netflix DVD-by-mail</vt:lpstr>
      <vt:lpstr>Model Evolution</vt:lpstr>
      <vt:lpstr>Key changes in the business model</vt:lpstr>
      <vt:lpstr>Role Changes</vt:lpstr>
      <vt:lpstr>Comparison with DVD-by-mail model</vt:lpstr>
      <vt:lpstr>Company’s role</vt:lpstr>
      <vt:lpstr>Company’s role Changes: From DVD to Streaming</vt:lpstr>
      <vt:lpstr>Right Move</vt:lpstr>
      <vt:lpstr>Decision Impacts: Short vs Long Term Analysis</vt:lpstr>
      <vt:lpstr>How to proceed?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in 2011 Case Study</dc:title>
  <cp:lastModifiedBy>Diogo Guimarães</cp:lastModifiedBy>
  <cp:revision>1</cp:revision>
  <dcterms:modified xsi:type="dcterms:W3CDTF">2022-06-08T13:41:06Z</dcterms:modified>
</cp:coreProperties>
</file>