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36"/>
  </p:notesMasterIdLst>
  <p:handoutMasterIdLst>
    <p:handoutMasterId r:id="rId37"/>
  </p:handoutMasterIdLst>
  <p:sldIdLst>
    <p:sldId id="683" r:id="rId2"/>
    <p:sldId id="2303" r:id="rId3"/>
    <p:sldId id="1738" r:id="rId4"/>
    <p:sldId id="1740" r:id="rId5"/>
    <p:sldId id="1871" r:id="rId6"/>
    <p:sldId id="1872" r:id="rId7"/>
    <p:sldId id="1873" r:id="rId8"/>
    <p:sldId id="1874" r:id="rId9"/>
    <p:sldId id="1745" r:id="rId10"/>
    <p:sldId id="2095" r:id="rId11"/>
    <p:sldId id="1746" r:id="rId12"/>
    <p:sldId id="1747" r:id="rId13"/>
    <p:sldId id="1748" r:id="rId14"/>
    <p:sldId id="1749" r:id="rId15"/>
    <p:sldId id="1750" r:id="rId16"/>
    <p:sldId id="2305" r:id="rId17"/>
    <p:sldId id="1875" r:id="rId18"/>
    <p:sldId id="2093" r:id="rId19"/>
    <p:sldId id="2311" r:id="rId20"/>
    <p:sldId id="2091" r:id="rId21"/>
    <p:sldId id="2092" r:id="rId22"/>
    <p:sldId id="2310" r:id="rId23"/>
    <p:sldId id="2312" r:id="rId24"/>
    <p:sldId id="2094" r:id="rId25"/>
    <p:sldId id="2044" r:id="rId26"/>
    <p:sldId id="2045" r:id="rId27"/>
    <p:sldId id="2046" r:id="rId28"/>
    <p:sldId id="2047" r:id="rId29"/>
    <p:sldId id="2048" r:id="rId30"/>
    <p:sldId id="2049" r:id="rId31"/>
    <p:sldId id="2050" r:id="rId32"/>
    <p:sldId id="2051" r:id="rId33"/>
    <p:sldId id="2052" r:id="rId34"/>
    <p:sldId id="2306" r:id="rId35"/>
  </p:sldIdLst>
  <p:sldSz cx="9144000" cy="6858000" type="screen4x3"/>
  <p:notesSz cx="10018713" cy="6884988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9">
          <p15:clr>
            <a:srgbClr val="A4A3A4"/>
          </p15:clr>
        </p15:guide>
        <p15:guide id="2" pos="56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9" userDrawn="1">
          <p15:clr>
            <a:srgbClr val="A4A3A4"/>
          </p15:clr>
        </p15:guide>
        <p15:guide id="2" pos="315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90E4"/>
    <a:srgbClr val="0070C0"/>
    <a:srgbClr val="CAD8EC"/>
    <a:srgbClr val="FCE98C"/>
    <a:srgbClr val="B5C8E5"/>
    <a:srgbClr val="EECDF3"/>
    <a:srgbClr val="D3F0BE"/>
    <a:srgbClr val="DDDDDD"/>
    <a:srgbClr val="FF9966"/>
    <a:srgbClr val="FEC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FD4443E-F989-4FC4-A0C8-D5A2AF1F390B}" styleName="Estilo Escuro 1 - Destaqu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Estilo Médio 4 - Destaqu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Estilo Claro 1 - Destaqu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79" autoAdjust="0"/>
  </p:normalViewPr>
  <p:slideViewPr>
    <p:cSldViewPr>
      <p:cViewPr varScale="1">
        <p:scale>
          <a:sx n="69" d="100"/>
          <a:sy n="69" d="100"/>
        </p:scale>
        <p:origin x="1224" y="44"/>
      </p:cViewPr>
      <p:guideLst>
        <p:guide orient="horz" pos="1979"/>
        <p:guide pos="56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392" y="-102"/>
      </p:cViewPr>
      <p:guideLst>
        <p:guide orient="horz" pos="2169"/>
        <p:guide pos="3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4341908" cy="34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4" tIns="46332" rIns="92664" bIns="46332" numCol="1" anchor="t" anchorCtr="0" compatLnSpc="1">
            <a:prstTxWarp prst="textNoShape">
              <a:avLst/>
            </a:prstTxWarp>
          </a:bodyPr>
          <a:lstStyle>
            <a:lvl1pPr defTabSz="927066"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75253" y="2"/>
            <a:ext cx="4341908" cy="34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4" tIns="46332" rIns="92664" bIns="46332" numCol="1" anchor="t" anchorCtr="0" compatLnSpc="1">
            <a:prstTxWarp prst="textNoShape">
              <a:avLst/>
            </a:prstTxWarp>
          </a:bodyPr>
          <a:lstStyle>
            <a:lvl1pPr algn="r" defTabSz="927066"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06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6540124"/>
            <a:ext cx="4341908" cy="34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4" tIns="46332" rIns="92664" bIns="46332" numCol="1" anchor="b" anchorCtr="0" compatLnSpc="1">
            <a:prstTxWarp prst="textNoShape">
              <a:avLst/>
            </a:prstTxWarp>
          </a:bodyPr>
          <a:lstStyle>
            <a:lvl1pPr defTabSz="927066"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5253" y="6540124"/>
            <a:ext cx="4341908" cy="34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4" tIns="46332" rIns="92664" bIns="46332" numCol="1" anchor="b" anchorCtr="0" compatLnSpc="1">
            <a:prstTxWarp prst="textNoShape">
              <a:avLst/>
            </a:prstTxWarp>
          </a:bodyPr>
          <a:lstStyle>
            <a:lvl1pPr algn="r" defTabSz="927066">
              <a:defRPr sz="1200"/>
            </a:lvl1pPr>
          </a:lstStyle>
          <a:p>
            <a:pPr>
              <a:defRPr/>
            </a:pPr>
            <a:fld id="{4E798836-8CBB-46DD-8184-F3AD8F83275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63522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4341908" cy="34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25" tIns="46264" rIns="92525" bIns="46264" numCol="1" anchor="t" anchorCtr="0" compatLnSpc="1">
            <a:prstTxWarp prst="textNoShape">
              <a:avLst/>
            </a:prstTxWarp>
          </a:bodyPr>
          <a:lstStyle>
            <a:lvl1pPr defTabSz="925516"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5253" y="2"/>
            <a:ext cx="4341908" cy="34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25" tIns="46264" rIns="92525" bIns="46264" numCol="1" anchor="t" anchorCtr="0" compatLnSpc="1">
            <a:prstTxWarp prst="textNoShape">
              <a:avLst/>
            </a:prstTxWarp>
          </a:bodyPr>
          <a:lstStyle>
            <a:lvl1pPr algn="r" defTabSz="925516"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81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87713" y="517525"/>
            <a:ext cx="3441700" cy="2581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00786" y="3271602"/>
            <a:ext cx="8017146" cy="309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25" tIns="46264" rIns="92525" bIns="462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64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6540124"/>
            <a:ext cx="4341908" cy="34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25" tIns="46264" rIns="92525" bIns="46264" numCol="1" anchor="b" anchorCtr="0" compatLnSpc="1">
            <a:prstTxWarp prst="textNoShape">
              <a:avLst/>
            </a:prstTxWarp>
          </a:bodyPr>
          <a:lstStyle>
            <a:lvl1pPr defTabSz="925516"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4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5253" y="6540124"/>
            <a:ext cx="4341908" cy="34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25" tIns="46264" rIns="92525" bIns="46264" numCol="1" anchor="b" anchorCtr="0" compatLnSpc="1">
            <a:prstTxWarp prst="textNoShape">
              <a:avLst/>
            </a:prstTxWarp>
          </a:bodyPr>
          <a:lstStyle>
            <a:lvl1pPr algn="r" defTabSz="925516">
              <a:defRPr sz="1200"/>
            </a:lvl1pPr>
          </a:lstStyle>
          <a:p>
            <a:pPr>
              <a:defRPr/>
            </a:pPr>
            <a:fld id="{AAD0FB60-0A7E-4F9B-B707-7EE214D06613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77675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87713" y="517525"/>
            <a:ext cx="3441700" cy="2581275"/>
          </a:xfrm>
          <a:ln/>
        </p:spPr>
      </p:sp>
      <p:sp>
        <p:nvSpPr>
          <p:cNvPr id="382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/>
          </a:p>
        </p:txBody>
      </p:sp>
      <p:sp>
        <p:nvSpPr>
          <p:cNvPr id="382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A008B4-8D66-44B2-AB35-CD328972C50E}" type="slidenum">
              <a:rPr lang="pt-PT" smtClean="0"/>
              <a:pPr/>
              <a:t>1</a:t>
            </a:fld>
            <a:endParaRPr 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22A4F-5DC5-4AC4-AE5F-9217C5A3FC31}" type="slidenum">
              <a:rPr lang="en-GB" smtClean="0">
                <a:latin typeface="Times" pitchFamily="18" charset="0"/>
              </a:rPr>
              <a:pPr/>
              <a:t>32</a:t>
            </a:fld>
            <a:endParaRPr lang="en-GB">
              <a:latin typeface="Times" pitchFamily="18" charset="0"/>
            </a:endParaRPr>
          </a:p>
        </p:txBody>
      </p:sp>
      <p:sp>
        <p:nvSpPr>
          <p:cNvPr id="675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FoundrySterling-Bold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22A4F-5DC5-4AC4-AE5F-9217C5A3FC31}" type="slidenum">
              <a:rPr lang="en-GB" smtClean="0">
                <a:latin typeface="Times" pitchFamily="18" charset="0"/>
              </a:rPr>
              <a:pPr/>
              <a:t>33</a:t>
            </a:fld>
            <a:endParaRPr lang="en-GB">
              <a:latin typeface="Times" pitchFamily="18" charset="0"/>
            </a:endParaRPr>
          </a:p>
        </p:txBody>
      </p:sp>
      <p:sp>
        <p:nvSpPr>
          <p:cNvPr id="675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FoundrySterling-Bold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0FB60-0A7E-4F9B-B707-7EE214D06613}" type="slidenum">
              <a:rPr lang="pt-PT" smtClean="0"/>
              <a:pPr>
                <a:defRPr/>
              </a:pPr>
              <a:t>34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5672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0FB60-0A7E-4F9B-B707-7EE214D06613}" type="slidenum">
              <a:rPr lang="pt-PT" smtClean="0"/>
              <a:pPr>
                <a:defRPr/>
              </a:pPr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7626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22A4F-5DC5-4AC4-AE5F-9217C5A3FC31}" type="slidenum">
              <a:rPr lang="en-GB" smtClean="0">
                <a:latin typeface="Times" pitchFamily="18" charset="0"/>
              </a:rPr>
              <a:pPr/>
              <a:t>25</a:t>
            </a:fld>
            <a:endParaRPr lang="en-GB">
              <a:latin typeface="Times" pitchFamily="18" charset="0"/>
            </a:endParaRPr>
          </a:p>
        </p:txBody>
      </p:sp>
      <p:sp>
        <p:nvSpPr>
          <p:cNvPr id="675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FoundrySterling-Bold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22A4F-5DC5-4AC4-AE5F-9217C5A3FC31}" type="slidenum">
              <a:rPr lang="en-GB" smtClean="0">
                <a:latin typeface="Times" pitchFamily="18" charset="0"/>
              </a:rPr>
              <a:pPr/>
              <a:t>26</a:t>
            </a:fld>
            <a:endParaRPr lang="en-GB">
              <a:latin typeface="Times" pitchFamily="18" charset="0"/>
            </a:endParaRPr>
          </a:p>
        </p:txBody>
      </p:sp>
      <p:sp>
        <p:nvSpPr>
          <p:cNvPr id="675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FoundrySterling-Bold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22A4F-5DC5-4AC4-AE5F-9217C5A3FC31}" type="slidenum">
              <a:rPr lang="en-GB" smtClean="0">
                <a:latin typeface="Times" pitchFamily="18" charset="0"/>
              </a:rPr>
              <a:pPr/>
              <a:t>27</a:t>
            </a:fld>
            <a:endParaRPr lang="en-GB">
              <a:latin typeface="Times" pitchFamily="18" charset="0"/>
            </a:endParaRPr>
          </a:p>
        </p:txBody>
      </p:sp>
      <p:sp>
        <p:nvSpPr>
          <p:cNvPr id="675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FoundrySterling-Bold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22A4F-5DC5-4AC4-AE5F-9217C5A3FC31}" type="slidenum">
              <a:rPr lang="en-GB" smtClean="0">
                <a:latin typeface="Times" pitchFamily="18" charset="0"/>
              </a:rPr>
              <a:pPr/>
              <a:t>28</a:t>
            </a:fld>
            <a:endParaRPr lang="en-GB">
              <a:latin typeface="Times" pitchFamily="18" charset="0"/>
            </a:endParaRPr>
          </a:p>
        </p:txBody>
      </p:sp>
      <p:sp>
        <p:nvSpPr>
          <p:cNvPr id="675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FoundrySterling-Bold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22A4F-5DC5-4AC4-AE5F-9217C5A3FC31}" type="slidenum">
              <a:rPr lang="en-GB" smtClean="0">
                <a:latin typeface="Times" pitchFamily="18" charset="0"/>
              </a:rPr>
              <a:pPr/>
              <a:t>29</a:t>
            </a:fld>
            <a:endParaRPr lang="en-GB">
              <a:latin typeface="Times" pitchFamily="18" charset="0"/>
            </a:endParaRPr>
          </a:p>
        </p:txBody>
      </p:sp>
      <p:sp>
        <p:nvSpPr>
          <p:cNvPr id="675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FoundrySterling-Bold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22A4F-5DC5-4AC4-AE5F-9217C5A3FC31}" type="slidenum">
              <a:rPr lang="en-GB" smtClean="0">
                <a:latin typeface="Times" pitchFamily="18" charset="0"/>
              </a:rPr>
              <a:pPr/>
              <a:t>30</a:t>
            </a:fld>
            <a:endParaRPr lang="en-GB">
              <a:latin typeface="Times" pitchFamily="18" charset="0"/>
            </a:endParaRPr>
          </a:p>
        </p:txBody>
      </p:sp>
      <p:sp>
        <p:nvSpPr>
          <p:cNvPr id="675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FoundrySterling-Bold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22A4F-5DC5-4AC4-AE5F-9217C5A3FC31}" type="slidenum">
              <a:rPr lang="en-GB" smtClean="0">
                <a:latin typeface="Times" pitchFamily="18" charset="0"/>
              </a:rPr>
              <a:pPr/>
              <a:t>31</a:t>
            </a:fld>
            <a:endParaRPr lang="en-GB">
              <a:latin typeface="Times" pitchFamily="18" charset="0"/>
            </a:endParaRPr>
          </a:p>
        </p:txBody>
      </p:sp>
      <p:sp>
        <p:nvSpPr>
          <p:cNvPr id="675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FoundrySterling-Bold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1"/>
            <a:ext cx="9144000" cy="74613"/>
          </a:xfrm>
          <a:prstGeom prst="rect">
            <a:avLst/>
          </a:prstGeom>
          <a:solidFill>
            <a:srgbClr val="8C2D1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PT"/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0" y="6783388"/>
            <a:ext cx="9144000" cy="74612"/>
          </a:xfrm>
          <a:prstGeom prst="rect">
            <a:avLst/>
          </a:prstGeom>
          <a:solidFill>
            <a:srgbClr val="8C2D1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PT"/>
          </a:p>
        </p:txBody>
      </p:sp>
      <p:sp>
        <p:nvSpPr>
          <p:cNvPr id="634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t-PT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FE24B-FFC3-406F-AEEE-46BDF06744CD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Lia Patrício | Marta Campos Ferreira</a:t>
            </a:r>
            <a:endParaRPr lang="pt-PT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ADD62-6D00-42EE-97AD-E87CB0EA3732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Lia Patrício | Marta Campos Ferreira</a:t>
            </a:r>
            <a:endParaRPr lang="pt-PT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F7FE7-7F0B-4519-B592-BDD9F29EE089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67544" y="6165304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Lia Patrício | Marta Campos Ferreira</a:t>
            </a:r>
            <a:endParaRPr lang="pt-PT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09C55-78CF-4EA0-A604-75CE2D1FD2CD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1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9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Lia Patrício | Marta Campos Ferreira</a:t>
            </a:r>
            <a:endParaRPr lang="pt-PT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4754C-D080-4357-9C2D-99626A193A9B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Lia Patrício | Marta Campos Ferreira</a:t>
            </a:r>
            <a:endParaRPr lang="pt-PT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BE222-2AC8-4D22-B566-2BA4C86454FE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Lia Patrício | Marta Campos Ferreira</a:t>
            </a:r>
            <a:endParaRPr lang="pt-PT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C4C31-B486-44E2-B599-084803066093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Lia Patrício | Marta Campos Ferreira</a:t>
            </a:r>
            <a:endParaRPr lang="pt-PT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CB423-3E7A-427E-A213-65753B4FDC2A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Lia Patrício | Marta Campos Ferreira</a:t>
            </a:r>
            <a:endParaRPr lang="pt-PT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7245A-3AE3-41A7-B3DA-2CE4F7113E11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Lia Patrício | Marta Campos Ferreira</a:t>
            </a:r>
            <a:endParaRPr lang="pt-PT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20A83-417E-45A5-816D-0B7F5AF42809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Lia Patrício | Marta Campos Ferreira</a:t>
            </a:r>
            <a:endParaRPr lang="pt-PT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77E5B-9C5E-4468-BEC5-523A3A1A4542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Lia Patrício | Marta Campos Ferreira</a:t>
            </a:r>
            <a:endParaRPr lang="pt-PT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BF7B1-2D55-484D-AF94-816A0883AA51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Lia Patrício | Marta Campos Ferreira</a:t>
            </a:r>
            <a:endParaRPr lang="pt-PT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9925-006D-4EE1-BBDA-98123639BDA0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6307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6307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pt-PT" smtClean="0"/>
              <a:t>Lia Patrício | Marta Campos Ferreira</a:t>
            </a:r>
            <a:endParaRPr lang="pt-PT" dirty="0"/>
          </a:p>
        </p:txBody>
      </p:sp>
      <p:sp>
        <p:nvSpPr>
          <p:cNvPr id="6307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F62A506-4F8B-4670-BD49-644122B6A0BB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630791" name="Rectangle 7"/>
          <p:cNvSpPr>
            <a:spLocks noChangeArrowheads="1"/>
          </p:cNvSpPr>
          <p:nvPr userDrawn="1"/>
        </p:nvSpPr>
        <p:spPr bwMode="auto">
          <a:xfrm>
            <a:off x="0" y="1"/>
            <a:ext cx="9144000" cy="74613"/>
          </a:xfrm>
          <a:prstGeom prst="rect">
            <a:avLst/>
          </a:prstGeom>
          <a:solidFill>
            <a:srgbClr val="8C2D1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PT"/>
          </a:p>
        </p:txBody>
      </p:sp>
      <p:sp>
        <p:nvSpPr>
          <p:cNvPr id="630792" name="Rectangle 8"/>
          <p:cNvSpPr>
            <a:spLocks noChangeArrowheads="1"/>
          </p:cNvSpPr>
          <p:nvPr userDrawn="1"/>
        </p:nvSpPr>
        <p:spPr bwMode="auto">
          <a:xfrm>
            <a:off x="0" y="6783388"/>
            <a:ext cx="9144000" cy="74612"/>
          </a:xfrm>
          <a:prstGeom prst="rect">
            <a:avLst/>
          </a:prstGeom>
          <a:solidFill>
            <a:srgbClr val="8C2D1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3" r:id="rId1"/>
    <p:sldLayoutId id="2147484332" r:id="rId2"/>
    <p:sldLayoutId id="2147484333" r:id="rId3"/>
    <p:sldLayoutId id="2147484334" r:id="rId4"/>
    <p:sldLayoutId id="2147484335" r:id="rId5"/>
    <p:sldLayoutId id="2147484336" r:id="rId6"/>
    <p:sldLayoutId id="2147484337" r:id="rId7"/>
    <p:sldLayoutId id="2147484338" r:id="rId8"/>
    <p:sldLayoutId id="2147484339" r:id="rId9"/>
    <p:sldLayoutId id="2147484340" r:id="rId10"/>
    <p:sldLayoutId id="2147484341" r:id="rId11"/>
    <p:sldLayoutId id="2147484344" r:id="rId12"/>
    <p:sldLayoutId id="2147484342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8880D5-B417-4784-9C39-4BE9C8C14535}" type="slidenum">
              <a:rPr lang="pt-PT" smtClean="0"/>
              <a:pPr/>
              <a:t>1</a:t>
            </a:fld>
            <a:endParaRPr lang="pt-PT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1188" y="1484314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sz="4000" dirty="0" smtClean="0"/>
              <a:t>Enterprise Management and Entrepreneurship</a:t>
            </a:r>
            <a:br>
              <a:rPr lang="en-US" sz="4000" dirty="0" smtClean="0"/>
            </a:br>
            <a:r>
              <a:rPr lang="en-US" sz="3200" dirty="0" smtClean="0"/>
              <a:t>MIEIC 2021-2022</a:t>
            </a:r>
            <a:endParaRPr lang="en-US" sz="3200" dirty="0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4437063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pt-PT" sz="2000" dirty="0"/>
          </a:p>
          <a:p>
            <a:pPr eaLnBrk="1" hangingPunct="1">
              <a:lnSpc>
                <a:spcPct val="80000"/>
              </a:lnSpc>
            </a:pPr>
            <a:endParaRPr lang="pt-PT" sz="2000" dirty="0"/>
          </a:p>
          <a:p>
            <a:pPr eaLnBrk="1" hangingPunct="1">
              <a:lnSpc>
                <a:spcPct val="80000"/>
              </a:lnSpc>
            </a:pPr>
            <a:endParaRPr lang="pt-PT" sz="2000" dirty="0"/>
          </a:p>
          <a:p>
            <a:pPr eaLnBrk="1" hangingPunct="1">
              <a:lnSpc>
                <a:spcPct val="80000"/>
              </a:lnSpc>
            </a:pPr>
            <a:endParaRPr lang="pt-PT" sz="2000" dirty="0"/>
          </a:p>
          <a:p>
            <a:pPr eaLnBrk="1" hangingPunct="1">
              <a:lnSpc>
                <a:spcPct val="80000"/>
              </a:lnSpc>
            </a:pPr>
            <a:endParaRPr lang="pt-PT" sz="2000" dirty="0"/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3500439" y="3143250"/>
          <a:ext cx="22098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8" name="Photo Editor Photo" r:id="rId4" imgW="2209524" imgH="1905266" progId="">
                  <p:embed/>
                </p:oleObj>
              </mc:Choice>
              <mc:Fallback>
                <p:oleObj name="Photo Editor Photo" r:id="rId4" imgW="2209524" imgH="1905266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9" y="3143250"/>
                        <a:ext cx="22098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1449913" y="5321300"/>
            <a:ext cx="6263254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PT" dirty="0" smtClean="0"/>
              <a:t>Lia Patrício, José Pedro Rodrigues, Marta Campos Ferreira</a:t>
            </a:r>
            <a:endParaRPr lang="pt-PT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0B0244-7A1A-4147-949C-AA7A527B172C}"/>
              </a:ext>
            </a:extLst>
          </p:cNvPr>
          <p:cNvSpPr txBox="1"/>
          <p:nvPr/>
        </p:nvSpPr>
        <p:spPr>
          <a:xfrm>
            <a:off x="6480313" y="60032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Account</a:t>
            </a:r>
            <a:endParaRPr lang="pt-PT" dirty="0"/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 err="1"/>
              <a:t>Account</a:t>
            </a:r>
            <a:r>
              <a:rPr lang="pt-PT" b="1" dirty="0"/>
              <a:t> </a:t>
            </a:r>
            <a:r>
              <a:rPr lang="pt-PT" b="1" dirty="0" err="1"/>
              <a:t>movements</a:t>
            </a:r>
            <a:r>
              <a:rPr lang="pt-PT" b="1" dirty="0"/>
              <a:t>:</a:t>
            </a: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BAD23B-65CD-4D89-9CEE-0C8F123E910B}" type="slidenum">
              <a:rPr lang="en-GB" smtClean="0"/>
              <a:pPr/>
              <a:t>10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471826"/>
              </p:ext>
            </p:extLst>
          </p:nvPr>
        </p:nvGraphicFramePr>
        <p:xfrm>
          <a:off x="2093913" y="2185988"/>
          <a:ext cx="6264298" cy="4100995"/>
        </p:xfrm>
        <a:graphic>
          <a:graphicData uri="http://schemas.openxmlformats.org/drawingml/2006/table">
            <a:tbl>
              <a:tblPr/>
              <a:tblGrid>
                <a:gridCol w="1388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8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87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23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4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Assets</a:t>
                      </a:r>
                      <a:r>
                        <a:rPr lang="pt-PT" sz="14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</a:t>
                      </a:r>
                      <a:r>
                        <a:rPr lang="pt-PT" sz="14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accounts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4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Liabilities</a:t>
                      </a:r>
                      <a:r>
                        <a:rPr lang="pt-PT" sz="14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</a:t>
                      </a:r>
                      <a:r>
                        <a:rPr lang="pt-PT" sz="14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accounts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Debit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Credit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Debit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Credit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2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Initial</a:t>
                      </a:r>
                      <a:r>
                        <a:rPr lang="pt-PT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balance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Decreases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Decreases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Initial</a:t>
                      </a:r>
                      <a:r>
                        <a:rPr lang="pt-PT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balance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2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Increases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 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Increases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235">
                <a:tc>
                  <a:txBody>
                    <a:bodyPr/>
                    <a:lstStyle/>
                    <a:p>
                      <a:endParaRPr lang="pt-PT" sz="140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400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 </a:t>
                      </a:r>
                      <a:endParaRPr lang="pt-PT" sz="140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 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235"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23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4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Equity</a:t>
                      </a:r>
                      <a:r>
                        <a:rPr lang="pt-PT" sz="14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</a:t>
                      </a:r>
                      <a:r>
                        <a:rPr lang="pt-PT" sz="14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accounts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2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Debit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Credit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2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Decreases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Initial</a:t>
                      </a:r>
                      <a:r>
                        <a:rPr lang="pt-PT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balance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235"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Increases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235"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 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235"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23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4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Expense</a:t>
                      </a:r>
                      <a:r>
                        <a:rPr lang="pt-PT" sz="1400" b="1" baseline="0" dirty="0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</a:t>
                      </a:r>
                      <a:r>
                        <a:rPr lang="pt-PT" sz="14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accounts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4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Income</a:t>
                      </a:r>
                      <a:r>
                        <a:rPr lang="pt-PT" sz="14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</a:t>
                      </a:r>
                      <a:r>
                        <a:rPr lang="pt-PT" sz="14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accounts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2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Debit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Credit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Debit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Credit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2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Increases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Decreases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Decreases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Increases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1235">
                <a:tc>
                  <a:txBody>
                    <a:bodyPr/>
                    <a:lstStyle/>
                    <a:p>
                      <a:endParaRPr lang="pt-PT" sz="140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 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 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1235"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 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 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7" name="Left Brace 6"/>
          <p:cNvSpPr/>
          <p:nvPr/>
        </p:nvSpPr>
        <p:spPr>
          <a:xfrm>
            <a:off x="1571625" y="2214563"/>
            <a:ext cx="285750" cy="2714625"/>
          </a:xfrm>
          <a:prstGeom prst="leftBrac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8" name="Left Brace 7"/>
          <p:cNvSpPr/>
          <p:nvPr/>
        </p:nvSpPr>
        <p:spPr>
          <a:xfrm>
            <a:off x="1571625" y="5000625"/>
            <a:ext cx="285750" cy="1571625"/>
          </a:xfrm>
          <a:prstGeom prst="leftBrac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0210" name="TextBox 8"/>
          <p:cNvSpPr txBox="1">
            <a:spLocks noChangeArrowheads="1"/>
          </p:cNvSpPr>
          <p:nvPr/>
        </p:nvSpPr>
        <p:spPr bwMode="auto">
          <a:xfrm>
            <a:off x="579187" y="3382963"/>
            <a:ext cx="91807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PT" dirty="0">
                <a:latin typeface="Calibri" pitchFamily="34" charset="0"/>
                <a:cs typeface="Calibri" pitchFamily="34" charset="0"/>
              </a:rPr>
              <a:t>Balance</a:t>
            </a:r>
          </a:p>
          <a:p>
            <a:pPr algn="ctr"/>
            <a:r>
              <a:rPr lang="pt-PT" dirty="0" err="1">
                <a:latin typeface="Calibri" pitchFamily="34" charset="0"/>
                <a:cs typeface="Calibri" pitchFamily="34" charset="0"/>
              </a:rPr>
              <a:t>sheet</a:t>
            </a:r>
            <a:endParaRPr lang="pt-P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0211" name="TextBox 10"/>
          <p:cNvSpPr txBox="1">
            <a:spLocks noChangeArrowheads="1"/>
          </p:cNvSpPr>
          <p:nvPr/>
        </p:nvSpPr>
        <p:spPr bwMode="auto">
          <a:xfrm>
            <a:off x="459313" y="5610225"/>
            <a:ext cx="117211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PT" dirty="0" err="1">
                <a:latin typeface="Calibri" pitchFamily="34" charset="0"/>
                <a:cs typeface="Calibri" pitchFamily="34" charset="0"/>
              </a:rPr>
              <a:t>Income</a:t>
            </a:r>
            <a:endParaRPr lang="pt-PT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pt-PT" dirty="0" err="1">
                <a:latin typeface="Calibri" pitchFamily="34" charset="0"/>
                <a:cs typeface="Calibri" pitchFamily="34" charset="0"/>
              </a:rPr>
              <a:t>Statement</a:t>
            </a:r>
            <a:endParaRPr lang="pt-P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 smtClean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9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>
          <a:xfrm>
            <a:off x="457200" y="265401"/>
            <a:ext cx="8229600" cy="1143000"/>
          </a:xfrm>
        </p:spPr>
        <p:txBody>
          <a:bodyPr/>
          <a:lstStyle/>
          <a:p>
            <a:r>
              <a:rPr lang="pt-PT" dirty="0" err="1"/>
              <a:t>Examples</a:t>
            </a:r>
            <a:r>
              <a:rPr lang="pt-PT" dirty="0"/>
              <a:t> (I)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000" dirty="0" err="1"/>
              <a:t>Purchase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 smtClean="0"/>
              <a:t>inventory</a:t>
            </a:r>
            <a:r>
              <a:rPr lang="pt-PT" sz="2000" dirty="0" smtClean="0"/>
              <a:t> (cash </a:t>
            </a:r>
            <a:r>
              <a:rPr lang="pt-PT" sz="2000" dirty="0" err="1" smtClean="0"/>
              <a:t>payment</a:t>
            </a:r>
            <a:r>
              <a:rPr lang="pt-PT" sz="2000" dirty="0" smtClean="0"/>
              <a:t>): 400€</a:t>
            </a:r>
            <a:endParaRPr lang="pt-PT" sz="20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 smtClean="0"/>
          </a:p>
          <a:p>
            <a:pPr lvl="1"/>
            <a:endParaRPr lang="pt-PT" sz="1800" dirty="0"/>
          </a:p>
          <a:p>
            <a:pPr lvl="1"/>
            <a:r>
              <a:rPr lang="pt-PT" sz="1800" dirty="0" smtClean="0"/>
              <a:t>No </a:t>
            </a:r>
            <a:r>
              <a:rPr lang="pt-PT" sz="1800" dirty="0" err="1"/>
              <a:t>impact</a:t>
            </a:r>
            <a:r>
              <a:rPr lang="pt-PT" sz="1800" dirty="0"/>
              <a:t> </a:t>
            </a:r>
            <a:r>
              <a:rPr lang="pt-PT" sz="1800" dirty="0" err="1"/>
              <a:t>on</a:t>
            </a:r>
            <a:r>
              <a:rPr lang="pt-PT" sz="1800" dirty="0"/>
              <a:t> </a:t>
            </a:r>
            <a:r>
              <a:rPr lang="pt-PT" sz="1800" dirty="0" err="1"/>
              <a:t>equity</a:t>
            </a:r>
            <a:r>
              <a:rPr lang="pt-PT" sz="1800" dirty="0"/>
              <a:t>.</a:t>
            </a:r>
          </a:p>
          <a:p>
            <a:endParaRPr lang="pt-PT" sz="2000" dirty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9C51FD-3D6E-4488-B83C-B46226B2E701}" type="slidenum">
              <a:rPr lang="en-GB" smtClean="0"/>
              <a:pPr/>
              <a:t>11</a:t>
            </a:fld>
            <a:endParaRPr lang="en-GB"/>
          </a:p>
        </p:txBody>
      </p:sp>
      <p:graphicFrame>
        <p:nvGraphicFramePr>
          <p:cNvPr id="5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5127474"/>
              </p:ext>
            </p:extLst>
          </p:nvPr>
        </p:nvGraphicFramePr>
        <p:xfrm>
          <a:off x="1079500" y="2424063"/>
          <a:ext cx="2349674" cy="2055337"/>
        </p:xfrm>
        <a:graphic>
          <a:graphicData uri="http://schemas.openxmlformats.org/drawingml/2006/table">
            <a:tbl>
              <a:tblPr/>
              <a:tblGrid>
                <a:gridCol w="1174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55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Balance 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sheet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Equity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endParaRPr lang="pt-PT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Assets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117">
                <a:tc>
                  <a:txBody>
                    <a:bodyPr/>
                    <a:lstStyle/>
                    <a:p>
                      <a:pPr algn="ctr" fontAlgn="b"/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Liabilities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1071563" y="3163838"/>
            <a:ext cx="142875" cy="1643062"/>
          </a:xfrm>
          <a:prstGeom prst="righ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7298" name="TextBox 6"/>
          <p:cNvSpPr txBox="1">
            <a:spLocks noChangeArrowheads="1"/>
          </p:cNvSpPr>
          <p:nvPr/>
        </p:nvSpPr>
        <p:spPr bwMode="auto">
          <a:xfrm>
            <a:off x="63500" y="3378150"/>
            <a:ext cx="9366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alibri" pitchFamily="34" charset="0"/>
                <a:cs typeface="Calibri" pitchFamily="34" charset="0"/>
              </a:rPr>
              <a:t>Classe 4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3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2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1</a:t>
            </a:r>
          </a:p>
        </p:txBody>
      </p:sp>
      <p:sp>
        <p:nvSpPr>
          <p:cNvPr id="8" name="Left Brace 7"/>
          <p:cNvSpPr/>
          <p:nvPr/>
        </p:nvSpPr>
        <p:spPr>
          <a:xfrm>
            <a:off x="3286125" y="3949650"/>
            <a:ext cx="196850" cy="714375"/>
          </a:xfrm>
          <a:prstGeom prst="lef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7300" name="TextBox 8"/>
          <p:cNvSpPr txBox="1">
            <a:spLocks noChangeArrowheads="1"/>
          </p:cNvSpPr>
          <p:nvPr/>
        </p:nvSpPr>
        <p:spPr bwMode="auto">
          <a:xfrm>
            <a:off x="3441700" y="4122688"/>
            <a:ext cx="936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alibri" pitchFamily="34" charset="0"/>
                <a:cs typeface="Calibri" pitchFamily="34" charset="0"/>
              </a:rPr>
              <a:t>Classe 2</a:t>
            </a:r>
          </a:p>
        </p:txBody>
      </p:sp>
      <p:sp>
        <p:nvSpPr>
          <p:cNvPr id="10" name="Left Brace 9"/>
          <p:cNvSpPr/>
          <p:nvPr/>
        </p:nvSpPr>
        <p:spPr>
          <a:xfrm>
            <a:off x="3286125" y="2878088"/>
            <a:ext cx="142875" cy="642937"/>
          </a:xfrm>
          <a:prstGeom prst="lef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7302" name="TextBox 10"/>
          <p:cNvSpPr txBox="1">
            <a:spLocks noChangeArrowheads="1"/>
          </p:cNvSpPr>
          <p:nvPr/>
        </p:nvSpPr>
        <p:spPr bwMode="auto">
          <a:xfrm>
            <a:off x="3429000" y="2739975"/>
            <a:ext cx="1284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>
                <a:latin typeface="Calibri" pitchFamily="34" charset="0"/>
                <a:cs typeface="Calibri" pitchFamily="34" charset="0"/>
              </a:rPr>
              <a:t>Classe 5</a:t>
            </a:r>
          </a:p>
          <a:p>
            <a:r>
              <a:rPr lang="pt-PT" b="1" dirty="0">
                <a:latin typeface="Calibri" pitchFamily="34" charset="0"/>
                <a:cs typeface="Calibri" pitchFamily="34" charset="0"/>
              </a:rPr>
              <a:t>Net </a:t>
            </a:r>
            <a:r>
              <a:rPr lang="pt-PT" b="1" dirty="0" err="1" smtClean="0">
                <a:latin typeface="Calibri" pitchFamily="34" charset="0"/>
                <a:cs typeface="Calibri" pitchFamily="34" charset="0"/>
              </a:rPr>
              <a:t>income</a:t>
            </a:r>
            <a:endParaRPr lang="pt-PT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2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1772637"/>
              </p:ext>
            </p:extLst>
          </p:nvPr>
        </p:nvGraphicFramePr>
        <p:xfrm>
          <a:off x="5865813" y="2449463"/>
          <a:ext cx="3206898" cy="1114770"/>
        </p:xfrm>
        <a:graphic>
          <a:graphicData uri="http://schemas.openxmlformats.org/drawingml/2006/table">
            <a:tbl>
              <a:tblPr/>
              <a:tblGrid>
                <a:gridCol w="1603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3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59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Income</a:t>
                      </a:r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statement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Expenses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Income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929313" y="3706763"/>
            <a:ext cx="3071812" cy="642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Net </a:t>
            </a:r>
            <a:r>
              <a:rPr lang="pt-PT" sz="16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income</a:t>
            </a:r>
            <a:r>
              <a:rPr lang="pt-PT" sz="16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</a:t>
            </a:r>
            <a:endParaRPr lang="pt-PT" sz="16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PT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Income</a:t>
            </a:r>
            <a:r>
              <a:rPr lang="pt-PT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- </a:t>
            </a:r>
            <a:r>
              <a:rPr lang="pt-PT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Expenses</a:t>
            </a:r>
            <a:endParaRPr lang="pt-PT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86438" y="2420888"/>
            <a:ext cx="3286125" cy="221456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5" name="Left Arrow 14"/>
          <p:cNvSpPr/>
          <p:nvPr/>
        </p:nvSpPr>
        <p:spPr>
          <a:xfrm>
            <a:off x="5214938" y="3278138"/>
            <a:ext cx="500062" cy="3143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6" name="Down Arrow 15"/>
          <p:cNvSpPr/>
          <p:nvPr/>
        </p:nvSpPr>
        <p:spPr>
          <a:xfrm>
            <a:off x="928688" y="4306838"/>
            <a:ext cx="142875" cy="28575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7" name="Up Arrow 16"/>
          <p:cNvSpPr/>
          <p:nvPr/>
        </p:nvSpPr>
        <p:spPr>
          <a:xfrm>
            <a:off x="928688" y="3676600"/>
            <a:ext cx="142875" cy="2857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7316" name="TextBox 17"/>
          <p:cNvSpPr txBox="1">
            <a:spLocks noChangeArrowheads="1"/>
          </p:cNvSpPr>
          <p:nvPr/>
        </p:nvSpPr>
        <p:spPr bwMode="auto">
          <a:xfrm>
            <a:off x="539750" y="6165850"/>
            <a:ext cx="12303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400"/>
              <a:t>Nuno Soares</a:t>
            </a:r>
          </a:p>
        </p:txBody>
      </p:sp>
      <p:sp>
        <p:nvSpPr>
          <p:cNvPr id="20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 smtClean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1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Examples</a:t>
            </a:r>
            <a:r>
              <a:rPr lang="pt-PT" dirty="0"/>
              <a:t> (II)</a:t>
            </a:r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000" dirty="0" err="1"/>
              <a:t>Purchase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inventory</a:t>
            </a:r>
            <a:r>
              <a:rPr lang="pt-PT" sz="2000" dirty="0"/>
              <a:t> </a:t>
            </a:r>
            <a:r>
              <a:rPr lang="pt-PT" sz="2000" dirty="0" err="1"/>
              <a:t>on</a:t>
            </a:r>
            <a:r>
              <a:rPr lang="pt-PT" sz="2000" dirty="0"/>
              <a:t> </a:t>
            </a:r>
            <a:r>
              <a:rPr lang="pt-PT" sz="2000" dirty="0" err="1" smtClean="0"/>
              <a:t>credit</a:t>
            </a:r>
            <a:r>
              <a:rPr lang="pt-PT" sz="2000" dirty="0" smtClean="0"/>
              <a:t>: 500€</a:t>
            </a:r>
            <a:endParaRPr lang="pt-PT" sz="20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 smtClean="0"/>
          </a:p>
          <a:p>
            <a:pPr lvl="1"/>
            <a:endParaRPr lang="pt-PT" sz="1800" dirty="0"/>
          </a:p>
          <a:p>
            <a:pPr lvl="1"/>
            <a:r>
              <a:rPr lang="pt-PT" sz="1800" dirty="0" smtClean="0"/>
              <a:t>No </a:t>
            </a:r>
            <a:r>
              <a:rPr lang="pt-PT" sz="1800" dirty="0" err="1"/>
              <a:t>impact</a:t>
            </a:r>
            <a:r>
              <a:rPr lang="pt-PT" sz="1800" dirty="0"/>
              <a:t> </a:t>
            </a:r>
            <a:r>
              <a:rPr lang="pt-PT" sz="1800" dirty="0" err="1"/>
              <a:t>on</a:t>
            </a:r>
            <a:r>
              <a:rPr lang="pt-PT" sz="1800" dirty="0"/>
              <a:t> </a:t>
            </a:r>
            <a:r>
              <a:rPr lang="pt-PT" sz="1800" dirty="0" err="1"/>
              <a:t>equity</a:t>
            </a:r>
            <a:endParaRPr lang="pt-PT" sz="1800" dirty="0"/>
          </a:p>
          <a:p>
            <a:endParaRPr lang="pt-PT" sz="2000" dirty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9AA48E-23EC-4E9D-A0DE-DA195AC954A4}" type="slidenum">
              <a:rPr lang="en-GB" smtClean="0"/>
              <a:pPr/>
              <a:t>12</a:t>
            </a:fld>
            <a:endParaRPr lang="en-GB"/>
          </a:p>
        </p:txBody>
      </p:sp>
      <p:graphicFrame>
        <p:nvGraphicFramePr>
          <p:cNvPr id="5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821038"/>
              </p:ext>
            </p:extLst>
          </p:nvPr>
        </p:nvGraphicFramePr>
        <p:xfrm>
          <a:off x="1079500" y="2414315"/>
          <a:ext cx="2349674" cy="2055337"/>
        </p:xfrm>
        <a:graphic>
          <a:graphicData uri="http://schemas.openxmlformats.org/drawingml/2006/table">
            <a:tbl>
              <a:tblPr/>
              <a:tblGrid>
                <a:gridCol w="1174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55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Balance</a:t>
                      </a:r>
                      <a:r>
                        <a:rPr lang="pt-PT" sz="1800" b="1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PT" sz="1800" b="1" i="0" u="none" strike="noStrike" baseline="0" dirty="0" err="1">
                          <a:solidFill>
                            <a:srgbClr val="000000"/>
                          </a:solidFill>
                          <a:latin typeface="Calibri"/>
                        </a:rPr>
                        <a:t>sheet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Equity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endParaRPr lang="pt-PT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Assets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117">
                <a:tc>
                  <a:txBody>
                    <a:bodyPr/>
                    <a:lstStyle/>
                    <a:p>
                      <a:pPr algn="ctr" fontAlgn="b"/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Liabilities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1071563" y="3154090"/>
            <a:ext cx="142875" cy="1643062"/>
          </a:xfrm>
          <a:prstGeom prst="righ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8322" name="TextBox 6"/>
          <p:cNvSpPr txBox="1">
            <a:spLocks noChangeArrowheads="1"/>
          </p:cNvSpPr>
          <p:nvPr/>
        </p:nvSpPr>
        <p:spPr bwMode="auto">
          <a:xfrm>
            <a:off x="63500" y="3368402"/>
            <a:ext cx="9366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alibri" pitchFamily="34" charset="0"/>
                <a:cs typeface="Calibri" pitchFamily="34" charset="0"/>
              </a:rPr>
              <a:t>Classe 4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3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2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1</a:t>
            </a:r>
          </a:p>
        </p:txBody>
      </p:sp>
      <p:sp>
        <p:nvSpPr>
          <p:cNvPr id="8" name="Left Brace 7"/>
          <p:cNvSpPr/>
          <p:nvPr/>
        </p:nvSpPr>
        <p:spPr>
          <a:xfrm>
            <a:off x="3286125" y="3939902"/>
            <a:ext cx="196850" cy="714375"/>
          </a:xfrm>
          <a:prstGeom prst="lef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8324" name="TextBox 8"/>
          <p:cNvSpPr txBox="1">
            <a:spLocks noChangeArrowheads="1"/>
          </p:cNvSpPr>
          <p:nvPr/>
        </p:nvSpPr>
        <p:spPr bwMode="auto">
          <a:xfrm>
            <a:off x="3470275" y="4082777"/>
            <a:ext cx="936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alibri" pitchFamily="34" charset="0"/>
                <a:cs typeface="Calibri" pitchFamily="34" charset="0"/>
              </a:rPr>
              <a:t>Classe 2</a:t>
            </a:r>
          </a:p>
        </p:txBody>
      </p:sp>
      <p:sp>
        <p:nvSpPr>
          <p:cNvPr id="10" name="Left Brace 9"/>
          <p:cNvSpPr/>
          <p:nvPr/>
        </p:nvSpPr>
        <p:spPr>
          <a:xfrm>
            <a:off x="3286125" y="2868340"/>
            <a:ext cx="142875" cy="642937"/>
          </a:xfrm>
          <a:prstGeom prst="lef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8326" name="TextBox 10"/>
          <p:cNvSpPr txBox="1">
            <a:spLocks noChangeArrowheads="1"/>
          </p:cNvSpPr>
          <p:nvPr/>
        </p:nvSpPr>
        <p:spPr bwMode="auto">
          <a:xfrm>
            <a:off x="3429000" y="2730227"/>
            <a:ext cx="12903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>
                <a:latin typeface="Calibri" pitchFamily="34" charset="0"/>
                <a:cs typeface="Calibri" pitchFamily="34" charset="0"/>
              </a:rPr>
              <a:t>Classe 5</a:t>
            </a:r>
          </a:p>
          <a:p>
            <a:r>
              <a:rPr lang="pt-PT" b="1" dirty="0">
                <a:latin typeface="Calibri" pitchFamily="34" charset="0"/>
                <a:cs typeface="Calibri" pitchFamily="34" charset="0"/>
              </a:rPr>
              <a:t>Net </a:t>
            </a:r>
            <a:r>
              <a:rPr lang="pt-PT" b="1" dirty="0" err="1">
                <a:latin typeface="Calibri" pitchFamily="34" charset="0"/>
                <a:cs typeface="Calibri" pitchFamily="34" charset="0"/>
              </a:rPr>
              <a:t>income</a:t>
            </a:r>
            <a:endParaRPr lang="pt-PT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2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0611640"/>
              </p:ext>
            </p:extLst>
          </p:nvPr>
        </p:nvGraphicFramePr>
        <p:xfrm>
          <a:off x="5865813" y="2439715"/>
          <a:ext cx="3206898" cy="1114770"/>
        </p:xfrm>
        <a:graphic>
          <a:graphicData uri="http://schemas.openxmlformats.org/drawingml/2006/table">
            <a:tbl>
              <a:tblPr/>
              <a:tblGrid>
                <a:gridCol w="1603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3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59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Income</a:t>
                      </a:r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statement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Expenses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Income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Classe 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Classe 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929313" y="3697015"/>
            <a:ext cx="3071812" cy="642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Net </a:t>
            </a:r>
            <a:r>
              <a:rPr lang="pt-PT" sz="16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income</a:t>
            </a:r>
            <a:r>
              <a:rPr lang="pt-PT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 </a:t>
            </a:r>
          </a:p>
          <a:p>
            <a:pPr algn="ctr">
              <a:defRPr/>
            </a:pPr>
            <a:r>
              <a:rPr lang="pt-PT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Income</a:t>
            </a:r>
            <a:r>
              <a:rPr lang="pt-PT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- </a:t>
            </a:r>
            <a:r>
              <a:rPr lang="pt-PT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Expenses</a:t>
            </a:r>
            <a:endParaRPr lang="pt-PT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86438" y="2411140"/>
            <a:ext cx="3286125" cy="221456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5" name="Left Arrow 14"/>
          <p:cNvSpPr/>
          <p:nvPr/>
        </p:nvSpPr>
        <p:spPr>
          <a:xfrm>
            <a:off x="5214938" y="3268390"/>
            <a:ext cx="500062" cy="3143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7" name="Up Arrow 16"/>
          <p:cNvSpPr/>
          <p:nvPr/>
        </p:nvSpPr>
        <p:spPr>
          <a:xfrm>
            <a:off x="928688" y="3666852"/>
            <a:ext cx="142875" cy="2857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8" name="Up Arrow 17"/>
          <p:cNvSpPr/>
          <p:nvPr/>
        </p:nvSpPr>
        <p:spPr>
          <a:xfrm>
            <a:off x="4500563" y="4125640"/>
            <a:ext cx="142875" cy="2857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8340" name="TextBox 18"/>
          <p:cNvSpPr txBox="1">
            <a:spLocks noChangeArrowheads="1"/>
          </p:cNvSpPr>
          <p:nvPr/>
        </p:nvSpPr>
        <p:spPr bwMode="auto">
          <a:xfrm>
            <a:off x="539750" y="6165850"/>
            <a:ext cx="12303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400"/>
              <a:t>Nuno Soares</a:t>
            </a:r>
          </a:p>
        </p:txBody>
      </p:sp>
      <p:sp>
        <p:nvSpPr>
          <p:cNvPr id="20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 smtClean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4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Examples</a:t>
            </a:r>
            <a:r>
              <a:rPr lang="pt-PT" dirty="0"/>
              <a:t> (III)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000" dirty="0" err="1"/>
              <a:t>Payment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accounts</a:t>
            </a:r>
            <a:r>
              <a:rPr lang="pt-PT" sz="2000" dirty="0"/>
              <a:t> </a:t>
            </a:r>
            <a:r>
              <a:rPr lang="pt-PT" sz="2000" dirty="0" err="1"/>
              <a:t>payable</a:t>
            </a:r>
            <a:r>
              <a:rPr lang="pt-PT" sz="2000" dirty="0"/>
              <a:t> </a:t>
            </a:r>
            <a:r>
              <a:rPr lang="pt-PT" sz="2000" dirty="0" err="1"/>
              <a:t>from</a:t>
            </a:r>
            <a:r>
              <a:rPr lang="pt-PT" sz="2000" dirty="0"/>
              <a:t> </a:t>
            </a:r>
            <a:r>
              <a:rPr lang="pt-PT" sz="2000" dirty="0" err="1"/>
              <a:t>inventory</a:t>
            </a:r>
            <a:r>
              <a:rPr lang="pt-PT" sz="2000" dirty="0"/>
              <a:t> </a:t>
            </a:r>
            <a:r>
              <a:rPr lang="pt-PT" sz="2000" dirty="0" err="1" smtClean="0"/>
              <a:t>purchase</a:t>
            </a:r>
            <a:r>
              <a:rPr lang="pt-PT" sz="2000" dirty="0" smtClean="0"/>
              <a:t>: 500€</a:t>
            </a:r>
            <a:endParaRPr lang="pt-PT" sz="20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 smtClean="0"/>
          </a:p>
          <a:p>
            <a:pPr lvl="1"/>
            <a:endParaRPr lang="pt-PT" sz="1800" dirty="0"/>
          </a:p>
          <a:p>
            <a:pPr lvl="1"/>
            <a:r>
              <a:rPr lang="pt-PT" sz="1800" dirty="0" smtClean="0"/>
              <a:t>No </a:t>
            </a:r>
            <a:r>
              <a:rPr lang="pt-PT" sz="1800" dirty="0" err="1"/>
              <a:t>impact</a:t>
            </a:r>
            <a:r>
              <a:rPr lang="pt-PT" sz="1800" dirty="0"/>
              <a:t> </a:t>
            </a:r>
            <a:r>
              <a:rPr lang="pt-PT" sz="1800" dirty="0" err="1"/>
              <a:t>on</a:t>
            </a:r>
            <a:r>
              <a:rPr lang="pt-PT" sz="1800" dirty="0"/>
              <a:t> </a:t>
            </a:r>
            <a:r>
              <a:rPr lang="pt-PT" sz="1800" dirty="0" err="1"/>
              <a:t>equity</a:t>
            </a:r>
            <a:r>
              <a:rPr lang="pt-PT" sz="1800" dirty="0"/>
              <a:t>.</a:t>
            </a:r>
          </a:p>
          <a:p>
            <a:endParaRPr lang="pt-PT" sz="2000" dirty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D01D78-3F2C-4764-A04B-0D9FE5694EAE}" type="slidenum">
              <a:rPr lang="en-GB" smtClean="0"/>
              <a:pPr/>
              <a:t>13</a:t>
            </a:fld>
            <a:endParaRPr lang="en-GB" dirty="0"/>
          </a:p>
        </p:txBody>
      </p:sp>
      <p:graphicFrame>
        <p:nvGraphicFramePr>
          <p:cNvPr id="5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7835602"/>
              </p:ext>
            </p:extLst>
          </p:nvPr>
        </p:nvGraphicFramePr>
        <p:xfrm>
          <a:off x="1079500" y="2414315"/>
          <a:ext cx="2349674" cy="2055337"/>
        </p:xfrm>
        <a:graphic>
          <a:graphicData uri="http://schemas.openxmlformats.org/drawingml/2006/table">
            <a:tbl>
              <a:tblPr/>
              <a:tblGrid>
                <a:gridCol w="1174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55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Balance 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sheet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Equity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endParaRPr lang="pt-PT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Assets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117">
                <a:tc>
                  <a:txBody>
                    <a:bodyPr/>
                    <a:lstStyle/>
                    <a:p>
                      <a:pPr algn="ctr" fontAlgn="b"/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Liabilities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1071563" y="3154090"/>
            <a:ext cx="142875" cy="1643062"/>
          </a:xfrm>
          <a:prstGeom prst="righ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9346" name="TextBox 6"/>
          <p:cNvSpPr txBox="1">
            <a:spLocks noChangeArrowheads="1"/>
          </p:cNvSpPr>
          <p:nvPr/>
        </p:nvSpPr>
        <p:spPr bwMode="auto">
          <a:xfrm>
            <a:off x="63500" y="3368402"/>
            <a:ext cx="9366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alibri" pitchFamily="34" charset="0"/>
                <a:cs typeface="Calibri" pitchFamily="34" charset="0"/>
              </a:rPr>
              <a:t>Classe 4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3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2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1</a:t>
            </a:r>
          </a:p>
        </p:txBody>
      </p:sp>
      <p:sp>
        <p:nvSpPr>
          <p:cNvPr id="8" name="Left Brace 7"/>
          <p:cNvSpPr/>
          <p:nvPr/>
        </p:nvSpPr>
        <p:spPr>
          <a:xfrm>
            <a:off x="3286125" y="3939902"/>
            <a:ext cx="196850" cy="714375"/>
          </a:xfrm>
          <a:prstGeom prst="lef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9348" name="TextBox 8"/>
          <p:cNvSpPr txBox="1">
            <a:spLocks noChangeArrowheads="1"/>
          </p:cNvSpPr>
          <p:nvPr/>
        </p:nvSpPr>
        <p:spPr bwMode="auto">
          <a:xfrm>
            <a:off x="3498850" y="4082777"/>
            <a:ext cx="936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alibri" pitchFamily="34" charset="0"/>
                <a:cs typeface="Calibri" pitchFamily="34" charset="0"/>
              </a:rPr>
              <a:t>Classe 2</a:t>
            </a:r>
          </a:p>
        </p:txBody>
      </p:sp>
      <p:sp>
        <p:nvSpPr>
          <p:cNvPr id="10" name="Left Brace 9"/>
          <p:cNvSpPr/>
          <p:nvPr/>
        </p:nvSpPr>
        <p:spPr>
          <a:xfrm>
            <a:off x="3286125" y="2868340"/>
            <a:ext cx="142875" cy="642937"/>
          </a:xfrm>
          <a:prstGeom prst="lef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9350" name="TextBox 10"/>
          <p:cNvSpPr txBox="1">
            <a:spLocks noChangeArrowheads="1"/>
          </p:cNvSpPr>
          <p:nvPr/>
        </p:nvSpPr>
        <p:spPr bwMode="auto">
          <a:xfrm>
            <a:off x="3429000" y="2730227"/>
            <a:ext cx="12903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>
                <a:latin typeface="Calibri" pitchFamily="34" charset="0"/>
                <a:cs typeface="Calibri" pitchFamily="34" charset="0"/>
              </a:rPr>
              <a:t>Classe 5</a:t>
            </a:r>
          </a:p>
          <a:p>
            <a:r>
              <a:rPr lang="pt-PT" b="1" dirty="0">
                <a:latin typeface="Calibri" pitchFamily="34" charset="0"/>
                <a:cs typeface="Calibri" pitchFamily="34" charset="0"/>
              </a:rPr>
              <a:t>Net </a:t>
            </a:r>
            <a:r>
              <a:rPr lang="pt-PT" b="1" dirty="0" err="1">
                <a:latin typeface="Calibri" pitchFamily="34" charset="0"/>
                <a:cs typeface="Calibri" pitchFamily="34" charset="0"/>
              </a:rPr>
              <a:t>income</a:t>
            </a:r>
            <a:endParaRPr lang="pt-PT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2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1487984"/>
              </p:ext>
            </p:extLst>
          </p:nvPr>
        </p:nvGraphicFramePr>
        <p:xfrm>
          <a:off x="5865813" y="2439715"/>
          <a:ext cx="3206898" cy="1114770"/>
        </p:xfrm>
        <a:graphic>
          <a:graphicData uri="http://schemas.openxmlformats.org/drawingml/2006/table">
            <a:tbl>
              <a:tblPr/>
              <a:tblGrid>
                <a:gridCol w="1603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3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59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Income</a:t>
                      </a:r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statement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Expenses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Income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Classe 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Classe 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929313" y="3697015"/>
            <a:ext cx="3071812" cy="642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Net </a:t>
            </a:r>
            <a:r>
              <a:rPr lang="pt-PT" sz="16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income</a:t>
            </a:r>
            <a:r>
              <a:rPr lang="pt-PT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pPr algn="ctr">
              <a:defRPr/>
            </a:pPr>
            <a:r>
              <a:rPr lang="pt-PT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Income</a:t>
            </a:r>
            <a:r>
              <a:rPr lang="pt-PT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- </a:t>
            </a:r>
            <a:r>
              <a:rPr lang="pt-PT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Expenses</a:t>
            </a:r>
            <a:endParaRPr lang="pt-PT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86438" y="2411140"/>
            <a:ext cx="3286125" cy="221456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5" name="Left Arrow 14"/>
          <p:cNvSpPr/>
          <p:nvPr/>
        </p:nvSpPr>
        <p:spPr>
          <a:xfrm>
            <a:off x="5214938" y="3268390"/>
            <a:ext cx="500062" cy="3143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9" name="Down Arrow 18"/>
          <p:cNvSpPr/>
          <p:nvPr/>
        </p:nvSpPr>
        <p:spPr>
          <a:xfrm>
            <a:off x="928688" y="4282802"/>
            <a:ext cx="142875" cy="28575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20" name="Down Arrow 19"/>
          <p:cNvSpPr/>
          <p:nvPr/>
        </p:nvSpPr>
        <p:spPr>
          <a:xfrm>
            <a:off x="4500563" y="4154215"/>
            <a:ext cx="142875" cy="28575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9364" name="TextBox 17"/>
          <p:cNvSpPr txBox="1">
            <a:spLocks noChangeArrowheads="1"/>
          </p:cNvSpPr>
          <p:nvPr/>
        </p:nvSpPr>
        <p:spPr bwMode="auto">
          <a:xfrm>
            <a:off x="539750" y="6165850"/>
            <a:ext cx="12303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400"/>
              <a:t>Nuno Soares</a:t>
            </a:r>
          </a:p>
        </p:txBody>
      </p:sp>
      <p:sp>
        <p:nvSpPr>
          <p:cNvPr id="22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 smtClean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77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Example</a:t>
            </a:r>
            <a:r>
              <a:rPr lang="pt-PT" dirty="0"/>
              <a:t> (IV)</a:t>
            </a:r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543925" cy="4525963"/>
          </a:xfrm>
        </p:spPr>
        <p:txBody>
          <a:bodyPr/>
          <a:lstStyle/>
          <a:p>
            <a:r>
              <a:rPr lang="pt-PT" sz="2000" dirty="0" smtClean="0"/>
              <a:t>Sales </a:t>
            </a:r>
            <a:r>
              <a:rPr lang="pt-PT" sz="2000" dirty="0" err="1" smtClean="0"/>
              <a:t>of</a:t>
            </a:r>
            <a:r>
              <a:rPr lang="pt-PT" sz="2000" dirty="0" smtClean="0"/>
              <a:t> </a:t>
            </a:r>
            <a:r>
              <a:rPr lang="pt-PT" sz="2000" dirty="0" err="1" smtClean="0"/>
              <a:t>inventory</a:t>
            </a:r>
            <a:r>
              <a:rPr lang="pt-PT" sz="2000" dirty="0" smtClean="0"/>
              <a:t> for 3.000€ (</a:t>
            </a:r>
            <a:r>
              <a:rPr lang="pt-PT" sz="2000" dirty="0"/>
              <a:t>cash </a:t>
            </a:r>
            <a:r>
              <a:rPr lang="pt-PT" sz="2000" dirty="0" err="1"/>
              <a:t>payment</a:t>
            </a:r>
            <a:r>
              <a:rPr lang="pt-PT" sz="2000" dirty="0" smtClean="0"/>
              <a:t>), </a:t>
            </a:r>
            <a:r>
              <a:rPr lang="pt-PT" sz="2000" dirty="0" err="1" smtClean="0"/>
              <a:t>which</a:t>
            </a:r>
            <a:r>
              <a:rPr lang="pt-PT" sz="2000" dirty="0" smtClean="0"/>
              <a:t> </a:t>
            </a:r>
            <a:r>
              <a:rPr lang="pt-PT" sz="2000" dirty="0" err="1" smtClean="0"/>
              <a:t>had</a:t>
            </a:r>
            <a:r>
              <a:rPr lang="pt-PT" sz="2000" dirty="0" smtClean="0"/>
              <a:t> </a:t>
            </a:r>
            <a:r>
              <a:rPr lang="pt-PT" sz="2000" dirty="0" err="1" smtClean="0"/>
              <a:t>cost</a:t>
            </a:r>
            <a:r>
              <a:rPr lang="pt-PT" sz="2000" dirty="0" smtClean="0"/>
              <a:t> 2.000€.</a:t>
            </a:r>
            <a:endParaRPr lang="pt-PT" sz="20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 smtClean="0"/>
          </a:p>
          <a:p>
            <a:pPr lvl="1"/>
            <a:r>
              <a:rPr lang="pt-PT" sz="1800" dirty="0" err="1" smtClean="0"/>
              <a:t>There</a:t>
            </a:r>
            <a:r>
              <a:rPr lang="pt-PT" sz="1800" dirty="0" smtClean="0"/>
              <a:t> </a:t>
            </a:r>
            <a:r>
              <a:rPr lang="pt-PT" sz="1800" dirty="0" err="1"/>
              <a:t>is</a:t>
            </a:r>
            <a:r>
              <a:rPr lang="pt-PT" sz="1800" dirty="0"/>
              <a:t> </a:t>
            </a:r>
            <a:r>
              <a:rPr lang="pt-PT" sz="1800" dirty="0" err="1"/>
              <a:t>simultaneous</a:t>
            </a:r>
            <a:r>
              <a:rPr lang="pt-PT" sz="1800" dirty="0"/>
              <a:t> </a:t>
            </a:r>
            <a:r>
              <a:rPr lang="pt-PT" sz="1800" dirty="0" err="1"/>
              <a:t>increase</a:t>
            </a:r>
            <a:r>
              <a:rPr lang="pt-PT" sz="1800" dirty="0"/>
              <a:t> (sales) </a:t>
            </a:r>
            <a:r>
              <a:rPr lang="pt-PT" sz="1800" dirty="0" err="1"/>
              <a:t>and</a:t>
            </a:r>
            <a:r>
              <a:rPr lang="pt-PT" sz="1800" dirty="0"/>
              <a:t> </a:t>
            </a:r>
            <a:r>
              <a:rPr lang="pt-PT" sz="1800" dirty="0" err="1"/>
              <a:t>decrease</a:t>
            </a:r>
            <a:r>
              <a:rPr lang="pt-PT" sz="1800" dirty="0"/>
              <a:t> (</a:t>
            </a:r>
            <a:r>
              <a:rPr lang="pt-PT" sz="1800" dirty="0" err="1"/>
              <a:t>cost</a:t>
            </a:r>
            <a:r>
              <a:rPr lang="pt-PT" sz="1800" dirty="0"/>
              <a:t> </a:t>
            </a:r>
            <a:r>
              <a:rPr lang="pt-PT" sz="1800" dirty="0" err="1"/>
              <a:t>of</a:t>
            </a:r>
            <a:r>
              <a:rPr lang="pt-PT" sz="1800" dirty="0"/>
              <a:t> </a:t>
            </a:r>
            <a:r>
              <a:rPr lang="pt-PT" sz="1800" dirty="0" err="1"/>
              <a:t>goods</a:t>
            </a:r>
            <a:r>
              <a:rPr lang="pt-PT" sz="1800" dirty="0"/>
              <a:t> </a:t>
            </a:r>
            <a:r>
              <a:rPr lang="pt-PT" sz="1800" dirty="0" err="1"/>
              <a:t>sold</a:t>
            </a:r>
            <a:r>
              <a:rPr lang="pt-PT" sz="1800" dirty="0"/>
              <a:t>) </a:t>
            </a:r>
            <a:r>
              <a:rPr lang="pt-PT" sz="1800" dirty="0" err="1"/>
              <a:t>of</a:t>
            </a:r>
            <a:r>
              <a:rPr lang="pt-PT" sz="1800" dirty="0"/>
              <a:t> </a:t>
            </a:r>
            <a:r>
              <a:rPr lang="pt-PT" sz="1800" dirty="0" err="1"/>
              <a:t>equity</a:t>
            </a:r>
            <a:r>
              <a:rPr lang="pt-PT" sz="1800" dirty="0"/>
              <a:t>.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result</a:t>
            </a:r>
            <a:r>
              <a:rPr lang="pt-PT" sz="1800" dirty="0"/>
              <a:t> </a:t>
            </a:r>
            <a:r>
              <a:rPr lang="pt-PT" sz="1800" dirty="0" err="1"/>
              <a:t>is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difference</a:t>
            </a:r>
            <a:r>
              <a:rPr lang="pt-PT" sz="1800" dirty="0"/>
              <a:t> – </a:t>
            </a:r>
            <a:r>
              <a:rPr lang="pt-PT" sz="1800" dirty="0" err="1"/>
              <a:t>net</a:t>
            </a:r>
            <a:r>
              <a:rPr lang="pt-PT" sz="1800" dirty="0"/>
              <a:t> </a:t>
            </a:r>
            <a:r>
              <a:rPr lang="pt-PT" sz="1800" dirty="0" err="1"/>
              <a:t>income</a:t>
            </a:r>
            <a:endParaRPr lang="pt-PT" sz="1800" dirty="0"/>
          </a:p>
          <a:p>
            <a:endParaRPr lang="pt-PT" sz="2000" dirty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0481BC-9856-450C-987D-9032B0AC3CFC}" type="slidenum">
              <a:rPr lang="en-GB" smtClean="0"/>
              <a:pPr/>
              <a:t>14</a:t>
            </a:fld>
            <a:endParaRPr lang="en-GB"/>
          </a:p>
        </p:txBody>
      </p:sp>
      <p:graphicFrame>
        <p:nvGraphicFramePr>
          <p:cNvPr id="5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3721357"/>
              </p:ext>
            </p:extLst>
          </p:nvPr>
        </p:nvGraphicFramePr>
        <p:xfrm>
          <a:off x="1079500" y="2486323"/>
          <a:ext cx="2349674" cy="2055337"/>
        </p:xfrm>
        <a:graphic>
          <a:graphicData uri="http://schemas.openxmlformats.org/drawingml/2006/table">
            <a:tbl>
              <a:tblPr/>
              <a:tblGrid>
                <a:gridCol w="1174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55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Balance 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sheet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Equity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endParaRPr lang="pt-PT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Assets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117">
                <a:tc>
                  <a:txBody>
                    <a:bodyPr/>
                    <a:lstStyle/>
                    <a:p>
                      <a:pPr algn="ctr" fontAlgn="b"/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Liabilities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1071563" y="3226098"/>
            <a:ext cx="142875" cy="1643062"/>
          </a:xfrm>
          <a:prstGeom prst="righ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00370" name="TextBox 6"/>
          <p:cNvSpPr txBox="1">
            <a:spLocks noChangeArrowheads="1"/>
          </p:cNvSpPr>
          <p:nvPr/>
        </p:nvSpPr>
        <p:spPr bwMode="auto">
          <a:xfrm>
            <a:off x="63500" y="3440410"/>
            <a:ext cx="9366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alibri" pitchFamily="34" charset="0"/>
                <a:cs typeface="Calibri" pitchFamily="34" charset="0"/>
              </a:rPr>
              <a:t>Classe 4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3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2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1</a:t>
            </a:r>
          </a:p>
        </p:txBody>
      </p:sp>
      <p:sp>
        <p:nvSpPr>
          <p:cNvPr id="8" name="Left Brace 7"/>
          <p:cNvSpPr/>
          <p:nvPr/>
        </p:nvSpPr>
        <p:spPr>
          <a:xfrm>
            <a:off x="3286125" y="4011910"/>
            <a:ext cx="196850" cy="714375"/>
          </a:xfrm>
          <a:prstGeom prst="lef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00372" name="TextBox 8"/>
          <p:cNvSpPr txBox="1">
            <a:spLocks noChangeArrowheads="1"/>
          </p:cNvSpPr>
          <p:nvPr/>
        </p:nvSpPr>
        <p:spPr bwMode="auto">
          <a:xfrm>
            <a:off x="3498850" y="4154785"/>
            <a:ext cx="936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alibri" pitchFamily="34" charset="0"/>
                <a:cs typeface="Calibri" pitchFamily="34" charset="0"/>
              </a:rPr>
              <a:t>Classe 2</a:t>
            </a:r>
          </a:p>
        </p:txBody>
      </p:sp>
      <p:sp>
        <p:nvSpPr>
          <p:cNvPr id="10" name="Left Brace 9"/>
          <p:cNvSpPr/>
          <p:nvPr/>
        </p:nvSpPr>
        <p:spPr>
          <a:xfrm>
            <a:off x="3286125" y="2940348"/>
            <a:ext cx="142875" cy="642937"/>
          </a:xfrm>
          <a:prstGeom prst="lef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00374" name="TextBox 10"/>
          <p:cNvSpPr txBox="1">
            <a:spLocks noChangeArrowheads="1"/>
          </p:cNvSpPr>
          <p:nvPr/>
        </p:nvSpPr>
        <p:spPr bwMode="auto">
          <a:xfrm>
            <a:off x="3429000" y="2802235"/>
            <a:ext cx="12903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>
                <a:latin typeface="Calibri" pitchFamily="34" charset="0"/>
                <a:cs typeface="Calibri" pitchFamily="34" charset="0"/>
              </a:rPr>
              <a:t>Classe 5</a:t>
            </a:r>
          </a:p>
          <a:p>
            <a:r>
              <a:rPr lang="pt-PT" b="1" dirty="0">
                <a:latin typeface="Calibri" pitchFamily="34" charset="0"/>
                <a:cs typeface="Calibri" pitchFamily="34" charset="0"/>
              </a:rPr>
              <a:t>Net </a:t>
            </a:r>
            <a:r>
              <a:rPr lang="pt-PT" b="1" dirty="0" err="1">
                <a:latin typeface="Calibri" pitchFamily="34" charset="0"/>
                <a:cs typeface="Calibri" pitchFamily="34" charset="0"/>
              </a:rPr>
              <a:t>income</a:t>
            </a:r>
            <a:endParaRPr lang="pt-PT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2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5271476"/>
              </p:ext>
            </p:extLst>
          </p:nvPr>
        </p:nvGraphicFramePr>
        <p:xfrm>
          <a:off x="5865813" y="2511723"/>
          <a:ext cx="3206898" cy="1114770"/>
        </p:xfrm>
        <a:graphic>
          <a:graphicData uri="http://schemas.openxmlformats.org/drawingml/2006/table">
            <a:tbl>
              <a:tblPr/>
              <a:tblGrid>
                <a:gridCol w="1603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3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59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Income</a:t>
                      </a:r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statement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Expenses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Income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Classe 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Classe 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929313" y="3769023"/>
            <a:ext cx="3071812" cy="642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Net </a:t>
            </a:r>
            <a:r>
              <a:rPr lang="pt-PT" sz="16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income</a:t>
            </a:r>
            <a:r>
              <a:rPr lang="pt-PT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 </a:t>
            </a:r>
          </a:p>
          <a:p>
            <a:pPr algn="ctr">
              <a:defRPr/>
            </a:pPr>
            <a:r>
              <a:rPr lang="pt-PT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Income</a:t>
            </a:r>
            <a:r>
              <a:rPr lang="pt-PT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- </a:t>
            </a:r>
            <a:r>
              <a:rPr lang="pt-PT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Expenses</a:t>
            </a:r>
            <a:endParaRPr lang="pt-PT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86438" y="2483148"/>
            <a:ext cx="3286125" cy="221456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5" name="Left Arrow 14"/>
          <p:cNvSpPr/>
          <p:nvPr/>
        </p:nvSpPr>
        <p:spPr>
          <a:xfrm>
            <a:off x="5214938" y="3340398"/>
            <a:ext cx="500062" cy="3143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8" name="Down Arrow 17"/>
          <p:cNvSpPr/>
          <p:nvPr/>
        </p:nvSpPr>
        <p:spPr>
          <a:xfrm>
            <a:off x="928688" y="3797598"/>
            <a:ext cx="142875" cy="285750"/>
          </a:xfrm>
          <a:prstGeom prst="downArrow">
            <a:avLst/>
          </a:prstGeom>
          <a:noFill/>
          <a:ln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21" name="Up Arrow 20"/>
          <p:cNvSpPr/>
          <p:nvPr/>
        </p:nvSpPr>
        <p:spPr>
          <a:xfrm>
            <a:off x="928688" y="4297660"/>
            <a:ext cx="142875" cy="2857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22" name="Up Arrow 21"/>
          <p:cNvSpPr/>
          <p:nvPr/>
        </p:nvSpPr>
        <p:spPr>
          <a:xfrm>
            <a:off x="8715375" y="3368973"/>
            <a:ext cx="142875" cy="2857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23" name="Up Arrow 22"/>
          <p:cNvSpPr/>
          <p:nvPr/>
        </p:nvSpPr>
        <p:spPr>
          <a:xfrm>
            <a:off x="7143750" y="3356273"/>
            <a:ext cx="142875" cy="285750"/>
          </a:xfrm>
          <a:prstGeom prst="upArrow">
            <a:avLst/>
          </a:prstGeom>
          <a:noFill/>
          <a:ln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24" name="Not Equal 23"/>
          <p:cNvSpPr/>
          <p:nvPr/>
        </p:nvSpPr>
        <p:spPr>
          <a:xfrm>
            <a:off x="6000750" y="4111923"/>
            <a:ext cx="357188" cy="214312"/>
          </a:xfrm>
          <a:prstGeom prst="mathNotEqua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>
              <a:solidFill>
                <a:schemeClr val="tx1"/>
              </a:solidFill>
            </a:endParaRPr>
          </a:p>
        </p:txBody>
      </p:sp>
      <p:sp>
        <p:nvSpPr>
          <p:cNvPr id="25" name="Not Equal 24"/>
          <p:cNvSpPr/>
          <p:nvPr/>
        </p:nvSpPr>
        <p:spPr>
          <a:xfrm>
            <a:off x="4714875" y="3440410"/>
            <a:ext cx="357188" cy="214313"/>
          </a:xfrm>
          <a:prstGeom prst="mathNotEqua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>
              <a:solidFill>
                <a:schemeClr val="tx1"/>
              </a:solidFill>
            </a:endParaRPr>
          </a:p>
        </p:txBody>
      </p:sp>
      <p:sp>
        <p:nvSpPr>
          <p:cNvPr id="100392" name="TextBox 25"/>
          <p:cNvSpPr txBox="1">
            <a:spLocks noChangeArrowheads="1"/>
          </p:cNvSpPr>
          <p:nvPr/>
        </p:nvSpPr>
        <p:spPr bwMode="auto">
          <a:xfrm>
            <a:off x="539750" y="6165850"/>
            <a:ext cx="12303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400"/>
              <a:t>Nuno Soares</a:t>
            </a:r>
          </a:p>
        </p:txBody>
      </p:sp>
      <p:sp>
        <p:nvSpPr>
          <p:cNvPr id="26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 smtClean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82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Examples</a:t>
            </a:r>
            <a:r>
              <a:rPr lang="pt-PT" dirty="0"/>
              <a:t> (IV)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000" dirty="0"/>
              <a:t>Sales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inventory</a:t>
            </a:r>
            <a:r>
              <a:rPr lang="pt-PT" sz="2000" dirty="0"/>
              <a:t> for 3.000</a:t>
            </a:r>
            <a:r>
              <a:rPr lang="pt-PT" sz="2000" dirty="0" smtClean="0"/>
              <a:t>€ (</a:t>
            </a:r>
            <a:r>
              <a:rPr lang="pt-PT" sz="2000" dirty="0" err="1"/>
              <a:t>on</a:t>
            </a:r>
            <a:r>
              <a:rPr lang="pt-PT" sz="2000" dirty="0"/>
              <a:t> </a:t>
            </a:r>
            <a:r>
              <a:rPr lang="pt-PT" sz="2000" dirty="0" err="1"/>
              <a:t>credit</a:t>
            </a:r>
            <a:r>
              <a:rPr lang="pt-PT" sz="2000" dirty="0" smtClean="0"/>
              <a:t>), </a:t>
            </a:r>
            <a:r>
              <a:rPr lang="pt-PT" sz="2000" dirty="0" err="1"/>
              <a:t>which</a:t>
            </a:r>
            <a:r>
              <a:rPr lang="pt-PT" sz="2000" dirty="0"/>
              <a:t> </a:t>
            </a:r>
            <a:r>
              <a:rPr lang="pt-PT" sz="2000" dirty="0" err="1"/>
              <a:t>had</a:t>
            </a:r>
            <a:r>
              <a:rPr lang="pt-PT" sz="2000" dirty="0"/>
              <a:t> </a:t>
            </a:r>
            <a:r>
              <a:rPr lang="pt-PT" sz="2000" dirty="0" err="1"/>
              <a:t>cost</a:t>
            </a:r>
            <a:r>
              <a:rPr lang="pt-PT" sz="2000" dirty="0"/>
              <a:t> 2.000</a:t>
            </a:r>
            <a:r>
              <a:rPr lang="pt-PT" sz="2000" dirty="0" smtClean="0"/>
              <a:t>€.</a:t>
            </a:r>
            <a:endParaRPr lang="pt-PT" sz="20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 smtClean="0"/>
          </a:p>
          <a:p>
            <a:pPr lvl="1"/>
            <a:endParaRPr lang="pt-PT" sz="1800" dirty="0" smtClean="0"/>
          </a:p>
          <a:p>
            <a:pPr lvl="1"/>
            <a:r>
              <a:rPr lang="pt-PT" sz="1800" dirty="0" err="1" smtClean="0"/>
              <a:t>There</a:t>
            </a:r>
            <a:r>
              <a:rPr lang="pt-PT" sz="1800" dirty="0" smtClean="0"/>
              <a:t> </a:t>
            </a:r>
            <a:r>
              <a:rPr lang="pt-PT" sz="1800" dirty="0" err="1"/>
              <a:t>is</a:t>
            </a:r>
            <a:r>
              <a:rPr lang="pt-PT" sz="1800" dirty="0"/>
              <a:t> </a:t>
            </a:r>
            <a:r>
              <a:rPr lang="pt-PT" sz="1800" dirty="0" err="1"/>
              <a:t>simultaneous</a:t>
            </a:r>
            <a:r>
              <a:rPr lang="pt-PT" sz="1800" dirty="0"/>
              <a:t> </a:t>
            </a:r>
            <a:r>
              <a:rPr lang="pt-PT" sz="1800" dirty="0" err="1"/>
              <a:t>increase</a:t>
            </a:r>
            <a:r>
              <a:rPr lang="pt-PT" sz="1800" dirty="0"/>
              <a:t> (sales) </a:t>
            </a:r>
            <a:r>
              <a:rPr lang="pt-PT" sz="1800" dirty="0" err="1"/>
              <a:t>and</a:t>
            </a:r>
            <a:r>
              <a:rPr lang="pt-PT" sz="1800" dirty="0"/>
              <a:t> </a:t>
            </a:r>
            <a:r>
              <a:rPr lang="pt-PT" sz="1800" dirty="0" err="1"/>
              <a:t>decrease</a:t>
            </a:r>
            <a:r>
              <a:rPr lang="pt-PT" sz="1800" dirty="0"/>
              <a:t> (</a:t>
            </a:r>
            <a:r>
              <a:rPr lang="pt-PT" sz="1800" dirty="0" err="1"/>
              <a:t>cost</a:t>
            </a:r>
            <a:r>
              <a:rPr lang="pt-PT" sz="1800" dirty="0"/>
              <a:t> </a:t>
            </a:r>
            <a:r>
              <a:rPr lang="pt-PT" sz="1800" dirty="0" err="1"/>
              <a:t>of</a:t>
            </a:r>
            <a:r>
              <a:rPr lang="pt-PT" sz="1800" dirty="0"/>
              <a:t> </a:t>
            </a:r>
            <a:r>
              <a:rPr lang="pt-PT" sz="1800" dirty="0" err="1"/>
              <a:t>goods</a:t>
            </a:r>
            <a:r>
              <a:rPr lang="pt-PT" sz="1800" dirty="0"/>
              <a:t> </a:t>
            </a:r>
            <a:r>
              <a:rPr lang="pt-PT" sz="1800" dirty="0" err="1"/>
              <a:t>sold</a:t>
            </a:r>
            <a:r>
              <a:rPr lang="pt-PT" sz="1800" dirty="0"/>
              <a:t>) </a:t>
            </a:r>
            <a:r>
              <a:rPr lang="pt-PT" sz="1800" dirty="0" err="1"/>
              <a:t>of</a:t>
            </a:r>
            <a:r>
              <a:rPr lang="pt-PT" sz="1800" dirty="0"/>
              <a:t> </a:t>
            </a:r>
            <a:r>
              <a:rPr lang="pt-PT" sz="1800" dirty="0" err="1"/>
              <a:t>equity</a:t>
            </a:r>
            <a:r>
              <a:rPr lang="pt-PT" sz="1800" dirty="0"/>
              <a:t>.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result</a:t>
            </a:r>
            <a:r>
              <a:rPr lang="pt-PT" sz="1800" dirty="0"/>
              <a:t> </a:t>
            </a:r>
            <a:r>
              <a:rPr lang="pt-PT" sz="1800" dirty="0" err="1"/>
              <a:t>is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difference</a:t>
            </a:r>
            <a:r>
              <a:rPr lang="pt-PT" sz="1800" dirty="0"/>
              <a:t> – </a:t>
            </a:r>
            <a:r>
              <a:rPr lang="pt-PT" sz="1800" dirty="0" err="1"/>
              <a:t>net</a:t>
            </a:r>
            <a:r>
              <a:rPr lang="pt-PT" sz="1800" dirty="0"/>
              <a:t> </a:t>
            </a:r>
            <a:r>
              <a:rPr lang="pt-PT" sz="1800" dirty="0" err="1"/>
              <a:t>income</a:t>
            </a:r>
            <a:endParaRPr lang="pt-PT" sz="1800" dirty="0"/>
          </a:p>
          <a:p>
            <a:pPr marL="457200" lvl="1" indent="0">
              <a:buNone/>
            </a:pPr>
            <a:endParaRPr lang="pt-PT" sz="1800" dirty="0"/>
          </a:p>
          <a:p>
            <a:endParaRPr lang="pt-PT" sz="2000" dirty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5F48C5-56B3-4F1B-BE17-F60FFFAC4F37}" type="slidenum">
              <a:rPr lang="en-GB" smtClean="0"/>
              <a:pPr/>
              <a:t>15</a:t>
            </a:fld>
            <a:endParaRPr lang="en-GB"/>
          </a:p>
        </p:txBody>
      </p:sp>
      <p:graphicFrame>
        <p:nvGraphicFramePr>
          <p:cNvPr id="5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2120293"/>
              </p:ext>
            </p:extLst>
          </p:nvPr>
        </p:nvGraphicFramePr>
        <p:xfrm>
          <a:off x="1079500" y="2342307"/>
          <a:ext cx="2349674" cy="2055337"/>
        </p:xfrm>
        <a:graphic>
          <a:graphicData uri="http://schemas.openxmlformats.org/drawingml/2006/table">
            <a:tbl>
              <a:tblPr/>
              <a:tblGrid>
                <a:gridCol w="1174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55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Balance 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sheet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Equity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endParaRPr lang="pt-PT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Assets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117">
                <a:tc>
                  <a:txBody>
                    <a:bodyPr/>
                    <a:lstStyle/>
                    <a:p>
                      <a:pPr algn="ctr" fontAlgn="b"/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Liabilities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1071563" y="3082082"/>
            <a:ext cx="142875" cy="1643062"/>
          </a:xfrm>
          <a:prstGeom prst="righ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01394" name="TextBox 6"/>
          <p:cNvSpPr txBox="1">
            <a:spLocks noChangeArrowheads="1"/>
          </p:cNvSpPr>
          <p:nvPr/>
        </p:nvSpPr>
        <p:spPr bwMode="auto">
          <a:xfrm>
            <a:off x="63500" y="3296394"/>
            <a:ext cx="9366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alibri" pitchFamily="34" charset="0"/>
                <a:cs typeface="Calibri" pitchFamily="34" charset="0"/>
              </a:rPr>
              <a:t>Classe 4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3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2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1</a:t>
            </a:r>
          </a:p>
        </p:txBody>
      </p:sp>
      <p:sp>
        <p:nvSpPr>
          <p:cNvPr id="8" name="Left Brace 7"/>
          <p:cNvSpPr/>
          <p:nvPr/>
        </p:nvSpPr>
        <p:spPr>
          <a:xfrm>
            <a:off x="3286125" y="3867894"/>
            <a:ext cx="196850" cy="714375"/>
          </a:xfrm>
          <a:prstGeom prst="lef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01396" name="TextBox 8"/>
          <p:cNvSpPr txBox="1">
            <a:spLocks noChangeArrowheads="1"/>
          </p:cNvSpPr>
          <p:nvPr/>
        </p:nvSpPr>
        <p:spPr bwMode="auto">
          <a:xfrm>
            <a:off x="3484563" y="4010769"/>
            <a:ext cx="936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alibri" pitchFamily="34" charset="0"/>
                <a:cs typeface="Calibri" pitchFamily="34" charset="0"/>
              </a:rPr>
              <a:t>Classe 2</a:t>
            </a:r>
          </a:p>
        </p:txBody>
      </p:sp>
      <p:sp>
        <p:nvSpPr>
          <p:cNvPr id="10" name="Left Brace 9"/>
          <p:cNvSpPr/>
          <p:nvPr/>
        </p:nvSpPr>
        <p:spPr>
          <a:xfrm>
            <a:off x="3286125" y="2796332"/>
            <a:ext cx="142875" cy="642937"/>
          </a:xfrm>
          <a:prstGeom prst="lef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01398" name="TextBox 10"/>
          <p:cNvSpPr txBox="1">
            <a:spLocks noChangeArrowheads="1"/>
          </p:cNvSpPr>
          <p:nvPr/>
        </p:nvSpPr>
        <p:spPr bwMode="auto">
          <a:xfrm>
            <a:off x="3429000" y="2658219"/>
            <a:ext cx="12903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>
                <a:latin typeface="Calibri" pitchFamily="34" charset="0"/>
                <a:cs typeface="Calibri" pitchFamily="34" charset="0"/>
              </a:rPr>
              <a:t>Classe 5</a:t>
            </a:r>
          </a:p>
          <a:p>
            <a:r>
              <a:rPr lang="pt-PT" b="1" dirty="0">
                <a:latin typeface="Calibri" pitchFamily="34" charset="0"/>
                <a:cs typeface="Calibri" pitchFamily="34" charset="0"/>
              </a:rPr>
              <a:t>Net </a:t>
            </a:r>
            <a:r>
              <a:rPr lang="pt-PT" b="1" dirty="0" err="1">
                <a:latin typeface="Calibri" pitchFamily="34" charset="0"/>
                <a:cs typeface="Calibri" pitchFamily="34" charset="0"/>
              </a:rPr>
              <a:t>income</a:t>
            </a:r>
            <a:endParaRPr lang="pt-PT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2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5204116"/>
              </p:ext>
            </p:extLst>
          </p:nvPr>
        </p:nvGraphicFramePr>
        <p:xfrm>
          <a:off x="5865813" y="2367707"/>
          <a:ext cx="3206898" cy="1114770"/>
        </p:xfrm>
        <a:graphic>
          <a:graphicData uri="http://schemas.openxmlformats.org/drawingml/2006/table">
            <a:tbl>
              <a:tblPr/>
              <a:tblGrid>
                <a:gridCol w="1603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3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59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Income</a:t>
                      </a:r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statement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Expenses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Incomes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Classe 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Classe 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929313" y="3625007"/>
            <a:ext cx="3071812" cy="642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Net </a:t>
            </a:r>
            <a:r>
              <a:rPr lang="pt-PT" sz="16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income</a:t>
            </a:r>
            <a:endParaRPr lang="pt-PT" sz="16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PT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Income</a:t>
            </a:r>
            <a:r>
              <a:rPr lang="pt-PT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- </a:t>
            </a:r>
            <a:r>
              <a:rPr lang="pt-PT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Expenses</a:t>
            </a:r>
            <a:endParaRPr lang="pt-PT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86438" y="2339132"/>
            <a:ext cx="3286125" cy="221456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5" name="Left Arrow 14"/>
          <p:cNvSpPr/>
          <p:nvPr/>
        </p:nvSpPr>
        <p:spPr>
          <a:xfrm>
            <a:off x="5214938" y="3196382"/>
            <a:ext cx="500062" cy="3143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8" name="Down Arrow 17"/>
          <p:cNvSpPr/>
          <p:nvPr/>
        </p:nvSpPr>
        <p:spPr>
          <a:xfrm>
            <a:off x="928688" y="3596432"/>
            <a:ext cx="142875" cy="285750"/>
          </a:xfrm>
          <a:prstGeom prst="downArrow">
            <a:avLst/>
          </a:prstGeom>
          <a:noFill/>
          <a:ln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22" name="Up Arrow 21"/>
          <p:cNvSpPr/>
          <p:nvPr/>
        </p:nvSpPr>
        <p:spPr>
          <a:xfrm>
            <a:off x="8715375" y="3224957"/>
            <a:ext cx="142875" cy="2857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23" name="Up Arrow 22"/>
          <p:cNvSpPr/>
          <p:nvPr/>
        </p:nvSpPr>
        <p:spPr>
          <a:xfrm>
            <a:off x="7143750" y="3212257"/>
            <a:ext cx="142875" cy="285750"/>
          </a:xfrm>
          <a:prstGeom prst="upArrow">
            <a:avLst/>
          </a:prstGeom>
          <a:noFill/>
          <a:ln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24" name="Not Equal 23"/>
          <p:cNvSpPr/>
          <p:nvPr/>
        </p:nvSpPr>
        <p:spPr>
          <a:xfrm>
            <a:off x="6000750" y="3967907"/>
            <a:ext cx="357188" cy="214312"/>
          </a:xfrm>
          <a:prstGeom prst="mathNotEqua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>
              <a:solidFill>
                <a:schemeClr val="tx1"/>
              </a:solidFill>
            </a:endParaRPr>
          </a:p>
        </p:txBody>
      </p:sp>
      <p:sp>
        <p:nvSpPr>
          <p:cNvPr id="25" name="Not Equal 24"/>
          <p:cNvSpPr/>
          <p:nvPr/>
        </p:nvSpPr>
        <p:spPr>
          <a:xfrm>
            <a:off x="4714875" y="3296394"/>
            <a:ext cx="357188" cy="214313"/>
          </a:xfrm>
          <a:prstGeom prst="mathNotEqua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>
              <a:solidFill>
                <a:schemeClr val="tx1"/>
              </a:solidFill>
            </a:endParaRPr>
          </a:p>
        </p:txBody>
      </p:sp>
      <p:sp>
        <p:nvSpPr>
          <p:cNvPr id="26" name="Up Arrow 25"/>
          <p:cNvSpPr/>
          <p:nvPr/>
        </p:nvSpPr>
        <p:spPr>
          <a:xfrm>
            <a:off x="928688" y="3939332"/>
            <a:ext cx="142875" cy="2857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01416" name="TextBox 26"/>
          <p:cNvSpPr txBox="1">
            <a:spLocks noChangeArrowheads="1"/>
          </p:cNvSpPr>
          <p:nvPr/>
        </p:nvSpPr>
        <p:spPr bwMode="auto">
          <a:xfrm>
            <a:off x="539750" y="6165850"/>
            <a:ext cx="12303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400"/>
              <a:t>Nuno Soares</a:t>
            </a:r>
          </a:p>
        </p:txBody>
      </p:sp>
      <p:sp>
        <p:nvSpPr>
          <p:cNvPr id="27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 smtClean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5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3</a:t>
            </a:r>
          </a:p>
        </p:txBody>
      </p:sp>
      <p:sp>
        <p:nvSpPr>
          <p:cNvPr id="79875" name="Slide Number Placeholder 3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11AF00-3FE5-4351-BD07-35F0E6B7DACE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5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 smtClean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28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Income</a:t>
            </a:r>
            <a:r>
              <a:rPr lang="pt-PT" dirty="0"/>
              <a:t> </a:t>
            </a:r>
            <a:r>
              <a:rPr lang="pt-PT" dirty="0" err="1"/>
              <a:t>statement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cash-flow</a:t>
            </a:r>
            <a:r>
              <a:rPr lang="pt-PT" dirty="0"/>
              <a:t> </a:t>
            </a:r>
            <a:r>
              <a:rPr lang="pt-PT" dirty="0" err="1"/>
              <a:t>statement</a:t>
            </a:r>
            <a:endParaRPr lang="pt-PT" dirty="0"/>
          </a:p>
        </p:txBody>
      </p:sp>
      <p:sp>
        <p:nvSpPr>
          <p:cNvPr id="1126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62FD0B-020B-4B6C-90BC-02620214B001}" type="slidenum">
              <a:rPr lang="pt-PT" smtClean="0"/>
              <a:pPr/>
              <a:t>17</a:t>
            </a:fld>
            <a:endParaRPr lang="pt-PT"/>
          </a:p>
        </p:txBody>
      </p:sp>
      <p:sp>
        <p:nvSpPr>
          <p:cNvPr id="6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 smtClean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97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flows</a:t>
            </a:r>
            <a:r>
              <a:rPr lang="en-US" dirty="0" smtClean="0"/>
              <a:t>: perspectives</a:t>
            </a:r>
            <a:endParaRPr lang="en-US" dirty="0"/>
          </a:p>
        </p:txBody>
      </p:sp>
      <p:sp>
        <p:nvSpPr>
          <p:cNvPr id="114691" name="Content Placeholder 30"/>
          <p:cNvSpPr>
            <a:spLocks noGrp="1"/>
          </p:cNvSpPr>
          <p:nvPr>
            <p:ph idx="1"/>
          </p:nvPr>
        </p:nvSpPr>
        <p:spPr>
          <a:xfrm>
            <a:off x="395288" y="1484313"/>
            <a:ext cx="8229600" cy="4525962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Financial: </a:t>
            </a:r>
            <a:r>
              <a:rPr lang="en-US" dirty="0"/>
              <a:t>operations carried out by the company with external entities. Related to the remuneration of factors and goods and services sold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Expenses (</a:t>
            </a:r>
            <a:r>
              <a:rPr lang="en-US" b="1" dirty="0" err="1" smtClean="0"/>
              <a:t>despesas</a:t>
            </a:r>
            <a:r>
              <a:rPr lang="en-US" b="1" dirty="0" smtClean="0"/>
              <a:t>): </a:t>
            </a:r>
            <a:r>
              <a:rPr lang="en-US" dirty="0"/>
              <a:t>obligations arising from the purchase of productive factors. Facts giving rise to obligations to be paid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Revenue (</a:t>
            </a:r>
            <a:r>
              <a:rPr lang="en-US" b="1" dirty="0" err="1" smtClean="0"/>
              <a:t>receitas</a:t>
            </a:r>
            <a:r>
              <a:rPr lang="en-US" b="1" dirty="0" smtClean="0"/>
              <a:t>): </a:t>
            </a:r>
            <a:r>
              <a:rPr lang="en-US" dirty="0"/>
              <a:t>rights arising from sales made and/or services rendered. Facts that give rise to rights to receive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/>
              <a:t>Economic or Productive: </a:t>
            </a:r>
            <a:r>
              <a:rPr lang="en-US" dirty="0"/>
              <a:t>linked to the transformation and incorporation into the production process of various materials, labor, etc. until reaching the final good/service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Costs (</a:t>
            </a:r>
            <a:r>
              <a:rPr lang="en-US" b="1" dirty="0" err="1" smtClean="0"/>
              <a:t>gastos</a:t>
            </a:r>
            <a:r>
              <a:rPr lang="en-US" b="1" dirty="0" smtClean="0"/>
              <a:t>): </a:t>
            </a:r>
            <a:r>
              <a:rPr lang="en-US" dirty="0"/>
              <a:t>values incorporated and consumed in production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Yields (</a:t>
            </a:r>
            <a:r>
              <a:rPr lang="en-US" b="1" dirty="0" err="1" smtClean="0"/>
              <a:t>rendimentos</a:t>
            </a:r>
            <a:r>
              <a:rPr lang="en-US" b="1" dirty="0" smtClean="0"/>
              <a:t>): </a:t>
            </a:r>
            <a:r>
              <a:rPr lang="en-US" dirty="0"/>
              <a:t>finished products ready for sale</a:t>
            </a:r>
            <a:r>
              <a:rPr lang="en-US" dirty="0" smtClean="0"/>
              <a:t>. The </a:t>
            </a:r>
            <a:r>
              <a:rPr lang="en-US" dirty="0"/>
              <a:t>company, when consuming goods and services, incurs expenses; producing them generates income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Cash Flow</a:t>
            </a:r>
            <a:r>
              <a:rPr lang="en-US" dirty="0" smtClean="0"/>
              <a:t>: </a:t>
            </a:r>
            <a:r>
              <a:rPr lang="en-US" dirty="0"/>
              <a:t>cash inflows and outflows of the company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Receipts (</a:t>
            </a:r>
            <a:r>
              <a:rPr lang="en-US" b="1" dirty="0" err="1" smtClean="0"/>
              <a:t>recebimentos</a:t>
            </a:r>
            <a:r>
              <a:rPr lang="en-US" b="1" dirty="0" smtClean="0"/>
              <a:t>): </a:t>
            </a:r>
            <a:r>
              <a:rPr lang="en-US" dirty="0"/>
              <a:t>entry of monetary values for the company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Payments (</a:t>
            </a:r>
            <a:r>
              <a:rPr lang="en-US" b="1" dirty="0" err="1" smtClean="0"/>
              <a:t>pagamentos</a:t>
            </a:r>
            <a:r>
              <a:rPr lang="en-US" b="1" dirty="0" smtClean="0"/>
              <a:t>): </a:t>
            </a:r>
            <a:r>
              <a:rPr lang="en-US" dirty="0"/>
              <a:t>outflow of monetary values from the company.</a:t>
            </a:r>
            <a:endParaRPr lang="pt-PT" dirty="0"/>
          </a:p>
        </p:txBody>
      </p:sp>
      <p:sp>
        <p:nvSpPr>
          <p:cNvPr id="114692" name="Slide Number Placeholder 3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13296A-EACB-4BEB-8DB3-3BB19718314D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6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 smtClean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891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flows</a:t>
            </a:r>
            <a:r>
              <a:rPr lang="en-US" dirty="0" smtClean="0"/>
              <a:t>: perspectives</a:t>
            </a:r>
            <a:endParaRPr lang="en-US" dirty="0"/>
          </a:p>
        </p:txBody>
      </p:sp>
      <p:sp>
        <p:nvSpPr>
          <p:cNvPr id="114691" name="Content Placeholder 30"/>
          <p:cNvSpPr>
            <a:spLocks noGrp="1"/>
          </p:cNvSpPr>
          <p:nvPr>
            <p:ph idx="1"/>
          </p:nvPr>
        </p:nvSpPr>
        <p:spPr>
          <a:xfrm>
            <a:off x="395288" y="1484313"/>
            <a:ext cx="8229600" cy="452596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Example: </a:t>
            </a:r>
            <a:r>
              <a:rPr lang="en-US" dirty="0"/>
              <a:t>a company purchased on </a:t>
            </a:r>
            <a:r>
              <a:rPr lang="pt-PT" dirty="0"/>
              <a:t>13/11/2015</a:t>
            </a:r>
            <a:r>
              <a:rPr lang="en-US" dirty="0" smtClean="0"/>
              <a:t>, </a:t>
            </a:r>
            <a:r>
              <a:rPr lang="en-US" dirty="0"/>
              <a:t>10 tons of flour at a price of 4000 </a:t>
            </a:r>
            <a:r>
              <a:rPr lang="en-US" dirty="0" err="1"/>
              <a:t>c.u</a:t>
            </a:r>
            <a:r>
              <a:rPr lang="en-US" dirty="0"/>
              <a:t>./ton, to manufacture bread. The debt resulting from this acquisition would be paid on </a:t>
            </a:r>
            <a:r>
              <a:rPr lang="pt-PT" dirty="0"/>
              <a:t>13/12/2015</a:t>
            </a:r>
            <a:r>
              <a:rPr lang="en-US" dirty="0" smtClean="0"/>
              <a:t>. </a:t>
            </a:r>
            <a:r>
              <a:rPr lang="en-US" dirty="0"/>
              <a:t>In November 2015 it used 2 tons of flour, producing 1,500 kg of bread, sold at 10u.m./kg on </a:t>
            </a:r>
            <a:r>
              <a:rPr lang="pt-PT" dirty="0"/>
              <a:t>5/1/2016</a:t>
            </a:r>
            <a:r>
              <a:rPr lang="en-US" dirty="0" smtClean="0"/>
              <a:t>, </a:t>
            </a:r>
            <a:r>
              <a:rPr lang="en-US" dirty="0"/>
              <a:t>receiving the sale value on </a:t>
            </a:r>
            <a:r>
              <a:rPr lang="pt-PT" dirty="0"/>
              <a:t>20/1/2016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Expense: </a:t>
            </a:r>
            <a:r>
              <a:rPr lang="en-US" dirty="0"/>
              <a:t>Purchase of flour on </a:t>
            </a:r>
            <a:r>
              <a:rPr lang="pt-PT" dirty="0" smtClean="0"/>
              <a:t>13/11/2015</a:t>
            </a:r>
            <a:endParaRPr lang="en-US" dirty="0" smtClean="0"/>
          </a:p>
          <a:p>
            <a:r>
              <a:rPr lang="en-US" b="1" dirty="0" smtClean="0"/>
              <a:t>Cost: </a:t>
            </a:r>
            <a:r>
              <a:rPr lang="en-US" dirty="0"/>
              <a:t>Use of 2 tons of flour in November </a:t>
            </a:r>
            <a:r>
              <a:rPr lang="en-US" dirty="0" smtClean="0"/>
              <a:t>2015</a:t>
            </a:r>
          </a:p>
          <a:p>
            <a:r>
              <a:rPr lang="en-US" b="1" dirty="0" smtClean="0"/>
              <a:t>Yield</a:t>
            </a:r>
            <a:r>
              <a:rPr lang="en-US" b="1" dirty="0"/>
              <a:t>: </a:t>
            </a:r>
            <a:r>
              <a:rPr lang="en-US" dirty="0" smtClean="0"/>
              <a:t>Produce </a:t>
            </a:r>
            <a:r>
              <a:rPr lang="en-US" dirty="0"/>
              <a:t>1,500 kg of bread </a:t>
            </a:r>
            <a:r>
              <a:rPr lang="en-US" dirty="0" smtClean="0"/>
              <a:t>in November 2015</a:t>
            </a:r>
          </a:p>
          <a:p>
            <a:r>
              <a:rPr lang="en-US" b="1" dirty="0" smtClean="0"/>
              <a:t>Payment</a:t>
            </a:r>
            <a:r>
              <a:rPr lang="en-US" b="1" dirty="0"/>
              <a:t>: </a:t>
            </a:r>
            <a:r>
              <a:rPr lang="pt-PT" dirty="0"/>
              <a:t>13/12/2015</a:t>
            </a:r>
            <a:endParaRPr lang="en-US" dirty="0" smtClean="0"/>
          </a:p>
          <a:p>
            <a:r>
              <a:rPr lang="en-US" b="1" dirty="0" smtClean="0"/>
              <a:t>Revenue</a:t>
            </a:r>
            <a:r>
              <a:rPr lang="en-US" b="1" dirty="0"/>
              <a:t>: </a:t>
            </a:r>
            <a:r>
              <a:rPr lang="pt-PT" dirty="0"/>
              <a:t>5/1/2016 </a:t>
            </a:r>
            <a:endParaRPr lang="pt-PT" dirty="0" smtClean="0"/>
          </a:p>
          <a:p>
            <a:r>
              <a:rPr lang="en-US" b="1" dirty="0" smtClean="0"/>
              <a:t>Receipt</a:t>
            </a:r>
            <a:r>
              <a:rPr lang="en-US" b="1" dirty="0"/>
              <a:t>: </a:t>
            </a:r>
            <a:r>
              <a:rPr lang="pt-PT" dirty="0" smtClean="0"/>
              <a:t>20/1/2016</a:t>
            </a:r>
            <a:endParaRPr lang="pt-PT" dirty="0"/>
          </a:p>
        </p:txBody>
      </p:sp>
      <p:sp>
        <p:nvSpPr>
          <p:cNvPr id="114692" name="Slide Number Placeholder 3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13296A-EACB-4BEB-8DB3-3BB19718314D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6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 smtClean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917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Financial </a:t>
            </a:r>
            <a:r>
              <a:rPr lang="pt-PT" dirty="0" err="1"/>
              <a:t>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EFE24B-FFC3-406F-AEEE-46BDF06744CD}" type="slidenum">
              <a:rPr lang="pt-PT" smtClean="0"/>
              <a:pPr>
                <a:defRPr/>
              </a:pPr>
              <a:t>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 smtClean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51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Operating</a:t>
            </a:r>
            <a:r>
              <a:rPr lang="pt-PT" dirty="0"/>
              <a:t> </a:t>
            </a:r>
            <a:r>
              <a:rPr lang="pt-PT" dirty="0" err="1"/>
              <a:t>cycle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cash</a:t>
            </a:r>
            <a:r>
              <a:rPr lang="pt-PT" dirty="0"/>
              <a:t> </a:t>
            </a:r>
            <a:r>
              <a:rPr lang="pt-PT" dirty="0" err="1"/>
              <a:t>cycle</a:t>
            </a:r>
            <a:endParaRPr lang="pt-PT" dirty="0"/>
          </a:p>
        </p:txBody>
      </p:sp>
      <p:sp>
        <p:nvSpPr>
          <p:cNvPr id="1167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C7F1C4-A23F-4893-9B29-89B903444913}" type="slidenum">
              <a:rPr lang="pt-PT" smtClean="0"/>
              <a:pPr/>
              <a:t>20</a:t>
            </a:fld>
            <a:endParaRPr lang="pt-PT"/>
          </a:p>
        </p:txBody>
      </p:sp>
      <p:cxnSp>
        <p:nvCxnSpPr>
          <p:cNvPr id="116741" name="Straight Arrow Connector 6"/>
          <p:cNvCxnSpPr>
            <a:cxnSpLocks noChangeShapeType="1"/>
          </p:cNvCxnSpPr>
          <p:nvPr/>
        </p:nvCxnSpPr>
        <p:spPr bwMode="auto">
          <a:xfrm>
            <a:off x="971549" y="3267075"/>
            <a:ext cx="7272339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6742" name="TextBox 7"/>
          <p:cNvSpPr txBox="1">
            <a:spLocks noChangeArrowheads="1"/>
          </p:cNvSpPr>
          <p:nvPr/>
        </p:nvSpPr>
        <p:spPr bwMode="auto">
          <a:xfrm>
            <a:off x="487709" y="3409951"/>
            <a:ext cx="92323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PT" sz="1400" dirty="0" smtClean="0"/>
              <a:t>13.11</a:t>
            </a:r>
            <a:endParaRPr lang="pt-PT" sz="1400" dirty="0"/>
          </a:p>
          <a:p>
            <a:pPr algn="ctr"/>
            <a:r>
              <a:rPr lang="pt-PT" sz="1400" dirty="0" err="1" smtClean="0"/>
              <a:t>Flour</a:t>
            </a:r>
            <a:endParaRPr lang="pt-PT" sz="1400" dirty="0"/>
          </a:p>
          <a:p>
            <a:pPr algn="ctr"/>
            <a:r>
              <a:rPr lang="pt-PT" sz="1400" dirty="0" err="1"/>
              <a:t>purchase</a:t>
            </a:r>
            <a:endParaRPr lang="pt-PT" sz="1400" dirty="0"/>
          </a:p>
        </p:txBody>
      </p:sp>
      <p:sp>
        <p:nvSpPr>
          <p:cNvPr id="116743" name="TextBox 8"/>
          <p:cNvSpPr txBox="1">
            <a:spLocks noChangeArrowheads="1"/>
          </p:cNvSpPr>
          <p:nvPr/>
        </p:nvSpPr>
        <p:spPr bwMode="auto">
          <a:xfrm>
            <a:off x="1397254" y="3409951"/>
            <a:ext cx="124251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PT" sz="1400" dirty="0" err="1"/>
              <a:t>November</a:t>
            </a:r>
            <a:endParaRPr lang="pt-PT" sz="1400" dirty="0"/>
          </a:p>
          <a:p>
            <a:pPr algn="ctr"/>
            <a:r>
              <a:rPr lang="pt-PT" sz="1400" dirty="0" err="1"/>
              <a:t>Consumption</a:t>
            </a:r>
            <a:endParaRPr lang="pt-PT" sz="1400" dirty="0"/>
          </a:p>
          <a:p>
            <a:pPr algn="ctr"/>
            <a:r>
              <a:rPr lang="pt-PT" sz="1400" dirty="0" err="1"/>
              <a:t>o</a:t>
            </a:r>
            <a:r>
              <a:rPr lang="pt-PT" sz="1400" dirty="0" err="1" smtClean="0"/>
              <a:t>f</a:t>
            </a:r>
            <a:r>
              <a:rPr lang="pt-PT" sz="1400" dirty="0" smtClean="0"/>
              <a:t> </a:t>
            </a:r>
            <a:r>
              <a:rPr lang="pt-PT" sz="1400" dirty="0" err="1" smtClean="0"/>
              <a:t>flour</a:t>
            </a:r>
            <a:endParaRPr lang="pt-PT" sz="1400" dirty="0"/>
          </a:p>
        </p:txBody>
      </p:sp>
      <p:sp>
        <p:nvSpPr>
          <p:cNvPr id="116744" name="TextBox 9"/>
          <p:cNvSpPr txBox="1">
            <a:spLocks noChangeArrowheads="1"/>
          </p:cNvSpPr>
          <p:nvPr/>
        </p:nvSpPr>
        <p:spPr bwMode="auto">
          <a:xfrm>
            <a:off x="2657414" y="3409951"/>
            <a:ext cx="102565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PT" sz="1400" dirty="0" err="1" smtClean="0"/>
              <a:t>November</a:t>
            </a:r>
            <a:endParaRPr lang="pt-PT" sz="1400" dirty="0"/>
          </a:p>
          <a:p>
            <a:pPr algn="ctr"/>
            <a:r>
              <a:rPr lang="pt-PT" sz="1400" dirty="0" err="1"/>
              <a:t>B</a:t>
            </a:r>
            <a:r>
              <a:rPr lang="pt-PT" sz="1400" dirty="0" err="1" smtClean="0"/>
              <a:t>read</a:t>
            </a:r>
            <a:r>
              <a:rPr lang="pt-PT" sz="1400" dirty="0" smtClean="0"/>
              <a:t> </a:t>
            </a:r>
            <a:endParaRPr lang="pt-PT" sz="1400" dirty="0"/>
          </a:p>
          <a:p>
            <a:pPr algn="ctr"/>
            <a:r>
              <a:rPr lang="pt-PT" sz="1400" dirty="0" err="1"/>
              <a:t>production</a:t>
            </a:r>
            <a:endParaRPr lang="pt-PT" sz="1400" dirty="0"/>
          </a:p>
        </p:txBody>
      </p:sp>
      <p:sp>
        <p:nvSpPr>
          <p:cNvPr id="116745" name="TextBox 10"/>
          <p:cNvSpPr txBox="1">
            <a:spLocks noChangeArrowheads="1"/>
          </p:cNvSpPr>
          <p:nvPr/>
        </p:nvSpPr>
        <p:spPr bwMode="auto">
          <a:xfrm>
            <a:off x="4101359" y="3421618"/>
            <a:ext cx="94128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PT" sz="1400" dirty="0" smtClean="0"/>
              <a:t>13.12</a:t>
            </a:r>
            <a:endParaRPr lang="pt-PT" sz="1400" dirty="0"/>
          </a:p>
          <a:p>
            <a:pPr algn="ctr"/>
            <a:r>
              <a:rPr lang="pt-PT" sz="1400" dirty="0" err="1"/>
              <a:t>Payment</a:t>
            </a:r>
            <a:r>
              <a:rPr lang="pt-PT" sz="1400" dirty="0"/>
              <a:t> </a:t>
            </a:r>
          </a:p>
          <a:p>
            <a:pPr algn="ctr"/>
            <a:r>
              <a:rPr lang="pt-PT" sz="1400" dirty="0" err="1"/>
              <a:t>o</a:t>
            </a:r>
            <a:r>
              <a:rPr lang="pt-PT" sz="1400" dirty="0" err="1" smtClean="0"/>
              <a:t>f</a:t>
            </a:r>
            <a:r>
              <a:rPr lang="pt-PT" sz="1400" dirty="0" smtClean="0"/>
              <a:t> </a:t>
            </a:r>
            <a:r>
              <a:rPr lang="pt-PT" sz="1400" dirty="0" err="1" smtClean="0"/>
              <a:t>flour</a:t>
            </a:r>
            <a:endParaRPr lang="pt-PT" sz="1400" dirty="0"/>
          </a:p>
        </p:txBody>
      </p:sp>
      <p:sp>
        <p:nvSpPr>
          <p:cNvPr id="116746" name="TextBox 11"/>
          <p:cNvSpPr txBox="1">
            <a:spLocks noChangeArrowheads="1"/>
          </p:cNvSpPr>
          <p:nvPr/>
        </p:nvSpPr>
        <p:spPr bwMode="auto">
          <a:xfrm>
            <a:off x="5569723" y="3409951"/>
            <a:ext cx="79220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PT" sz="1400" dirty="0" smtClean="0"/>
              <a:t>05.01</a:t>
            </a:r>
            <a:endParaRPr lang="pt-PT" sz="1400" dirty="0"/>
          </a:p>
          <a:p>
            <a:pPr algn="ctr"/>
            <a:r>
              <a:rPr lang="pt-PT" sz="1400" dirty="0" err="1"/>
              <a:t>Sale</a:t>
            </a:r>
            <a:r>
              <a:rPr lang="pt-PT" sz="1400" dirty="0"/>
              <a:t> </a:t>
            </a:r>
            <a:r>
              <a:rPr lang="pt-PT" sz="1400" dirty="0" err="1"/>
              <a:t>of</a:t>
            </a:r>
            <a:r>
              <a:rPr lang="pt-PT" sz="1400" dirty="0"/>
              <a:t> </a:t>
            </a:r>
          </a:p>
          <a:p>
            <a:pPr algn="ctr"/>
            <a:r>
              <a:rPr lang="pt-PT" sz="1400" dirty="0" err="1" smtClean="0"/>
              <a:t>bread</a:t>
            </a:r>
            <a:endParaRPr lang="pt-PT" sz="1400" dirty="0"/>
          </a:p>
        </p:txBody>
      </p:sp>
      <p:sp>
        <p:nvSpPr>
          <p:cNvPr id="116747" name="TextBox 12"/>
          <p:cNvSpPr txBox="1">
            <a:spLocks noChangeArrowheads="1"/>
          </p:cNvSpPr>
          <p:nvPr/>
        </p:nvSpPr>
        <p:spPr bwMode="auto">
          <a:xfrm>
            <a:off x="6986335" y="3392489"/>
            <a:ext cx="8402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PT" sz="1400" dirty="0" smtClean="0"/>
              <a:t>20.01</a:t>
            </a:r>
            <a:endParaRPr lang="pt-PT" sz="1400" dirty="0"/>
          </a:p>
          <a:p>
            <a:pPr algn="ctr"/>
            <a:r>
              <a:rPr lang="pt-PT" sz="1400" dirty="0" err="1"/>
              <a:t>Receipt</a:t>
            </a:r>
            <a:endParaRPr lang="pt-PT" sz="1400" dirty="0"/>
          </a:p>
          <a:p>
            <a:pPr algn="ctr"/>
            <a:r>
              <a:rPr lang="pt-PT" sz="1400" dirty="0" err="1"/>
              <a:t>o</a:t>
            </a:r>
            <a:r>
              <a:rPr lang="pt-PT" sz="1400" dirty="0" err="1" smtClean="0"/>
              <a:t>f</a:t>
            </a:r>
            <a:r>
              <a:rPr lang="pt-PT" sz="1400" dirty="0" smtClean="0"/>
              <a:t> </a:t>
            </a:r>
            <a:r>
              <a:rPr lang="pt-PT" sz="1400" dirty="0" err="1" smtClean="0"/>
              <a:t>bread</a:t>
            </a:r>
            <a:endParaRPr lang="pt-PT" sz="1400" dirty="0"/>
          </a:p>
          <a:p>
            <a:pPr algn="ctr"/>
            <a:r>
              <a:rPr lang="pt-PT" sz="1400" dirty="0" err="1"/>
              <a:t>sale</a:t>
            </a:r>
            <a:endParaRPr lang="pt-PT" sz="1400" dirty="0"/>
          </a:p>
        </p:txBody>
      </p:sp>
      <p:cxnSp>
        <p:nvCxnSpPr>
          <p:cNvPr id="116748" name="Straight Arrow Connector 14"/>
          <p:cNvCxnSpPr>
            <a:cxnSpLocks noChangeShapeType="1"/>
          </p:cNvCxnSpPr>
          <p:nvPr/>
        </p:nvCxnSpPr>
        <p:spPr bwMode="auto">
          <a:xfrm>
            <a:off x="971552" y="2490788"/>
            <a:ext cx="5040313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16749" name="Straight Arrow Connector 15"/>
          <p:cNvCxnSpPr>
            <a:cxnSpLocks noChangeShapeType="1"/>
          </p:cNvCxnSpPr>
          <p:nvPr/>
        </p:nvCxnSpPr>
        <p:spPr bwMode="auto">
          <a:xfrm>
            <a:off x="1619251" y="2924175"/>
            <a:ext cx="1512888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116750" name="TextBox 18"/>
          <p:cNvSpPr txBox="1">
            <a:spLocks noChangeArrowheads="1"/>
          </p:cNvSpPr>
          <p:nvPr/>
        </p:nvSpPr>
        <p:spPr bwMode="auto">
          <a:xfrm>
            <a:off x="1544520" y="2924176"/>
            <a:ext cx="16337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PT" sz="1400" b="1" dirty="0" err="1"/>
              <a:t>Production</a:t>
            </a:r>
            <a:r>
              <a:rPr lang="pt-PT" sz="1400" b="1" dirty="0"/>
              <a:t> </a:t>
            </a:r>
            <a:r>
              <a:rPr lang="pt-PT" sz="1400" b="1" dirty="0" err="1"/>
              <a:t>cycle</a:t>
            </a:r>
            <a:endParaRPr lang="pt-PT" sz="1400" b="1" dirty="0"/>
          </a:p>
        </p:txBody>
      </p:sp>
      <p:sp>
        <p:nvSpPr>
          <p:cNvPr id="116751" name="TextBox 19"/>
          <p:cNvSpPr txBox="1">
            <a:spLocks noChangeArrowheads="1"/>
          </p:cNvSpPr>
          <p:nvPr/>
        </p:nvSpPr>
        <p:spPr bwMode="auto">
          <a:xfrm>
            <a:off x="2871110" y="2492376"/>
            <a:ext cx="15317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PT" sz="1400" b="1" dirty="0" err="1"/>
              <a:t>Operating</a:t>
            </a:r>
            <a:r>
              <a:rPr lang="pt-PT" sz="1400" b="1" dirty="0"/>
              <a:t> </a:t>
            </a:r>
            <a:r>
              <a:rPr lang="pt-PT" sz="1400" b="1" dirty="0" err="1"/>
              <a:t>cycle</a:t>
            </a:r>
            <a:endParaRPr lang="pt-PT" sz="1400" b="1" dirty="0"/>
          </a:p>
        </p:txBody>
      </p:sp>
      <p:cxnSp>
        <p:nvCxnSpPr>
          <p:cNvPr id="116752" name="Straight Arrow Connector 20"/>
          <p:cNvCxnSpPr>
            <a:cxnSpLocks noChangeShapeType="1"/>
          </p:cNvCxnSpPr>
          <p:nvPr/>
        </p:nvCxnSpPr>
        <p:spPr bwMode="auto">
          <a:xfrm>
            <a:off x="4283968" y="1990726"/>
            <a:ext cx="324078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116753" name="TextBox 22"/>
          <p:cNvSpPr txBox="1">
            <a:spLocks noChangeArrowheads="1"/>
          </p:cNvSpPr>
          <p:nvPr/>
        </p:nvSpPr>
        <p:spPr bwMode="auto">
          <a:xfrm>
            <a:off x="5319831" y="1968501"/>
            <a:ext cx="15317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PT" sz="1400" b="1" dirty="0" err="1"/>
              <a:t>Cash</a:t>
            </a:r>
            <a:r>
              <a:rPr lang="pt-PT" sz="1400" b="1" dirty="0"/>
              <a:t> </a:t>
            </a:r>
            <a:r>
              <a:rPr lang="pt-PT" sz="1400" b="1" dirty="0" err="1"/>
              <a:t>flow</a:t>
            </a:r>
            <a:r>
              <a:rPr lang="pt-PT" sz="1400" b="1" dirty="0"/>
              <a:t> </a:t>
            </a:r>
            <a:r>
              <a:rPr lang="pt-PT" sz="1400" b="1" dirty="0" err="1"/>
              <a:t>cycle</a:t>
            </a:r>
            <a:endParaRPr lang="pt-PT" sz="1400" b="1" dirty="0"/>
          </a:p>
        </p:txBody>
      </p:sp>
      <p:sp>
        <p:nvSpPr>
          <p:cNvPr id="18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 smtClean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93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Depreciation and amortization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13240" y="6245225"/>
            <a:ext cx="2133600" cy="476250"/>
          </a:xfrm>
        </p:spPr>
        <p:txBody>
          <a:bodyPr/>
          <a:lstStyle/>
          <a:p>
            <a:pPr>
              <a:defRPr/>
            </a:pPr>
            <a:fld id="{0DBBE222-2AC8-4D22-B566-2BA4C86454FE}" type="slidenum">
              <a:rPr lang="pt-PT" smtClean="0"/>
              <a:pPr>
                <a:defRPr/>
              </a:pPr>
              <a:t>21</a:t>
            </a:fld>
            <a:endParaRPr lang="pt-PT"/>
          </a:p>
        </p:txBody>
      </p:sp>
      <p:sp>
        <p:nvSpPr>
          <p:cNvPr id="6" name="TextBox 5"/>
          <p:cNvSpPr txBox="1"/>
          <p:nvPr/>
        </p:nvSpPr>
        <p:spPr>
          <a:xfrm>
            <a:off x="683569" y="1412776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Purchase of a car that will be totally amortized in four years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03648" y="3068960"/>
            <a:ext cx="7488832" cy="0"/>
            <a:chOff x="683568" y="4221088"/>
            <a:chExt cx="7488832" cy="0"/>
          </a:xfrm>
        </p:grpSpPr>
        <p:cxnSp>
          <p:nvCxnSpPr>
            <p:cNvPr id="27" name="Straight Arrow Connector 26"/>
            <p:cNvCxnSpPr/>
            <p:nvPr/>
          </p:nvCxnSpPr>
          <p:spPr bwMode="auto">
            <a:xfrm>
              <a:off x="683568" y="4221088"/>
              <a:ext cx="187220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 bwMode="auto">
            <a:xfrm>
              <a:off x="2555776" y="4221088"/>
              <a:ext cx="187220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427984" y="4221088"/>
              <a:ext cx="187220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6300192" y="4221088"/>
              <a:ext cx="187220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32" name="Straight Arrow Connector 31"/>
          <p:cNvCxnSpPr/>
          <p:nvPr/>
        </p:nvCxnSpPr>
        <p:spPr bwMode="auto">
          <a:xfrm>
            <a:off x="1403648" y="5958572"/>
            <a:ext cx="748883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79512" y="543593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Cash-flow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9512" y="2204864"/>
            <a:ext cx="1070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Balance</a:t>
            </a:r>
          </a:p>
          <a:p>
            <a:r>
              <a:rPr lang="en-US" b="1" dirty="0"/>
              <a:t> sheet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403648" y="4509120"/>
            <a:ext cx="7488832" cy="0"/>
            <a:chOff x="683568" y="4221088"/>
            <a:chExt cx="7488832" cy="0"/>
          </a:xfrm>
        </p:grpSpPr>
        <p:cxnSp>
          <p:nvCxnSpPr>
            <p:cNvPr id="39" name="Straight Arrow Connector 38"/>
            <p:cNvCxnSpPr/>
            <p:nvPr/>
          </p:nvCxnSpPr>
          <p:spPr bwMode="auto">
            <a:xfrm>
              <a:off x="683568" y="4221088"/>
              <a:ext cx="187220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0" name="Straight Arrow Connector 39"/>
            <p:cNvCxnSpPr/>
            <p:nvPr/>
          </p:nvCxnSpPr>
          <p:spPr bwMode="auto">
            <a:xfrm>
              <a:off x="2555776" y="4221088"/>
              <a:ext cx="187220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4427984" y="4221088"/>
              <a:ext cx="187220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Straight Arrow Connector 41"/>
            <p:cNvCxnSpPr/>
            <p:nvPr/>
          </p:nvCxnSpPr>
          <p:spPr bwMode="auto">
            <a:xfrm>
              <a:off x="6300192" y="4221088"/>
              <a:ext cx="187220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3" name="TextBox 42"/>
          <p:cNvSpPr txBox="1"/>
          <p:nvPr/>
        </p:nvSpPr>
        <p:spPr>
          <a:xfrm>
            <a:off x="179512" y="3851756"/>
            <a:ext cx="214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Income statement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43608" y="3284984"/>
            <a:ext cx="89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20.000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644008" y="3284984"/>
            <a:ext cx="89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10.000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71800" y="3284984"/>
            <a:ext cx="89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15.000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88224" y="3284984"/>
            <a:ext cx="76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723452" y="32849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7504" y="2852936"/>
            <a:ext cx="140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Non-current</a:t>
            </a:r>
          </a:p>
          <a:p>
            <a:r>
              <a:rPr lang="en-US" dirty="0"/>
              <a:t>assets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79512" y="4582869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Depreciation/</a:t>
            </a:r>
          </a:p>
          <a:p>
            <a:r>
              <a:rPr lang="en-US" dirty="0"/>
              <a:t>Amortization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331640" y="234888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771800" y="2339588"/>
            <a:ext cx="84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 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644008" y="2339588"/>
            <a:ext cx="84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 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79592" y="2348880"/>
            <a:ext cx="84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 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264929" y="2348880"/>
            <a:ext cx="84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 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01577" y="4787860"/>
            <a:ext cx="76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5.000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673785" y="4787860"/>
            <a:ext cx="76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5.000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545993" y="4797152"/>
            <a:ext cx="76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5.000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460432" y="4797152"/>
            <a:ext cx="76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5.000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43608" y="6165304"/>
            <a:ext cx="103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- 20.000</a:t>
            </a:r>
          </a:p>
        </p:txBody>
      </p:sp>
      <p:sp>
        <p:nvSpPr>
          <p:cNvPr id="61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 smtClean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48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</a:t>
            </a:r>
            <a:r>
              <a:rPr lang="en-US" dirty="0" err="1"/>
              <a:t>flows:perspectives</a:t>
            </a:r>
            <a:endParaRPr lang="en-US" dirty="0"/>
          </a:p>
        </p:txBody>
      </p:sp>
      <p:sp>
        <p:nvSpPr>
          <p:cNvPr id="114691" name="Content Placeholder 30"/>
          <p:cNvSpPr>
            <a:spLocks noGrp="1"/>
          </p:cNvSpPr>
          <p:nvPr>
            <p:ph idx="1"/>
          </p:nvPr>
        </p:nvSpPr>
        <p:spPr>
          <a:xfrm>
            <a:off x="395288" y="1484313"/>
            <a:ext cx="8229600" cy="4525962"/>
          </a:xfrm>
        </p:spPr>
        <p:txBody>
          <a:bodyPr/>
          <a:lstStyle/>
          <a:p>
            <a:endParaRPr lang="pt-PT" b="1" dirty="0"/>
          </a:p>
          <a:p>
            <a:r>
              <a:rPr lang="pt-PT" b="1" dirty="0"/>
              <a:t>Financial: </a:t>
            </a:r>
            <a:r>
              <a:rPr lang="pt-PT" dirty="0" err="1" smtClean="0"/>
              <a:t>revenues</a:t>
            </a:r>
            <a:r>
              <a:rPr lang="pt-PT" dirty="0" smtClean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expenses</a:t>
            </a:r>
            <a:endParaRPr lang="pt-PT" sz="2800" dirty="0"/>
          </a:p>
          <a:p>
            <a:r>
              <a:rPr lang="pt-PT" b="1" dirty="0"/>
              <a:t>Cash </a:t>
            </a:r>
            <a:r>
              <a:rPr lang="pt-PT" b="1" dirty="0" err="1"/>
              <a:t>flow</a:t>
            </a:r>
            <a:r>
              <a:rPr lang="pt-PT" b="1" dirty="0"/>
              <a:t>: </a:t>
            </a:r>
            <a:r>
              <a:rPr lang="pt-PT" dirty="0" err="1" smtClean="0"/>
              <a:t>receipts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payments</a:t>
            </a:r>
            <a:endParaRPr lang="pt-PT" dirty="0"/>
          </a:p>
        </p:txBody>
      </p:sp>
      <p:sp>
        <p:nvSpPr>
          <p:cNvPr id="114692" name="Slide Number Placeholder 3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13296A-EACB-4BEB-8DB3-3BB19718314D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6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 smtClean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767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Cash </a:t>
            </a:r>
            <a:r>
              <a:rPr lang="pt-PT" dirty="0" err="1"/>
              <a:t>flow</a:t>
            </a:r>
            <a:r>
              <a:rPr lang="pt-PT" dirty="0"/>
              <a:t> </a:t>
            </a:r>
            <a:r>
              <a:rPr lang="pt-PT" dirty="0" err="1"/>
              <a:t>statement</a:t>
            </a:r>
            <a:endParaRPr lang="pt-PT" dirty="0"/>
          </a:p>
        </p:txBody>
      </p:sp>
      <p:sp>
        <p:nvSpPr>
          <p:cNvPr id="1177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1800" b="1" dirty="0"/>
              <a:t>Cash </a:t>
            </a:r>
            <a:r>
              <a:rPr lang="pt-PT" sz="1800" b="1" dirty="0" err="1"/>
              <a:t>flow</a:t>
            </a:r>
            <a:r>
              <a:rPr lang="pt-PT" sz="1800" b="1" dirty="0"/>
              <a:t> </a:t>
            </a:r>
            <a:r>
              <a:rPr lang="pt-PT" sz="1800" b="1" dirty="0" err="1" smtClean="0"/>
              <a:t>statement</a:t>
            </a:r>
            <a:r>
              <a:rPr lang="pt-PT" sz="1800" b="1" dirty="0" smtClean="0"/>
              <a:t> </a:t>
            </a:r>
            <a:r>
              <a:rPr lang="pt-PT" sz="1800" b="1" dirty="0"/>
              <a:t>(fluxos de caixa): </a:t>
            </a:r>
            <a:r>
              <a:rPr lang="en-US" sz="1800" dirty="0"/>
              <a:t>statement </a:t>
            </a:r>
            <a:r>
              <a:rPr lang="en-US" sz="1800" dirty="0" smtClean="0"/>
              <a:t>that </a:t>
            </a:r>
            <a:r>
              <a:rPr lang="en-US" sz="1800" dirty="0"/>
              <a:t>presents the detailed historical information about what were the receipts and payments of a company during a specific period of time  - demonstrates the company's ability to generate cash</a:t>
            </a:r>
            <a:r>
              <a:rPr lang="pt-PT" sz="1800" dirty="0">
                <a:sym typeface="Wingdings" pitchFamily="2" charset="2"/>
              </a:rPr>
              <a:t>.</a:t>
            </a:r>
          </a:p>
          <a:p>
            <a:endParaRPr lang="pt-PT" sz="1800" dirty="0">
              <a:sym typeface="Wingdings" pitchFamily="2" charset="2"/>
            </a:endParaRPr>
          </a:p>
          <a:p>
            <a:endParaRPr lang="pt-PT" sz="1800" dirty="0">
              <a:sym typeface="Wingdings" pitchFamily="2" charset="2"/>
            </a:endParaRPr>
          </a:p>
          <a:p>
            <a:endParaRPr lang="pt-PT" sz="1800" dirty="0">
              <a:sym typeface="Wingdings" pitchFamily="2" charset="2"/>
            </a:endParaRPr>
          </a:p>
          <a:p>
            <a:endParaRPr lang="pt-PT" sz="1800" dirty="0">
              <a:sym typeface="Wingdings" pitchFamily="2" charset="2"/>
            </a:endParaRPr>
          </a:p>
          <a:p>
            <a:endParaRPr lang="pt-PT" sz="1800" dirty="0">
              <a:sym typeface="Wingdings" pitchFamily="2" charset="2"/>
            </a:endParaRPr>
          </a:p>
          <a:p>
            <a:r>
              <a:rPr lang="en-US" sz="1800" dirty="0"/>
              <a:t>Statement of cash flows</a:t>
            </a:r>
          </a:p>
          <a:p>
            <a:r>
              <a:rPr lang="en-US" sz="1800" dirty="0"/>
              <a:t>For purposes of the statement of cash flows , cash receipts and payments are classified into three major activities :</a:t>
            </a:r>
          </a:p>
          <a:p>
            <a:pPr lvl="1"/>
            <a:r>
              <a:rPr lang="en-US" sz="1400" dirty="0"/>
              <a:t>Operational activities ;</a:t>
            </a:r>
          </a:p>
          <a:p>
            <a:pPr lvl="1"/>
            <a:r>
              <a:rPr lang="en-US" sz="1400" dirty="0"/>
              <a:t>Investment activities ;</a:t>
            </a:r>
          </a:p>
          <a:p>
            <a:pPr lvl="1"/>
            <a:r>
              <a:rPr lang="en-US" sz="1400" dirty="0"/>
              <a:t>Funding activities</a:t>
            </a:r>
            <a:r>
              <a:rPr lang="pt-PT" sz="1200" dirty="0"/>
              <a:t>.</a:t>
            </a:r>
          </a:p>
          <a:p>
            <a:endParaRPr lang="pt-PT" sz="1800" dirty="0"/>
          </a:p>
          <a:p>
            <a:endParaRPr lang="pt-PT" sz="1800" dirty="0"/>
          </a:p>
          <a:p>
            <a:endParaRPr lang="pt-PT" sz="1800" b="1" dirty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853F66-839A-429F-8460-3D04B94A656F}" type="slidenum">
              <a:rPr lang="en-GB" smtClean="0"/>
              <a:pPr/>
              <a:t>23</a:t>
            </a:fld>
            <a:endParaRPr lang="en-GB"/>
          </a:p>
        </p:txBody>
      </p:sp>
      <p:cxnSp>
        <p:nvCxnSpPr>
          <p:cNvPr id="5" name="Elbow Connector 4"/>
          <p:cNvCxnSpPr/>
          <p:nvPr/>
        </p:nvCxnSpPr>
        <p:spPr>
          <a:xfrm>
            <a:off x="1000126" y="3487738"/>
            <a:ext cx="7143751" cy="1587"/>
          </a:xfrm>
          <a:prstGeom prst="bentConnector3">
            <a:avLst>
              <a:gd name="adj1" fmla="val 50000"/>
            </a:avLst>
          </a:prstGeom>
          <a:ln>
            <a:headEnd type="oval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Left Brace 5"/>
          <p:cNvSpPr/>
          <p:nvPr/>
        </p:nvSpPr>
        <p:spPr>
          <a:xfrm rot="16200000">
            <a:off x="4393408" y="426245"/>
            <a:ext cx="377825" cy="7123112"/>
          </a:xfrm>
          <a:prstGeom prst="leftBrac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 dirty="0"/>
          </a:p>
        </p:txBody>
      </p:sp>
      <p:sp>
        <p:nvSpPr>
          <p:cNvPr id="117767" name="TextBox 6"/>
          <p:cNvSpPr txBox="1">
            <a:spLocks noChangeArrowheads="1"/>
          </p:cNvSpPr>
          <p:nvPr/>
        </p:nvSpPr>
        <p:spPr bwMode="auto">
          <a:xfrm>
            <a:off x="436563" y="3521075"/>
            <a:ext cx="17496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>
                <a:latin typeface="Calibri" pitchFamily="34" charset="0"/>
                <a:cs typeface="Calibri" pitchFamily="34" charset="0"/>
              </a:rPr>
              <a:t>Balance </a:t>
            </a:r>
            <a:r>
              <a:rPr lang="pt-PT" dirty="0" err="1">
                <a:latin typeface="Calibri" pitchFamily="34" charset="0"/>
                <a:cs typeface="Calibri" pitchFamily="34" charset="0"/>
              </a:rPr>
              <a:t>sheet</a:t>
            </a:r>
            <a:r>
              <a:rPr lang="pt-PT" baseline="-25000" dirty="0">
                <a:latin typeface="Calibri" pitchFamily="34" charset="0"/>
                <a:cs typeface="Calibri" pitchFamily="34" charset="0"/>
              </a:rPr>
              <a:t> </a:t>
            </a:r>
            <a:r>
              <a:rPr lang="pt-PT" i="1" baseline="-25000" dirty="0">
                <a:latin typeface="Calibri" pitchFamily="34" charset="0"/>
                <a:cs typeface="Calibri" pitchFamily="34" charset="0"/>
              </a:rPr>
              <a:t>n-1</a:t>
            </a:r>
          </a:p>
        </p:txBody>
      </p:sp>
      <p:sp>
        <p:nvSpPr>
          <p:cNvPr id="117768" name="TextBox 7"/>
          <p:cNvSpPr txBox="1">
            <a:spLocks noChangeArrowheads="1"/>
          </p:cNvSpPr>
          <p:nvPr/>
        </p:nvSpPr>
        <p:spPr bwMode="auto">
          <a:xfrm>
            <a:off x="7308304" y="3521075"/>
            <a:ext cx="16245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>
                <a:latin typeface="Calibri" pitchFamily="34" charset="0"/>
                <a:cs typeface="Calibri" pitchFamily="34" charset="0"/>
              </a:rPr>
              <a:t>Balance </a:t>
            </a:r>
            <a:r>
              <a:rPr lang="pt-PT" dirty="0" err="1">
                <a:latin typeface="Calibri" pitchFamily="34" charset="0"/>
                <a:cs typeface="Calibri" pitchFamily="34" charset="0"/>
              </a:rPr>
              <a:t>sheet</a:t>
            </a:r>
            <a:r>
              <a:rPr lang="pt-PT" baseline="-25000" dirty="0">
                <a:latin typeface="Calibri" pitchFamily="34" charset="0"/>
                <a:cs typeface="Calibri" pitchFamily="34" charset="0"/>
              </a:rPr>
              <a:t> </a:t>
            </a:r>
            <a:r>
              <a:rPr lang="pt-PT" i="1" baseline="-25000" dirty="0">
                <a:latin typeface="Calibri" pitchFamily="34" charset="0"/>
                <a:cs typeface="Calibri" pitchFamily="34" charset="0"/>
              </a:rPr>
              <a:t>n</a:t>
            </a:r>
          </a:p>
        </p:txBody>
      </p:sp>
      <p:sp>
        <p:nvSpPr>
          <p:cNvPr id="117769" name="TextBox 8"/>
          <p:cNvSpPr txBox="1">
            <a:spLocks noChangeArrowheads="1"/>
          </p:cNvSpPr>
          <p:nvPr/>
        </p:nvSpPr>
        <p:spPr bwMode="auto">
          <a:xfrm>
            <a:off x="3533775" y="3119438"/>
            <a:ext cx="15863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 err="1">
                <a:latin typeface="Calibri" pitchFamily="34" charset="0"/>
                <a:cs typeface="Calibri" pitchFamily="34" charset="0"/>
              </a:rPr>
              <a:t>Economic</a:t>
            </a:r>
            <a:r>
              <a:rPr lang="pt-PT" dirty="0">
                <a:latin typeface="Calibri" pitchFamily="34" charset="0"/>
                <a:cs typeface="Calibri" pitchFamily="34" charset="0"/>
              </a:rPr>
              <a:t> </a:t>
            </a:r>
            <a:r>
              <a:rPr lang="pt-PT" dirty="0" err="1">
                <a:latin typeface="Calibri" pitchFamily="34" charset="0"/>
                <a:cs typeface="Calibri" pitchFamily="34" charset="0"/>
              </a:rPr>
              <a:t>year</a:t>
            </a:r>
            <a:endParaRPr lang="pt-PT" i="1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7770" name="TextBox 9"/>
          <p:cNvSpPr txBox="1">
            <a:spLocks noChangeArrowheads="1"/>
          </p:cNvSpPr>
          <p:nvPr/>
        </p:nvSpPr>
        <p:spPr bwMode="auto">
          <a:xfrm>
            <a:off x="3522496" y="4130675"/>
            <a:ext cx="2201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/>
            <a:r>
              <a:rPr lang="pt-PT" dirty="0" err="1">
                <a:latin typeface="Calibri" pitchFamily="34" charset="0"/>
                <a:cs typeface="Calibri" pitchFamily="34" charset="0"/>
              </a:rPr>
              <a:t>Cash</a:t>
            </a:r>
            <a:r>
              <a:rPr lang="pt-PT" dirty="0">
                <a:latin typeface="Calibri" pitchFamily="34" charset="0"/>
                <a:cs typeface="Calibri" pitchFamily="34" charset="0"/>
              </a:rPr>
              <a:t> </a:t>
            </a:r>
            <a:r>
              <a:rPr lang="pt-PT" dirty="0" err="1">
                <a:latin typeface="Calibri" pitchFamily="34" charset="0"/>
                <a:cs typeface="Calibri" pitchFamily="34" charset="0"/>
              </a:rPr>
              <a:t>flow</a:t>
            </a:r>
            <a:r>
              <a:rPr lang="pt-PT" dirty="0">
                <a:latin typeface="Calibri" pitchFamily="34" charset="0"/>
                <a:cs typeface="Calibri" pitchFamily="34" charset="0"/>
              </a:rPr>
              <a:t> </a:t>
            </a:r>
            <a:r>
              <a:rPr lang="pt-PT" dirty="0" err="1">
                <a:latin typeface="Calibri" pitchFamily="34" charset="0"/>
                <a:cs typeface="Calibri" pitchFamily="34" charset="0"/>
              </a:rPr>
              <a:t>statements</a:t>
            </a:r>
            <a:endParaRPr lang="pt-P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 smtClean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26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Cash </a:t>
            </a:r>
            <a:r>
              <a:rPr lang="pt-PT" dirty="0" err="1"/>
              <a:t>flow</a:t>
            </a:r>
            <a:r>
              <a:rPr lang="pt-PT" dirty="0"/>
              <a:t> </a:t>
            </a:r>
            <a:r>
              <a:rPr lang="pt-PT" dirty="0" err="1"/>
              <a:t>statement</a:t>
            </a:r>
            <a:endParaRPr lang="pt-PT" dirty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853F66-839A-429F-8460-3D04B94A656F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12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 smtClean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  <p:graphicFrame>
        <p:nvGraphicFramePr>
          <p:cNvPr id="13" name="Marcador de Posição de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190893"/>
              </p:ext>
            </p:extLst>
          </p:nvPr>
        </p:nvGraphicFramePr>
        <p:xfrm>
          <a:off x="395536" y="1524075"/>
          <a:ext cx="4054393" cy="4104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03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Cash at the beginning of the year </a:t>
                      </a:r>
                      <a:r>
                        <a:rPr lang="pt-PT" sz="1400" b="0" dirty="0" smtClean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pt-P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Cash Flows from operating activities:</a:t>
                      </a:r>
                      <a:endParaRPr lang="pt-PT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lvl="1"/>
                      <a:r>
                        <a:rPr lang="pt-PT" sz="1400" dirty="0" smtClean="0"/>
                        <a:t>Cash </a:t>
                      </a:r>
                      <a:r>
                        <a:rPr lang="pt-PT" sz="1400" dirty="0" err="1" smtClean="0"/>
                        <a:t>Receipts</a:t>
                      </a:r>
                      <a:r>
                        <a:rPr lang="pt-PT" sz="1400" dirty="0" smtClean="0"/>
                        <a:t> (2)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lvl="2"/>
                      <a:r>
                        <a:rPr lang="pt-PT" sz="1400" dirty="0" smtClean="0"/>
                        <a:t>Sales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lvl="2"/>
                      <a:r>
                        <a:rPr lang="pt-PT" sz="1400" dirty="0" err="1" smtClean="0"/>
                        <a:t>Other</a:t>
                      </a:r>
                      <a:r>
                        <a:rPr lang="pt-PT" sz="1400" dirty="0" smtClean="0"/>
                        <a:t> </a:t>
                      </a:r>
                      <a:r>
                        <a:rPr lang="pt-PT" sz="1400" dirty="0" err="1" smtClean="0"/>
                        <a:t>Revenues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lvl="1"/>
                      <a:r>
                        <a:rPr lang="pt-PT" sz="1400" dirty="0" smtClean="0"/>
                        <a:t>Cash </a:t>
                      </a:r>
                      <a:r>
                        <a:rPr lang="pt-PT" sz="1400" dirty="0" err="1" smtClean="0"/>
                        <a:t>Payments</a:t>
                      </a:r>
                      <a:r>
                        <a:rPr lang="pt-PT" sz="1400" dirty="0" smtClean="0"/>
                        <a:t> 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lvl="2"/>
                      <a:r>
                        <a:rPr lang="pt-PT" sz="1400" dirty="0" err="1" smtClean="0"/>
                        <a:t>Raw</a:t>
                      </a:r>
                      <a:r>
                        <a:rPr lang="pt-PT" sz="1400" dirty="0" smtClean="0"/>
                        <a:t> </a:t>
                      </a:r>
                      <a:r>
                        <a:rPr lang="pt-PT" sz="1400" dirty="0" err="1" smtClean="0"/>
                        <a:t>Materials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lvl="2"/>
                      <a:r>
                        <a:rPr lang="pt-PT" sz="1400" dirty="0" err="1" smtClean="0"/>
                        <a:t>Personnel</a:t>
                      </a:r>
                      <a:r>
                        <a:rPr lang="pt-PT" sz="1400" dirty="0" smtClean="0"/>
                        <a:t> 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lvl="2"/>
                      <a:r>
                        <a:rPr lang="pt-PT" sz="1400" dirty="0" err="1" smtClean="0"/>
                        <a:t>Other</a:t>
                      </a:r>
                      <a:r>
                        <a:rPr lang="pt-PT" sz="1400" dirty="0" smtClean="0"/>
                        <a:t> </a:t>
                      </a:r>
                      <a:r>
                        <a:rPr lang="pt-PT" sz="1400" dirty="0" err="1" smtClean="0"/>
                        <a:t>production</a:t>
                      </a:r>
                      <a:r>
                        <a:rPr lang="pt-PT" sz="1400" dirty="0" smtClean="0"/>
                        <a:t> </a:t>
                      </a:r>
                      <a:r>
                        <a:rPr lang="pt-PT" sz="1400" dirty="0" err="1" smtClean="0"/>
                        <a:t>expenses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lvl="2"/>
                      <a:r>
                        <a:rPr lang="pt-PT" sz="1400" dirty="0" err="1" smtClean="0"/>
                        <a:t>Administrative</a:t>
                      </a:r>
                      <a:r>
                        <a:rPr lang="pt-PT" sz="1400" dirty="0" smtClean="0"/>
                        <a:t> </a:t>
                      </a:r>
                      <a:r>
                        <a:rPr lang="pt-PT" sz="1400" dirty="0" err="1" smtClean="0"/>
                        <a:t>expenses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lvl="2"/>
                      <a:r>
                        <a:rPr lang="pt-PT" sz="1400" dirty="0" err="1" smtClean="0"/>
                        <a:t>Commercialization</a:t>
                      </a:r>
                      <a:r>
                        <a:rPr lang="pt-PT" sz="1400" dirty="0" smtClean="0"/>
                        <a:t> </a:t>
                      </a:r>
                      <a:r>
                        <a:rPr lang="pt-PT" sz="1400" dirty="0" err="1" smtClean="0"/>
                        <a:t>expenses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Balance  </a:t>
                      </a:r>
                      <a:r>
                        <a:rPr lang="pt-PT" sz="1400" dirty="0" err="1" smtClean="0"/>
                        <a:t>of</a:t>
                      </a:r>
                      <a:r>
                        <a:rPr lang="pt-PT" sz="1400" dirty="0" smtClean="0"/>
                        <a:t> </a:t>
                      </a:r>
                      <a:r>
                        <a:rPr lang="pt-PT" sz="1400" dirty="0" err="1" smtClean="0"/>
                        <a:t>operating</a:t>
                      </a:r>
                      <a:r>
                        <a:rPr lang="pt-PT" sz="1400" dirty="0" smtClean="0"/>
                        <a:t> </a:t>
                      </a:r>
                      <a:r>
                        <a:rPr lang="pt-PT" sz="1400" dirty="0" err="1" smtClean="0"/>
                        <a:t>activities</a:t>
                      </a:r>
                      <a:r>
                        <a:rPr lang="pt-PT" sz="1400" dirty="0" smtClean="0"/>
                        <a:t> </a:t>
                      </a:r>
                      <a:r>
                        <a:rPr lang="pt-PT" sz="1400" baseline="0" dirty="0" smtClean="0"/>
                        <a:t>(4) = (2)-(3)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4" name="Marcador de Posição de Conteúd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3829486"/>
              </p:ext>
            </p:extLst>
          </p:nvPr>
        </p:nvGraphicFramePr>
        <p:xfrm>
          <a:off x="4714623" y="1479251"/>
          <a:ext cx="4054393" cy="4456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03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Cash flows from Investment and Financing activities: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lvl="1"/>
                      <a:r>
                        <a:rPr lang="pt-PT" sz="1400" dirty="0" smtClean="0"/>
                        <a:t>Cash </a:t>
                      </a:r>
                      <a:r>
                        <a:rPr lang="pt-PT" sz="1400" dirty="0" err="1" smtClean="0"/>
                        <a:t>Receipts</a:t>
                      </a:r>
                      <a:r>
                        <a:rPr lang="pt-PT" sz="1400" baseline="0" dirty="0" smtClean="0"/>
                        <a:t> (5)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lvl="2"/>
                      <a:r>
                        <a:rPr lang="pt-PT" sz="1400" dirty="0" err="1" smtClean="0"/>
                        <a:t>Equity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lvl="2"/>
                      <a:r>
                        <a:rPr lang="pt-PT" sz="1400" dirty="0" err="1" smtClean="0"/>
                        <a:t>Loans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lvl="1"/>
                      <a:r>
                        <a:rPr lang="pt-PT" sz="1400" dirty="0" smtClean="0"/>
                        <a:t>Cash </a:t>
                      </a:r>
                      <a:r>
                        <a:rPr lang="pt-PT" sz="1400" dirty="0" err="1" smtClean="0"/>
                        <a:t>Payments</a:t>
                      </a:r>
                      <a:r>
                        <a:rPr lang="pt-PT" sz="1400" dirty="0" smtClean="0"/>
                        <a:t> (6)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lvl="2"/>
                      <a:r>
                        <a:rPr lang="pt-PT" sz="1400" dirty="0" err="1" smtClean="0"/>
                        <a:t>Loans</a:t>
                      </a:r>
                      <a:r>
                        <a:rPr lang="pt-PT" sz="1400" dirty="0" smtClean="0"/>
                        <a:t> </a:t>
                      </a:r>
                      <a:r>
                        <a:rPr lang="pt-PT" sz="1400" dirty="0" err="1" smtClean="0"/>
                        <a:t>repayments</a:t>
                      </a:r>
                      <a:r>
                        <a:rPr lang="pt-PT" sz="1400" dirty="0" smtClean="0"/>
                        <a:t> 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lvl="2"/>
                      <a:r>
                        <a:rPr lang="pt-PT" sz="1400" dirty="0" err="1" smtClean="0"/>
                        <a:t>Investment</a:t>
                      </a:r>
                      <a:r>
                        <a:rPr lang="pt-PT" sz="1400" dirty="0" smtClean="0"/>
                        <a:t> 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lvl="2"/>
                      <a:r>
                        <a:rPr lang="pt-PT" sz="1400" dirty="0" err="1" smtClean="0"/>
                        <a:t>Interest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lvl="2"/>
                      <a:r>
                        <a:rPr lang="pt-PT" sz="1400" dirty="0" err="1" smtClean="0"/>
                        <a:t>Dividends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Balance  of investment and financing activities </a:t>
                      </a:r>
                      <a:r>
                        <a:rPr lang="pt-PT" sz="1400" baseline="0" dirty="0" smtClean="0"/>
                        <a:t>(7) = (5) – (6)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Balance </a:t>
                      </a:r>
                      <a:r>
                        <a:rPr lang="pt-PT" sz="1400" dirty="0" err="1" smtClean="0"/>
                        <a:t>of</a:t>
                      </a:r>
                      <a:r>
                        <a:rPr lang="pt-PT" sz="1400" dirty="0" smtClean="0"/>
                        <a:t>  </a:t>
                      </a:r>
                      <a:r>
                        <a:rPr lang="pt-PT" sz="1400" dirty="0" err="1" smtClean="0"/>
                        <a:t>Period</a:t>
                      </a:r>
                      <a:r>
                        <a:rPr lang="pt-PT" sz="1400" dirty="0" smtClean="0"/>
                        <a:t> (8)</a:t>
                      </a:r>
                      <a:r>
                        <a:rPr lang="pt-PT" sz="1400" baseline="0" dirty="0" smtClean="0"/>
                        <a:t> = (4) + (7)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Cash at the end of the year </a:t>
                      </a:r>
                      <a:r>
                        <a:rPr lang="pt-PT" sz="1400" dirty="0" smtClean="0"/>
                        <a:t>(9) = (1) + (8)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Seta curvada para cima 14"/>
          <p:cNvSpPr/>
          <p:nvPr/>
        </p:nvSpPr>
        <p:spPr>
          <a:xfrm rot="19955837">
            <a:off x="4025516" y="5421351"/>
            <a:ext cx="848825" cy="50494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65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ixaDeTexto 28"/>
          <p:cNvSpPr txBox="1"/>
          <p:nvPr/>
        </p:nvSpPr>
        <p:spPr>
          <a:xfrm>
            <a:off x="5369627" y="4149081"/>
            <a:ext cx="3190508" cy="12003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rgbClr val="1D1D58"/>
                </a:solidFill>
                <a:latin typeface="+mn-lt"/>
              </a:rPr>
              <a:t>Money received</a:t>
            </a:r>
          </a:p>
          <a:p>
            <a:r>
              <a:rPr lang="en-US" sz="1100" dirty="0">
                <a:solidFill>
                  <a:srgbClr val="1D1D58"/>
                </a:solidFill>
                <a:latin typeface="+mn-lt"/>
              </a:rPr>
              <a:t>  </a:t>
            </a:r>
            <a:r>
              <a:rPr lang="en-US" sz="1100" b="1" u="sng" dirty="0">
                <a:solidFill>
                  <a:srgbClr val="1D1D58"/>
                </a:solidFill>
                <a:latin typeface="+mn-lt"/>
              </a:rPr>
              <a:t>Initial equity</a:t>
            </a:r>
          </a:p>
          <a:p>
            <a:endParaRPr lang="en-US" sz="1100" u="sng" dirty="0">
              <a:solidFill>
                <a:srgbClr val="1D1D58"/>
              </a:solidFill>
              <a:latin typeface="+mn-lt"/>
            </a:endParaRPr>
          </a:p>
          <a:p>
            <a:endParaRPr lang="en-US" sz="1100" u="sng" dirty="0">
              <a:solidFill>
                <a:srgbClr val="1D1D58"/>
              </a:solidFill>
              <a:latin typeface="+mn-lt"/>
            </a:endParaRPr>
          </a:p>
          <a:p>
            <a:endParaRPr lang="en-US" sz="1100" u="sng" dirty="0">
              <a:solidFill>
                <a:srgbClr val="1D1D58"/>
              </a:solidFill>
              <a:latin typeface="+mn-lt"/>
            </a:endParaRPr>
          </a:p>
          <a:p>
            <a:endParaRPr lang="en-US" sz="1100" u="sng" dirty="0">
              <a:solidFill>
                <a:srgbClr val="1D1D58"/>
              </a:solidFill>
              <a:latin typeface="+mn-lt"/>
            </a:endParaRPr>
          </a:p>
          <a:p>
            <a:endParaRPr lang="en-US" sz="1100" u="sng" dirty="0">
              <a:solidFill>
                <a:srgbClr val="1D1D58"/>
              </a:solidFill>
              <a:latin typeface="+mn-lt"/>
            </a:endParaRPr>
          </a:p>
          <a:p>
            <a:endParaRPr lang="en-US" sz="1100" u="sng" dirty="0">
              <a:solidFill>
                <a:srgbClr val="1D1D58"/>
              </a:solidFill>
              <a:latin typeface="+mn-lt"/>
            </a:endParaRPr>
          </a:p>
          <a:p>
            <a:endParaRPr lang="en-US" sz="1100" u="sng" dirty="0">
              <a:solidFill>
                <a:srgbClr val="1D1D58"/>
              </a:solidFill>
              <a:latin typeface="+mn-lt"/>
            </a:endParaRPr>
          </a:p>
          <a:p>
            <a:endParaRPr lang="en-US" sz="1100" u="sng" dirty="0">
              <a:solidFill>
                <a:srgbClr val="1D1D58"/>
              </a:solidFill>
              <a:latin typeface="+mn-lt"/>
            </a:endParaRPr>
          </a:p>
          <a:p>
            <a:r>
              <a:rPr lang="en-US" sz="1100" u="sng" dirty="0">
                <a:solidFill>
                  <a:srgbClr val="1D1D58"/>
                </a:solidFill>
                <a:latin typeface="+mn-lt"/>
              </a:rPr>
              <a:t>BANK DEPOSITS</a:t>
            </a:r>
            <a:r>
              <a:rPr lang="en-US" sz="1100" dirty="0">
                <a:solidFill>
                  <a:srgbClr val="1D1D58"/>
                </a:solidFill>
                <a:latin typeface="+mn-lt"/>
              </a:rPr>
              <a:t>	</a:t>
            </a:r>
          </a:p>
          <a:p>
            <a:r>
              <a:rPr lang="en-US" sz="1100" dirty="0">
                <a:solidFill>
                  <a:srgbClr val="1D1D58"/>
                </a:solidFill>
                <a:latin typeface="+mn-lt"/>
              </a:rPr>
              <a:t>  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99496" y="2492896"/>
            <a:ext cx="1993846" cy="540000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dirty="0">
                <a:solidFill>
                  <a:srgbClr val="1D1D58"/>
                </a:solidFill>
              </a:rPr>
              <a:t>EQUITY</a:t>
            </a:r>
            <a:endParaRPr lang="pt-PT" sz="1000" b="1" dirty="0">
              <a:solidFill>
                <a:srgbClr val="1D1D58"/>
              </a:solidFill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72490" y="2492897"/>
            <a:ext cx="1993846" cy="540000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BANK DEPOSITS</a:t>
            </a:r>
          </a:p>
        </p:txBody>
      </p:sp>
      <p:sp>
        <p:nvSpPr>
          <p:cNvPr id="9" name="Line 12"/>
          <p:cNvSpPr>
            <a:spLocks noChangeAspect="1" noChangeShapeType="1"/>
          </p:cNvSpPr>
          <p:nvPr/>
        </p:nvSpPr>
        <p:spPr bwMode="auto">
          <a:xfrm>
            <a:off x="738960" y="2420888"/>
            <a:ext cx="41210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0" name="Line 13"/>
          <p:cNvSpPr>
            <a:spLocks noChangeAspect="1" noChangeShapeType="1"/>
          </p:cNvSpPr>
          <p:nvPr/>
        </p:nvSpPr>
        <p:spPr bwMode="auto">
          <a:xfrm rot="16200000">
            <a:off x="1455026" y="3698889"/>
            <a:ext cx="255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2" name="CaixaDeTexto 11"/>
          <p:cNvSpPr txBox="1"/>
          <p:nvPr/>
        </p:nvSpPr>
        <p:spPr>
          <a:xfrm>
            <a:off x="1735993" y="2060848"/>
            <a:ext cx="21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Balance </a:t>
            </a:r>
            <a:r>
              <a:rPr lang="pt-PT" sz="1800" b="1" dirty="0" err="1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Sheet</a:t>
            </a:r>
            <a:endParaRPr lang="pt-PT" sz="1800" b="1" dirty="0">
              <a:solidFill>
                <a:srgbClr val="1D1D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 flipH="1">
            <a:off x="1979712" y="6165304"/>
            <a:ext cx="6314548" cy="432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1. Firm is created with 1000€ capital</a:t>
            </a:r>
          </a:p>
        </p:txBody>
      </p:sp>
      <p:sp>
        <p:nvSpPr>
          <p:cNvPr id="20" name="Line 12"/>
          <p:cNvSpPr>
            <a:spLocks noChangeAspect="1" noChangeShapeType="1"/>
          </p:cNvSpPr>
          <p:nvPr/>
        </p:nvSpPr>
        <p:spPr bwMode="auto">
          <a:xfrm>
            <a:off x="5336751" y="21955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21" name="CaixaDeTexto 20"/>
          <p:cNvSpPr txBox="1"/>
          <p:nvPr/>
        </p:nvSpPr>
        <p:spPr>
          <a:xfrm>
            <a:off x="5652120" y="148478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INCOME STATEMENT</a:t>
            </a:r>
          </a:p>
        </p:txBody>
      </p:sp>
      <p:sp>
        <p:nvSpPr>
          <p:cNvPr id="22" name="Line 12"/>
          <p:cNvSpPr>
            <a:spLocks noChangeAspect="1" noChangeShapeType="1"/>
          </p:cNvSpPr>
          <p:nvPr/>
        </p:nvSpPr>
        <p:spPr bwMode="auto">
          <a:xfrm>
            <a:off x="5336751" y="40770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23" name="CaixaDeTexto 22"/>
          <p:cNvSpPr txBox="1"/>
          <p:nvPr/>
        </p:nvSpPr>
        <p:spPr>
          <a:xfrm>
            <a:off x="5508104" y="3717032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CASH-FLOW STATEMENT</a:t>
            </a:r>
          </a:p>
        </p:txBody>
      </p:sp>
      <p:cxnSp>
        <p:nvCxnSpPr>
          <p:cNvPr id="25" name="Conexão recta 24"/>
          <p:cNvCxnSpPr/>
          <p:nvPr/>
        </p:nvCxnSpPr>
        <p:spPr bwMode="auto">
          <a:xfrm>
            <a:off x="6632537" y="2708920"/>
            <a:ext cx="731158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Conexão recta 25"/>
          <p:cNvCxnSpPr/>
          <p:nvPr/>
        </p:nvCxnSpPr>
        <p:spPr bwMode="auto">
          <a:xfrm flipH="1">
            <a:off x="6632537" y="2708920"/>
            <a:ext cx="731158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 Box 33"/>
          <p:cNvSpPr txBox="1">
            <a:spLocks noChangeAspect="1" noChangeArrowheads="1"/>
          </p:cNvSpPr>
          <p:nvPr/>
        </p:nvSpPr>
        <p:spPr bwMode="auto">
          <a:xfrm>
            <a:off x="2051720" y="5085184"/>
            <a:ext cx="1398518" cy="27918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0000" tIns="46800" rIns="90000" bIns="46800" anchorCtr="1">
            <a:sp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EQUILIBRIUM</a:t>
            </a:r>
          </a:p>
        </p:txBody>
      </p:sp>
      <p:sp>
        <p:nvSpPr>
          <p:cNvPr id="31" name="AutoShape 10"/>
          <p:cNvSpPr>
            <a:spLocks noChangeAspect="1" noChangeArrowheads="1"/>
          </p:cNvSpPr>
          <p:nvPr/>
        </p:nvSpPr>
        <p:spPr bwMode="auto">
          <a:xfrm>
            <a:off x="251522" y="6273667"/>
            <a:ext cx="132938" cy="108364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" name="AutoShape 10"/>
          <p:cNvSpPr>
            <a:spLocks noChangeAspect="1" noChangeArrowheads="1"/>
          </p:cNvSpPr>
          <p:nvPr/>
        </p:nvSpPr>
        <p:spPr bwMode="auto">
          <a:xfrm>
            <a:off x="251521" y="6560996"/>
            <a:ext cx="132938" cy="108364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3" name="AutoShape 10"/>
          <p:cNvSpPr>
            <a:spLocks noChangeAspect="1" noChangeArrowheads="1"/>
          </p:cNvSpPr>
          <p:nvPr/>
        </p:nvSpPr>
        <p:spPr bwMode="auto">
          <a:xfrm>
            <a:off x="251521" y="5985635"/>
            <a:ext cx="132938" cy="108364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384458" y="5911388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Assets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Revenues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384458" y="6199420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Equity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384458" y="6487452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Liabilities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costs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35496" y="263691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4788024" y="263691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8532440" y="436510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8532440" y="613510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41" name="Rectangle 1052"/>
          <p:cNvSpPr>
            <a:spLocks noGrp="1" noChangeArrowheads="1"/>
          </p:cNvSpPr>
          <p:nvPr>
            <p:ph type="title"/>
          </p:nvPr>
        </p:nvSpPr>
        <p:spPr>
          <a:xfrm>
            <a:off x="609601" y="266581"/>
            <a:ext cx="8163658" cy="800219"/>
          </a:xfrm>
        </p:spPr>
        <p:txBody>
          <a:bodyPr/>
          <a:lstStyle/>
          <a:p>
            <a:pPr eaLnBrk="1" hangingPunct="1"/>
            <a:r>
              <a:rPr lang="pt-PT" sz="2800" dirty="0"/>
              <a:t>Financial </a:t>
            </a:r>
            <a:r>
              <a:rPr lang="pt-PT" sz="2800" dirty="0" err="1"/>
              <a:t>statements</a:t>
            </a:r>
            <a:endParaRPr lang="pt-PT" sz="2800" dirty="0"/>
          </a:p>
        </p:txBody>
      </p:sp>
      <p:sp>
        <p:nvSpPr>
          <p:cNvPr id="44" name="Rectangle 1050"/>
          <p:cNvSpPr txBox="1">
            <a:spLocks noChangeArrowheads="1"/>
          </p:cNvSpPr>
          <p:nvPr/>
        </p:nvSpPr>
        <p:spPr bwMode="auto">
          <a:xfrm>
            <a:off x="323528" y="1556792"/>
            <a:ext cx="8587154" cy="435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Relationship between financial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BE222-2AC8-4D22-B566-2BA4C86454FE}" type="slidenum">
              <a:rPr lang="pt-PT" smtClean="0"/>
              <a:pPr>
                <a:defRPr/>
              </a:pPr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460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" grpId="0" animBg="1"/>
      <p:bldP spid="6" grpId="0" animBg="1"/>
      <p:bldP spid="37" grpId="0"/>
      <p:bldP spid="38" grpId="0"/>
      <p:bldP spid="39" grpId="0"/>
      <p:bldP spid="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27488" y="2492896"/>
            <a:ext cx="1993846" cy="540000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dirty="0">
                <a:solidFill>
                  <a:srgbClr val="1D1D58"/>
                </a:solidFill>
              </a:rPr>
              <a:t>EQUITY</a:t>
            </a:r>
            <a:endParaRPr lang="pt-PT" sz="1000" b="1" dirty="0">
              <a:solidFill>
                <a:srgbClr val="1D1D58"/>
              </a:solidFill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00482" y="2492897"/>
            <a:ext cx="1993846" cy="1404000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EQUIPMENT AND REAL ESTATE</a:t>
            </a:r>
          </a:p>
        </p:txBody>
      </p:sp>
      <p:sp>
        <p:nvSpPr>
          <p:cNvPr id="9" name="Line 12"/>
          <p:cNvSpPr>
            <a:spLocks noChangeAspect="1" noChangeShapeType="1"/>
          </p:cNvSpPr>
          <p:nvPr/>
        </p:nvSpPr>
        <p:spPr bwMode="auto">
          <a:xfrm>
            <a:off x="666952" y="2420888"/>
            <a:ext cx="41210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0" name="Line 13"/>
          <p:cNvSpPr>
            <a:spLocks noChangeAspect="1" noChangeShapeType="1"/>
          </p:cNvSpPr>
          <p:nvPr/>
        </p:nvSpPr>
        <p:spPr bwMode="auto">
          <a:xfrm rot="16200000">
            <a:off x="1383018" y="3698889"/>
            <a:ext cx="255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 flipH="1">
            <a:off x="1979712" y="6093296"/>
            <a:ext cx="6314548" cy="432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 anchorCtr="0">
            <a:no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2. Initial investment: equipment and real estate acquisition with higher value than the initial equity 5000€, It is paid 4500€ bank loan and 500€ in cash.</a:t>
            </a:r>
          </a:p>
        </p:txBody>
      </p:sp>
      <p:sp>
        <p:nvSpPr>
          <p:cNvPr id="22" name="Line 12"/>
          <p:cNvSpPr>
            <a:spLocks noChangeAspect="1" noChangeShapeType="1"/>
          </p:cNvSpPr>
          <p:nvPr/>
        </p:nvSpPr>
        <p:spPr bwMode="auto">
          <a:xfrm>
            <a:off x="5336751" y="40770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cxnSp>
        <p:nvCxnSpPr>
          <p:cNvPr id="25" name="Conexão recta 24"/>
          <p:cNvCxnSpPr/>
          <p:nvPr/>
        </p:nvCxnSpPr>
        <p:spPr bwMode="auto">
          <a:xfrm>
            <a:off x="6632537" y="2708920"/>
            <a:ext cx="731158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Conexão recta 25"/>
          <p:cNvCxnSpPr/>
          <p:nvPr/>
        </p:nvCxnSpPr>
        <p:spPr bwMode="auto">
          <a:xfrm flipH="1">
            <a:off x="6632537" y="2708920"/>
            <a:ext cx="731158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2727709" y="3105024"/>
            <a:ext cx="1993846" cy="1188072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dirty="0">
                <a:solidFill>
                  <a:schemeClr val="bg1"/>
                </a:solidFill>
              </a:rPr>
              <a:t>DEBT</a:t>
            </a:r>
            <a:endParaRPr lang="pt-PT" sz="1000" b="1" dirty="0">
              <a:solidFill>
                <a:schemeClr val="bg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369627" y="4149081"/>
            <a:ext cx="3190508" cy="12003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rgbClr val="1D1D58"/>
                </a:solidFill>
              </a:rPr>
              <a:t>Money received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</a:t>
            </a:r>
            <a:r>
              <a:rPr lang="en-US" sz="1100" u="sng" dirty="0">
                <a:solidFill>
                  <a:srgbClr val="1D1D58"/>
                </a:solidFill>
              </a:rPr>
              <a:t>Initial equity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</a:t>
            </a:r>
            <a:r>
              <a:rPr lang="en-US" sz="1100" u="sng" dirty="0">
                <a:solidFill>
                  <a:srgbClr val="1D1D58"/>
                </a:solidFill>
              </a:rPr>
              <a:t>Bank debt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</a:t>
            </a:r>
          </a:p>
          <a:p>
            <a:r>
              <a:rPr lang="en-US" sz="1100" dirty="0">
                <a:solidFill>
                  <a:srgbClr val="1D1D58"/>
                </a:solidFill>
              </a:rPr>
              <a:t>Money paid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</a:t>
            </a:r>
            <a:r>
              <a:rPr lang="en-US" sz="1100" u="sng" dirty="0">
                <a:solidFill>
                  <a:srgbClr val="1D1D58"/>
                </a:solidFill>
              </a:rPr>
              <a:t>Equipment and real estate</a:t>
            </a:r>
          </a:p>
          <a:p>
            <a:endParaRPr lang="en-US" sz="1100" u="sng" dirty="0">
              <a:solidFill>
                <a:srgbClr val="1D1D58"/>
              </a:solidFill>
            </a:endParaRPr>
          </a:p>
          <a:p>
            <a:endParaRPr lang="en-US" sz="1100" u="sng" dirty="0">
              <a:solidFill>
                <a:srgbClr val="1D1D58"/>
              </a:solidFill>
            </a:endParaRPr>
          </a:p>
          <a:p>
            <a:endParaRPr lang="en-US" sz="1100" u="sng" dirty="0">
              <a:solidFill>
                <a:srgbClr val="1D1D58"/>
              </a:solidFill>
            </a:endParaRPr>
          </a:p>
          <a:p>
            <a:endParaRPr lang="en-US" sz="1100" u="sng" dirty="0">
              <a:solidFill>
                <a:srgbClr val="1D1D58"/>
              </a:solidFill>
            </a:endParaRPr>
          </a:p>
          <a:p>
            <a:r>
              <a:rPr lang="en-US" sz="1100" u="sng" dirty="0">
                <a:solidFill>
                  <a:srgbClr val="1D1D58"/>
                </a:solidFill>
              </a:rPr>
              <a:t>BANK DEPOSITS</a:t>
            </a:r>
          </a:p>
        </p:txBody>
      </p:sp>
      <p:sp>
        <p:nvSpPr>
          <p:cNvPr id="31" name="AutoShape 8"/>
          <p:cNvSpPr>
            <a:spLocks noChangeArrowheads="1"/>
          </p:cNvSpPr>
          <p:nvPr/>
        </p:nvSpPr>
        <p:spPr bwMode="auto">
          <a:xfrm>
            <a:off x="600482" y="3969120"/>
            <a:ext cx="1993846" cy="323976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BANK DEPOSITS</a:t>
            </a:r>
          </a:p>
        </p:txBody>
      </p:sp>
      <p:sp>
        <p:nvSpPr>
          <p:cNvPr id="32" name="Line 12"/>
          <p:cNvSpPr>
            <a:spLocks noChangeAspect="1" noChangeShapeType="1"/>
          </p:cNvSpPr>
          <p:nvPr/>
        </p:nvSpPr>
        <p:spPr bwMode="auto">
          <a:xfrm>
            <a:off x="5336751" y="21955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37" name="Text Box 33"/>
          <p:cNvSpPr txBox="1">
            <a:spLocks noChangeAspect="1" noChangeArrowheads="1"/>
          </p:cNvSpPr>
          <p:nvPr/>
        </p:nvSpPr>
        <p:spPr bwMode="auto">
          <a:xfrm>
            <a:off x="1907704" y="5085184"/>
            <a:ext cx="1398518" cy="27918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0000" tIns="46800" rIns="90000" bIns="46800" anchorCtr="1">
            <a:sp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EQUILIBRIUM</a:t>
            </a:r>
          </a:p>
        </p:txBody>
      </p:sp>
      <p:sp>
        <p:nvSpPr>
          <p:cNvPr id="38" name="AutoShape 10"/>
          <p:cNvSpPr>
            <a:spLocks noChangeAspect="1" noChangeArrowheads="1"/>
          </p:cNvSpPr>
          <p:nvPr/>
        </p:nvSpPr>
        <p:spPr bwMode="auto">
          <a:xfrm>
            <a:off x="251522" y="6273667"/>
            <a:ext cx="132938" cy="108364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" name="AutoShape 10"/>
          <p:cNvSpPr>
            <a:spLocks noChangeAspect="1" noChangeArrowheads="1"/>
          </p:cNvSpPr>
          <p:nvPr/>
        </p:nvSpPr>
        <p:spPr bwMode="auto">
          <a:xfrm>
            <a:off x="251521" y="6560996"/>
            <a:ext cx="132938" cy="108364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" name="AutoShape 10"/>
          <p:cNvSpPr>
            <a:spLocks noChangeAspect="1" noChangeArrowheads="1"/>
          </p:cNvSpPr>
          <p:nvPr/>
        </p:nvSpPr>
        <p:spPr bwMode="auto">
          <a:xfrm>
            <a:off x="251521" y="5985635"/>
            <a:ext cx="132938" cy="108364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384458" y="5911388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Assets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Revenues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384458" y="6199420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Equity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384458" y="6487452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Liabilities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costs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1663985" y="2060848"/>
            <a:ext cx="21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Balance </a:t>
            </a:r>
            <a:r>
              <a:rPr lang="pt-PT" sz="1800" b="1" dirty="0" err="1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Sheet</a:t>
            </a:r>
            <a:endParaRPr lang="pt-PT" sz="1800" b="1" dirty="0">
              <a:solidFill>
                <a:srgbClr val="1D1D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5652120" y="148478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INCOME STATEMENT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5508104" y="3717032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CASH-FLOW STATEMENT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0" y="306896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5.000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0" y="400506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b="1" dirty="0">
                <a:solidFill>
                  <a:srgbClr val="C00000"/>
                </a:solidFill>
              </a:rPr>
              <a:t>500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4716016" y="263691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4716016" y="364502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4.500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8532440" y="436510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8532440" y="458112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4.500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8532440" y="515719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5.000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8676456" y="613510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500</a:t>
            </a:r>
          </a:p>
        </p:txBody>
      </p:sp>
      <p:sp>
        <p:nvSpPr>
          <p:cNvPr id="35" name="Rectangle 1052"/>
          <p:cNvSpPr>
            <a:spLocks noGrp="1" noChangeArrowheads="1"/>
          </p:cNvSpPr>
          <p:nvPr>
            <p:ph type="title"/>
          </p:nvPr>
        </p:nvSpPr>
        <p:spPr>
          <a:xfrm>
            <a:off x="609601" y="266581"/>
            <a:ext cx="8163658" cy="800219"/>
          </a:xfrm>
        </p:spPr>
        <p:txBody>
          <a:bodyPr/>
          <a:lstStyle/>
          <a:p>
            <a:pPr eaLnBrk="1" hangingPunct="1"/>
            <a:r>
              <a:rPr lang="pt-PT" sz="2800" dirty="0"/>
              <a:t>Financial </a:t>
            </a:r>
            <a:r>
              <a:rPr lang="pt-PT" sz="2800" dirty="0" err="1"/>
              <a:t>statements</a:t>
            </a:r>
            <a:endParaRPr lang="pt-PT" sz="2800" dirty="0"/>
          </a:p>
        </p:txBody>
      </p:sp>
      <p:sp>
        <p:nvSpPr>
          <p:cNvPr id="55" name="Rectangle 1050"/>
          <p:cNvSpPr txBox="1">
            <a:spLocks noChangeArrowheads="1"/>
          </p:cNvSpPr>
          <p:nvPr/>
        </p:nvSpPr>
        <p:spPr bwMode="auto">
          <a:xfrm>
            <a:off x="323528" y="1556792"/>
            <a:ext cx="8587154" cy="435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Relationship between financial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statements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BE222-2AC8-4D22-B566-2BA4C86454FE}" type="slidenum">
              <a:rPr lang="pt-PT" smtClean="0"/>
              <a:pPr>
                <a:defRPr/>
              </a:pPr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95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" grpId="0" animBg="1"/>
      <p:bldP spid="31" grpId="0" animBg="1"/>
      <p:bldP spid="47" grpId="0"/>
      <p:bldP spid="48" grpId="0"/>
      <p:bldP spid="50" grpId="0"/>
      <p:bldP spid="52" grpId="0"/>
      <p:bldP spid="53" grpId="0"/>
      <p:bldP spid="5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99496" y="2492896"/>
            <a:ext cx="1993846" cy="540000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dirty="0">
                <a:solidFill>
                  <a:srgbClr val="1D1D58"/>
                </a:solidFill>
              </a:rPr>
              <a:t>EQUITY</a:t>
            </a:r>
            <a:endParaRPr lang="pt-PT" sz="1000" b="1" dirty="0">
              <a:solidFill>
                <a:srgbClr val="1D1D58"/>
              </a:solidFill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72490" y="2492897"/>
            <a:ext cx="1993846" cy="1404000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EQUIPMENT AND REAL ESTATE</a:t>
            </a:r>
          </a:p>
        </p:txBody>
      </p:sp>
      <p:sp>
        <p:nvSpPr>
          <p:cNvPr id="9" name="Line 12"/>
          <p:cNvSpPr>
            <a:spLocks noChangeAspect="1" noChangeShapeType="1"/>
          </p:cNvSpPr>
          <p:nvPr/>
        </p:nvSpPr>
        <p:spPr bwMode="auto">
          <a:xfrm>
            <a:off x="738960" y="2420888"/>
            <a:ext cx="41210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0" name="Line 13"/>
          <p:cNvSpPr>
            <a:spLocks noChangeAspect="1" noChangeShapeType="1"/>
          </p:cNvSpPr>
          <p:nvPr/>
        </p:nvSpPr>
        <p:spPr bwMode="auto">
          <a:xfrm rot="16200000">
            <a:off x="1455026" y="3698889"/>
            <a:ext cx="255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 flipH="1">
            <a:off x="1907704" y="6165304"/>
            <a:ext cx="6314548" cy="432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3.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Inventories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acquisition with credit from supplier 1000€</a:t>
            </a:r>
          </a:p>
        </p:txBody>
      </p:sp>
      <p:sp>
        <p:nvSpPr>
          <p:cNvPr id="22" name="Line 12"/>
          <p:cNvSpPr>
            <a:spLocks noChangeAspect="1" noChangeShapeType="1"/>
          </p:cNvSpPr>
          <p:nvPr/>
        </p:nvSpPr>
        <p:spPr bwMode="auto">
          <a:xfrm>
            <a:off x="5336751" y="40770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cxnSp>
        <p:nvCxnSpPr>
          <p:cNvPr id="25" name="Conexão recta 24"/>
          <p:cNvCxnSpPr/>
          <p:nvPr/>
        </p:nvCxnSpPr>
        <p:spPr bwMode="auto">
          <a:xfrm>
            <a:off x="6632537" y="2708920"/>
            <a:ext cx="731158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Conexão recta 25"/>
          <p:cNvCxnSpPr/>
          <p:nvPr/>
        </p:nvCxnSpPr>
        <p:spPr bwMode="auto">
          <a:xfrm flipH="1">
            <a:off x="6632537" y="2708920"/>
            <a:ext cx="731158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2799717" y="3105024"/>
            <a:ext cx="1993846" cy="1188072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dirty="0">
                <a:solidFill>
                  <a:schemeClr val="bg1"/>
                </a:solidFill>
              </a:rPr>
              <a:t>DEBT</a:t>
            </a:r>
            <a:endParaRPr lang="pt-PT" sz="1000" b="1" dirty="0">
              <a:solidFill>
                <a:schemeClr val="bg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369627" y="4149081"/>
            <a:ext cx="3190508" cy="12003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rgbClr val="1D1D58"/>
                </a:solidFill>
              </a:rPr>
              <a:t>Money received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Initial equity	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Bank debt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</a:t>
            </a:r>
          </a:p>
          <a:p>
            <a:r>
              <a:rPr lang="en-US" sz="1100" dirty="0">
                <a:solidFill>
                  <a:srgbClr val="1D1D58"/>
                </a:solidFill>
              </a:rPr>
              <a:t>Money paid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Equipment and real estate</a:t>
            </a:r>
          </a:p>
          <a:p>
            <a:endParaRPr lang="en-US" sz="1100" dirty="0">
              <a:solidFill>
                <a:srgbClr val="1D1D58"/>
              </a:solidFill>
            </a:endParaRPr>
          </a:p>
          <a:p>
            <a:endParaRPr lang="en-US" sz="1100" dirty="0">
              <a:solidFill>
                <a:srgbClr val="1D1D58"/>
              </a:solidFill>
            </a:endParaRPr>
          </a:p>
          <a:p>
            <a:endParaRPr lang="en-US" sz="1100" dirty="0">
              <a:solidFill>
                <a:srgbClr val="1D1D58"/>
              </a:solidFill>
            </a:endParaRPr>
          </a:p>
          <a:p>
            <a:endParaRPr lang="en-US" sz="1100" dirty="0">
              <a:solidFill>
                <a:srgbClr val="1D1D58"/>
              </a:solidFill>
            </a:endParaRPr>
          </a:p>
          <a:p>
            <a:r>
              <a:rPr lang="en-US" sz="1100" u="sng" dirty="0">
                <a:solidFill>
                  <a:srgbClr val="1D1D58"/>
                </a:solidFill>
              </a:rPr>
              <a:t>BANK DEPOSITS</a:t>
            </a:r>
            <a:endParaRPr lang="en-US" sz="1100" dirty="0">
              <a:solidFill>
                <a:srgbClr val="1D1D58"/>
              </a:solidFill>
            </a:endParaRPr>
          </a:p>
          <a:p>
            <a:r>
              <a:rPr lang="en-US" sz="1100" dirty="0">
                <a:solidFill>
                  <a:srgbClr val="FF0000"/>
                </a:solidFill>
              </a:rPr>
              <a:t>  </a:t>
            </a:r>
            <a:endParaRPr lang="en-US" sz="1100" dirty="0">
              <a:solidFill>
                <a:srgbClr val="002060"/>
              </a:solidFill>
            </a:endParaRPr>
          </a:p>
        </p:txBody>
      </p:sp>
      <p:sp>
        <p:nvSpPr>
          <p:cNvPr id="31" name="AutoShape 8"/>
          <p:cNvSpPr>
            <a:spLocks noChangeArrowheads="1"/>
          </p:cNvSpPr>
          <p:nvPr/>
        </p:nvSpPr>
        <p:spPr bwMode="auto">
          <a:xfrm>
            <a:off x="672490" y="4509120"/>
            <a:ext cx="1993846" cy="360000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BANK DEPOSITS</a:t>
            </a: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2799496" y="4365104"/>
            <a:ext cx="1993846" cy="504056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b="1" dirty="0">
                <a:solidFill>
                  <a:schemeClr val="bg1"/>
                </a:solidFill>
              </a:rPr>
              <a:t>SUPPLIERS</a:t>
            </a:r>
          </a:p>
        </p:txBody>
      </p:sp>
      <p:sp>
        <p:nvSpPr>
          <p:cNvPr id="28" name="AutoShape 8"/>
          <p:cNvSpPr>
            <a:spLocks noChangeArrowheads="1"/>
          </p:cNvSpPr>
          <p:nvPr/>
        </p:nvSpPr>
        <p:spPr bwMode="auto">
          <a:xfrm>
            <a:off x="672490" y="3969120"/>
            <a:ext cx="1993846" cy="467992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 smtClean="0"/>
              <a:t>INVENTORIES</a:t>
            </a:r>
            <a:endParaRPr lang="pt-PT" sz="1000" dirty="0"/>
          </a:p>
        </p:txBody>
      </p:sp>
      <p:cxnSp>
        <p:nvCxnSpPr>
          <p:cNvPr id="32" name="Conexão recta 31"/>
          <p:cNvCxnSpPr/>
          <p:nvPr/>
        </p:nvCxnSpPr>
        <p:spPr bwMode="auto">
          <a:xfrm>
            <a:off x="6632537" y="4509120"/>
            <a:ext cx="731158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Conexão recta 32"/>
          <p:cNvCxnSpPr/>
          <p:nvPr/>
        </p:nvCxnSpPr>
        <p:spPr bwMode="auto">
          <a:xfrm flipH="1">
            <a:off x="6632537" y="4509120"/>
            <a:ext cx="731158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Line 12"/>
          <p:cNvSpPr>
            <a:spLocks noChangeAspect="1" noChangeShapeType="1"/>
          </p:cNvSpPr>
          <p:nvPr/>
        </p:nvSpPr>
        <p:spPr bwMode="auto">
          <a:xfrm>
            <a:off x="5336751" y="21955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41" name="Text Box 33"/>
          <p:cNvSpPr txBox="1">
            <a:spLocks noChangeAspect="1" noChangeArrowheads="1"/>
          </p:cNvSpPr>
          <p:nvPr/>
        </p:nvSpPr>
        <p:spPr bwMode="auto">
          <a:xfrm>
            <a:off x="1979712" y="5157192"/>
            <a:ext cx="1398518" cy="27918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0000" tIns="46800" rIns="90000" bIns="46800" anchorCtr="1">
            <a:sp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EQUILIBRIUM</a:t>
            </a:r>
          </a:p>
        </p:txBody>
      </p:sp>
      <p:sp>
        <p:nvSpPr>
          <p:cNvPr id="42" name="AutoShape 10"/>
          <p:cNvSpPr>
            <a:spLocks noChangeAspect="1" noChangeArrowheads="1"/>
          </p:cNvSpPr>
          <p:nvPr/>
        </p:nvSpPr>
        <p:spPr bwMode="auto">
          <a:xfrm>
            <a:off x="251522" y="6273667"/>
            <a:ext cx="132938" cy="108364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AutoShape 10"/>
          <p:cNvSpPr>
            <a:spLocks noChangeAspect="1" noChangeArrowheads="1"/>
          </p:cNvSpPr>
          <p:nvPr/>
        </p:nvSpPr>
        <p:spPr bwMode="auto">
          <a:xfrm>
            <a:off x="251521" y="6560996"/>
            <a:ext cx="132938" cy="108364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4" name="AutoShape 10"/>
          <p:cNvSpPr>
            <a:spLocks noChangeAspect="1" noChangeArrowheads="1"/>
          </p:cNvSpPr>
          <p:nvPr/>
        </p:nvSpPr>
        <p:spPr bwMode="auto">
          <a:xfrm>
            <a:off x="251521" y="5985635"/>
            <a:ext cx="132938" cy="108364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384458" y="5911388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Assets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Revenues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384458" y="6199420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Equity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384458" y="6487452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Liabilities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costs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1735993" y="2060848"/>
            <a:ext cx="21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Balance </a:t>
            </a:r>
            <a:r>
              <a:rPr lang="pt-PT" sz="1800" b="1" dirty="0" err="1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Sheet</a:t>
            </a:r>
            <a:endParaRPr lang="pt-PT" sz="1800" b="1" dirty="0">
              <a:solidFill>
                <a:srgbClr val="1D1D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5652120" y="148478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INCOME STATEMENT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5508104" y="3717032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CASH-FLOW STATEMENT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0" y="306896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5.000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0" y="407707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0" y="4550931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b="1" dirty="0">
                <a:solidFill>
                  <a:srgbClr val="C00000"/>
                </a:solidFill>
              </a:rPr>
              <a:t>500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4716016" y="263691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4716016" y="364502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4.500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4716016" y="450912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8532440" y="436510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8532440" y="458112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4.500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8532440" y="515719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5.000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8676456" y="613510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500</a:t>
            </a:r>
          </a:p>
        </p:txBody>
      </p:sp>
      <p:sp>
        <p:nvSpPr>
          <p:cNvPr id="62" name="Rectangle 1052"/>
          <p:cNvSpPr>
            <a:spLocks noGrp="1" noChangeArrowheads="1"/>
          </p:cNvSpPr>
          <p:nvPr>
            <p:ph type="title"/>
          </p:nvPr>
        </p:nvSpPr>
        <p:spPr>
          <a:xfrm>
            <a:off x="609601" y="266581"/>
            <a:ext cx="8163658" cy="800219"/>
          </a:xfrm>
        </p:spPr>
        <p:txBody>
          <a:bodyPr/>
          <a:lstStyle/>
          <a:p>
            <a:pPr eaLnBrk="1" hangingPunct="1"/>
            <a:r>
              <a:rPr lang="pt-PT" sz="2800" dirty="0"/>
              <a:t>Financial </a:t>
            </a:r>
            <a:r>
              <a:rPr lang="pt-PT" sz="2800" dirty="0" err="1"/>
              <a:t>statements</a:t>
            </a:r>
            <a:endParaRPr lang="pt-PT" sz="2800" dirty="0"/>
          </a:p>
        </p:txBody>
      </p:sp>
      <p:sp>
        <p:nvSpPr>
          <p:cNvPr id="63" name="Rectangle 1050"/>
          <p:cNvSpPr txBox="1">
            <a:spLocks noChangeArrowheads="1"/>
          </p:cNvSpPr>
          <p:nvPr/>
        </p:nvSpPr>
        <p:spPr bwMode="auto">
          <a:xfrm>
            <a:off x="317990" y="1591498"/>
            <a:ext cx="8587154" cy="435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Relationship between financial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BE222-2AC8-4D22-B566-2BA4C86454FE}" type="slidenum">
              <a:rPr lang="pt-PT" smtClean="0"/>
              <a:pPr>
                <a:defRPr/>
              </a:pPr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267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7" grpId="0" animBg="1"/>
      <p:bldP spid="28" grpId="0" animBg="1"/>
      <p:bldP spid="52" grpId="0"/>
      <p:bldP spid="53" grpId="0"/>
      <p:bldP spid="56" grpId="0"/>
      <p:bldP spid="6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99496" y="2492896"/>
            <a:ext cx="1993846" cy="288032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rgbClr val="1D1D58"/>
                </a:solidFill>
              </a:rPr>
              <a:t>EQUITY</a:t>
            </a:r>
            <a:r>
              <a:rPr lang="pt-PT" sz="800" b="1" dirty="0">
                <a:solidFill>
                  <a:srgbClr val="1D1D58"/>
                </a:solidFill>
              </a:rPr>
              <a:t> + </a:t>
            </a:r>
            <a:r>
              <a:rPr lang="pt-PT" sz="800" dirty="0">
                <a:solidFill>
                  <a:srgbClr val="1D1D58"/>
                </a:solidFill>
              </a:rPr>
              <a:t>NET INCOME</a:t>
            </a:r>
            <a:endParaRPr lang="pt-PT" sz="800" b="1" dirty="0">
              <a:solidFill>
                <a:srgbClr val="1D1D58"/>
              </a:solidFill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72490" y="2492897"/>
            <a:ext cx="1993846" cy="1404000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EQUIPMENT AND REAL ESTATE</a:t>
            </a:r>
          </a:p>
        </p:txBody>
      </p:sp>
      <p:sp>
        <p:nvSpPr>
          <p:cNvPr id="9" name="Line 12"/>
          <p:cNvSpPr>
            <a:spLocks noChangeAspect="1" noChangeShapeType="1"/>
          </p:cNvSpPr>
          <p:nvPr/>
        </p:nvSpPr>
        <p:spPr bwMode="auto">
          <a:xfrm>
            <a:off x="738960" y="2420888"/>
            <a:ext cx="41210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0" name="Line 13"/>
          <p:cNvSpPr>
            <a:spLocks noChangeAspect="1" noChangeShapeType="1"/>
          </p:cNvSpPr>
          <p:nvPr/>
        </p:nvSpPr>
        <p:spPr bwMode="auto">
          <a:xfrm rot="16200000">
            <a:off x="1455026" y="3698889"/>
            <a:ext cx="255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 flipH="1">
            <a:off x="1835696" y="6165304"/>
            <a:ext cx="6314548" cy="432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 anchorCtr="0">
            <a:normAutofit fontScale="77500" lnSpcReduction="20000"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4. Payment of salaries, electricity, water, insurance and other costs 200+200€ through bank account.</a:t>
            </a:r>
          </a:p>
        </p:txBody>
      </p:sp>
      <p:sp>
        <p:nvSpPr>
          <p:cNvPr id="22" name="Line 12"/>
          <p:cNvSpPr>
            <a:spLocks noChangeAspect="1" noChangeShapeType="1"/>
          </p:cNvSpPr>
          <p:nvPr/>
        </p:nvSpPr>
        <p:spPr bwMode="auto">
          <a:xfrm>
            <a:off x="5336751" y="40770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2799717" y="2889000"/>
            <a:ext cx="1993846" cy="1188072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dirty="0">
                <a:solidFill>
                  <a:schemeClr val="bg1"/>
                </a:solidFill>
              </a:rPr>
              <a:t>DEBT</a:t>
            </a:r>
            <a:endParaRPr lang="pt-PT" sz="1000" b="1" dirty="0">
              <a:solidFill>
                <a:schemeClr val="bg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369627" y="4149081"/>
            <a:ext cx="3190508" cy="12003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rgbClr val="1D1D58"/>
                </a:solidFill>
              </a:rPr>
              <a:t>Money received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Initial equity	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Bank debt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</a:t>
            </a:r>
          </a:p>
          <a:p>
            <a:r>
              <a:rPr lang="en-US" sz="1100" dirty="0">
                <a:solidFill>
                  <a:srgbClr val="1D1D58"/>
                </a:solidFill>
              </a:rPr>
              <a:t>Money paid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Equipment and real estate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u="sng" dirty="0">
                <a:solidFill>
                  <a:srgbClr val="FF0000"/>
                </a:solidFill>
              </a:rPr>
              <a:t> </a:t>
            </a:r>
            <a:r>
              <a:rPr lang="en-US" sz="1100" u="sng" dirty="0">
                <a:solidFill>
                  <a:srgbClr val="002060"/>
                </a:solidFill>
              </a:rPr>
              <a:t>Adm. and general expenses</a:t>
            </a:r>
          </a:p>
          <a:p>
            <a:endParaRPr lang="en-US" sz="1100" dirty="0">
              <a:solidFill>
                <a:srgbClr val="002060"/>
              </a:solidFill>
            </a:endParaRPr>
          </a:p>
          <a:p>
            <a:endParaRPr lang="en-US" sz="1100" dirty="0">
              <a:solidFill>
                <a:srgbClr val="002060"/>
              </a:solidFill>
            </a:endParaRPr>
          </a:p>
          <a:p>
            <a:endParaRPr lang="en-US" sz="1100" dirty="0">
              <a:solidFill>
                <a:srgbClr val="002060"/>
              </a:solidFill>
            </a:endParaRPr>
          </a:p>
          <a:p>
            <a:r>
              <a:rPr lang="en-US" sz="1100" u="sng" dirty="0">
                <a:solidFill>
                  <a:srgbClr val="1D1D58"/>
                </a:solidFill>
              </a:rPr>
              <a:t>BANK DEPOSITS</a:t>
            </a:r>
            <a:endParaRPr lang="en-US" sz="1100" u="sng" dirty="0">
              <a:solidFill>
                <a:srgbClr val="002060"/>
              </a:solidFill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2799496" y="4149080"/>
            <a:ext cx="1993846" cy="504056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b="1" dirty="0">
                <a:solidFill>
                  <a:schemeClr val="bg1"/>
                </a:solidFill>
              </a:rPr>
              <a:t>SUPPLIERS</a:t>
            </a:r>
          </a:p>
        </p:txBody>
      </p:sp>
      <p:sp>
        <p:nvSpPr>
          <p:cNvPr id="28" name="AutoShape 8"/>
          <p:cNvSpPr>
            <a:spLocks noChangeArrowheads="1"/>
          </p:cNvSpPr>
          <p:nvPr/>
        </p:nvSpPr>
        <p:spPr bwMode="auto">
          <a:xfrm>
            <a:off x="672490" y="3969120"/>
            <a:ext cx="1993846" cy="467992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STOCKS</a:t>
            </a: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5436428" y="2888960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chemeClr val="bg1"/>
                </a:solidFill>
              </a:rPr>
              <a:t>LABOUR COSTS</a:t>
            </a:r>
            <a:endParaRPr lang="pt-PT" sz="800" b="1" dirty="0">
              <a:solidFill>
                <a:schemeClr val="bg1"/>
              </a:solidFill>
            </a:endParaRP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5436096" y="2672936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b="1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34" name="AutoShape 8"/>
          <p:cNvSpPr>
            <a:spLocks noChangeArrowheads="1"/>
          </p:cNvSpPr>
          <p:nvPr/>
        </p:nvSpPr>
        <p:spPr bwMode="auto">
          <a:xfrm>
            <a:off x="672490" y="4509120"/>
            <a:ext cx="1993846" cy="144016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BANK DEPOSITS</a:t>
            </a: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auto">
          <a:xfrm>
            <a:off x="5436096" y="3537032"/>
            <a:ext cx="2990769" cy="180000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rgbClr val="002060"/>
                </a:solidFill>
              </a:rPr>
              <a:t>NET INCOME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auto">
          <a:xfrm>
            <a:off x="2799496" y="2492896"/>
            <a:ext cx="1993846" cy="540000"/>
          </a:xfrm>
          <a:prstGeom prst="flowChartAlternateProcess">
            <a:avLst/>
          </a:prstGeom>
          <a:noFill/>
          <a:ln w="22225">
            <a:solidFill>
              <a:schemeClr val="tx1"/>
            </a:solidFill>
            <a:prstDash val="dash"/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endParaRPr lang="pt-PT" sz="1000" b="1" dirty="0">
              <a:solidFill>
                <a:srgbClr val="1D1D58"/>
              </a:solidFill>
            </a:endParaRPr>
          </a:p>
        </p:txBody>
      </p:sp>
      <p:sp>
        <p:nvSpPr>
          <p:cNvPr id="40" name="Line 12"/>
          <p:cNvSpPr>
            <a:spLocks noChangeAspect="1" noChangeShapeType="1"/>
          </p:cNvSpPr>
          <p:nvPr/>
        </p:nvSpPr>
        <p:spPr bwMode="auto">
          <a:xfrm>
            <a:off x="5336751" y="21955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43" name="Text Box 33"/>
          <p:cNvSpPr txBox="1">
            <a:spLocks noChangeAspect="1" noChangeArrowheads="1"/>
          </p:cNvSpPr>
          <p:nvPr/>
        </p:nvSpPr>
        <p:spPr bwMode="auto">
          <a:xfrm>
            <a:off x="1979712" y="5085184"/>
            <a:ext cx="1398518" cy="27918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0000" tIns="46800" rIns="90000" bIns="46800" anchorCtr="1">
            <a:sp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EQUILIBRIUM</a:t>
            </a:r>
          </a:p>
        </p:txBody>
      </p:sp>
      <p:sp>
        <p:nvSpPr>
          <p:cNvPr id="44" name="AutoShape 10"/>
          <p:cNvSpPr>
            <a:spLocks noChangeAspect="1" noChangeArrowheads="1"/>
          </p:cNvSpPr>
          <p:nvPr/>
        </p:nvSpPr>
        <p:spPr bwMode="auto">
          <a:xfrm>
            <a:off x="251522" y="6273667"/>
            <a:ext cx="132938" cy="108364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AutoShape 10"/>
          <p:cNvSpPr>
            <a:spLocks noChangeAspect="1" noChangeArrowheads="1"/>
          </p:cNvSpPr>
          <p:nvPr/>
        </p:nvSpPr>
        <p:spPr bwMode="auto">
          <a:xfrm>
            <a:off x="251521" y="6560996"/>
            <a:ext cx="132938" cy="108364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6" name="AutoShape 10"/>
          <p:cNvSpPr>
            <a:spLocks noChangeAspect="1" noChangeArrowheads="1"/>
          </p:cNvSpPr>
          <p:nvPr/>
        </p:nvSpPr>
        <p:spPr bwMode="auto">
          <a:xfrm>
            <a:off x="251521" y="5985635"/>
            <a:ext cx="132938" cy="108364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384458" y="5911388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Assets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Revenues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384458" y="6199420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Equity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384458" y="6487452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Liabilities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costs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1735993" y="2060848"/>
            <a:ext cx="21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Balance </a:t>
            </a:r>
            <a:r>
              <a:rPr lang="pt-PT" sz="1800" b="1" dirty="0" err="1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Sheet</a:t>
            </a:r>
            <a:endParaRPr lang="pt-PT" sz="1800" b="1" dirty="0">
              <a:solidFill>
                <a:srgbClr val="1D1D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5652120" y="148478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INCOME STATEMENT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508104" y="3717032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CASH-FLOW STATEMENT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0" y="306896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5.000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0" y="407707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35496" y="443711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100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4716016" y="364502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4.500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4716016" y="422108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4716016" y="253470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600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8532440" y="263691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200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8532440" y="2852936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200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8532440" y="350100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(400)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8532440" y="436510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8532440" y="458112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4.500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8532440" y="515719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5.000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8676456" y="5343019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400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8676456" y="613510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100</a:t>
            </a:r>
          </a:p>
        </p:txBody>
      </p:sp>
      <p:sp>
        <p:nvSpPr>
          <p:cNvPr id="68" name="Rectangle 1052"/>
          <p:cNvSpPr>
            <a:spLocks noGrp="1" noChangeArrowheads="1"/>
          </p:cNvSpPr>
          <p:nvPr>
            <p:ph type="title"/>
          </p:nvPr>
        </p:nvSpPr>
        <p:spPr>
          <a:xfrm>
            <a:off x="609601" y="266581"/>
            <a:ext cx="8163658" cy="800219"/>
          </a:xfrm>
        </p:spPr>
        <p:txBody>
          <a:bodyPr/>
          <a:lstStyle/>
          <a:p>
            <a:pPr eaLnBrk="1" hangingPunct="1"/>
            <a:r>
              <a:rPr lang="pt-PT" sz="2800" dirty="0"/>
              <a:t>Financial </a:t>
            </a:r>
            <a:r>
              <a:rPr lang="pt-PT" sz="2800" dirty="0" err="1"/>
              <a:t>statements</a:t>
            </a:r>
            <a:endParaRPr lang="pt-PT" sz="2800" dirty="0"/>
          </a:p>
        </p:txBody>
      </p:sp>
      <p:sp>
        <p:nvSpPr>
          <p:cNvPr id="69" name="Rectangle 1050"/>
          <p:cNvSpPr txBox="1">
            <a:spLocks noChangeArrowheads="1"/>
          </p:cNvSpPr>
          <p:nvPr/>
        </p:nvSpPr>
        <p:spPr bwMode="auto">
          <a:xfrm>
            <a:off x="323528" y="1556792"/>
            <a:ext cx="8587154" cy="435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Relationship between financial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BE222-2AC8-4D22-B566-2BA4C86454FE}" type="slidenum">
              <a:rPr lang="pt-PT" smtClean="0"/>
              <a:pPr>
                <a:defRPr/>
              </a:pPr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156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3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3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55" grpId="0"/>
      <p:bldP spid="58" grpId="0"/>
      <p:bldP spid="59" grpId="0"/>
      <p:bldP spid="60" grpId="0"/>
      <p:bldP spid="61" grpId="0"/>
      <p:bldP spid="65" grpId="0"/>
      <p:bldP spid="6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1050"/>
          <p:cNvSpPr txBox="1">
            <a:spLocks noChangeArrowheads="1"/>
          </p:cNvSpPr>
          <p:nvPr/>
        </p:nvSpPr>
        <p:spPr bwMode="auto">
          <a:xfrm>
            <a:off x="323528" y="1556792"/>
            <a:ext cx="8587154" cy="435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Relationship between financial statements</a:t>
            </a:r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auto">
          <a:xfrm>
            <a:off x="2871725" y="2492896"/>
            <a:ext cx="1993846" cy="288032"/>
          </a:xfrm>
          <a:prstGeom prst="flowChartAlternateProcess">
            <a:avLst/>
          </a:prstGeom>
          <a:noFill/>
          <a:ln w="22225">
            <a:solidFill>
              <a:schemeClr val="tx1"/>
            </a:solidFill>
            <a:prstDash val="dash"/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endParaRPr lang="pt-PT" sz="1000" b="1" dirty="0">
              <a:solidFill>
                <a:srgbClr val="1D1D58"/>
              </a:solidFill>
            </a:endParaRPr>
          </a:p>
        </p:txBody>
      </p:sp>
      <p:sp>
        <p:nvSpPr>
          <p:cNvPr id="31" name="AutoShape 8"/>
          <p:cNvSpPr>
            <a:spLocks noChangeArrowheads="1"/>
          </p:cNvSpPr>
          <p:nvPr/>
        </p:nvSpPr>
        <p:spPr bwMode="auto">
          <a:xfrm>
            <a:off x="744498" y="3969120"/>
            <a:ext cx="1960615" cy="467992"/>
          </a:xfrm>
          <a:prstGeom prst="flowChartAlternateProcess">
            <a:avLst/>
          </a:prstGeom>
          <a:noFill/>
          <a:ln w="22225">
            <a:solidFill>
              <a:schemeClr val="tx1"/>
            </a:solidFill>
            <a:prstDash val="dash"/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b="1" dirty="0" smtClean="0">
                <a:solidFill>
                  <a:srgbClr val="1D1D58"/>
                </a:solidFill>
              </a:rPr>
              <a:t>INVENTORIES</a:t>
            </a:r>
            <a:endParaRPr lang="pt-PT" sz="1000" b="1" dirty="0">
              <a:solidFill>
                <a:srgbClr val="1D1D58"/>
              </a:solidFill>
            </a:endParaRP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871504" y="2492896"/>
            <a:ext cx="1993846" cy="648072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rgbClr val="1D1D58"/>
                </a:solidFill>
              </a:rPr>
              <a:t>EQUITY + NET INCOME</a:t>
            </a:r>
            <a:endParaRPr lang="pt-PT" sz="800" b="1" dirty="0">
              <a:solidFill>
                <a:srgbClr val="1D1D58"/>
              </a:solidFill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744498" y="2492897"/>
            <a:ext cx="1993846" cy="1404000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EQUIPMENT AND REAL ESTATE</a:t>
            </a:r>
          </a:p>
        </p:txBody>
      </p:sp>
      <p:sp>
        <p:nvSpPr>
          <p:cNvPr id="9" name="Line 12"/>
          <p:cNvSpPr>
            <a:spLocks noChangeAspect="1" noChangeShapeType="1"/>
          </p:cNvSpPr>
          <p:nvPr/>
        </p:nvSpPr>
        <p:spPr bwMode="auto">
          <a:xfrm>
            <a:off x="810968" y="2420888"/>
            <a:ext cx="41210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0" name="Line 13"/>
          <p:cNvSpPr>
            <a:spLocks noChangeAspect="1" noChangeShapeType="1"/>
          </p:cNvSpPr>
          <p:nvPr/>
        </p:nvSpPr>
        <p:spPr bwMode="auto">
          <a:xfrm rot="16200000">
            <a:off x="1527034" y="3698889"/>
            <a:ext cx="255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 flipH="1">
            <a:off x="1979712" y="6165304"/>
            <a:ext cx="6314548" cy="432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 anchorCtr="0">
            <a:normAutofit fontScale="77500" lnSpcReduction="20000"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5. The total amount of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inventories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(1000€)  are sold for 2100€. Client does not pay with the sale.</a:t>
            </a:r>
          </a:p>
        </p:txBody>
      </p:sp>
      <p:sp>
        <p:nvSpPr>
          <p:cNvPr id="22" name="Line 12"/>
          <p:cNvSpPr>
            <a:spLocks noChangeAspect="1" noChangeShapeType="1"/>
          </p:cNvSpPr>
          <p:nvPr/>
        </p:nvSpPr>
        <p:spPr bwMode="auto">
          <a:xfrm>
            <a:off x="5336751" y="40770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2871725" y="3177032"/>
            <a:ext cx="1993846" cy="1188072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dirty="0">
                <a:solidFill>
                  <a:schemeClr val="bg1"/>
                </a:solidFill>
              </a:rPr>
              <a:t>DEBT</a:t>
            </a:r>
            <a:endParaRPr lang="pt-PT" sz="1000" b="1" dirty="0">
              <a:solidFill>
                <a:schemeClr val="bg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369627" y="4149081"/>
            <a:ext cx="3190508" cy="12003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rgbClr val="1D1D58"/>
                </a:solidFill>
              </a:rPr>
              <a:t>Money received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Initial equity	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Bank debt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</a:t>
            </a:r>
          </a:p>
          <a:p>
            <a:r>
              <a:rPr lang="en-US" sz="1100" dirty="0">
                <a:solidFill>
                  <a:srgbClr val="1D1D58"/>
                </a:solidFill>
              </a:rPr>
              <a:t>Money paid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Equipment and real estate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</a:t>
            </a:r>
            <a:r>
              <a:rPr lang="en-US" sz="1100" dirty="0">
                <a:solidFill>
                  <a:srgbClr val="002060"/>
                </a:solidFill>
              </a:rPr>
              <a:t>Adm. and general expenses</a:t>
            </a:r>
          </a:p>
          <a:p>
            <a:endParaRPr lang="en-US" sz="1100" dirty="0">
              <a:solidFill>
                <a:srgbClr val="002060"/>
              </a:solidFill>
            </a:endParaRPr>
          </a:p>
          <a:p>
            <a:endParaRPr lang="en-US" sz="1100" dirty="0">
              <a:solidFill>
                <a:srgbClr val="002060"/>
              </a:solidFill>
            </a:endParaRPr>
          </a:p>
          <a:p>
            <a:endParaRPr lang="en-US" sz="1100" dirty="0">
              <a:solidFill>
                <a:srgbClr val="002060"/>
              </a:solidFill>
            </a:endParaRPr>
          </a:p>
          <a:p>
            <a:r>
              <a:rPr lang="en-US" sz="1100" u="sng" dirty="0">
                <a:solidFill>
                  <a:srgbClr val="1D1D58"/>
                </a:solidFill>
              </a:rPr>
              <a:t>BANK DEPOSITS</a:t>
            </a:r>
            <a:endParaRPr lang="en-US" sz="1100" dirty="0">
              <a:solidFill>
                <a:srgbClr val="002060"/>
              </a:solidFill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2871504" y="4437112"/>
            <a:ext cx="1993846" cy="504056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dirty="0">
                <a:solidFill>
                  <a:schemeClr val="bg1"/>
                </a:solidFill>
              </a:rPr>
              <a:t>SUPPLIERS</a:t>
            </a:r>
            <a:endParaRPr lang="pt-PT" sz="1000" b="1" dirty="0">
              <a:solidFill>
                <a:schemeClr val="bg1"/>
              </a:solidFill>
            </a:endParaRPr>
          </a:p>
        </p:txBody>
      </p:sp>
      <p:sp>
        <p:nvSpPr>
          <p:cNvPr id="28" name="AutoShape 8"/>
          <p:cNvSpPr>
            <a:spLocks noChangeArrowheads="1"/>
          </p:cNvSpPr>
          <p:nvPr/>
        </p:nvSpPr>
        <p:spPr bwMode="auto">
          <a:xfrm>
            <a:off x="755576" y="3974101"/>
            <a:ext cx="1993846" cy="756024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CLIENTS</a:t>
            </a: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5436428" y="2888960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chemeClr val="bg1"/>
                </a:solidFill>
              </a:rPr>
              <a:t>LABOUR COSTS</a:t>
            </a:r>
            <a:endParaRPr lang="pt-PT" sz="800" b="1" dirty="0">
              <a:solidFill>
                <a:schemeClr val="bg1"/>
              </a:solidFill>
            </a:endParaRP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5436096" y="2672936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chemeClr val="bg1"/>
                </a:solidFill>
              </a:rPr>
              <a:t>SERVICES</a:t>
            </a:r>
            <a:endParaRPr lang="pt-PT" sz="800" b="1" dirty="0">
              <a:solidFill>
                <a:schemeClr val="bg1"/>
              </a:solidFill>
            </a:endParaRPr>
          </a:p>
        </p:txBody>
      </p:sp>
      <p:sp>
        <p:nvSpPr>
          <p:cNvPr id="34" name="AutoShape 8"/>
          <p:cNvSpPr>
            <a:spLocks noChangeArrowheads="1"/>
          </p:cNvSpPr>
          <p:nvPr/>
        </p:nvSpPr>
        <p:spPr bwMode="auto">
          <a:xfrm>
            <a:off x="744498" y="4797152"/>
            <a:ext cx="1993846" cy="144016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BANK DEPOSITS</a:t>
            </a: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auto">
          <a:xfrm>
            <a:off x="5436096" y="3537032"/>
            <a:ext cx="2990769" cy="180000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rgbClr val="002060"/>
                </a:solidFill>
              </a:rPr>
              <a:t>NET INCOME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37" name="AutoShape 6"/>
          <p:cNvSpPr>
            <a:spLocks noChangeArrowheads="1"/>
          </p:cNvSpPr>
          <p:nvPr/>
        </p:nvSpPr>
        <p:spPr bwMode="auto">
          <a:xfrm>
            <a:off x="5436096" y="2240888"/>
            <a:ext cx="2990769" cy="180000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SALES (REVENUES)</a:t>
            </a:r>
          </a:p>
        </p:txBody>
      </p:sp>
      <p:cxnSp>
        <p:nvCxnSpPr>
          <p:cNvPr id="38" name="Conexão recta 37"/>
          <p:cNvCxnSpPr/>
          <p:nvPr/>
        </p:nvCxnSpPr>
        <p:spPr bwMode="auto">
          <a:xfrm>
            <a:off x="6632537" y="4509120"/>
            <a:ext cx="731158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Conexão recta 38"/>
          <p:cNvCxnSpPr/>
          <p:nvPr/>
        </p:nvCxnSpPr>
        <p:spPr bwMode="auto">
          <a:xfrm flipH="1">
            <a:off x="6632537" y="4509120"/>
            <a:ext cx="731158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Line 12"/>
          <p:cNvSpPr>
            <a:spLocks noChangeAspect="1" noChangeShapeType="1"/>
          </p:cNvSpPr>
          <p:nvPr/>
        </p:nvSpPr>
        <p:spPr bwMode="auto">
          <a:xfrm>
            <a:off x="5336751" y="21955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auto">
          <a:xfrm>
            <a:off x="5436096" y="2456912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chemeClr val="bg1"/>
                </a:solidFill>
              </a:rPr>
              <a:t>COST OF GOODS SOLD</a:t>
            </a:r>
            <a:endParaRPr lang="pt-PT" sz="800" b="1" dirty="0">
              <a:solidFill>
                <a:schemeClr val="bg1"/>
              </a:solidFill>
            </a:endParaRPr>
          </a:p>
        </p:txBody>
      </p:sp>
      <p:sp>
        <p:nvSpPr>
          <p:cNvPr id="48" name="Text Box 33"/>
          <p:cNvSpPr txBox="1">
            <a:spLocks noChangeAspect="1" noChangeArrowheads="1"/>
          </p:cNvSpPr>
          <p:nvPr/>
        </p:nvSpPr>
        <p:spPr bwMode="auto">
          <a:xfrm>
            <a:off x="2051720" y="5085184"/>
            <a:ext cx="1398518" cy="27918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0000" tIns="46800" rIns="90000" bIns="46800" anchorCtr="1">
            <a:sp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EQUILIBRIUM</a:t>
            </a:r>
          </a:p>
        </p:txBody>
      </p:sp>
      <p:sp>
        <p:nvSpPr>
          <p:cNvPr id="49" name="AutoShape 10"/>
          <p:cNvSpPr>
            <a:spLocks noChangeAspect="1" noChangeArrowheads="1"/>
          </p:cNvSpPr>
          <p:nvPr/>
        </p:nvSpPr>
        <p:spPr bwMode="auto">
          <a:xfrm>
            <a:off x="251522" y="6273667"/>
            <a:ext cx="132938" cy="108364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0" name="AutoShape 10"/>
          <p:cNvSpPr>
            <a:spLocks noChangeAspect="1" noChangeArrowheads="1"/>
          </p:cNvSpPr>
          <p:nvPr/>
        </p:nvSpPr>
        <p:spPr bwMode="auto">
          <a:xfrm>
            <a:off x="251521" y="6560996"/>
            <a:ext cx="132938" cy="108364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" name="AutoShape 10"/>
          <p:cNvSpPr>
            <a:spLocks noChangeAspect="1" noChangeArrowheads="1"/>
          </p:cNvSpPr>
          <p:nvPr/>
        </p:nvSpPr>
        <p:spPr bwMode="auto">
          <a:xfrm>
            <a:off x="251521" y="5985635"/>
            <a:ext cx="132938" cy="108364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384458" y="5911388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Assets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Revenues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384458" y="6199420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Equity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384458" y="6487452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Liabilities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costs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1808001" y="2060848"/>
            <a:ext cx="21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Balance </a:t>
            </a:r>
            <a:r>
              <a:rPr lang="pt-PT" sz="1800" b="1" dirty="0" err="1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Sheet</a:t>
            </a:r>
            <a:endParaRPr lang="pt-PT" sz="1800" b="1" dirty="0">
              <a:solidFill>
                <a:srgbClr val="1D1D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5652120" y="148478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INCOME STATEMENT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5508104" y="3717032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CASH-FLOW STATEMENT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0" y="306896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5.000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35496" y="476695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100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35496" y="4190891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2.100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4860032" y="364502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4.500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4860032" y="458112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4860032" y="263691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1.700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8532440" y="436510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8532440" y="458112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4.500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8532440" y="515719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5.000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8676456" y="5343019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400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8532440" y="263691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200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8532440" y="2852936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200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8423920" y="220486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2.100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8423920" y="242088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72" name="CaixaDeTexto 71"/>
          <p:cNvSpPr txBox="1"/>
          <p:nvPr/>
        </p:nvSpPr>
        <p:spPr>
          <a:xfrm>
            <a:off x="8532440" y="350100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700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8676456" y="613510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100</a:t>
            </a:r>
          </a:p>
        </p:txBody>
      </p:sp>
      <p:sp>
        <p:nvSpPr>
          <p:cNvPr id="75" name="Rectangle 1052"/>
          <p:cNvSpPr>
            <a:spLocks noGrp="1" noChangeArrowheads="1"/>
          </p:cNvSpPr>
          <p:nvPr>
            <p:ph type="title"/>
          </p:nvPr>
        </p:nvSpPr>
        <p:spPr>
          <a:xfrm>
            <a:off x="609601" y="266581"/>
            <a:ext cx="8163658" cy="800219"/>
          </a:xfrm>
        </p:spPr>
        <p:txBody>
          <a:bodyPr/>
          <a:lstStyle/>
          <a:p>
            <a:pPr eaLnBrk="1" hangingPunct="1"/>
            <a:r>
              <a:rPr lang="pt-PT" sz="2800" dirty="0"/>
              <a:t>Financial </a:t>
            </a:r>
            <a:r>
              <a:rPr lang="pt-PT" sz="2800" dirty="0" err="1"/>
              <a:t>statements</a:t>
            </a:r>
            <a:endParaRPr lang="pt-PT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BE222-2AC8-4D22-B566-2BA4C86454FE}" type="slidenum">
              <a:rPr lang="pt-PT" smtClean="0"/>
              <a:pPr>
                <a:defRPr/>
              </a:pPr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071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1" grpId="0" animBg="1"/>
      <p:bldP spid="4" grpId="0" animBg="1"/>
      <p:bldP spid="28" grpId="0" animBg="1"/>
      <p:bldP spid="35" grpId="0" animBg="1"/>
      <p:bldP spid="37" grpId="0" animBg="1"/>
      <p:bldP spid="43" grpId="0" animBg="1"/>
      <p:bldP spid="60" grpId="0"/>
      <p:bldP spid="63" grpId="0"/>
      <p:bldP spid="70" grpId="0"/>
      <p:bldP spid="71" grpId="0"/>
      <p:bldP spid="72" grpId="0"/>
      <p:bldP spid="72" grpId="1"/>
      <p:bldP spid="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Account</a:t>
            </a:r>
            <a:r>
              <a:rPr lang="pt-PT" dirty="0"/>
              <a:t> (I)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Account</a:t>
            </a:r>
            <a:r>
              <a:rPr lang="en-US" sz="2400" dirty="0"/>
              <a:t>: set of financial items expressed in units of value.</a:t>
            </a:r>
          </a:p>
          <a:p>
            <a:r>
              <a:rPr lang="en-US" sz="2400" dirty="0"/>
              <a:t>Main features :</a:t>
            </a:r>
          </a:p>
          <a:p>
            <a:pPr lvl="1"/>
            <a:r>
              <a:rPr lang="en-US" sz="1800" b="1" dirty="0"/>
              <a:t>Homogeneity </a:t>
            </a:r>
            <a:r>
              <a:rPr lang="en-US" sz="1800" dirty="0"/>
              <a:t>: must contain only the elements that conform to the common characteristic that defines it ;</a:t>
            </a:r>
          </a:p>
          <a:p>
            <a:pPr lvl="1"/>
            <a:r>
              <a:rPr lang="en-US" sz="1800" b="1" dirty="0"/>
              <a:t>Completeness </a:t>
            </a:r>
            <a:r>
              <a:rPr lang="en-US" sz="1800" dirty="0"/>
              <a:t>: must include all elements who enjoy the common feature set for her</a:t>
            </a:r>
          </a:p>
          <a:p>
            <a:r>
              <a:rPr lang="en-US" sz="2400" dirty="0"/>
              <a:t>Graphical representation :</a:t>
            </a:r>
            <a:endParaRPr lang="pt-PT" sz="2400" b="1" dirty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4962ED-1955-466E-B343-86D077E62FBD}" type="slidenum">
              <a:rPr lang="en-GB" smtClean="0"/>
              <a:pPr/>
              <a:t>3</a:t>
            </a:fld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688817"/>
              </p:ext>
            </p:extLst>
          </p:nvPr>
        </p:nvGraphicFramePr>
        <p:xfrm>
          <a:off x="2928938" y="4643438"/>
          <a:ext cx="2714644" cy="149352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357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313"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debit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Account</a:t>
                      </a:r>
                      <a:r>
                        <a:rPr lang="pt-PT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baseline="0" dirty="0" err="1">
                          <a:solidFill>
                            <a:schemeClr val="tx1"/>
                          </a:solidFill>
                        </a:rPr>
                        <a:t>title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Credit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2">
                <a:tc>
                  <a:txBody>
                    <a:bodyPr/>
                    <a:lstStyle/>
                    <a:p>
                      <a:pPr algn="just"/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2">
                <a:tc>
                  <a:txBody>
                    <a:bodyPr/>
                    <a:lstStyle/>
                    <a:p>
                      <a:pPr algn="just"/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2"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balance =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debit</a:t>
                      </a:r>
                      <a:r>
                        <a:rPr lang="pt-PT" sz="1200" baseline="0" dirty="0">
                          <a:solidFill>
                            <a:schemeClr val="tx1"/>
                          </a:solidFill>
                        </a:rPr>
                        <a:t> balance / </a:t>
                      </a:r>
                      <a:r>
                        <a:rPr lang="pt-PT" sz="1200" baseline="0" dirty="0" err="1">
                          <a:solidFill>
                            <a:schemeClr val="tx1"/>
                          </a:solidFill>
                        </a:rPr>
                        <a:t>Credit</a:t>
                      </a:r>
                      <a:r>
                        <a:rPr lang="pt-PT" sz="1200" baseline="0" dirty="0">
                          <a:solidFill>
                            <a:schemeClr val="tx1"/>
                          </a:solidFill>
                        </a:rPr>
                        <a:t> balance / </a:t>
                      </a:r>
                      <a:r>
                        <a:rPr lang="pt-PT" sz="1200" baseline="0" dirty="0" err="1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/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 smtClean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07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AutoShape 8"/>
          <p:cNvSpPr>
            <a:spLocks noChangeArrowheads="1"/>
          </p:cNvSpPr>
          <p:nvPr/>
        </p:nvSpPr>
        <p:spPr bwMode="auto">
          <a:xfrm>
            <a:off x="600482" y="3969120"/>
            <a:ext cx="1993846" cy="756024"/>
          </a:xfrm>
          <a:prstGeom prst="flowChartAlternateProcess">
            <a:avLst/>
          </a:prstGeom>
          <a:noFill/>
          <a:ln w="28575"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b="1" dirty="0">
                <a:solidFill>
                  <a:schemeClr val="tx1"/>
                </a:solidFill>
              </a:rPr>
              <a:t>CLIENTS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27488" y="2492896"/>
            <a:ext cx="1993846" cy="648072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rgbClr val="1D1D58"/>
                </a:solidFill>
              </a:rPr>
              <a:t>EQUITY + NET INCOME</a:t>
            </a:r>
            <a:endParaRPr lang="pt-PT" sz="800" b="1" dirty="0">
              <a:solidFill>
                <a:srgbClr val="1D1D58"/>
              </a:solidFill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00482" y="2492897"/>
            <a:ext cx="1993846" cy="1404000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EQUIPMENT AND REAL ESTATE</a:t>
            </a:r>
          </a:p>
        </p:txBody>
      </p:sp>
      <p:sp>
        <p:nvSpPr>
          <p:cNvPr id="9" name="Line 12"/>
          <p:cNvSpPr>
            <a:spLocks noChangeAspect="1" noChangeShapeType="1"/>
          </p:cNvSpPr>
          <p:nvPr/>
        </p:nvSpPr>
        <p:spPr bwMode="auto">
          <a:xfrm>
            <a:off x="666952" y="2420888"/>
            <a:ext cx="41210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0" name="Line 13"/>
          <p:cNvSpPr>
            <a:spLocks noChangeAspect="1" noChangeShapeType="1"/>
          </p:cNvSpPr>
          <p:nvPr/>
        </p:nvSpPr>
        <p:spPr bwMode="auto">
          <a:xfrm rot="16200000">
            <a:off x="1383018" y="3698889"/>
            <a:ext cx="255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 flipH="1">
            <a:off x="1907704" y="6165304"/>
            <a:ext cx="6314548" cy="432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6. Payment from client 2100€</a:t>
            </a:r>
          </a:p>
        </p:txBody>
      </p:sp>
      <p:sp>
        <p:nvSpPr>
          <p:cNvPr id="22" name="Line 12"/>
          <p:cNvSpPr>
            <a:spLocks noChangeAspect="1" noChangeShapeType="1"/>
          </p:cNvSpPr>
          <p:nvPr/>
        </p:nvSpPr>
        <p:spPr bwMode="auto">
          <a:xfrm>
            <a:off x="5336751" y="40770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2727709" y="3177032"/>
            <a:ext cx="1993846" cy="1188072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dirty="0">
                <a:solidFill>
                  <a:schemeClr val="bg1"/>
                </a:solidFill>
              </a:rPr>
              <a:t>DEBT</a:t>
            </a:r>
            <a:endParaRPr lang="pt-PT" sz="1000" b="1" dirty="0">
              <a:solidFill>
                <a:schemeClr val="bg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369627" y="4149081"/>
            <a:ext cx="3190508" cy="12003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rgbClr val="1D1D58"/>
                </a:solidFill>
              </a:rPr>
              <a:t>Money received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Initial equity	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Bank debt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</a:t>
            </a:r>
            <a:r>
              <a:rPr lang="en-US" sz="1100" u="sng" dirty="0">
                <a:solidFill>
                  <a:srgbClr val="1D1D58"/>
                </a:solidFill>
              </a:rPr>
              <a:t> Payment from clients</a:t>
            </a:r>
          </a:p>
          <a:p>
            <a:r>
              <a:rPr lang="en-US" sz="1100" dirty="0">
                <a:solidFill>
                  <a:srgbClr val="1D1D58"/>
                </a:solidFill>
              </a:rPr>
              <a:t>Money paid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Equipment and real estate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</a:t>
            </a:r>
            <a:r>
              <a:rPr lang="en-US" sz="1100" dirty="0">
                <a:solidFill>
                  <a:srgbClr val="002060"/>
                </a:solidFill>
              </a:rPr>
              <a:t>Adm. and general expenses</a:t>
            </a:r>
          </a:p>
          <a:p>
            <a:endParaRPr lang="en-US" sz="1100" dirty="0">
              <a:solidFill>
                <a:srgbClr val="002060"/>
              </a:solidFill>
            </a:endParaRPr>
          </a:p>
          <a:p>
            <a:endParaRPr lang="en-US" sz="1100" dirty="0">
              <a:solidFill>
                <a:srgbClr val="002060"/>
              </a:solidFill>
            </a:endParaRPr>
          </a:p>
          <a:p>
            <a:endParaRPr lang="en-US" sz="1100" dirty="0">
              <a:solidFill>
                <a:srgbClr val="002060"/>
              </a:solidFill>
            </a:endParaRPr>
          </a:p>
          <a:p>
            <a:r>
              <a:rPr lang="en-US" sz="1100" u="sng" dirty="0">
                <a:solidFill>
                  <a:srgbClr val="1D1D58"/>
                </a:solidFill>
              </a:rPr>
              <a:t>BANK DEPOSITS</a:t>
            </a:r>
            <a:endParaRPr lang="en-US" sz="1100" dirty="0">
              <a:solidFill>
                <a:srgbClr val="002060"/>
              </a:solidFill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2727488" y="4437112"/>
            <a:ext cx="1993846" cy="504056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dirty="0">
                <a:solidFill>
                  <a:schemeClr val="bg1"/>
                </a:solidFill>
              </a:rPr>
              <a:t>SUPPLIERS</a:t>
            </a:r>
            <a:endParaRPr lang="pt-PT" sz="1000" b="1" dirty="0">
              <a:solidFill>
                <a:schemeClr val="bg1"/>
              </a:solidFill>
            </a:endParaRP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5436428" y="2888960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chemeClr val="bg1"/>
                </a:solidFill>
              </a:rPr>
              <a:t>LABOUR COSTS</a:t>
            </a:r>
            <a:endParaRPr lang="pt-PT" sz="800" b="1" dirty="0">
              <a:solidFill>
                <a:schemeClr val="bg1"/>
              </a:solidFill>
            </a:endParaRP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5436096" y="2672936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chemeClr val="bg1"/>
                </a:solidFill>
              </a:rPr>
              <a:t>SERVICES</a:t>
            </a:r>
            <a:endParaRPr lang="pt-PT" sz="800" b="1" dirty="0">
              <a:solidFill>
                <a:schemeClr val="bg1"/>
              </a:solidFill>
            </a:endParaRPr>
          </a:p>
        </p:txBody>
      </p:sp>
      <p:sp>
        <p:nvSpPr>
          <p:cNvPr id="34" name="AutoShape 8"/>
          <p:cNvSpPr>
            <a:spLocks noChangeArrowheads="1"/>
          </p:cNvSpPr>
          <p:nvPr/>
        </p:nvSpPr>
        <p:spPr bwMode="auto">
          <a:xfrm>
            <a:off x="600482" y="3933056"/>
            <a:ext cx="1993846" cy="1008112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BANK DEPOSITS</a:t>
            </a: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auto">
          <a:xfrm>
            <a:off x="5436096" y="3537032"/>
            <a:ext cx="2990769" cy="180000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rgbClr val="002060"/>
                </a:solidFill>
              </a:rPr>
              <a:t>NET INCOME</a:t>
            </a:r>
            <a:endParaRPr lang="pt-PT" sz="800" b="1" dirty="0">
              <a:solidFill>
                <a:srgbClr val="002060"/>
              </a:solidFill>
            </a:endParaRPr>
          </a:p>
        </p:txBody>
      </p:sp>
      <p:cxnSp>
        <p:nvCxnSpPr>
          <p:cNvPr id="38" name="Conexão recta 37"/>
          <p:cNvCxnSpPr/>
          <p:nvPr/>
        </p:nvCxnSpPr>
        <p:spPr bwMode="auto">
          <a:xfrm>
            <a:off x="6632537" y="2708920"/>
            <a:ext cx="731158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Conexão recta 38"/>
          <p:cNvCxnSpPr/>
          <p:nvPr/>
        </p:nvCxnSpPr>
        <p:spPr bwMode="auto">
          <a:xfrm flipH="1">
            <a:off x="6632537" y="2708920"/>
            <a:ext cx="731158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AutoShape 6"/>
          <p:cNvSpPr>
            <a:spLocks noChangeArrowheads="1"/>
          </p:cNvSpPr>
          <p:nvPr/>
        </p:nvSpPr>
        <p:spPr bwMode="auto">
          <a:xfrm>
            <a:off x="5436096" y="2240888"/>
            <a:ext cx="2990769" cy="180000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SALES (REVENUES)</a:t>
            </a:r>
          </a:p>
        </p:txBody>
      </p:sp>
      <p:sp>
        <p:nvSpPr>
          <p:cNvPr id="40" name="Line 12"/>
          <p:cNvSpPr>
            <a:spLocks noChangeAspect="1" noChangeShapeType="1"/>
          </p:cNvSpPr>
          <p:nvPr/>
        </p:nvSpPr>
        <p:spPr bwMode="auto">
          <a:xfrm>
            <a:off x="5336751" y="21955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auto">
          <a:xfrm>
            <a:off x="5436096" y="2456912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chemeClr val="bg1"/>
                </a:solidFill>
              </a:rPr>
              <a:t>COST OF GOODS SOLD</a:t>
            </a:r>
            <a:endParaRPr lang="pt-PT" sz="800" b="1" dirty="0">
              <a:solidFill>
                <a:schemeClr val="bg1"/>
              </a:solidFill>
            </a:endParaRPr>
          </a:p>
        </p:txBody>
      </p:sp>
      <p:sp>
        <p:nvSpPr>
          <p:cNvPr id="48" name="Text Box 33"/>
          <p:cNvSpPr txBox="1">
            <a:spLocks noChangeAspect="1" noChangeArrowheads="1"/>
          </p:cNvSpPr>
          <p:nvPr/>
        </p:nvSpPr>
        <p:spPr bwMode="auto">
          <a:xfrm>
            <a:off x="1907704" y="5085184"/>
            <a:ext cx="1398518" cy="27918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0000" tIns="46800" rIns="90000" bIns="46800" anchorCtr="1">
            <a:sp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EQUILIBRIUM</a:t>
            </a:r>
          </a:p>
        </p:txBody>
      </p:sp>
      <p:sp>
        <p:nvSpPr>
          <p:cNvPr id="49" name="AutoShape 10"/>
          <p:cNvSpPr>
            <a:spLocks noChangeAspect="1" noChangeArrowheads="1"/>
          </p:cNvSpPr>
          <p:nvPr/>
        </p:nvSpPr>
        <p:spPr bwMode="auto">
          <a:xfrm>
            <a:off x="251522" y="6273667"/>
            <a:ext cx="132938" cy="108364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0" name="AutoShape 10"/>
          <p:cNvSpPr>
            <a:spLocks noChangeAspect="1" noChangeArrowheads="1"/>
          </p:cNvSpPr>
          <p:nvPr/>
        </p:nvSpPr>
        <p:spPr bwMode="auto">
          <a:xfrm>
            <a:off x="251521" y="6560996"/>
            <a:ext cx="132938" cy="108364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" name="AutoShape 10"/>
          <p:cNvSpPr>
            <a:spLocks noChangeAspect="1" noChangeArrowheads="1"/>
          </p:cNvSpPr>
          <p:nvPr/>
        </p:nvSpPr>
        <p:spPr bwMode="auto">
          <a:xfrm>
            <a:off x="251521" y="5985635"/>
            <a:ext cx="132938" cy="108364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384458" y="5911388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Assets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Revenues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384458" y="6199420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Equity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384458" y="6487452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Liabilities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costs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1663985" y="2060848"/>
            <a:ext cx="21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Balance </a:t>
            </a:r>
            <a:r>
              <a:rPr lang="pt-PT" sz="1800" b="1" dirty="0" err="1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Sheet</a:t>
            </a:r>
            <a:endParaRPr lang="pt-PT" sz="1800" b="1" dirty="0">
              <a:solidFill>
                <a:srgbClr val="1D1D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5652120" y="148478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INCOME STATEMENT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5508104" y="3717032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CASH-FLOW STATEMENT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0" y="306896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5.000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35496" y="433490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2.200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4716016" y="364502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4.500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4716016" y="458112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4716016" y="263691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1.700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8532440" y="436510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8532440" y="458112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4.500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8532440" y="515719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5.000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8676456" y="530120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400</a:t>
            </a:r>
          </a:p>
        </p:txBody>
      </p:sp>
      <p:sp>
        <p:nvSpPr>
          <p:cNvPr id="80" name="CaixaDeTexto 79"/>
          <p:cNvSpPr txBox="1"/>
          <p:nvPr/>
        </p:nvSpPr>
        <p:spPr>
          <a:xfrm>
            <a:off x="8532440" y="263691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200</a:t>
            </a:r>
          </a:p>
        </p:txBody>
      </p:sp>
      <p:sp>
        <p:nvSpPr>
          <p:cNvPr id="81" name="CaixaDeTexto 80"/>
          <p:cNvSpPr txBox="1"/>
          <p:nvPr/>
        </p:nvSpPr>
        <p:spPr>
          <a:xfrm>
            <a:off x="8532440" y="2852936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200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8423920" y="220486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2.100</a:t>
            </a:r>
          </a:p>
        </p:txBody>
      </p:sp>
      <p:sp>
        <p:nvSpPr>
          <p:cNvPr id="83" name="CaixaDeTexto 82"/>
          <p:cNvSpPr txBox="1"/>
          <p:nvPr/>
        </p:nvSpPr>
        <p:spPr>
          <a:xfrm>
            <a:off x="8423920" y="242088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8532440" y="350100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700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8532440" y="473352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2.100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8604448" y="613510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2.200</a:t>
            </a:r>
          </a:p>
        </p:txBody>
      </p:sp>
      <p:sp>
        <p:nvSpPr>
          <p:cNvPr id="59" name="Rectangle 1052"/>
          <p:cNvSpPr>
            <a:spLocks noGrp="1" noChangeArrowheads="1"/>
          </p:cNvSpPr>
          <p:nvPr>
            <p:ph type="title"/>
          </p:nvPr>
        </p:nvSpPr>
        <p:spPr>
          <a:xfrm>
            <a:off x="609601" y="266581"/>
            <a:ext cx="8163658" cy="800219"/>
          </a:xfrm>
        </p:spPr>
        <p:txBody>
          <a:bodyPr/>
          <a:lstStyle/>
          <a:p>
            <a:pPr eaLnBrk="1" hangingPunct="1"/>
            <a:r>
              <a:rPr lang="pt-PT" sz="2800" dirty="0"/>
              <a:t>Financial </a:t>
            </a:r>
            <a:r>
              <a:rPr lang="pt-PT" sz="2800" dirty="0" err="1"/>
              <a:t>statements</a:t>
            </a:r>
            <a:endParaRPr lang="pt-PT" sz="2800" dirty="0"/>
          </a:p>
        </p:txBody>
      </p:sp>
      <p:sp>
        <p:nvSpPr>
          <p:cNvPr id="60" name="Rectangle 1050"/>
          <p:cNvSpPr txBox="1">
            <a:spLocks noChangeArrowheads="1"/>
          </p:cNvSpPr>
          <p:nvPr/>
        </p:nvSpPr>
        <p:spPr bwMode="auto">
          <a:xfrm>
            <a:off x="323528" y="1556792"/>
            <a:ext cx="8587154" cy="435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Relationship between financial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BE222-2AC8-4D22-B566-2BA4C86454FE}" type="slidenum">
              <a:rPr lang="pt-PT" smtClean="0"/>
              <a:pPr>
                <a:defRPr/>
              </a:pPr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68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3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3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3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34" grpId="0" animBg="1"/>
      <p:bldP spid="62" grpId="0"/>
      <p:bldP spid="85" grpId="0"/>
      <p:bldP spid="8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2799717" y="2961008"/>
            <a:ext cx="1993846" cy="1188072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dirty="0">
                <a:solidFill>
                  <a:schemeClr val="bg1"/>
                </a:solidFill>
              </a:rPr>
              <a:t>DEBT</a:t>
            </a:r>
            <a:endParaRPr lang="pt-PT" sz="1000" b="1" dirty="0">
              <a:solidFill>
                <a:schemeClr val="bg1"/>
              </a:solidFill>
            </a:endParaRPr>
          </a:p>
        </p:txBody>
      </p:sp>
      <p:sp>
        <p:nvSpPr>
          <p:cNvPr id="44" name="AutoShape 6"/>
          <p:cNvSpPr>
            <a:spLocks noChangeArrowheads="1"/>
          </p:cNvSpPr>
          <p:nvPr/>
        </p:nvSpPr>
        <p:spPr bwMode="auto">
          <a:xfrm>
            <a:off x="2799496" y="2492896"/>
            <a:ext cx="1993846" cy="648072"/>
          </a:xfrm>
          <a:prstGeom prst="flowChartAlternateProcess">
            <a:avLst/>
          </a:prstGeom>
          <a:noFill/>
          <a:ln w="28575">
            <a:solidFill>
              <a:schemeClr val="tx1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endParaRPr lang="pt-PT" sz="1000" b="1" dirty="0">
              <a:solidFill>
                <a:srgbClr val="1D1D58"/>
              </a:solidFill>
            </a:endParaRP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99496" y="2492896"/>
            <a:ext cx="1993846" cy="360040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rgbClr val="1D1D58"/>
                </a:solidFill>
              </a:rPr>
              <a:t>EQUITY + NET INCOME</a:t>
            </a:r>
            <a:endParaRPr lang="pt-PT" sz="800" b="1" dirty="0">
              <a:solidFill>
                <a:srgbClr val="1D1D58"/>
              </a:solidFill>
            </a:endParaRPr>
          </a:p>
        </p:txBody>
      </p:sp>
      <p:sp>
        <p:nvSpPr>
          <p:cNvPr id="9" name="Line 12"/>
          <p:cNvSpPr>
            <a:spLocks noChangeAspect="1" noChangeShapeType="1"/>
          </p:cNvSpPr>
          <p:nvPr/>
        </p:nvSpPr>
        <p:spPr bwMode="auto">
          <a:xfrm>
            <a:off x="738960" y="2420888"/>
            <a:ext cx="41210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0" name="Line 13"/>
          <p:cNvSpPr>
            <a:spLocks noChangeAspect="1" noChangeShapeType="1"/>
          </p:cNvSpPr>
          <p:nvPr/>
        </p:nvSpPr>
        <p:spPr bwMode="auto">
          <a:xfrm rot="16200000">
            <a:off x="1455026" y="3698889"/>
            <a:ext cx="255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 flipH="1">
            <a:off x="1979712" y="6165304"/>
            <a:ext cx="6314548" cy="432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7. Equipment depreciation and amortization 500€</a:t>
            </a:r>
          </a:p>
        </p:txBody>
      </p:sp>
      <p:sp>
        <p:nvSpPr>
          <p:cNvPr id="22" name="Line 12"/>
          <p:cNvSpPr>
            <a:spLocks noChangeAspect="1" noChangeShapeType="1"/>
          </p:cNvSpPr>
          <p:nvPr/>
        </p:nvSpPr>
        <p:spPr bwMode="auto">
          <a:xfrm>
            <a:off x="5336751" y="40770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30" name="CaixaDeTexto 29"/>
          <p:cNvSpPr txBox="1"/>
          <p:nvPr/>
        </p:nvSpPr>
        <p:spPr>
          <a:xfrm>
            <a:off x="5369627" y="4149081"/>
            <a:ext cx="3190508" cy="12003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rgbClr val="1D1D58"/>
                </a:solidFill>
              </a:rPr>
              <a:t>Money received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Initial equity	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Bank debt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Payment from clients</a:t>
            </a:r>
          </a:p>
          <a:p>
            <a:r>
              <a:rPr lang="en-US" sz="1100" dirty="0">
                <a:solidFill>
                  <a:srgbClr val="1D1D58"/>
                </a:solidFill>
              </a:rPr>
              <a:t>Money paid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Equipment and real estate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</a:t>
            </a:r>
            <a:r>
              <a:rPr lang="en-US" sz="1100" dirty="0">
                <a:solidFill>
                  <a:srgbClr val="002060"/>
                </a:solidFill>
              </a:rPr>
              <a:t>Adm. and general expenses</a:t>
            </a:r>
          </a:p>
          <a:p>
            <a:r>
              <a:rPr lang="en-US" sz="1100" dirty="0">
                <a:solidFill>
                  <a:srgbClr val="002060"/>
                </a:solidFill>
              </a:rPr>
              <a:t>  </a:t>
            </a:r>
          </a:p>
          <a:p>
            <a:endParaRPr lang="en-US" sz="1100" dirty="0">
              <a:solidFill>
                <a:srgbClr val="002060"/>
              </a:solidFill>
            </a:endParaRPr>
          </a:p>
          <a:p>
            <a:endParaRPr lang="en-US" sz="1100" dirty="0">
              <a:solidFill>
                <a:srgbClr val="002060"/>
              </a:solidFill>
            </a:endParaRPr>
          </a:p>
          <a:p>
            <a:r>
              <a:rPr lang="en-US" sz="1100" u="sng" dirty="0">
                <a:solidFill>
                  <a:srgbClr val="1D1D58"/>
                </a:solidFill>
              </a:rPr>
              <a:t>BANK DEPOSITS</a:t>
            </a:r>
            <a:endParaRPr lang="en-US" sz="1100" dirty="0">
              <a:solidFill>
                <a:srgbClr val="002060"/>
              </a:solidFill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2799496" y="4221088"/>
            <a:ext cx="1993846" cy="504056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dirty="0">
                <a:solidFill>
                  <a:schemeClr val="bg1"/>
                </a:solidFill>
              </a:rPr>
              <a:t>SUPPLIERS</a:t>
            </a:r>
            <a:endParaRPr lang="pt-PT" sz="1000" b="1" dirty="0">
              <a:solidFill>
                <a:schemeClr val="bg1"/>
              </a:solidFill>
            </a:endParaRP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5436428" y="2888960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chemeClr val="bg1"/>
                </a:solidFill>
              </a:rPr>
              <a:t>LABOUR COSTS</a:t>
            </a:r>
            <a:endParaRPr lang="pt-PT" sz="800" b="1" dirty="0">
              <a:solidFill>
                <a:schemeClr val="bg1"/>
              </a:solidFill>
            </a:endParaRP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5436096" y="2672936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chemeClr val="bg1"/>
                </a:solidFill>
              </a:rPr>
              <a:t>SERVICES</a:t>
            </a:r>
            <a:endParaRPr lang="pt-PT" sz="800" b="1" dirty="0">
              <a:solidFill>
                <a:schemeClr val="bg1"/>
              </a:solidFill>
            </a:endParaRPr>
          </a:p>
        </p:txBody>
      </p:sp>
      <p:sp>
        <p:nvSpPr>
          <p:cNvPr id="34" name="AutoShape 8"/>
          <p:cNvSpPr>
            <a:spLocks noChangeArrowheads="1"/>
          </p:cNvSpPr>
          <p:nvPr/>
        </p:nvSpPr>
        <p:spPr bwMode="auto">
          <a:xfrm>
            <a:off x="672490" y="3717032"/>
            <a:ext cx="1993846" cy="1008112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BANK DEPOSITS</a:t>
            </a: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auto">
          <a:xfrm>
            <a:off x="5436096" y="3537032"/>
            <a:ext cx="2990769" cy="180000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rgbClr val="002060"/>
                </a:solidFill>
              </a:rPr>
              <a:t>NET INCOME</a:t>
            </a:r>
            <a:endParaRPr lang="pt-PT" sz="800" b="1" dirty="0">
              <a:solidFill>
                <a:srgbClr val="002060"/>
              </a:solidFill>
            </a:endParaRPr>
          </a:p>
        </p:txBody>
      </p:sp>
      <p:cxnSp>
        <p:nvCxnSpPr>
          <p:cNvPr id="38" name="Conexão recta 37"/>
          <p:cNvCxnSpPr/>
          <p:nvPr/>
        </p:nvCxnSpPr>
        <p:spPr bwMode="auto">
          <a:xfrm>
            <a:off x="6632537" y="4365104"/>
            <a:ext cx="731158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Conexão recta 38"/>
          <p:cNvCxnSpPr/>
          <p:nvPr/>
        </p:nvCxnSpPr>
        <p:spPr bwMode="auto">
          <a:xfrm flipH="1">
            <a:off x="6632537" y="4365104"/>
            <a:ext cx="731158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AutoShape 8"/>
          <p:cNvSpPr>
            <a:spLocks noChangeArrowheads="1"/>
          </p:cNvSpPr>
          <p:nvPr/>
        </p:nvSpPr>
        <p:spPr bwMode="auto">
          <a:xfrm>
            <a:off x="672490" y="2492896"/>
            <a:ext cx="1993846" cy="1404000"/>
          </a:xfrm>
          <a:prstGeom prst="flowChartAlternateProcess">
            <a:avLst/>
          </a:prstGeom>
          <a:noFill/>
          <a:ln w="28575">
            <a:solidFill>
              <a:schemeClr val="tx1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b="1" dirty="0">
                <a:solidFill>
                  <a:srgbClr val="002060"/>
                </a:solidFill>
              </a:rPr>
              <a:t>EQUIPMENT AND REAL ESTATE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83568" y="2492897"/>
            <a:ext cx="1993846" cy="1152127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EQUIPMENT AND REAL ESTATE</a:t>
            </a:r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auto">
          <a:xfrm>
            <a:off x="5436096" y="3104984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chemeClr val="bg1"/>
                </a:solidFill>
              </a:rPr>
              <a:t>AMORTIZATIONS AND DEPRECIATIONS</a:t>
            </a:r>
            <a:endParaRPr lang="pt-PT" sz="800" b="1" dirty="0">
              <a:solidFill>
                <a:schemeClr val="bg1"/>
              </a:solidFill>
            </a:endParaRPr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auto">
          <a:xfrm>
            <a:off x="5436096" y="2240888"/>
            <a:ext cx="2990769" cy="180000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SALES (REVENUES)</a:t>
            </a:r>
          </a:p>
        </p:txBody>
      </p:sp>
      <p:sp>
        <p:nvSpPr>
          <p:cNvPr id="41" name="Line 12"/>
          <p:cNvSpPr>
            <a:spLocks noChangeAspect="1" noChangeShapeType="1"/>
          </p:cNvSpPr>
          <p:nvPr/>
        </p:nvSpPr>
        <p:spPr bwMode="auto">
          <a:xfrm>
            <a:off x="5336751" y="21955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auto">
          <a:xfrm>
            <a:off x="5436096" y="2456912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chemeClr val="bg1"/>
                </a:solidFill>
              </a:rPr>
              <a:t>COST OF GOODS SOLD</a:t>
            </a:r>
            <a:endParaRPr lang="pt-PT" sz="800" b="1" dirty="0">
              <a:solidFill>
                <a:schemeClr val="bg1"/>
              </a:solidFill>
            </a:endParaRPr>
          </a:p>
        </p:txBody>
      </p:sp>
      <p:sp>
        <p:nvSpPr>
          <p:cNvPr id="48" name="Text Box 33"/>
          <p:cNvSpPr txBox="1">
            <a:spLocks noChangeAspect="1" noChangeArrowheads="1"/>
          </p:cNvSpPr>
          <p:nvPr/>
        </p:nvSpPr>
        <p:spPr bwMode="auto">
          <a:xfrm>
            <a:off x="1979712" y="5085184"/>
            <a:ext cx="1398518" cy="27918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0000" tIns="46800" rIns="90000" bIns="46800" anchorCtr="1">
            <a:sp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EQUILIBRIUM</a:t>
            </a:r>
          </a:p>
        </p:txBody>
      </p:sp>
      <p:sp>
        <p:nvSpPr>
          <p:cNvPr id="49" name="AutoShape 10"/>
          <p:cNvSpPr>
            <a:spLocks noChangeAspect="1" noChangeArrowheads="1"/>
          </p:cNvSpPr>
          <p:nvPr/>
        </p:nvSpPr>
        <p:spPr bwMode="auto">
          <a:xfrm>
            <a:off x="251522" y="6273667"/>
            <a:ext cx="132938" cy="108364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0" name="AutoShape 10"/>
          <p:cNvSpPr>
            <a:spLocks noChangeAspect="1" noChangeArrowheads="1"/>
          </p:cNvSpPr>
          <p:nvPr/>
        </p:nvSpPr>
        <p:spPr bwMode="auto">
          <a:xfrm>
            <a:off x="251521" y="6560996"/>
            <a:ext cx="132938" cy="108364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" name="AutoShape 10"/>
          <p:cNvSpPr>
            <a:spLocks noChangeAspect="1" noChangeArrowheads="1"/>
          </p:cNvSpPr>
          <p:nvPr/>
        </p:nvSpPr>
        <p:spPr bwMode="auto">
          <a:xfrm>
            <a:off x="251521" y="5985635"/>
            <a:ext cx="132938" cy="108364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384458" y="5911388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Assets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Revenues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384458" y="6199420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Equity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384458" y="6487452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Liabilities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costs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1735993" y="2060848"/>
            <a:ext cx="21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Balance </a:t>
            </a:r>
            <a:r>
              <a:rPr lang="pt-PT" sz="1800" b="1" dirty="0" err="1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Sheet</a:t>
            </a:r>
            <a:endParaRPr lang="pt-PT" sz="1800" b="1" dirty="0">
              <a:solidFill>
                <a:srgbClr val="1D1D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5652120" y="148478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INCOME STATEMENT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5508104" y="3717032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CASH-FLOW STATEMENT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0" y="306896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4.500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35496" y="433490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2.200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4788024" y="364502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4.500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4788024" y="436510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4788024" y="263691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1.200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8532440" y="436510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8532440" y="458112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4.500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8532440" y="515719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5.000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8532440" y="263691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200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8532440" y="2852936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200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8423920" y="220486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2.100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8423920" y="242088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8532440" y="350100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200</a:t>
            </a:r>
          </a:p>
        </p:txBody>
      </p:sp>
      <p:sp>
        <p:nvSpPr>
          <p:cNvPr id="72" name="CaixaDeTexto 71"/>
          <p:cNvSpPr txBox="1"/>
          <p:nvPr/>
        </p:nvSpPr>
        <p:spPr>
          <a:xfrm>
            <a:off x="8532440" y="473352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2.100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8532440" y="306896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500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8604448" y="613510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2.200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8676456" y="530120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400</a:t>
            </a:r>
          </a:p>
        </p:txBody>
      </p:sp>
      <p:sp>
        <p:nvSpPr>
          <p:cNvPr id="77" name="Rectangle 1052"/>
          <p:cNvSpPr>
            <a:spLocks noGrp="1" noChangeArrowheads="1"/>
          </p:cNvSpPr>
          <p:nvPr>
            <p:ph type="title"/>
          </p:nvPr>
        </p:nvSpPr>
        <p:spPr>
          <a:xfrm>
            <a:off x="609601" y="266581"/>
            <a:ext cx="8163658" cy="800219"/>
          </a:xfrm>
        </p:spPr>
        <p:txBody>
          <a:bodyPr/>
          <a:lstStyle/>
          <a:p>
            <a:pPr eaLnBrk="1" hangingPunct="1"/>
            <a:r>
              <a:rPr lang="pt-PT" sz="2800" dirty="0"/>
              <a:t>Financial </a:t>
            </a:r>
            <a:r>
              <a:rPr lang="pt-PT" sz="2800" dirty="0" err="1"/>
              <a:t>statements</a:t>
            </a:r>
            <a:endParaRPr lang="pt-PT" sz="2800" dirty="0"/>
          </a:p>
        </p:txBody>
      </p:sp>
      <p:sp>
        <p:nvSpPr>
          <p:cNvPr id="78" name="Rectangle 1050"/>
          <p:cNvSpPr txBox="1">
            <a:spLocks noChangeArrowheads="1"/>
          </p:cNvSpPr>
          <p:nvPr/>
        </p:nvSpPr>
        <p:spPr bwMode="auto">
          <a:xfrm>
            <a:off x="323528" y="1556792"/>
            <a:ext cx="8587154" cy="435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Relationship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between financial statements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BE222-2AC8-4D22-B566-2BA4C86454FE}" type="slidenum">
              <a:rPr lang="pt-PT" smtClean="0"/>
              <a:pPr>
                <a:defRPr/>
              </a:pPr>
              <a:t>31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418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" grpId="0" animBg="1"/>
      <p:bldP spid="35" grpId="0" animBg="1"/>
      <p:bldP spid="31" grpId="0" animBg="1"/>
      <p:bldP spid="6" grpId="0" animBg="1"/>
      <p:bldP spid="36" grpId="0" animBg="1"/>
      <p:bldP spid="59" grpId="0"/>
      <p:bldP spid="63" grpId="0"/>
      <p:bldP spid="71" grpId="0"/>
      <p:bldP spid="73" grpId="0"/>
      <p:bldP spid="7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2799496" y="4221088"/>
            <a:ext cx="1993846" cy="504056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dirty="0">
                <a:solidFill>
                  <a:schemeClr val="bg1"/>
                </a:solidFill>
              </a:rPr>
              <a:t>SUPPLIERS</a:t>
            </a:r>
            <a:endParaRPr lang="pt-PT" sz="1000" b="1" dirty="0">
              <a:solidFill>
                <a:schemeClr val="bg1"/>
              </a:solidFill>
            </a:endParaRPr>
          </a:p>
        </p:txBody>
      </p:sp>
      <p:sp>
        <p:nvSpPr>
          <p:cNvPr id="46" name="AutoShape 6"/>
          <p:cNvSpPr>
            <a:spLocks noChangeArrowheads="1"/>
          </p:cNvSpPr>
          <p:nvPr/>
        </p:nvSpPr>
        <p:spPr bwMode="auto">
          <a:xfrm>
            <a:off x="2799717" y="2961008"/>
            <a:ext cx="1993846" cy="1188072"/>
          </a:xfrm>
          <a:prstGeom prst="flowChartAlternateProcess">
            <a:avLst/>
          </a:prstGeom>
          <a:noFill/>
          <a:ln w="28575">
            <a:solidFill>
              <a:schemeClr val="tx1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b="1" dirty="0">
                <a:solidFill>
                  <a:schemeClr val="tx1"/>
                </a:solidFill>
              </a:rPr>
              <a:t>DEBT</a:t>
            </a:r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auto">
          <a:xfrm>
            <a:off x="2799496" y="2492896"/>
            <a:ext cx="1993846" cy="360040"/>
          </a:xfrm>
          <a:prstGeom prst="flowChartAlternateProcess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endParaRPr lang="pt-PT" sz="1000" b="1" dirty="0">
              <a:solidFill>
                <a:srgbClr val="1D1D58"/>
              </a:solidFill>
            </a:endParaRP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99496" y="2492896"/>
            <a:ext cx="1993846" cy="216024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rgbClr val="1D1D58"/>
                </a:solidFill>
              </a:rPr>
              <a:t>EQUITY + NET INCOME</a:t>
            </a:r>
            <a:endParaRPr lang="pt-PT" sz="800" b="1" dirty="0">
              <a:solidFill>
                <a:srgbClr val="1D1D58"/>
              </a:solidFill>
            </a:endParaRPr>
          </a:p>
        </p:txBody>
      </p:sp>
      <p:sp>
        <p:nvSpPr>
          <p:cNvPr id="9" name="Line 12"/>
          <p:cNvSpPr>
            <a:spLocks noChangeAspect="1" noChangeShapeType="1"/>
          </p:cNvSpPr>
          <p:nvPr/>
        </p:nvSpPr>
        <p:spPr bwMode="auto">
          <a:xfrm>
            <a:off x="738960" y="2420888"/>
            <a:ext cx="41210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0" name="Line 13"/>
          <p:cNvSpPr>
            <a:spLocks noChangeAspect="1" noChangeShapeType="1"/>
          </p:cNvSpPr>
          <p:nvPr/>
        </p:nvSpPr>
        <p:spPr bwMode="auto">
          <a:xfrm rot="16200000">
            <a:off x="1455026" y="3698889"/>
            <a:ext cx="255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 flipH="1">
            <a:off x="1907704" y="6165304"/>
            <a:ext cx="6314548" cy="432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8. Partial payment to the bank (debt 100€ + interest 200€)</a:t>
            </a:r>
          </a:p>
        </p:txBody>
      </p:sp>
      <p:sp>
        <p:nvSpPr>
          <p:cNvPr id="22" name="Line 12"/>
          <p:cNvSpPr>
            <a:spLocks noChangeAspect="1" noChangeShapeType="1"/>
          </p:cNvSpPr>
          <p:nvPr/>
        </p:nvSpPr>
        <p:spPr bwMode="auto">
          <a:xfrm>
            <a:off x="5336751" y="40770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2799717" y="2961008"/>
            <a:ext cx="1993846" cy="1044056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dirty="0">
                <a:solidFill>
                  <a:schemeClr val="bg1"/>
                </a:solidFill>
              </a:rPr>
              <a:t>DEBT</a:t>
            </a:r>
            <a:endParaRPr lang="pt-PT" sz="1000" b="1" dirty="0">
              <a:solidFill>
                <a:schemeClr val="bg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369627" y="4149081"/>
            <a:ext cx="3190508" cy="12003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rgbClr val="1D1D58"/>
                </a:solidFill>
              </a:rPr>
              <a:t>Money received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Initial equity	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Bank debt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Payment from clients</a:t>
            </a:r>
          </a:p>
          <a:p>
            <a:r>
              <a:rPr lang="en-US" sz="1100" dirty="0">
                <a:solidFill>
                  <a:srgbClr val="1D1D58"/>
                </a:solidFill>
              </a:rPr>
              <a:t>Money paid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Equipment and real estate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</a:t>
            </a:r>
            <a:r>
              <a:rPr lang="en-US" sz="1100" dirty="0">
                <a:solidFill>
                  <a:srgbClr val="002060"/>
                </a:solidFill>
              </a:rPr>
              <a:t>Adm. and general expenses</a:t>
            </a:r>
          </a:p>
          <a:p>
            <a:r>
              <a:rPr lang="en-US" sz="1100" dirty="0">
                <a:solidFill>
                  <a:srgbClr val="002060"/>
                </a:solidFill>
              </a:rPr>
              <a:t>  </a:t>
            </a:r>
            <a:r>
              <a:rPr lang="en-US" sz="1100" u="sng" dirty="0">
                <a:solidFill>
                  <a:srgbClr val="002060"/>
                </a:solidFill>
              </a:rPr>
              <a:t>Bank repayment</a:t>
            </a:r>
          </a:p>
          <a:p>
            <a:endParaRPr lang="en-US" sz="1100" u="sng" dirty="0">
              <a:solidFill>
                <a:srgbClr val="002060"/>
              </a:solidFill>
            </a:endParaRPr>
          </a:p>
          <a:p>
            <a:endParaRPr lang="en-US" sz="1100" u="sng" dirty="0">
              <a:solidFill>
                <a:srgbClr val="002060"/>
              </a:solidFill>
            </a:endParaRPr>
          </a:p>
          <a:p>
            <a:r>
              <a:rPr lang="en-US" sz="1100" u="sng" dirty="0">
                <a:solidFill>
                  <a:srgbClr val="1D1D58"/>
                </a:solidFill>
              </a:rPr>
              <a:t>BANK DEPOSITS</a:t>
            </a:r>
            <a:endParaRPr lang="en-US" sz="1100" u="sng" dirty="0">
              <a:solidFill>
                <a:srgbClr val="002060"/>
              </a:solidFill>
            </a:endParaRP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5436428" y="2888960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chemeClr val="bg1"/>
                </a:solidFill>
              </a:rPr>
              <a:t>LABOUR COSTS</a:t>
            </a:r>
            <a:endParaRPr lang="pt-PT" sz="800" b="1" dirty="0">
              <a:solidFill>
                <a:schemeClr val="bg1"/>
              </a:solidFill>
            </a:endParaRP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5436096" y="2672936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chemeClr val="bg1"/>
                </a:solidFill>
              </a:rPr>
              <a:t>SERVICES</a:t>
            </a:r>
            <a:endParaRPr lang="pt-PT" sz="800" b="1" dirty="0">
              <a:solidFill>
                <a:schemeClr val="bg1"/>
              </a:solidFill>
            </a:endParaRPr>
          </a:p>
        </p:txBody>
      </p:sp>
      <p:sp>
        <p:nvSpPr>
          <p:cNvPr id="34" name="AutoShape 8"/>
          <p:cNvSpPr>
            <a:spLocks noChangeArrowheads="1"/>
          </p:cNvSpPr>
          <p:nvPr/>
        </p:nvSpPr>
        <p:spPr bwMode="auto">
          <a:xfrm>
            <a:off x="672490" y="4005064"/>
            <a:ext cx="1993846" cy="720080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BANK DEPOSITS</a:t>
            </a: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auto">
          <a:xfrm>
            <a:off x="5436096" y="3537032"/>
            <a:ext cx="2990769" cy="180000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rgbClr val="002060"/>
                </a:solidFill>
              </a:rPr>
              <a:t>NET INCOME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72490" y="2492898"/>
            <a:ext cx="1993846" cy="1152127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EQUIPMENT AND REAL ESTATE</a:t>
            </a:r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auto">
          <a:xfrm>
            <a:off x="5436096" y="3104984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chemeClr val="bg1"/>
                </a:solidFill>
              </a:rPr>
              <a:t>AMORTIZATIONS AND DEPRECIATIONS</a:t>
            </a:r>
            <a:endParaRPr lang="pt-PT" sz="800" b="1" dirty="0">
              <a:solidFill>
                <a:schemeClr val="bg1"/>
              </a:solidFill>
            </a:endParaRPr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auto">
          <a:xfrm>
            <a:off x="5436096" y="3321008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b="1" dirty="0">
                <a:solidFill>
                  <a:schemeClr val="bg1"/>
                </a:solidFill>
              </a:rPr>
              <a:t>INTERESTS</a:t>
            </a:r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auto">
          <a:xfrm>
            <a:off x="5436096" y="2240888"/>
            <a:ext cx="2990769" cy="180000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SALES (REVENUES)</a:t>
            </a:r>
          </a:p>
        </p:txBody>
      </p:sp>
      <p:sp>
        <p:nvSpPr>
          <p:cNvPr id="43" name="Line 12"/>
          <p:cNvSpPr>
            <a:spLocks noChangeAspect="1" noChangeShapeType="1"/>
          </p:cNvSpPr>
          <p:nvPr/>
        </p:nvSpPr>
        <p:spPr bwMode="auto">
          <a:xfrm>
            <a:off x="5336751" y="21955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45" name="AutoShape 6"/>
          <p:cNvSpPr>
            <a:spLocks noChangeArrowheads="1"/>
          </p:cNvSpPr>
          <p:nvPr/>
        </p:nvSpPr>
        <p:spPr bwMode="auto">
          <a:xfrm>
            <a:off x="5436096" y="2456912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chemeClr val="bg1"/>
                </a:solidFill>
              </a:rPr>
              <a:t>COST OF GOODS SOLD</a:t>
            </a:r>
            <a:endParaRPr lang="pt-PT" sz="800" b="1" dirty="0">
              <a:solidFill>
                <a:schemeClr val="bg1"/>
              </a:solidFill>
            </a:endParaRPr>
          </a:p>
        </p:txBody>
      </p:sp>
      <p:sp>
        <p:nvSpPr>
          <p:cNvPr id="49" name="Text Box 33"/>
          <p:cNvSpPr txBox="1">
            <a:spLocks noChangeAspect="1" noChangeArrowheads="1"/>
          </p:cNvSpPr>
          <p:nvPr/>
        </p:nvSpPr>
        <p:spPr bwMode="auto">
          <a:xfrm>
            <a:off x="1979712" y="5085184"/>
            <a:ext cx="1398518" cy="27918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0000" tIns="46800" rIns="90000" bIns="46800" anchorCtr="1">
            <a:sp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EQUILIBRIUM</a:t>
            </a:r>
          </a:p>
        </p:txBody>
      </p:sp>
      <p:sp>
        <p:nvSpPr>
          <p:cNvPr id="50" name="AutoShape 10"/>
          <p:cNvSpPr>
            <a:spLocks noChangeAspect="1" noChangeArrowheads="1"/>
          </p:cNvSpPr>
          <p:nvPr/>
        </p:nvSpPr>
        <p:spPr bwMode="auto">
          <a:xfrm>
            <a:off x="251522" y="6273667"/>
            <a:ext cx="132938" cy="108364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" name="AutoShape 10"/>
          <p:cNvSpPr>
            <a:spLocks noChangeAspect="1" noChangeArrowheads="1"/>
          </p:cNvSpPr>
          <p:nvPr/>
        </p:nvSpPr>
        <p:spPr bwMode="auto">
          <a:xfrm>
            <a:off x="251521" y="6560996"/>
            <a:ext cx="132938" cy="108364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AutoShape 10"/>
          <p:cNvSpPr>
            <a:spLocks noChangeAspect="1" noChangeArrowheads="1"/>
          </p:cNvSpPr>
          <p:nvPr/>
        </p:nvSpPr>
        <p:spPr bwMode="auto">
          <a:xfrm>
            <a:off x="251521" y="5985635"/>
            <a:ext cx="132938" cy="108364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384458" y="5911388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Assets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Revenues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384458" y="6199420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Equity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384458" y="6487452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Liabilities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costs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1735993" y="2060848"/>
            <a:ext cx="21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Balance </a:t>
            </a:r>
            <a:r>
              <a:rPr lang="pt-PT" sz="1800" b="1" dirty="0" err="1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Sheet</a:t>
            </a:r>
            <a:endParaRPr lang="pt-PT" sz="1800" b="1" dirty="0">
              <a:solidFill>
                <a:srgbClr val="1D1D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5652120" y="148478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INCOME STATEMENT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5508104" y="3717032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CASH-FLOW STATEMENT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0" y="306896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4.500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35496" y="433490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1.900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4788024" y="350100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4.400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4788024" y="443711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4788024" y="2492896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8532440" y="436510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8532440" y="458112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4.500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8532440" y="515719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5.000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8532440" y="263691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200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8532440" y="2852936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200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8423920" y="220486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2.100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8423920" y="242088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8460432" y="350100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2" name="CaixaDeTexto 71"/>
          <p:cNvSpPr txBox="1"/>
          <p:nvPr/>
        </p:nvSpPr>
        <p:spPr>
          <a:xfrm>
            <a:off x="8532440" y="473352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2.100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8532440" y="306896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500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8676456" y="5373216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400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8532440" y="328498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200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8676456" y="558924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300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8604448" y="620711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1.900</a:t>
            </a:r>
          </a:p>
        </p:txBody>
      </p:sp>
      <p:sp>
        <p:nvSpPr>
          <p:cNvPr id="79" name="Rectangle 1052"/>
          <p:cNvSpPr>
            <a:spLocks noGrp="1" noChangeArrowheads="1"/>
          </p:cNvSpPr>
          <p:nvPr>
            <p:ph type="title"/>
          </p:nvPr>
        </p:nvSpPr>
        <p:spPr>
          <a:xfrm>
            <a:off x="609601" y="266581"/>
            <a:ext cx="8163658" cy="800219"/>
          </a:xfrm>
        </p:spPr>
        <p:txBody>
          <a:bodyPr/>
          <a:lstStyle/>
          <a:p>
            <a:pPr eaLnBrk="1" hangingPunct="1"/>
            <a:r>
              <a:rPr lang="pt-PT" sz="2800" dirty="0"/>
              <a:t>Financial </a:t>
            </a:r>
            <a:r>
              <a:rPr lang="pt-PT" sz="2800" dirty="0" err="1"/>
              <a:t>statements</a:t>
            </a:r>
            <a:endParaRPr lang="pt-PT" sz="2800" dirty="0"/>
          </a:p>
        </p:txBody>
      </p:sp>
      <p:sp>
        <p:nvSpPr>
          <p:cNvPr id="80" name="Rectangle 1050"/>
          <p:cNvSpPr txBox="1">
            <a:spLocks noChangeArrowheads="1"/>
          </p:cNvSpPr>
          <p:nvPr/>
        </p:nvSpPr>
        <p:spPr bwMode="auto">
          <a:xfrm>
            <a:off x="323528" y="1556792"/>
            <a:ext cx="8587154" cy="435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Relationship between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financial statements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BE222-2AC8-4D22-B566-2BA4C86454FE}" type="slidenum">
              <a:rPr lang="pt-PT" smtClean="0"/>
              <a:pPr>
                <a:defRPr/>
              </a:pPr>
              <a:t>32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479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1" grpId="0" animBg="1"/>
      <p:bldP spid="4" grpId="0" animBg="1"/>
      <p:bldP spid="29" grpId="0" animBg="1"/>
      <p:bldP spid="34" grpId="0" animBg="1"/>
      <p:bldP spid="35" grpId="0" animBg="1"/>
      <p:bldP spid="40" grpId="0" animBg="1"/>
      <p:bldP spid="60" grpId="0"/>
      <p:bldP spid="61" grpId="0"/>
      <p:bldP spid="63" grpId="0"/>
      <p:bldP spid="71" grpId="0"/>
      <p:bldP spid="75" grpId="0"/>
      <p:bldP spid="76" grpId="0"/>
      <p:bldP spid="7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99496" y="2492896"/>
            <a:ext cx="1993846" cy="216024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rgbClr val="1D1D58"/>
                </a:solidFill>
              </a:rPr>
              <a:t>EQUITY + NET INCOME</a:t>
            </a:r>
            <a:endParaRPr lang="pt-PT" sz="800" b="1" dirty="0">
              <a:solidFill>
                <a:srgbClr val="1D1D58"/>
              </a:solidFill>
            </a:endParaRPr>
          </a:p>
        </p:txBody>
      </p:sp>
      <p:sp>
        <p:nvSpPr>
          <p:cNvPr id="9" name="Line 12"/>
          <p:cNvSpPr>
            <a:spLocks noChangeAspect="1" noChangeShapeType="1"/>
          </p:cNvSpPr>
          <p:nvPr/>
        </p:nvSpPr>
        <p:spPr bwMode="auto">
          <a:xfrm>
            <a:off x="738960" y="2420888"/>
            <a:ext cx="41210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0" name="Line 13"/>
          <p:cNvSpPr>
            <a:spLocks noChangeAspect="1" noChangeShapeType="1"/>
          </p:cNvSpPr>
          <p:nvPr/>
        </p:nvSpPr>
        <p:spPr bwMode="auto">
          <a:xfrm rot="16200000">
            <a:off x="1455026" y="3698889"/>
            <a:ext cx="255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1" name="Text Box 33"/>
          <p:cNvSpPr txBox="1">
            <a:spLocks noChangeAspect="1" noChangeArrowheads="1"/>
          </p:cNvSpPr>
          <p:nvPr/>
        </p:nvSpPr>
        <p:spPr bwMode="auto">
          <a:xfrm>
            <a:off x="1979712" y="5085184"/>
            <a:ext cx="1398518" cy="27918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0000" tIns="46800" rIns="90000" bIns="46800" anchorCtr="1">
            <a:sp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EQUILIBRIUM</a:t>
            </a:r>
          </a:p>
        </p:txBody>
      </p:sp>
      <p:sp>
        <p:nvSpPr>
          <p:cNvPr id="13" name="AutoShape 10"/>
          <p:cNvSpPr>
            <a:spLocks noChangeAspect="1" noChangeArrowheads="1"/>
          </p:cNvSpPr>
          <p:nvPr/>
        </p:nvSpPr>
        <p:spPr bwMode="auto">
          <a:xfrm>
            <a:off x="251522" y="6273667"/>
            <a:ext cx="132938" cy="108364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AutoShape 10"/>
          <p:cNvSpPr>
            <a:spLocks noChangeAspect="1" noChangeArrowheads="1"/>
          </p:cNvSpPr>
          <p:nvPr/>
        </p:nvSpPr>
        <p:spPr bwMode="auto">
          <a:xfrm>
            <a:off x="251521" y="6560996"/>
            <a:ext cx="132938" cy="108364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AutoShape 10"/>
          <p:cNvSpPr>
            <a:spLocks noChangeAspect="1" noChangeArrowheads="1"/>
          </p:cNvSpPr>
          <p:nvPr/>
        </p:nvSpPr>
        <p:spPr bwMode="auto">
          <a:xfrm>
            <a:off x="251521" y="5985635"/>
            <a:ext cx="132938" cy="108364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84458" y="5911388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Assets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Revenues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84458" y="6199420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Equity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84458" y="6487452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Liabilities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costs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CaixaDeTexto 18"/>
          <p:cNvSpPr txBox="1"/>
          <p:nvPr/>
        </p:nvSpPr>
        <p:spPr>
          <a:xfrm flipH="1">
            <a:off x="1907704" y="6165304"/>
            <a:ext cx="6314548" cy="432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9. Payment to supplier 1000€</a:t>
            </a:r>
          </a:p>
        </p:txBody>
      </p:sp>
      <p:sp>
        <p:nvSpPr>
          <p:cNvPr id="22" name="Line 12"/>
          <p:cNvSpPr>
            <a:spLocks noChangeAspect="1" noChangeShapeType="1"/>
          </p:cNvSpPr>
          <p:nvPr/>
        </p:nvSpPr>
        <p:spPr bwMode="auto">
          <a:xfrm>
            <a:off x="5336751" y="40770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2799717" y="2816992"/>
            <a:ext cx="1993846" cy="1116064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b="1" dirty="0">
                <a:solidFill>
                  <a:schemeClr val="bg1"/>
                </a:solidFill>
              </a:rPr>
              <a:t>DEBT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5369627" y="4149081"/>
            <a:ext cx="3190508" cy="12003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rgbClr val="1D1D58"/>
                </a:solidFill>
                <a:latin typeface="+mn-lt"/>
              </a:rPr>
              <a:t>Money received</a:t>
            </a:r>
          </a:p>
          <a:p>
            <a:r>
              <a:rPr lang="en-US" sz="1100" dirty="0">
                <a:solidFill>
                  <a:srgbClr val="1D1D58"/>
                </a:solidFill>
                <a:latin typeface="+mn-lt"/>
              </a:rPr>
              <a:t>  Initial equity	</a:t>
            </a:r>
          </a:p>
          <a:p>
            <a:r>
              <a:rPr lang="en-US" sz="1100" dirty="0">
                <a:solidFill>
                  <a:srgbClr val="1D1D58"/>
                </a:solidFill>
                <a:latin typeface="+mn-lt"/>
              </a:rPr>
              <a:t>  Bank debt</a:t>
            </a:r>
          </a:p>
          <a:p>
            <a:r>
              <a:rPr lang="en-US" sz="1100" dirty="0">
                <a:solidFill>
                  <a:srgbClr val="1D1D58"/>
                </a:solidFill>
                <a:latin typeface="+mn-lt"/>
              </a:rPr>
              <a:t>  Payment from clients</a:t>
            </a:r>
          </a:p>
          <a:p>
            <a:r>
              <a:rPr lang="en-US" sz="1100" dirty="0">
                <a:solidFill>
                  <a:srgbClr val="1D1D58"/>
                </a:solidFill>
                <a:latin typeface="+mn-lt"/>
              </a:rPr>
              <a:t>Money paid</a:t>
            </a:r>
          </a:p>
          <a:p>
            <a:r>
              <a:rPr lang="en-US" sz="1100" dirty="0">
                <a:solidFill>
                  <a:srgbClr val="1D1D58"/>
                </a:solidFill>
                <a:latin typeface="+mn-lt"/>
              </a:rPr>
              <a:t>  Equipment and real estate</a:t>
            </a:r>
          </a:p>
          <a:p>
            <a:r>
              <a:rPr lang="en-US" sz="1100" b="1" dirty="0">
                <a:solidFill>
                  <a:srgbClr val="FF0000"/>
                </a:solidFill>
                <a:latin typeface="+mn-lt"/>
              </a:rPr>
              <a:t>  </a:t>
            </a:r>
            <a:r>
              <a:rPr lang="en-US" sz="1100" dirty="0">
                <a:solidFill>
                  <a:srgbClr val="002060"/>
                </a:solidFill>
                <a:latin typeface="+mn-lt"/>
              </a:rPr>
              <a:t>Adm. and general expenses</a:t>
            </a:r>
          </a:p>
          <a:p>
            <a:r>
              <a:rPr lang="en-US" sz="1100" dirty="0">
                <a:solidFill>
                  <a:srgbClr val="002060"/>
                </a:solidFill>
                <a:latin typeface="+mn-lt"/>
              </a:rPr>
              <a:t>  Bank repayment</a:t>
            </a:r>
          </a:p>
          <a:p>
            <a:r>
              <a:rPr lang="en-US" sz="1100" b="1" dirty="0">
                <a:solidFill>
                  <a:srgbClr val="002060"/>
                </a:solidFill>
                <a:latin typeface="+mn-lt"/>
              </a:rPr>
              <a:t>  </a:t>
            </a:r>
            <a:r>
              <a:rPr lang="en-US" sz="1100" b="1" u="sng" dirty="0">
                <a:solidFill>
                  <a:srgbClr val="002060"/>
                </a:solidFill>
                <a:latin typeface="+mn-lt"/>
              </a:rPr>
              <a:t>Payment to supplier</a:t>
            </a:r>
          </a:p>
          <a:p>
            <a:endParaRPr lang="en-US" sz="1100" u="sng" dirty="0">
              <a:solidFill>
                <a:srgbClr val="002060"/>
              </a:solidFill>
              <a:latin typeface="+mn-lt"/>
            </a:endParaRPr>
          </a:p>
          <a:p>
            <a:r>
              <a:rPr lang="en-US" sz="1100" u="sng" dirty="0">
                <a:solidFill>
                  <a:srgbClr val="1D1D58"/>
                </a:solidFill>
              </a:rPr>
              <a:t>BANK DEPOSITS</a:t>
            </a:r>
            <a:endParaRPr lang="en-US" sz="1100" b="1" u="sng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5436428" y="2888960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b="1" dirty="0">
                <a:solidFill>
                  <a:schemeClr val="bg1"/>
                </a:solidFill>
              </a:rPr>
              <a:t>LABOUR COSTS</a:t>
            </a: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5436096" y="2672936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34" name="AutoShape 8"/>
          <p:cNvSpPr>
            <a:spLocks noChangeArrowheads="1"/>
          </p:cNvSpPr>
          <p:nvPr/>
        </p:nvSpPr>
        <p:spPr bwMode="auto">
          <a:xfrm>
            <a:off x="672490" y="3717032"/>
            <a:ext cx="1993846" cy="216024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BANK DEPOSITS</a:t>
            </a: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auto">
          <a:xfrm>
            <a:off x="5436096" y="3537032"/>
            <a:ext cx="2990769" cy="180000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b="1" dirty="0">
                <a:solidFill>
                  <a:srgbClr val="002060"/>
                </a:solidFill>
              </a:rPr>
              <a:t>NET INCOME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72490" y="2492898"/>
            <a:ext cx="1993846" cy="1152127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b="1" dirty="0"/>
              <a:t>EQUIPMENT AND REAL ESTATE</a:t>
            </a:r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auto">
          <a:xfrm>
            <a:off x="5436096" y="3104984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b="1" dirty="0">
                <a:solidFill>
                  <a:schemeClr val="bg1"/>
                </a:solidFill>
              </a:rPr>
              <a:t>AMORTIZATIONS AND DEPRECIATIONS</a:t>
            </a:r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auto">
          <a:xfrm>
            <a:off x="5436096" y="3321008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chemeClr val="bg1"/>
                </a:solidFill>
              </a:rPr>
              <a:t>INTERESTS</a:t>
            </a:r>
            <a:endParaRPr lang="pt-PT" sz="800" b="1" dirty="0">
              <a:solidFill>
                <a:schemeClr val="bg1"/>
              </a:solidFill>
            </a:endParaRPr>
          </a:p>
        </p:txBody>
      </p:sp>
      <p:sp>
        <p:nvSpPr>
          <p:cNvPr id="39" name="Line 12"/>
          <p:cNvSpPr>
            <a:spLocks noChangeAspect="1" noChangeShapeType="1"/>
          </p:cNvSpPr>
          <p:nvPr/>
        </p:nvSpPr>
        <p:spPr bwMode="auto">
          <a:xfrm>
            <a:off x="5336751" y="21955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auto">
          <a:xfrm>
            <a:off x="5436096" y="2456912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b="1" dirty="0">
                <a:solidFill>
                  <a:schemeClr val="bg1"/>
                </a:solidFill>
              </a:rPr>
              <a:t>COST OF GOODS SOLD</a:t>
            </a:r>
          </a:p>
        </p:txBody>
      </p:sp>
      <p:cxnSp>
        <p:nvCxnSpPr>
          <p:cNvPr id="46" name="Conexão recta 45"/>
          <p:cNvCxnSpPr/>
          <p:nvPr/>
        </p:nvCxnSpPr>
        <p:spPr bwMode="auto">
          <a:xfrm>
            <a:off x="6632537" y="2636912"/>
            <a:ext cx="731158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Conexão recta 46"/>
          <p:cNvCxnSpPr/>
          <p:nvPr/>
        </p:nvCxnSpPr>
        <p:spPr bwMode="auto">
          <a:xfrm flipH="1">
            <a:off x="6632537" y="2636912"/>
            <a:ext cx="731158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Rectangle 1050"/>
          <p:cNvSpPr txBox="1">
            <a:spLocks noChangeArrowheads="1"/>
          </p:cNvSpPr>
          <p:nvPr/>
        </p:nvSpPr>
        <p:spPr bwMode="auto">
          <a:xfrm>
            <a:off x="323528" y="1556792"/>
            <a:ext cx="8587154" cy="435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Relationship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between financial statements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1735993" y="2060848"/>
            <a:ext cx="21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Balance </a:t>
            </a:r>
            <a:r>
              <a:rPr lang="pt-PT" sz="1800" b="1" dirty="0" err="1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Sheet</a:t>
            </a:r>
            <a:endParaRPr lang="pt-PT" sz="1800" b="1" dirty="0">
              <a:solidFill>
                <a:srgbClr val="1D1D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5652120" y="148478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INCOME STATEMENT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5508104" y="3717032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CASH-FLOW STATEMENT</a:t>
            </a:r>
          </a:p>
        </p:txBody>
      </p:sp>
      <p:sp>
        <p:nvSpPr>
          <p:cNvPr id="52" name="AutoShape 6"/>
          <p:cNvSpPr>
            <a:spLocks noChangeArrowheads="1"/>
          </p:cNvSpPr>
          <p:nvPr/>
        </p:nvSpPr>
        <p:spPr bwMode="auto">
          <a:xfrm>
            <a:off x="5436096" y="2240888"/>
            <a:ext cx="2990769" cy="180000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SALES (REVENUES)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-35496" y="292494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4.500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107504" y="368683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900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4788024" y="350100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4.400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4788024" y="2492896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8532440" y="436510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8532440" y="458112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4.500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8532440" y="515719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5.000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8532440" y="263691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200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8532440" y="2852936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200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8423920" y="220486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2.100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8423920" y="242088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8460432" y="350100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8532440" y="473352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2.100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8532440" y="306896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500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8676456" y="530120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400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8532440" y="328498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200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8676456" y="551723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300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8423920" y="5733256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b="1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8676456" y="620711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900</a:t>
            </a:r>
          </a:p>
        </p:txBody>
      </p:sp>
      <p:sp>
        <p:nvSpPr>
          <p:cNvPr id="73" name="Rectangle 1052"/>
          <p:cNvSpPr>
            <a:spLocks noGrp="1" noChangeArrowheads="1"/>
          </p:cNvSpPr>
          <p:nvPr>
            <p:ph type="title"/>
          </p:nvPr>
        </p:nvSpPr>
        <p:spPr>
          <a:xfrm>
            <a:off x="609601" y="266581"/>
            <a:ext cx="8163658" cy="800219"/>
          </a:xfrm>
        </p:spPr>
        <p:txBody>
          <a:bodyPr/>
          <a:lstStyle/>
          <a:p>
            <a:pPr eaLnBrk="1" hangingPunct="1"/>
            <a:r>
              <a:rPr lang="pt-PT" sz="2800" dirty="0"/>
              <a:t>Financial </a:t>
            </a:r>
            <a:r>
              <a:rPr lang="pt-PT" sz="2800" dirty="0" err="1"/>
              <a:t>statements</a:t>
            </a:r>
            <a:endParaRPr lang="pt-PT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BE222-2AC8-4D22-B566-2BA4C86454FE}" type="slidenum">
              <a:rPr lang="pt-PT" smtClean="0"/>
              <a:pPr>
                <a:defRPr/>
              </a:pPr>
              <a:t>33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829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4" grpId="0"/>
      <p:bldP spid="70" grpId="0"/>
      <p:bldP spid="7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79875" name="Slide Number Placeholder 3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11AF00-3FE5-4351-BD07-35F0E6B7DACE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5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 smtClean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774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Account</a:t>
            </a:r>
            <a:r>
              <a:rPr lang="pt-PT" dirty="0"/>
              <a:t> (IV)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800" b="1" dirty="0" err="1"/>
              <a:t>Account</a:t>
            </a:r>
            <a:r>
              <a:rPr lang="pt-PT" sz="2800" b="1" dirty="0"/>
              <a:t> </a:t>
            </a:r>
            <a:r>
              <a:rPr lang="pt-PT" sz="2800" b="1" dirty="0" err="1"/>
              <a:t>movements</a:t>
            </a:r>
            <a:r>
              <a:rPr lang="pt-PT" sz="2800" b="1" dirty="0"/>
              <a:t>:</a:t>
            </a:r>
          </a:p>
          <a:p>
            <a:pPr lvl="1"/>
            <a:r>
              <a:rPr lang="en-US" sz="2400" b="1" dirty="0"/>
              <a:t>Principle of double entry </a:t>
            </a:r>
            <a:r>
              <a:rPr lang="en-US" sz="2400" dirty="0"/>
              <a:t>: the record of the patrimony facts in their accounts, should guarantee that the value of:</a:t>
            </a:r>
            <a:endParaRPr lang="pt-PT" sz="2400" b="1" dirty="0"/>
          </a:p>
          <a:p>
            <a:pPr lvl="1"/>
            <a:endParaRPr lang="pt-PT" sz="2400" b="1" dirty="0"/>
          </a:p>
          <a:p>
            <a:pPr lvl="1"/>
            <a:endParaRPr lang="pt-PT" sz="2400" b="1" dirty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C8B050-1415-4234-9ABF-E353B1644D32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691680" y="3717032"/>
            <a:ext cx="5572125" cy="928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2000" dirty="0">
                <a:solidFill>
                  <a:schemeClr val="tx1"/>
                </a:solidFill>
                <a:sym typeface="Symbol"/>
              </a:rPr>
              <a:t> </a:t>
            </a:r>
            <a:r>
              <a:rPr lang="pt-PT" sz="20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Symbol"/>
              </a:rPr>
              <a:t>debit</a:t>
            </a:r>
            <a:r>
              <a:rPr lang="pt-PT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Symbol"/>
              </a:rPr>
              <a:t>movements</a:t>
            </a:r>
            <a:r>
              <a:rPr lang="pt-PT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Symbol"/>
              </a:rPr>
              <a:t> = </a:t>
            </a:r>
            <a:r>
              <a:rPr lang="pt-PT" sz="2000" dirty="0">
                <a:solidFill>
                  <a:schemeClr val="tx1"/>
                </a:solidFill>
                <a:sym typeface="Symbol"/>
              </a:rPr>
              <a:t> </a:t>
            </a:r>
            <a:r>
              <a:rPr lang="pt-PT" sz="20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Symbol"/>
              </a:rPr>
              <a:t>credit</a:t>
            </a:r>
            <a:r>
              <a:rPr lang="pt-PT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Symbol"/>
              </a:rPr>
              <a:t>movements</a:t>
            </a:r>
            <a:endParaRPr lang="pt-PT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 smtClean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58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Contas no SNC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42938" y="1824038"/>
          <a:ext cx="7842434" cy="283845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4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8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1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MEIOS FINANCEIROS LÍQUIDOS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2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CONTAS A RECEBER E A PAGAR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11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Caixa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21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Clientes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12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Depósitos à ordem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22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Fornecedores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13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Outros depósitos bancários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23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Pessoal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14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Outros instrumentos financeiros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24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Estado e outros entes públicos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25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Financiamentos obtidos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26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Accionistas/sócios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27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Outras contas a receber e a pagar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28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Diferimentos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29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Provisões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221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5C4B7D-7E1D-4245-81F6-1381F44F791A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92218" name="TextBox 5"/>
          <p:cNvSpPr txBox="1">
            <a:spLocks noChangeArrowheads="1"/>
          </p:cNvSpPr>
          <p:nvPr/>
        </p:nvSpPr>
        <p:spPr bwMode="auto">
          <a:xfrm>
            <a:off x="539750" y="6165850"/>
            <a:ext cx="12303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400"/>
              <a:t>Nuno Soares</a:t>
            </a:r>
          </a:p>
        </p:txBody>
      </p:sp>
      <p:sp>
        <p:nvSpPr>
          <p:cNvPr id="7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 smtClean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3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Contas no SNC (I)</a:t>
            </a: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A30C10-4E06-426E-ABC1-D83DC16A6DB4}" type="slidenum">
              <a:rPr lang="en-GB" smtClean="0"/>
              <a:pPr/>
              <a:t>6</a:t>
            </a:fld>
            <a:endParaRPr lang="en-GB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714375" y="1806575"/>
          <a:ext cx="7840847" cy="393573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4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8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3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pt-PT" sz="1800" u="none" strike="noStrike" kern="12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INVENTÁRIOS</a:t>
                      </a:r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E ACTIVOS BIOLÓGICOS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4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INVESTIMENTOS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31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Compras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41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Investimentos financeiros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32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Mercadorias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42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Propriedades de investimento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33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Matérias-primas, subsidiárias e de consumo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43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Activos fixos tangíveis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34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Produtos acabados e intermédios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44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Activos intangíveis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35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Subprodutos, desperdícios, resíduos e refugos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45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Investimentos em curso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36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Produtos e trabalhos em curso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46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Activos não correntes detidos para venda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37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Activos biológicos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38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Reclassificação e regularização de inventários e activos biológicos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39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Adiantamentos por conta de compras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3242" name="TextBox 4"/>
          <p:cNvSpPr txBox="1">
            <a:spLocks noChangeArrowheads="1"/>
          </p:cNvSpPr>
          <p:nvPr/>
        </p:nvSpPr>
        <p:spPr bwMode="auto">
          <a:xfrm>
            <a:off x="539750" y="6165850"/>
            <a:ext cx="12303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400"/>
              <a:t>Nuno Soares</a:t>
            </a:r>
          </a:p>
        </p:txBody>
      </p:sp>
      <p:sp>
        <p:nvSpPr>
          <p:cNvPr id="8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 smtClean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03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Contas no SNC (II)</a:t>
            </a: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F32AF2-9B4A-4ED1-B2E7-B892C9951BDF}" type="slidenum">
              <a:rPr lang="en-GB" smtClean="0"/>
              <a:pPr/>
              <a:t>7</a:t>
            </a:fld>
            <a:endParaRPr lang="en-GB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14375" y="1279525"/>
          <a:ext cx="8013895" cy="393573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5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8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5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CAPITAL, RESERVAS E RESULTADOS TRANSITADOS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6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GASTOS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51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Capital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61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Custo das mercadorias vendidas e das matérias consumidas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52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Acções (quotas) próprias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62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Fornecimentos e serviços externos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53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Outros instrumentos de capital próprio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63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Gastos com o pessoal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54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Prémios de emissão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64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Gastos de depreciação e de amortização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55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Reservas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65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Perdas por imparidade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56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Resultados transitados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66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Perdas por reduções de justo valor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57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Ajustamentos em activos financeiros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67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Provisões do período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58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Excedentes de revalorização de activos fixos tangíveis e intangíveis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68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Outros gastos e perdas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59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Outras variações no capital próprio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69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Gastos e perdas de financiamento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4266" name="TextBox 4"/>
          <p:cNvSpPr txBox="1">
            <a:spLocks noChangeArrowheads="1"/>
          </p:cNvSpPr>
          <p:nvPr/>
        </p:nvSpPr>
        <p:spPr bwMode="auto">
          <a:xfrm>
            <a:off x="539750" y="6165850"/>
            <a:ext cx="12303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400"/>
              <a:t>Nuno Soares</a:t>
            </a:r>
          </a:p>
        </p:txBody>
      </p:sp>
      <p:sp>
        <p:nvSpPr>
          <p:cNvPr id="7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 smtClean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31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Contas no SNC (III)</a:t>
            </a: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CA9020-B8B3-4D4B-8C0E-E62913075246}" type="slidenum">
              <a:rPr lang="en-GB" smtClean="0"/>
              <a:pPr/>
              <a:t>8</a:t>
            </a:fld>
            <a:endParaRPr lang="en-GB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857250" y="1571625"/>
          <a:ext cx="7527329" cy="36614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9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8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7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RENDIMENTOS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8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RESULTADOS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71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Vendas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81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Resultado líquido do período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72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Prestações de serviços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…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…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73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Variações nos inventários da produção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89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Dividendos antecipados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74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Trabalhos para a própria entidade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75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Subsídios à exploração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76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Reversões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77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Ganhos por aumentos de justo valor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78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Outros rendimentos e ganhos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79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Juros e outros rendimentos similares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5290" name="TextBox 4"/>
          <p:cNvSpPr txBox="1">
            <a:spLocks noChangeArrowheads="1"/>
          </p:cNvSpPr>
          <p:nvPr/>
        </p:nvSpPr>
        <p:spPr bwMode="auto">
          <a:xfrm>
            <a:off x="539750" y="6165850"/>
            <a:ext cx="12303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400"/>
              <a:t>Nuno Soares</a:t>
            </a:r>
          </a:p>
        </p:txBody>
      </p:sp>
      <p:sp>
        <p:nvSpPr>
          <p:cNvPr id="8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 smtClean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58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Relationship</a:t>
            </a:r>
            <a:r>
              <a:rPr lang="pt-PT" dirty="0"/>
              <a:t> </a:t>
            </a:r>
            <a:r>
              <a:rPr lang="pt-PT" dirty="0" err="1"/>
              <a:t>between</a:t>
            </a:r>
            <a:r>
              <a:rPr lang="pt-PT" dirty="0"/>
              <a:t> balance </a:t>
            </a:r>
            <a:r>
              <a:rPr lang="pt-PT" dirty="0" err="1"/>
              <a:t>sheet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income</a:t>
            </a:r>
            <a:r>
              <a:rPr lang="pt-PT" dirty="0"/>
              <a:t> </a:t>
            </a:r>
            <a:r>
              <a:rPr lang="pt-PT" dirty="0" err="1"/>
              <a:t>statement</a:t>
            </a:r>
            <a:endParaRPr lang="pt-PT" dirty="0"/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A3AE11-A614-4031-AD53-062E2E5D6C97}" type="slidenum">
              <a:rPr lang="en-GB" smtClean="0"/>
              <a:pPr/>
              <a:t>9</a:t>
            </a:fld>
            <a:endParaRPr lang="en-GB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583291"/>
              </p:ext>
            </p:extLst>
          </p:nvPr>
        </p:nvGraphicFramePr>
        <p:xfrm>
          <a:off x="1050925" y="2260600"/>
          <a:ext cx="2349674" cy="2055337"/>
        </p:xfrm>
        <a:graphic>
          <a:graphicData uri="http://schemas.openxmlformats.org/drawingml/2006/table">
            <a:tbl>
              <a:tblPr/>
              <a:tblGrid>
                <a:gridCol w="1174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55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Balance 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sheet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Equity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endParaRPr lang="pt-PT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Assets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117">
                <a:tc>
                  <a:txBody>
                    <a:bodyPr/>
                    <a:lstStyle/>
                    <a:p>
                      <a:pPr algn="ctr" fontAlgn="b"/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Liabilities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ight Brace 10"/>
          <p:cNvSpPr/>
          <p:nvPr/>
        </p:nvSpPr>
        <p:spPr>
          <a:xfrm>
            <a:off x="1042988" y="3000375"/>
            <a:ext cx="142875" cy="1643063"/>
          </a:xfrm>
          <a:prstGeom prst="righ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6273" name="TextBox 11"/>
          <p:cNvSpPr txBox="1">
            <a:spLocks noChangeArrowheads="1"/>
          </p:cNvSpPr>
          <p:nvPr/>
        </p:nvSpPr>
        <p:spPr bwMode="auto">
          <a:xfrm>
            <a:off x="34925" y="3214688"/>
            <a:ext cx="9366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alibri" pitchFamily="34" charset="0"/>
                <a:cs typeface="Calibri" pitchFamily="34" charset="0"/>
              </a:rPr>
              <a:t>Classe 4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3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2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1</a:t>
            </a:r>
          </a:p>
        </p:txBody>
      </p:sp>
      <p:sp>
        <p:nvSpPr>
          <p:cNvPr id="13" name="Left Brace 12"/>
          <p:cNvSpPr/>
          <p:nvPr/>
        </p:nvSpPr>
        <p:spPr>
          <a:xfrm>
            <a:off x="3257550" y="3786188"/>
            <a:ext cx="196850" cy="714375"/>
          </a:xfrm>
          <a:prstGeom prst="lef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6275" name="TextBox 13"/>
          <p:cNvSpPr txBox="1">
            <a:spLocks noChangeArrowheads="1"/>
          </p:cNvSpPr>
          <p:nvPr/>
        </p:nvSpPr>
        <p:spPr bwMode="auto">
          <a:xfrm>
            <a:off x="3400425" y="3916363"/>
            <a:ext cx="936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alibri" pitchFamily="34" charset="0"/>
                <a:cs typeface="Calibri" pitchFamily="34" charset="0"/>
              </a:rPr>
              <a:t>Classe 2</a:t>
            </a:r>
          </a:p>
        </p:txBody>
      </p:sp>
      <p:sp>
        <p:nvSpPr>
          <p:cNvPr id="15" name="Left Brace 14"/>
          <p:cNvSpPr/>
          <p:nvPr/>
        </p:nvSpPr>
        <p:spPr>
          <a:xfrm>
            <a:off x="3257550" y="2714625"/>
            <a:ext cx="142875" cy="642938"/>
          </a:xfrm>
          <a:prstGeom prst="lef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6277" name="TextBox 15"/>
          <p:cNvSpPr txBox="1">
            <a:spLocks noChangeArrowheads="1"/>
          </p:cNvSpPr>
          <p:nvPr/>
        </p:nvSpPr>
        <p:spPr bwMode="auto">
          <a:xfrm>
            <a:off x="3400425" y="2576513"/>
            <a:ext cx="1284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>
                <a:latin typeface="Calibri" pitchFamily="34" charset="0"/>
                <a:cs typeface="Calibri" pitchFamily="34" charset="0"/>
              </a:rPr>
              <a:t>Classe 5</a:t>
            </a:r>
          </a:p>
          <a:p>
            <a:r>
              <a:rPr lang="pt-PT" b="1" dirty="0">
                <a:latin typeface="Calibri" pitchFamily="34" charset="0"/>
                <a:cs typeface="Calibri" pitchFamily="34" charset="0"/>
              </a:rPr>
              <a:t>Net </a:t>
            </a:r>
            <a:r>
              <a:rPr lang="pt-PT" b="1" dirty="0" err="1" smtClean="0">
                <a:latin typeface="Calibri" pitchFamily="34" charset="0"/>
                <a:cs typeface="Calibri" pitchFamily="34" charset="0"/>
              </a:rPr>
              <a:t>income</a:t>
            </a:r>
            <a:endParaRPr lang="pt-PT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9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8793869"/>
              </p:ext>
            </p:extLst>
          </p:nvPr>
        </p:nvGraphicFramePr>
        <p:xfrm>
          <a:off x="5837238" y="2286000"/>
          <a:ext cx="3206898" cy="1114770"/>
        </p:xfrm>
        <a:graphic>
          <a:graphicData uri="http://schemas.openxmlformats.org/drawingml/2006/table">
            <a:tbl>
              <a:tblPr/>
              <a:tblGrid>
                <a:gridCol w="1603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3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59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Income</a:t>
                      </a:r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statement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Expenses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Income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Classe 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Classe 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5900738" y="3543300"/>
            <a:ext cx="3071812" cy="642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Net </a:t>
            </a:r>
            <a:r>
              <a:rPr lang="pt-PT" sz="16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income</a:t>
            </a:r>
            <a:r>
              <a:rPr lang="pt-PT" sz="16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pt-PT" sz="16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PT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Income</a:t>
            </a:r>
            <a:r>
              <a:rPr lang="pt-PT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-  </a:t>
            </a:r>
            <a:r>
              <a:rPr lang="pt-PT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Expenses</a:t>
            </a:r>
            <a:endParaRPr lang="pt-PT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57863" y="2257425"/>
            <a:ext cx="3286125" cy="221456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22" name="Left Arrow 21"/>
          <p:cNvSpPr/>
          <p:nvPr/>
        </p:nvSpPr>
        <p:spPr>
          <a:xfrm>
            <a:off x="5186363" y="3114675"/>
            <a:ext cx="500062" cy="3143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6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 smtClean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39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48805</TotalTime>
  <Words>2470</Words>
  <Application>Microsoft Office PowerPoint</Application>
  <PresentationFormat>Apresentação no Ecrã (4:3)</PresentationFormat>
  <Paragraphs>1008</Paragraphs>
  <Slides>34</Slides>
  <Notes>12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34</vt:i4>
      </vt:variant>
    </vt:vector>
  </HeadingPairs>
  <TitlesOfParts>
    <vt:vector size="45" baseType="lpstr">
      <vt:lpstr>SimSun</vt:lpstr>
      <vt:lpstr>Arial</vt:lpstr>
      <vt:lpstr>Calibri</vt:lpstr>
      <vt:lpstr>FoundrySterling-Bold</vt:lpstr>
      <vt:lpstr>Symbol</vt:lpstr>
      <vt:lpstr>Tahoma</vt:lpstr>
      <vt:lpstr>Times</vt:lpstr>
      <vt:lpstr>Times New Roman</vt:lpstr>
      <vt:lpstr>Wingdings</vt:lpstr>
      <vt:lpstr>Default Design</vt:lpstr>
      <vt:lpstr>Photo Editor Photo</vt:lpstr>
      <vt:lpstr>Enterprise Management and Entrepreneurship MIEIC 2021-2022</vt:lpstr>
      <vt:lpstr>Financial Management</vt:lpstr>
      <vt:lpstr>Account (I)</vt:lpstr>
      <vt:lpstr>Account (IV)</vt:lpstr>
      <vt:lpstr>Contas no SNC</vt:lpstr>
      <vt:lpstr>Contas no SNC (I)</vt:lpstr>
      <vt:lpstr>Contas no SNC (II)</vt:lpstr>
      <vt:lpstr>Contas no SNC (III)</vt:lpstr>
      <vt:lpstr>Relationship between balance sheet and income statement</vt:lpstr>
      <vt:lpstr>Account</vt:lpstr>
      <vt:lpstr>Examples (I)</vt:lpstr>
      <vt:lpstr>Examples (II)</vt:lpstr>
      <vt:lpstr>Examples (III)</vt:lpstr>
      <vt:lpstr>Example (IV)</vt:lpstr>
      <vt:lpstr>Examples (IV)</vt:lpstr>
      <vt:lpstr>Exercise 3</vt:lpstr>
      <vt:lpstr>Income statement and cash-flow statement</vt:lpstr>
      <vt:lpstr>Financial flows: perspectives</vt:lpstr>
      <vt:lpstr>Financial flows: perspectives</vt:lpstr>
      <vt:lpstr>Operating cycle and cash cycle</vt:lpstr>
      <vt:lpstr>Depreciation and amortization</vt:lpstr>
      <vt:lpstr>Financial flows:perspectives</vt:lpstr>
      <vt:lpstr>Cash flow statement</vt:lpstr>
      <vt:lpstr>Cash flow statement</vt:lpstr>
      <vt:lpstr>Financial statements</vt:lpstr>
      <vt:lpstr>Financial statements</vt:lpstr>
      <vt:lpstr>Financial statements</vt:lpstr>
      <vt:lpstr>Financial statements</vt:lpstr>
      <vt:lpstr>Financial statements</vt:lpstr>
      <vt:lpstr>Financial statements</vt:lpstr>
      <vt:lpstr>Financial statements</vt:lpstr>
      <vt:lpstr>Financial statements</vt:lpstr>
      <vt:lpstr>Financial statements</vt:lpstr>
      <vt:lpstr>Exercise 4</vt:lpstr>
    </vt:vector>
  </TitlesOfParts>
  <Company>Digital Partners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Lia Raquel Lima</dc:creator>
  <cp:lastModifiedBy>Marta </cp:lastModifiedBy>
  <cp:revision>1415</cp:revision>
  <cp:lastPrinted>2022-03-14T06:39:50Z</cp:lastPrinted>
  <dcterms:created xsi:type="dcterms:W3CDTF">2002-09-13T08:48:28Z</dcterms:created>
  <dcterms:modified xsi:type="dcterms:W3CDTF">2022-03-24T15:05:35Z</dcterms:modified>
</cp:coreProperties>
</file>