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Economica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i+GVqQvfN3STvojYaJILiumVI6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27070B-0FD7-4FEB-882D-E22471949EF1}">
  <a:tblStyle styleId="{FB27070B-0FD7-4FEB-882D-E22471949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Economica-bold.fntdata"/><Relationship Id="rId52" Type="http://schemas.openxmlformats.org/officeDocument/2006/relationships/font" Target="fonts/Economica-regular.fntdata"/><Relationship Id="rId11" Type="http://schemas.openxmlformats.org/officeDocument/2006/relationships/slide" Target="slides/slide5.xml"/><Relationship Id="rId55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54" Type="http://schemas.openxmlformats.org/officeDocument/2006/relationships/font" Target="fonts/Economica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ce.uwaterloo.ca/~cmoreno/ece250/2012-02-01--hash_tables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Hash_table#Dynamic_resiz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ooBiased/DySEC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nnalia.blogspot.com/2022/06/advancing-state-of-art-for.html?m=1" TargetMode="External"/><Relationship Id="rId3" Type="http://schemas.openxmlformats.org/officeDocument/2006/relationships/hyperlink" Target="https://raw.githubusercontent.com/isocpp/logos/master/cpp_logo.png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dn.pixabay.com/photo/2017/04/16/20/42/brain-2235771_960_720.p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search.cs.vt.edu/AVresearch/hashing/quadratic.ph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f832b0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f832b0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Source for the double hashing solution: </a:t>
            </a:r>
            <a:r>
              <a:rPr lang="pt-PT" u="sng">
                <a:solidFill>
                  <a:schemeClr val="hlink"/>
                </a:solidFill>
                <a:hlinkClick r:id="rId2"/>
              </a:rPr>
              <a:t>https://ece.uwaterloo.ca/~cmoreno/ece250/2012-02-01--hash_tables.pdf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f832b0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f832b0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current method is bad: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Doesn’t </a:t>
            </a:r>
            <a:r>
              <a:rPr lang="pt-PT">
                <a:solidFill>
                  <a:schemeClr val="dk1"/>
                </a:solidFill>
              </a:rPr>
              <a:t>avoid memory fragmentation that triggers heap compaction (Source: </a:t>
            </a:r>
            <a:r>
              <a:rPr lang="pt-PT" u="sng">
                <a:solidFill>
                  <a:schemeClr val="hlink"/>
                </a:solidFill>
                <a:hlinkClick r:id="rId2"/>
              </a:rPr>
              <a:t>https://en.wikipedia.org/wiki/Hash_table#Dynamic_resizing</a:t>
            </a:r>
            <a:r>
              <a:rPr lang="pt-PT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2e9f2e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2e9f2e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407573f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407573f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2e9f2e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2e9f2e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5407573f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5407573f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407573f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5407573f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5407573f0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5407573f0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407573f0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407573f0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407573f0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407573f0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a7cde2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a7cde2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407573f0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407573f0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407573f0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5407573f0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Looks of existing nodes </a:t>
            </a:r>
            <a:r>
              <a:rPr lang="pt-PT"/>
              <a:t>searches</a:t>
            </a:r>
            <a:r>
              <a:rPr lang="pt-PT"/>
              <a:t> for all nodes one-by-one: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There’s a slight overhead of getting the “next-item”.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5382a10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5382a10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382a10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382a10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Memory over-allocation: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Memory is only really allocated if we need it.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5d21a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5d21a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55d21a3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55d21a3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Having duplicates improves the performance of both methods;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It improves the one without duplicates the most: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It is very unstable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ff832b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ff832b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ff832b0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ff832b0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performance of our sets is worst than C++ if we don’t use the resize optimization: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is probably because C++ resizes the hash table without having to re-insert all elements.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When we use the resize optimization, our implementation is faster.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ff832b0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ff832b0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f832b0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f832b0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Source of inspiration for inplace resize: </a:t>
            </a:r>
            <a:r>
              <a:rPr lang="pt-PT" sz="1200">
                <a:solidFill>
                  <a:schemeClr val="hlink"/>
                </a:solidFill>
                <a:uFill>
                  <a:noFill/>
                </a:uFill>
                <a:hlinkClick r:id="rId2"/>
              </a:rPr>
              <a:t>https://github.com/TooBiased/DySECT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a7cde26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a7cde26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ff832b0e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ff832b0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ff832b0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ff832b0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59ac3b4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59ac3b4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59ac3b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59ac3b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59ac3b4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359ac3b4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59ac3b40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59ac3b40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Mention search for other algorithms that cover volumes related to viewport algorithms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59ac3b40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359ac3b40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59ac3b404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59ac3b404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9ac3b40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9ac3b40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59ac3b40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59ac3b40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a7cde2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a7cde2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Info source: </a:t>
            </a:r>
            <a:r>
              <a:rPr lang="pt-PT" u="sng">
                <a:solidFill>
                  <a:schemeClr val="hlink"/>
                </a:solidFill>
                <a:hlinkClick r:id="rId2"/>
              </a:rPr>
              <a:t>https://bannalia.blogspot.com/2022/06/advancing-state-of-art-for.html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C++ logo source: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https://raw.githubusercontent.com/isocpp/logos/master/cpp_logo.png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59ac3b404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59ac3b404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59ac3b404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59ac3b404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59ac3b404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59ac3b404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Divisions are in logarithmic scale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59ac3b404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59ac3b404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59ac3b404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59ac3b404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59ac3b40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59ac3b40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a7cde26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5a7cde26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Image source: </a:t>
            </a:r>
            <a:r>
              <a:rPr lang="pt-PT" u="sng">
                <a:solidFill>
                  <a:schemeClr val="hlink"/>
                </a:solidFill>
                <a:hlinkClick r:id="rId2"/>
              </a:rPr>
              <a:t>https://cdn.pixabay.com/photo/2017/04/16/20/42/brain-2235771_960_720.png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2e9f2e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52e9f2e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2e9f2e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2e9f2e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2e9f2e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2e9f2e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f832b0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f832b0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Source for the quadratic probing solution: </a:t>
            </a:r>
            <a:r>
              <a:rPr lang="pt-PT" u="sng">
                <a:solidFill>
                  <a:schemeClr val="hlink"/>
                </a:solidFill>
                <a:hlinkClick r:id="rId2"/>
              </a:rPr>
              <a:t>https://research.cs.vt.edu/AVresearch/hashing/quadratic.php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9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drive.google.com/file/d/1coUO2JT3hXAsMqiQLg19K10W_cSCFvvf/view" TargetMode="External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rive.google.com/file/d/1U33vWf9PQ0PaanFnpuKuDCD9WkaY8AqR/view" TargetMode="External"/><Relationship Id="rId4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research.cs.vt.edu/AVresearch/hashing/quadratic.php" TargetMode="External"/><Relationship Id="rId4" Type="http://schemas.openxmlformats.org/officeDocument/2006/relationships/hyperlink" Target="https://ece.uwaterloo.ca/~cmoreno/ece250/2012-02-01--hash_tables.pdf" TargetMode="External"/><Relationship Id="rId11" Type="http://schemas.openxmlformats.org/officeDocument/2006/relationships/hyperlink" Target="https://arxiv.org/abs/1902.01961" TargetMode="External"/><Relationship Id="rId10" Type="http://schemas.openxmlformats.org/officeDocument/2006/relationships/hyperlink" Target="https://arxiv.org/search/cs?searchtype=author&amp;query=Lemire%2C+D" TargetMode="External"/><Relationship Id="rId9" Type="http://schemas.openxmlformats.org/officeDocument/2006/relationships/hyperlink" Target="https://bannalia.blogspot.com/2022/06/advancing-state-of-art-for.html?m=1" TargetMode="External"/><Relationship Id="rId5" Type="http://schemas.openxmlformats.org/officeDocument/2006/relationships/hyperlink" Target="https://en.wikipedia.org/wiki/Hash_table#Dynamic_resizing" TargetMode="External"/><Relationship Id="rId6" Type="http://schemas.openxmlformats.org/officeDocument/2006/relationships/hyperlink" Target="https://github.com/TooBiased" TargetMode="External"/><Relationship Id="rId7" Type="http://schemas.openxmlformats.org/officeDocument/2006/relationships/hyperlink" Target="https://github.com/TooBiased/DySECT" TargetMode="External"/><Relationship Id="rId8" Type="http://schemas.openxmlformats.org/officeDocument/2006/relationships/hyperlink" Target="https://www.blogger.com/profile/085798532726742111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902.0196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2884500" y="2728475"/>
            <a:ext cx="33750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PT"/>
              <a:t>EDAA — G06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pt-PT"/>
              <a:t>João Costa</a:t>
            </a:r>
            <a:r>
              <a:rPr lang="pt-PT"/>
              <a:t> </a:t>
            </a:r>
            <a:r>
              <a:rPr b="1" lang="pt-PT"/>
              <a:t>—</a:t>
            </a:r>
            <a:r>
              <a:rPr lang="pt-PT"/>
              <a:t> </a:t>
            </a:r>
            <a:r>
              <a:rPr b="1" lang="pt-PT"/>
              <a:t>João Martins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PT"/>
              <a:t>Henrique Ribeiro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PT"/>
              <a:t>Tiago Duarte</a:t>
            </a:r>
            <a:endParaRPr/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2884650" y="888725"/>
            <a:ext cx="33750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9"/>
              <a:buNone/>
            </a:pPr>
            <a:r>
              <a:rPr b="1" lang="pt-PT"/>
              <a:t>SLAM — </a:t>
            </a:r>
            <a:r>
              <a:rPr b="1" lang="pt-PT"/>
              <a:t>part</a:t>
            </a:r>
            <a:r>
              <a:rPr b="1" lang="pt-PT"/>
              <a:t> 2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9"/>
              <a:buNone/>
            </a:pPr>
            <a:r>
              <a:rPr b="1" lang="pt-PT"/>
              <a:t>Empirical Analysis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f832b0e0_0_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Implementation details – </a:t>
            </a:r>
            <a:r>
              <a:rPr b="1" lang="pt-PT">
                <a:solidFill>
                  <a:srgbClr val="6AA84F"/>
                </a:solidFill>
              </a:rPr>
              <a:t>Double Hashing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19" name="Google Shape;119;g11ff832b0e0_0_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6AA84F"/>
                </a:solidFill>
              </a:rPr>
              <a:t>Double hashing</a:t>
            </a:r>
            <a:r>
              <a:rPr lang="pt-PT"/>
              <a:t> can lead to cycles;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We can’t use the same hash function to hash the element and to calculate the offset;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cycle size is the </a:t>
            </a:r>
            <a:r>
              <a:rPr b="1" lang="pt-PT"/>
              <a:t>LCM</a:t>
            </a:r>
            <a:r>
              <a:rPr lang="pt-PT"/>
              <a:t> of the result of the </a:t>
            </a:r>
            <a:r>
              <a:rPr b="1" lang="pt-PT"/>
              <a:t>offset function</a:t>
            </a:r>
            <a:r>
              <a:rPr lang="pt-PT"/>
              <a:t> and the </a:t>
            </a:r>
            <a:r>
              <a:rPr b="1" lang="pt-PT"/>
              <a:t>hash table size</a:t>
            </a:r>
            <a:r>
              <a:rPr lang="pt-PT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If these 2 numbers aren’t relatively prime, this number can be significantly 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This is achievable by making one of the numbers prime: i.e., the table size;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This has a significant </a:t>
            </a:r>
            <a:r>
              <a:rPr b="1" lang="pt-PT"/>
              <a:t>overhead</a:t>
            </a:r>
            <a:r>
              <a:rPr lang="pt-PT"/>
              <a:t> for </a:t>
            </a:r>
            <a:r>
              <a:rPr b="1" lang="pt-PT"/>
              <a:t>set resizing</a:t>
            </a:r>
            <a:r>
              <a:rPr lang="pt-PT"/>
              <a:t>, and the </a:t>
            </a:r>
            <a:r>
              <a:rPr b="1" lang="pt-PT"/>
              <a:t>modulo operation</a:t>
            </a:r>
            <a:r>
              <a:rPr lang="pt-PT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other approach is keeping the </a:t>
            </a:r>
            <a:r>
              <a:rPr b="1" lang="pt-PT"/>
              <a:t>hash table size</a:t>
            </a:r>
            <a:r>
              <a:rPr lang="pt-PT"/>
              <a:t> a </a:t>
            </a:r>
            <a:r>
              <a:rPr b="1" lang="pt-PT"/>
              <a:t>power of 2 </a:t>
            </a:r>
            <a:r>
              <a:rPr lang="pt-PT"/>
              <a:t>and guarantee that the offset always returns an </a:t>
            </a:r>
            <a:r>
              <a:rPr b="1" lang="pt-PT"/>
              <a:t>odd number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f832b0e0_0_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Implementation details – Set </a:t>
            </a:r>
            <a:r>
              <a:rPr b="1" lang="pt-PT"/>
              <a:t>dynamic resizing</a:t>
            </a:r>
            <a:endParaRPr b="1"/>
          </a:p>
        </p:txBody>
      </p:sp>
      <p:sp>
        <p:nvSpPr>
          <p:cNvPr id="125" name="Google Shape;125;g11ff832b0e0_0_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When resizing the hash table: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We create a </a:t>
            </a:r>
            <a:r>
              <a:rPr b="1" lang="pt-PT"/>
              <a:t>new one</a:t>
            </a:r>
            <a:r>
              <a:rPr lang="pt-PT"/>
              <a:t> </a:t>
            </a:r>
            <a:r>
              <a:rPr lang="pt-PT"/>
              <a:t>with double the size;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Re-insert all elements</a:t>
            </a:r>
            <a:r>
              <a:rPr lang="pt-PT"/>
              <a:t> into this new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This process uses an alternative insert function (move function) optimized for this operation: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Reduces the overhead of memory management;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Performs </a:t>
            </a:r>
            <a:r>
              <a:rPr lang="pt-PT"/>
              <a:t>fewer</a:t>
            </a:r>
            <a:r>
              <a:rPr lang="pt-PT"/>
              <a:t> checks: we know there aren’t tombstones;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All hash values are cached (no need to re-calculate them).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Resizing is triggered when an insert causes the </a:t>
            </a:r>
            <a:r>
              <a:rPr b="1" lang="pt-PT"/>
              <a:t>load factor</a:t>
            </a:r>
            <a:r>
              <a:rPr lang="pt-PT"/>
              <a:t> to go over </a:t>
            </a:r>
            <a:r>
              <a:rPr b="1" lang="pt-PT"/>
              <a:t>75%</a:t>
            </a:r>
            <a:r>
              <a:rPr lang="pt-PT"/>
              <a:t>: i.e., 75% of the hash table contains an element (not a tombstone);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Future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Explore other dynamic resizing methods that explore possibilities that aren’t </a:t>
            </a:r>
            <a:r>
              <a:rPr b="1" lang="pt-PT"/>
              <a:t>all-at-once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52e9f2ea1_0_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Set performance analysis</a:t>
            </a:r>
            <a:endParaRPr b="1"/>
          </a:p>
        </p:txBody>
      </p:sp>
      <p:sp>
        <p:nvSpPr>
          <p:cNvPr id="131" name="Google Shape;131;g1352e9f2ea1_0_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Set operation’s performance analysis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Collision resolution strategy </a:t>
            </a:r>
            <a:r>
              <a:rPr b="1" lang="pt-PT"/>
              <a:t>comparison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407573f0_5_0"/>
          <p:cNvSpPr txBox="1"/>
          <p:nvPr>
            <p:ph type="title"/>
          </p:nvPr>
        </p:nvSpPr>
        <p:spPr>
          <a:xfrm>
            <a:off x="490250" y="450150"/>
            <a:ext cx="60738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Insert operation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Performance analysis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2e9f2ea1_0_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Insert — Linear probing</a:t>
            </a:r>
            <a:endParaRPr/>
          </a:p>
        </p:txBody>
      </p:sp>
      <p:sp>
        <p:nvSpPr>
          <p:cNvPr id="142" name="Google Shape;142;g1352e9f2ea1_0_8"/>
          <p:cNvSpPr txBox="1"/>
          <p:nvPr>
            <p:ph idx="1" type="body"/>
          </p:nvPr>
        </p:nvSpPr>
        <p:spPr>
          <a:xfrm>
            <a:off x="5411938" y="1219125"/>
            <a:ext cx="34203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Insertion of randomly generated objects;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Collision resolution using </a:t>
            </a:r>
            <a:r>
              <a:rPr b="1" lang="pt-PT">
                <a:solidFill>
                  <a:srgbClr val="3C78D8"/>
                </a:solidFill>
              </a:rPr>
              <a:t>Linear probing</a:t>
            </a:r>
            <a:r>
              <a:rPr lang="pt-PT"/>
              <a:t>;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3C78D8"/>
                </a:solidFill>
              </a:rPr>
              <a:t>Blue line</a:t>
            </a:r>
            <a:r>
              <a:rPr lang="pt-PT">
                <a:solidFill>
                  <a:srgbClr val="000000"/>
                </a:solidFill>
              </a:rPr>
              <a:t> – </a:t>
            </a:r>
            <a:r>
              <a:rPr b="1" lang="pt-PT">
                <a:solidFill>
                  <a:srgbClr val="000000"/>
                </a:solidFill>
              </a:rPr>
              <a:t>≃ 0</a:t>
            </a:r>
            <a:r>
              <a:rPr lang="pt-PT">
                <a:solidFill>
                  <a:srgbClr val="000000"/>
                </a:solidFill>
              </a:rPr>
              <a:t> duplicated objects;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E69138"/>
                </a:solidFill>
              </a:rPr>
              <a:t>Orange line</a:t>
            </a:r>
            <a:r>
              <a:rPr lang="pt-PT"/>
              <a:t> </a:t>
            </a:r>
            <a:r>
              <a:rPr lang="pt-PT"/>
              <a:t>– </a:t>
            </a:r>
            <a:r>
              <a:rPr b="1" lang="pt-PT"/>
              <a:t>≃ 58%</a:t>
            </a:r>
            <a:r>
              <a:rPr lang="pt-PT"/>
              <a:t> duplicated insertions;</a:t>
            </a:r>
            <a:endParaRPr/>
          </a:p>
        </p:txBody>
      </p:sp>
      <p:pic>
        <p:nvPicPr>
          <p:cNvPr id="143" name="Google Shape;143;g1352e9f2ea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125"/>
            <a:ext cx="5107137" cy="344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407573f0_5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Insert — Quadratic probing</a:t>
            </a:r>
            <a:endParaRPr/>
          </a:p>
        </p:txBody>
      </p:sp>
      <p:sp>
        <p:nvSpPr>
          <p:cNvPr id="149" name="Google Shape;149;g135407573f0_5_5"/>
          <p:cNvSpPr txBox="1"/>
          <p:nvPr>
            <p:ph idx="1" type="body"/>
          </p:nvPr>
        </p:nvSpPr>
        <p:spPr>
          <a:xfrm>
            <a:off x="5411938" y="1219125"/>
            <a:ext cx="34203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Insertion of randomly generated objects;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Collision resolution using </a:t>
            </a:r>
            <a:r>
              <a:rPr b="1" lang="pt-PT">
                <a:solidFill>
                  <a:srgbClr val="E69138"/>
                </a:solidFill>
              </a:rPr>
              <a:t>Quadratic</a:t>
            </a:r>
            <a:r>
              <a:rPr b="1" lang="pt-PT">
                <a:solidFill>
                  <a:srgbClr val="E69138"/>
                </a:solidFill>
              </a:rPr>
              <a:t> probing</a:t>
            </a:r>
            <a:r>
              <a:rPr lang="pt-PT"/>
              <a:t>;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3C78D8"/>
                </a:solidFill>
              </a:rPr>
              <a:t>Blue line</a:t>
            </a:r>
            <a:r>
              <a:rPr lang="pt-PT">
                <a:solidFill>
                  <a:srgbClr val="000000"/>
                </a:solidFill>
              </a:rPr>
              <a:t> – </a:t>
            </a:r>
            <a:r>
              <a:rPr b="1" lang="pt-PT">
                <a:solidFill>
                  <a:srgbClr val="000000"/>
                </a:solidFill>
              </a:rPr>
              <a:t>≃ 0</a:t>
            </a:r>
            <a:r>
              <a:rPr lang="pt-PT">
                <a:solidFill>
                  <a:srgbClr val="000000"/>
                </a:solidFill>
              </a:rPr>
              <a:t> duplicated objects;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E69138"/>
                </a:solidFill>
              </a:rPr>
              <a:t>Orange line</a:t>
            </a:r>
            <a:r>
              <a:rPr lang="pt-PT"/>
              <a:t> – </a:t>
            </a:r>
            <a:r>
              <a:rPr b="1" lang="pt-PT"/>
              <a:t>≃ 58% </a:t>
            </a:r>
            <a:r>
              <a:rPr lang="pt-PT"/>
              <a:t>duplicated insertions;</a:t>
            </a:r>
            <a:endParaRPr/>
          </a:p>
        </p:txBody>
      </p:sp>
      <p:pic>
        <p:nvPicPr>
          <p:cNvPr id="150" name="Google Shape;150;g135407573f0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125"/>
            <a:ext cx="5107137" cy="344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407573f0_5_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Insert — Double hashing</a:t>
            </a:r>
            <a:endParaRPr/>
          </a:p>
        </p:txBody>
      </p:sp>
      <p:sp>
        <p:nvSpPr>
          <p:cNvPr id="156" name="Google Shape;156;g135407573f0_5_12"/>
          <p:cNvSpPr txBox="1"/>
          <p:nvPr>
            <p:ph idx="1" type="body"/>
          </p:nvPr>
        </p:nvSpPr>
        <p:spPr>
          <a:xfrm>
            <a:off x="5411938" y="1219125"/>
            <a:ext cx="34203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Insertion of randomly generated objects;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Collision resolution using </a:t>
            </a:r>
            <a:r>
              <a:rPr b="1" lang="pt-PT">
                <a:solidFill>
                  <a:srgbClr val="6AA84F"/>
                </a:solidFill>
              </a:rPr>
              <a:t>Double hashing</a:t>
            </a:r>
            <a:r>
              <a:rPr lang="pt-PT"/>
              <a:t>;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3C78D8"/>
                </a:solidFill>
              </a:rPr>
              <a:t>Blue line</a:t>
            </a:r>
            <a:r>
              <a:rPr lang="pt-PT">
                <a:solidFill>
                  <a:srgbClr val="000000"/>
                </a:solidFill>
              </a:rPr>
              <a:t> – </a:t>
            </a:r>
            <a:r>
              <a:rPr b="1" lang="pt-PT">
                <a:solidFill>
                  <a:srgbClr val="000000"/>
                </a:solidFill>
              </a:rPr>
              <a:t>≃ 0</a:t>
            </a:r>
            <a:r>
              <a:rPr lang="pt-PT">
                <a:solidFill>
                  <a:srgbClr val="000000"/>
                </a:solidFill>
              </a:rPr>
              <a:t> duplicated objects;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E69138"/>
                </a:solidFill>
              </a:rPr>
              <a:t>Orange line</a:t>
            </a:r>
            <a:r>
              <a:rPr lang="pt-PT"/>
              <a:t> – </a:t>
            </a:r>
            <a:r>
              <a:rPr b="1" lang="pt-PT"/>
              <a:t>≃ 58%</a:t>
            </a:r>
            <a:r>
              <a:rPr lang="pt-PT"/>
              <a:t> </a:t>
            </a:r>
            <a:r>
              <a:rPr lang="pt-PT"/>
              <a:t>duplicated insertions;</a:t>
            </a:r>
            <a:endParaRPr/>
          </a:p>
        </p:txBody>
      </p:sp>
      <p:pic>
        <p:nvPicPr>
          <p:cNvPr id="157" name="Google Shape;157;g135407573f0_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125"/>
            <a:ext cx="5107137" cy="345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407573f0_5_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Insert — Comparison of all strategies</a:t>
            </a:r>
            <a:endParaRPr/>
          </a:p>
        </p:txBody>
      </p:sp>
      <p:sp>
        <p:nvSpPr>
          <p:cNvPr id="163" name="Google Shape;163;g135407573f0_5_27"/>
          <p:cNvSpPr txBox="1"/>
          <p:nvPr>
            <p:ph idx="1" type="body"/>
          </p:nvPr>
        </p:nvSpPr>
        <p:spPr>
          <a:xfrm>
            <a:off x="5542200" y="1219125"/>
            <a:ext cx="32901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Insertion of randomly generated objects;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Performance is similar between all methods;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E69138"/>
                </a:solidFill>
              </a:rPr>
              <a:t>Quadratic probing</a:t>
            </a:r>
            <a:r>
              <a:rPr lang="pt-PT"/>
              <a:t> is consistently the best.</a:t>
            </a:r>
            <a:endParaRPr/>
          </a:p>
        </p:txBody>
      </p:sp>
      <p:pic>
        <p:nvPicPr>
          <p:cNvPr id="164" name="Google Shape;164;g135407573f0_5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125"/>
            <a:ext cx="5237400" cy="35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407573f0_5_18"/>
          <p:cNvSpPr txBox="1"/>
          <p:nvPr>
            <p:ph idx="1" type="body"/>
          </p:nvPr>
        </p:nvSpPr>
        <p:spPr>
          <a:xfrm>
            <a:off x="5425525" y="1225225"/>
            <a:ext cx="340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 the previous examples, the sets were resized multiple times;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This also affects the comparisons: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Smaller sets suffer </a:t>
            </a:r>
            <a:r>
              <a:rPr lang="pt-PT"/>
              <a:t>fewer</a:t>
            </a:r>
            <a:r>
              <a:rPr lang="pt-PT"/>
              <a:t> resizes.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Resize is triggered by a threshold of how full the set is (</a:t>
            </a:r>
            <a:r>
              <a:rPr b="1" lang="pt-PT"/>
              <a:t>75%</a:t>
            </a:r>
            <a:r>
              <a:rPr lang="pt-PT"/>
              <a:t>)</a:t>
            </a:r>
            <a:r>
              <a:rPr lang="pt-PT"/>
              <a:t>;</a:t>
            </a:r>
            <a:endParaRPr/>
          </a:p>
        </p:txBody>
      </p:sp>
      <p:sp>
        <p:nvSpPr>
          <p:cNvPr id="170" name="Google Shape;170;g135407573f0_5_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Insert — Impact of set resizing </a:t>
            </a:r>
            <a:endParaRPr/>
          </a:p>
        </p:txBody>
      </p:sp>
      <p:pic>
        <p:nvPicPr>
          <p:cNvPr id="171" name="Google Shape;171;g135407573f0_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120725" cy="344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407573f0_5_34"/>
          <p:cNvSpPr txBox="1"/>
          <p:nvPr>
            <p:ph idx="1" type="body"/>
          </p:nvPr>
        </p:nvSpPr>
        <p:spPr>
          <a:xfrm>
            <a:off x="5425525" y="1225225"/>
            <a:ext cx="340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E69138"/>
                </a:solidFill>
              </a:rPr>
              <a:t>Quadratic probing</a:t>
            </a:r>
            <a:r>
              <a:rPr lang="pt-PT"/>
              <a:t> has the best performance: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In par with the fact that it suffers a low amount of collisions.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6AA84F"/>
                </a:solidFill>
              </a:rPr>
              <a:t>Double hashing</a:t>
            </a:r>
            <a:r>
              <a:rPr lang="pt-PT"/>
              <a:t> delivers on the promised reduced number of collisions, but performance is hurt: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It as the worst performance.</a:t>
            </a:r>
            <a:endParaRPr/>
          </a:p>
        </p:txBody>
      </p:sp>
      <p:sp>
        <p:nvSpPr>
          <p:cNvPr id="177" name="Google Shape;177;g135407573f0_5_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Insert — Number of collisions</a:t>
            </a:r>
            <a:endParaRPr/>
          </a:p>
        </p:txBody>
      </p:sp>
      <p:pic>
        <p:nvPicPr>
          <p:cNvPr id="178" name="Google Shape;178;g135407573f0_5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625"/>
            <a:ext cx="5120725" cy="336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a7cde269_1_0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Why sets</a:t>
            </a:r>
            <a:endParaRPr b="1"/>
          </a:p>
        </p:txBody>
      </p:sp>
      <p:sp>
        <p:nvSpPr>
          <p:cNvPr id="69" name="Google Shape;69;g135a7cde269_1_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Brief C++ history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Rationale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Set concepts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407573f0_5_42"/>
          <p:cNvSpPr txBox="1"/>
          <p:nvPr>
            <p:ph type="title"/>
          </p:nvPr>
        </p:nvSpPr>
        <p:spPr>
          <a:xfrm>
            <a:off x="490250" y="450150"/>
            <a:ext cx="60738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Lookup/Delete</a:t>
            </a:r>
            <a:r>
              <a:rPr b="1" lang="pt-PT"/>
              <a:t> operation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Performance analysis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407573f0_5_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Lookup/Delete — </a:t>
            </a:r>
            <a:r>
              <a:rPr lang="pt-PT"/>
              <a:t>Performance</a:t>
            </a:r>
            <a:endParaRPr/>
          </a:p>
        </p:txBody>
      </p:sp>
      <p:sp>
        <p:nvSpPr>
          <p:cNvPr id="189" name="Google Shape;189;g135407573f0_5_46"/>
          <p:cNvSpPr txBox="1"/>
          <p:nvPr>
            <p:ph idx="1" type="body"/>
          </p:nvPr>
        </p:nvSpPr>
        <p:spPr>
          <a:xfrm>
            <a:off x="311700" y="1225225"/>
            <a:ext cx="4299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Lookups and deletes are very similar operations in our set implementation: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 </a:t>
            </a:r>
            <a:r>
              <a:rPr i="1" lang="pt-PT"/>
              <a:t>delete operation</a:t>
            </a:r>
            <a:r>
              <a:rPr lang="pt-PT"/>
              <a:t> is a lookup that sets the entry as dead instead of returning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Lookups for </a:t>
            </a:r>
            <a:r>
              <a:rPr b="1" lang="pt-PT">
                <a:solidFill>
                  <a:srgbClr val="E69138"/>
                </a:solidFill>
              </a:rPr>
              <a:t>non-existent</a:t>
            </a:r>
            <a:r>
              <a:rPr lang="pt-PT"/>
              <a:t> items on big sets are fast: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Because of the load factor control, </a:t>
            </a:r>
            <a:r>
              <a:rPr lang="pt-PT"/>
              <a:t>there are</a:t>
            </a:r>
            <a:r>
              <a:rPr lang="pt-PT"/>
              <a:t> </a:t>
            </a:r>
            <a:r>
              <a:rPr lang="pt-PT"/>
              <a:t>numerous</a:t>
            </a:r>
            <a:r>
              <a:rPr lang="pt-PT"/>
              <a:t> empty buckets ⇒ the search is quick to end.</a:t>
            </a:r>
            <a:endParaRPr/>
          </a:p>
        </p:txBody>
      </p:sp>
      <p:graphicFrame>
        <p:nvGraphicFramePr>
          <p:cNvPr id="190" name="Google Shape;190;g135407573f0_5_46"/>
          <p:cNvGraphicFramePr/>
          <p:nvPr/>
        </p:nvGraphicFramePr>
        <p:xfrm>
          <a:off x="4932000" y="11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{FB27070B-0FD7-4FEB-882D-E22471949EF1}</a:tableStyleId>
              </a:tblPr>
              <a:tblGrid>
                <a:gridCol w="1300100"/>
                <a:gridCol w="1300100"/>
                <a:gridCol w="1300100"/>
              </a:tblGrid>
              <a:tr h="59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Existing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Non-existent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100000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≃ 6ms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≃ 3ms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lang="pt-PT">
                          <a:solidFill>
                            <a:schemeClr val="dk1"/>
                          </a:solidFill>
                        </a:rPr>
                        <a:t>00000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15ms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5ms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="1" lang="pt-PT">
                          <a:solidFill>
                            <a:schemeClr val="dk1"/>
                          </a:solidFill>
                        </a:rPr>
                        <a:t>00000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23ms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5ms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b="1" lang="pt-PT">
                          <a:solidFill>
                            <a:schemeClr val="dk1"/>
                          </a:solidFill>
                        </a:rPr>
                        <a:t>00000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32ms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6ms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b="1" lang="pt-PT">
                          <a:solidFill>
                            <a:schemeClr val="dk1"/>
                          </a:solidFill>
                        </a:rPr>
                        <a:t>00000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34ms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8ms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b="1" lang="pt-PT">
                          <a:solidFill>
                            <a:schemeClr val="dk1"/>
                          </a:solidFill>
                        </a:rPr>
                        <a:t>00000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42ms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≃ 9ms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382a100a_0_1"/>
          <p:cNvSpPr txBox="1"/>
          <p:nvPr>
            <p:ph type="title"/>
          </p:nvPr>
        </p:nvSpPr>
        <p:spPr>
          <a:xfrm>
            <a:off x="490250" y="450150"/>
            <a:ext cx="60738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Merge</a:t>
            </a:r>
            <a:r>
              <a:rPr b="1" lang="pt-PT"/>
              <a:t> operation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Performance analysis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5382a100a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Merge — Performance and impact of resize</a:t>
            </a:r>
            <a:endParaRPr/>
          </a:p>
        </p:txBody>
      </p:sp>
      <p:sp>
        <p:nvSpPr>
          <p:cNvPr id="201" name="Google Shape;201;g135382a100a_0_5"/>
          <p:cNvSpPr txBox="1"/>
          <p:nvPr>
            <p:ph idx="1" type="body"/>
          </p:nvPr>
        </p:nvSpPr>
        <p:spPr>
          <a:xfrm>
            <a:off x="311700" y="1225225"/>
            <a:ext cx="39288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In our </a:t>
            </a:r>
            <a:r>
              <a:rPr lang="pt-PT"/>
              <a:t>project,</a:t>
            </a:r>
            <a:r>
              <a:rPr lang="pt-PT"/>
              <a:t> we only need </a:t>
            </a:r>
            <a:r>
              <a:rPr b="1" lang="pt-PT"/>
              <a:t>in-place merges</a:t>
            </a:r>
            <a:r>
              <a:rPr lang="pt-PT"/>
              <a:t>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The </a:t>
            </a:r>
            <a:r>
              <a:rPr b="1" lang="pt-PT"/>
              <a:t>merge</a:t>
            </a:r>
            <a:r>
              <a:rPr lang="pt-PT"/>
              <a:t> operation consists of iterating over a set and inserting each object into the second one;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By doing a </a:t>
            </a:r>
            <a:r>
              <a:rPr b="1" lang="pt-PT"/>
              <a:t>pessimistic assumption</a:t>
            </a:r>
            <a:r>
              <a:rPr lang="pt-PT"/>
              <a:t>, we can greatly increase the performance of the operation: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Assume that </a:t>
            </a:r>
            <a:r>
              <a:rPr lang="pt-PT"/>
              <a:t> each element in the second set is new (not already part of the set);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Check that the </a:t>
            </a:r>
            <a:r>
              <a:rPr b="1" lang="pt-PT"/>
              <a:t>load factor is still ok</a:t>
            </a:r>
            <a:r>
              <a:rPr lang="pt-PT"/>
              <a:t> in that case (no resize needed).</a:t>
            </a:r>
            <a:endParaRPr/>
          </a:p>
        </p:txBody>
      </p:sp>
      <p:pic>
        <p:nvPicPr>
          <p:cNvPr id="202" name="Google Shape;202;g135382a100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0" y="1553075"/>
            <a:ext cx="4598700" cy="305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5d21a3e2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Merge — Optimization with numerous duplicates</a:t>
            </a:r>
            <a:endParaRPr/>
          </a:p>
        </p:txBody>
      </p:sp>
      <p:sp>
        <p:nvSpPr>
          <p:cNvPr id="208" name="Google Shape;208;g1355d21a3e2_0_0"/>
          <p:cNvSpPr txBox="1"/>
          <p:nvPr>
            <p:ph idx="1" type="body"/>
          </p:nvPr>
        </p:nvSpPr>
        <p:spPr>
          <a:xfrm>
            <a:off x="311700" y="1225225"/>
            <a:ext cx="39288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Our use case leads to merges with numerous duplicate entries;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 this test, the second set has </a:t>
            </a:r>
            <a:r>
              <a:rPr b="1" lang="pt-PT"/>
              <a:t>≃50% of its elements in common</a:t>
            </a:r>
            <a:r>
              <a:rPr lang="pt-PT"/>
              <a:t> with the first set;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optimization </a:t>
            </a:r>
            <a:r>
              <a:rPr lang="pt-PT"/>
              <a:t>doesn’t </a:t>
            </a:r>
            <a:r>
              <a:rPr lang="pt-PT"/>
              <a:t>bring anything to the table</a:t>
            </a:r>
            <a:r>
              <a:rPr lang="pt-PT"/>
              <a:t> performance-wise</a:t>
            </a:r>
            <a:r>
              <a:rPr lang="pt-PT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But can cause an </a:t>
            </a:r>
            <a:r>
              <a:rPr b="1" lang="pt-PT"/>
              <a:t>increase in memory consumption</a:t>
            </a:r>
            <a:r>
              <a:rPr lang="pt-PT"/>
              <a:t>.</a:t>
            </a:r>
            <a:endParaRPr/>
          </a:p>
        </p:txBody>
      </p:sp>
      <p:pic>
        <p:nvPicPr>
          <p:cNvPr id="209" name="Google Shape;209;g1355d21a3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0" y="1522088"/>
            <a:ext cx="4598700" cy="312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55d21a3e2_0_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Merge – The impact of duplicates</a:t>
            </a:r>
            <a:endParaRPr/>
          </a:p>
        </p:txBody>
      </p:sp>
      <p:pic>
        <p:nvPicPr>
          <p:cNvPr id="215" name="Google Shape;215;g1355d21a3e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71" y="1433150"/>
            <a:ext cx="4217029" cy="28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355d21a3e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25" y="1431538"/>
            <a:ext cx="4310471" cy="287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ff832b0e0_0_0"/>
          <p:cNvSpPr txBox="1"/>
          <p:nvPr>
            <p:ph type="title"/>
          </p:nvPr>
        </p:nvSpPr>
        <p:spPr>
          <a:xfrm>
            <a:off x="490250" y="450150"/>
            <a:ext cx="60738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Merge operation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Comparison with C++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ff832b0e0_0_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Merge – Comparison with C++ unordered_set</a:t>
            </a:r>
            <a:endParaRPr/>
          </a:p>
        </p:txBody>
      </p:sp>
      <p:pic>
        <p:nvPicPr>
          <p:cNvPr id="227" name="Google Shape;227;g11ff832b0e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5" y="1435488"/>
            <a:ext cx="4310472" cy="286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1ff832b0e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431213"/>
            <a:ext cx="4267204" cy="287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ff832b0e0_0_41"/>
          <p:cNvSpPr txBox="1"/>
          <p:nvPr>
            <p:ph type="title"/>
          </p:nvPr>
        </p:nvSpPr>
        <p:spPr>
          <a:xfrm>
            <a:off x="490250" y="450150"/>
            <a:ext cx="73920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In-place dynamic resizing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Comparison with all-at-once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ff832b0e0_0_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In-place dynamic resizing – comparison</a:t>
            </a:r>
            <a:endParaRPr/>
          </a:p>
        </p:txBody>
      </p:sp>
      <p:sp>
        <p:nvSpPr>
          <p:cNvPr id="239" name="Google Shape;239;g11ff832b0e0_0_46"/>
          <p:cNvSpPr txBox="1"/>
          <p:nvPr>
            <p:ph idx="1" type="body"/>
          </p:nvPr>
        </p:nvSpPr>
        <p:spPr>
          <a:xfrm>
            <a:off x="311700" y="1225225"/>
            <a:ext cx="40971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We implemented a way for sets to be dynamically resized </a:t>
            </a:r>
            <a:r>
              <a:rPr lang="pt-PT"/>
              <a:t>in-place</a:t>
            </a:r>
            <a:r>
              <a:rPr lang="pt-PT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Less memory overhead;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Less time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Grow the container (double size);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Re-evaluate all entries in first half;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If they fall on second half, place them there;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Otherwise, save them in a buffer for later;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Clear first half and insert the buffer elements</a:t>
            </a:r>
            <a:endParaRPr/>
          </a:p>
        </p:txBody>
      </p:sp>
      <p:pic>
        <p:nvPicPr>
          <p:cNvPr id="240" name="Google Shape;240;g11ff832b0e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75" y="1544550"/>
            <a:ext cx="4465575" cy="2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a7cde269_1_6"/>
          <p:cNvSpPr txBox="1"/>
          <p:nvPr>
            <p:ph type="title"/>
          </p:nvPr>
        </p:nvSpPr>
        <p:spPr>
          <a:xfrm>
            <a:off x="490250" y="450150"/>
            <a:ext cx="62445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Rationale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Related to C++ inception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ff832b0e0_0_54"/>
          <p:cNvSpPr txBox="1"/>
          <p:nvPr>
            <p:ph type="title"/>
          </p:nvPr>
        </p:nvSpPr>
        <p:spPr>
          <a:xfrm>
            <a:off x="490250" y="450150"/>
            <a:ext cx="66546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Real data test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Performance on the dataset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f832b0e0_0_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Real data test</a:t>
            </a:r>
            <a:endParaRPr/>
          </a:p>
        </p:txBody>
      </p:sp>
      <p:sp>
        <p:nvSpPr>
          <p:cNvPr id="251" name="Google Shape;251;g11ff832b0e0_0_58"/>
          <p:cNvSpPr txBox="1"/>
          <p:nvPr>
            <p:ph idx="1" type="body"/>
          </p:nvPr>
        </p:nvSpPr>
        <p:spPr>
          <a:xfrm>
            <a:off x="311700" y="1225225"/>
            <a:ext cx="441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Tests on real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Ray-casts</a:t>
            </a:r>
            <a:r>
              <a:rPr lang="pt-PT"/>
              <a:t> on a plane point cloud dataset;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Only considering the turbines;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About 1000 ray-casts covering 18000 cells each.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Ray-casts are calculated 4 at a time in parallel: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On a computer with 4 CPU 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Our set implementation </a:t>
            </a:r>
            <a:r>
              <a:rPr b="1" lang="pt-PT"/>
              <a:t>improved performance almost 2-fold</a:t>
            </a:r>
            <a:r>
              <a:rPr lang="pt-PT"/>
              <a:t>.</a:t>
            </a:r>
            <a:endParaRPr/>
          </a:p>
        </p:txBody>
      </p:sp>
      <p:graphicFrame>
        <p:nvGraphicFramePr>
          <p:cNvPr id="252" name="Google Shape;252;g11ff832b0e0_0_58"/>
          <p:cNvGraphicFramePr/>
          <p:nvPr/>
        </p:nvGraphicFramePr>
        <p:xfrm>
          <a:off x="4975800" y="187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{FB27070B-0FD7-4FEB-882D-E22471949EF1}</a:tableStyleId>
              </a:tblPr>
              <a:tblGrid>
                <a:gridCol w="964125"/>
                <a:gridCol w="964125"/>
                <a:gridCol w="964125"/>
                <a:gridCol w="9641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C++ sets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Our sets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In-place resize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Time taken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≃ 23 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≃ 13 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≃ 10 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59ac3b404_0_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4800"/>
              <a:t>3D Scan Analysis</a:t>
            </a:r>
            <a:endParaRPr b="1"/>
          </a:p>
        </p:txBody>
      </p:sp>
      <p:sp>
        <p:nvSpPr>
          <p:cNvPr id="258" name="Google Shape;258;g1359ac3b404_0_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Cell coverage analysis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Time analysis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59ac3b404_0_0"/>
          <p:cNvSpPr txBox="1"/>
          <p:nvPr>
            <p:ph type="title"/>
          </p:nvPr>
        </p:nvSpPr>
        <p:spPr>
          <a:xfrm>
            <a:off x="490250" y="450150"/>
            <a:ext cx="73920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3D Scan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Quick Recap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59ac3b404_1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/>
              <a:t>Sonar Data &amp; 2D Mapping</a:t>
            </a:r>
            <a:endParaRPr/>
          </a:p>
        </p:txBody>
      </p:sp>
      <p:sp>
        <p:nvSpPr>
          <p:cNvPr id="269" name="Google Shape;269;g1359ac3b404_1_0"/>
          <p:cNvSpPr txBox="1"/>
          <p:nvPr>
            <p:ph idx="1" type="body"/>
          </p:nvPr>
        </p:nvSpPr>
        <p:spPr>
          <a:xfrm>
            <a:off x="311700" y="1064075"/>
            <a:ext cx="49773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Sonar rotates around itself;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Sends/measures waves in a cone;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Each beam has </a:t>
            </a:r>
            <a:r>
              <a:rPr b="1" lang="pt-PT"/>
              <a:t>multiple intensities across several intervals</a:t>
            </a:r>
            <a:r>
              <a:rPr lang="pt-PT"/>
              <a:t>.</a:t>
            </a:r>
            <a:endParaRPr/>
          </a:p>
        </p:txBody>
      </p:sp>
      <p:pic>
        <p:nvPicPr>
          <p:cNvPr id="270" name="Google Shape;270;g1359ac3b404_1_0"/>
          <p:cNvPicPr preferRelativeResize="0"/>
          <p:nvPr/>
        </p:nvPicPr>
        <p:blipFill rotWithShape="1">
          <a:blip r:embed="rId3">
            <a:alphaModFix/>
          </a:blip>
          <a:srcRect b="7518" l="4470" r="0" t="12920"/>
          <a:stretch/>
        </p:blipFill>
        <p:spPr>
          <a:xfrm>
            <a:off x="897725" y="2595975"/>
            <a:ext cx="3514927" cy="203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359ac3b40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325" y="759348"/>
            <a:ext cx="2789325" cy="362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59ac3b404_1_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3D – How to Cover a Volume?</a:t>
            </a:r>
            <a:endParaRPr/>
          </a:p>
        </p:txBody>
      </p:sp>
      <p:sp>
        <p:nvSpPr>
          <p:cNvPr id="277" name="Google Shape;277;g1359ac3b404_1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78" name="Google Shape;278;g1359ac3b404_1_63"/>
          <p:cNvSpPr txBox="1"/>
          <p:nvPr>
            <p:ph idx="1" type="body"/>
          </p:nvPr>
        </p:nvSpPr>
        <p:spPr>
          <a:xfrm>
            <a:off x="311700" y="1225225"/>
            <a:ext cx="5061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Estimate covered cells through 3D </a:t>
            </a:r>
            <a:r>
              <a:rPr lang="pt-PT"/>
              <a:t>ray-casts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Choose destination points to achieve maximum coverage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Divide both horizontal and vertical plane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For the same AUV, </a:t>
            </a:r>
            <a:r>
              <a:rPr lang="pt-PT"/>
              <a:t>Fula[1] uses 7 rays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But what is the optimal number of divisions to maximize coverage?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pt-PT"/>
              <a:t>And what is their impact on </a:t>
            </a:r>
            <a:r>
              <a:rPr lang="pt-PT"/>
              <a:t>performance</a:t>
            </a:r>
            <a:r>
              <a:rPr lang="pt-PT"/>
              <a:t>?</a:t>
            </a:r>
            <a:endParaRPr/>
          </a:p>
        </p:txBody>
      </p:sp>
      <p:pic>
        <p:nvPicPr>
          <p:cNvPr id="279" name="Google Shape;279;g1359ac3b404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597" y="1300500"/>
            <a:ext cx="3575075" cy="32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359ac3b404_1_63"/>
          <p:cNvPicPr preferRelativeResize="0"/>
          <p:nvPr/>
        </p:nvPicPr>
        <p:blipFill rotWithShape="1">
          <a:blip r:embed="rId3">
            <a:alphaModFix/>
          </a:blip>
          <a:srcRect b="91995" l="0" r="77455" t="0"/>
          <a:stretch/>
        </p:blipFill>
        <p:spPr>
          <a:xfrm>
            <a:off x="8133075" y="3031550"/>
            <a:ext cx="805974" cy="2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359ac3b404_1_63"/>
          <p:cNvPicPr preferRelativeResize="0"/>
          <p:nvPr/>
        </p:nvPicPr>
        <p:blipFill rotWithShape="1">
          <a:blip r:embed="rId3">
            <a:alphaModFix/>
          </a:blip>
          <a:srcRect b="91995" l="5382" r="80527" t="0"/>
          <a:stretch/>
        </p:blipFill>
        <p:spPr>
          <a:xfrm>
            <a:off x="7321500" y="1300500"/>
            <a:ext cx="503725" cy="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59ac3b404_1_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/>
              <a:t>Sonar Beam Spread</a:t>
            </a:r>
            <a:endParaRPr/>
          </a:p>
        </p:txBody>
      </p:sp>
      <p:sp>
        <p:nvSpPr>
          <p:cNvPr id="287" name="Google Shape;287;g1359ac3b404_1_137"/>
          <p:cNvSpPr txBox="1"/>
          <p:nvPr>
            <p:ph idx="1" type="body"/>
          </p:nvPr>
        </p:nvSpPr>
        <p:spPr>
          <a:xfrm>
            <a:off x="311700" y="1064075"/>
            <a:ext cx="49773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Each sonar beam covers an area that spans over </a:t>
            </a:r>
            <a:r>
              <a:rPr b="1" lang="pt-PT"/>
              <a:t>3</a:t>
            </a:r>
            <a:r>
              <a:rPr b="1" lang="pt-PT"/>
              <a:t>º horizontally</a:t>
            </a:r>
            <a:r>
              <a:rPr lang="pt-PT"/>
              <a:t> and </a:t>
            </a:r>
            <a:r>
              <a:rPr b="1" lang="pt-PT"/>
              <a:t>35º vertically</a:t>
            </a:r>
            <a:r>
              <a:rPr lang="pt-PT"/>
              <a:t>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As </a:t>
            </a:r>
            <a:r>
              <a:rPr lang="pt-PT"/>
              <a:t>such, the</a:t>
            </a:r>
            <a:r>
              <a:rPr lang="pt-PT"/>
              <a:t> vertical plane needs to be further divided to capture the same level of detail.</a:t>
            </a:r>
            <a:endParaRPr/>
          </a:p>
        </p:txBody>
      </p:sp>
      <p:pic>
        <p:nvPicPr>
          <p:cNvPr id="288" name="Google Shape;288;g1359ac3b404_1_137"/>
          <p:cNvPicPr preferRelativeResize="0"/>
          <p:nvPr/>
        </p:nvPicPr>
        <p:blipFill rotWithShape="1">
          <a:blip r:embed="rId3">
            <a:alphaModFix/>
          </a:blip>
          <a:srcRect b="0" l="2477" r="0" t="1912"/>
          <a:stretch/>
        </p:blipFill>
        <p:spPr>
          <a:xfrm>
            <a:off x="5195025" y="1782800"/>
            <a:ext cx="3738900" cy="21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59ac3b404_1_126"/>
          <p:cNvSpPr txBox="1"/>
          <p:nvPr>
            <p:ph type="title"/>
          </p:nvPr>
        </p:nvSpPr>
        <p:spPr>
          <a:xfrm>
            <a:off x="490250" y="450150"/>
            <a:ext cx="73920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3D Scan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Division Analysis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59ac3b404_1_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Vertical </a:t>
            </a:r>
            <a:r>
              <a:rPr lang="pt-PT"/>
              <a:t>Divisions – Coverage</a:t>
            </a:r>
            <a:endParaRPr/>
          </a:p>
        </p:txBody>
      </p:sp>
      <p:sp>
        <p:nvSpPr>
          <p:cNvPr id="299" name="Google Shape;299;g1359ac3b404_1_148"/>
          <p:cNvSpPr txBox="1"/>
          <p:nvPr>
            <p:ph idx="1" type="body"/>
          </p:nvPr>
        </p:nvSpPr>
        <p:spPr>
          <a:xfrm>
            <a:off x="311700" y="1225225"/>
            <a:ext cx="39780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Results were as expected;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Coverage increases </a:t>
            </a:r>
            <a:r>
              <a:rPr b="1" lang="pt-PT"/>
              <a:t>linearly</a:t>
            </a:r>
            <a:r>
              <a:rPr lang="pt-PT"/>
              <a:t> until 64 divisions;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Subdividing the plane further doesn’t lead to more coverage.</a:t>
            </a:r>
            <a:endParaRPr/>
          </a:p>
        </p:txBody>
      </p:sp>
      <p:pic>
        <p:nvPicPr>
          <p:cNvPr id="300" name="Google Shape;300;g1359ac3b404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525" y="1282750"/>
            <a:ext cx="4873174" cy="3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59ac3b404_1_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Vertical </a:t>
            </a:r>
            <a:r>
              <a:rPr lang="pt-PT"/>
              <a:t>Divisions – Time</a:t>
            </a:r>
            <a:endParaRPr/>
          </a:p>
        </p:txBody>
      </p:sp>
      <p:sp>
        <p:nvSpPr>
          <p:cNvPr id="306" name="Google Shape;306;g1359ac3b404_1_156"/>
          <p:cNvSpPr txBox="1"/>
          <p:nvPr>
            <p:ph idx="1" type="body"/>
          </p:nvPr>
        </p:nvSpPr>
        <p:spPr>
          <a:xfrm>
            <a:off x="311700" y="1225225"/>
            <a:ext cx="39288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Time increases linearly;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Even though our </a:t>
            </a:r>
            <a:r>
              <a:rPr lang="pt-PT"/>
              <a:t>point-cloud</a:t>
            </a:r>
            <a:r>
              <a:rPr lang="pt-PT"/>
              <a:t> implementation is O(N²);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We believe that this is due to most ray casts having a lot of points in common: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This leads to fast merges;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This is why the merge operation is </a:t>
            </a:r>
            <a:r>
              <a:rPr lang="pt-PT"/>
              <a:t>extremely</a:t>
            </a:r>
            <a:r>
              <a:rPr lang="pt-PT"/>
              <a:t> important.</a:t>
            </a:r>
            <a:endParaRPr/>
          </a:p>
        </p:txBody>
      </p:sp>
      <p:pic>
        <p:nvPicPr>
          <p:cNvPr id="307" name="Google Shape;307;g1359ac3b404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0" y="1476588"/>
            <a:ext cx="4766901" cy="32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a7cde269_1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Rationale – Brief C++ history</a:t>
            </a:r>
            <a:endParaRPr/>
          </a:p>
        </p:txBody>
      </p:sp>
      <p:sp>
        <p:nvSpPr>
          <p:cNvPr id="80" name="Google Shape;80;g135a7cde269_1_10"/>
          <p:cNvSpPr txBox="1"/>
          <p:nvPr>
            <p:ph idx="1" type="body"/>
          </p:nvPr>
        </p:nvSpPr>
        <p:spPr>
          <a:xfrm>
            <a:off x="311700" y="1225225"/>
            <a:ext cx="61842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Back when C++ was being </a:t>
            </a:r>
            <a:r>
              <a:rPr lang="pt-PT"/>
              <a:t>standardized</a:t>
            </a:r>
            <a:r>
              <a:rPr lang="pt-PT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Open hashing</a:t>
            </a:r>
            <a:r>
              <a:rPr lang="pt-PT"/>
              <a:t> was still a new topic (not mature enough);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C++ sets and maps were b</a:t>
            </a:r>
            <a:r>
              <a:rPr lang="pt-PT"/>
              <a:t>ased on a paper from 2003 by Matt Austern, which leveraged </a:t>
            </a:r>
            <a:r>
              <a:rPr b="1" lang="pt-PT"/>
              <a:t>closed hashing</a:t>
            </a:r>
            <a:r>
              <a:rPr lang="pt-PT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This was the safe approach at the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At the beginning, the API didn’t require the implementation to use </a:t>
            </a:r>
            <a:r>
              <a:rPr b="1" lang="pt-PT"/>
              <a:t>closed hashing</a:t>
            </a:r>
            <a:r>
              <a:rPr lang="pt-PT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From C++17 onwards, with the introduction of “</a:t>
            </a:r>
            <a:r>
              <a:rPr i="1" lang="pt-PT"/>
              <a:t>extract”</a:t>
            </a:r>
            <a:r>
              <a:rPr lang="pt-PT"/>
              <a:t> capabilities, it became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API requires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Iterator increment must be (amortized) constant time;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erase method must be constant time on average.</a:t>
            </a:r>
            <a:endParaRPr/>
          </a:p>
        </p:txBody>
      </p:sp>
      <p:pic>
        <p:nvPicPr>
          <p:cNvPr id="81" name="Google Shape;81;g135a7cde269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000" y="1703275"/>
            <a:ext cx="2343301" cy="26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59ac3b404_1_1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Horizontal</a:t>
            </a:r>
            <a:r>
              <a:rPr lang="pt-PT"/>
              <a:t> </a:t>
            </a:r>
            <a:r>
              <a:rPr lang="pt-PT"/>
              <a:t>Divisions – Coverage</a:t>
            </a:r>
            <a:endParaRPr/>
          </a:p>
        </p:txBody>
      </p:sp>
      <p:sp>
        <p:nvSpPr>
          <p:cNvPr id="313" name="Google Shape;313;g1359ac3b404_1_167"/>
          <p:cNvSpPr txBox="1"/>
          <p:nvPr>
            <p:ph idx="1" type="body"/>
          </p:nvPr>
        </p:nvSpPr>
        <p:spPr>
          <a:xfrm>
            <a:off x="311700" y="1225225"/>
            <a:ext cx="39288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Results were also as expected;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Maximum coverage is reached sooner;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Subdividing the plane further from 32 divisions doesn’t lead to more coverage.</a:t>
            </a:r>
            <a:endParaRPr/>
          </a:p>
        </p:txBody>
      </p:sp>
      <p:pic>
        <p:nvPicPr>
          <p:cNvPr id="314" name="Google Shape;314;g1359ac3b404_1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0" y="1488263"/>
            <a:ext cx="4598700" cy="318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59ac3b404_1_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Horizontal</a:t>
            </a:r>
            <a:r>
              <a:rPr lang="pt-PT"/>
              <a:t> </a:t>
            </a:r>
            <a:r>
              <a:rPr lang="pt-PT"/>
              <a:t>Divisions – Time</a:t>
            </a:r>
            <a:endParaRPr/>
          </a:p>
        </p:txBody>
      </p:sp>
      <p:sp>
        <p:nvSpPr>
          <p:cNvPr id="320" name="Google Shape;320;g1359ac3b404_1_174"/>
          <p:cNvSpPr txBox="1"/>
          <p:nvPr>
            <p:ph idx="1" type="body"/>
          </p:nvPr>
        </p:nvSpPr>
        <p:spPr>
          <a:xfrm>
            <a:off x="311700" y="1225225"/>
            <a:ext cx="39288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Time also increases linearly;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Same conclusion as vertical performance.</a:t>
            </a:r>
            <a:endParaRPr/>
          </a:p>
        </p:txBody>
      </p:sp>
      <p:pic>
        <p:nvPicPr>
          <p:cNvPr id="321" name="Google Shape;321;g1359ac3b404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1" y="1476596"/>
            <a:ext cx="4766901" cy="321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59ac3b404_1_1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Multivariable </a:t>
            </a:r>
            <a:r>
              <a:rPr lang="pt-PT"/>
              <a:t>Analysis – Coverage</a:t>
            </a:r>
            <a:endParaRPr/>
          </a:p>
        </p:txBody>
      </p:sp>
      <p:sp>
        <p:nvSpPr>
          <p:cNvPr id="327" name="Google Shape;327;g1359ac3b404_1_181"/>
          <p:cNvSpPr txBox="1"/>
          <p:nvPr>
            <p:ph idx="1" type="body"/>
          </p:nvPr>
        </p:nvSpPr>
        <p:spPr>
          <a:xfrm>
            <a:off x="311700" y="1225225"/>
            <a:ext cx="36783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High coverage is only possible with high horizontal and vertical Divisions;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These parameters don’t seem to affect performance by much: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At least in our dataset;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So this won’t be much of a factor in our decision.</a:t>
            </a:r>
            <a:endParaRPr/>
          </a:p>
        </p:txBody>
      </p:sp>
      <p:sp>
        <p:nvSpPr>
          <p:cNvPr id="328" name="Google Shape;328;g1359ac3b404_1_181"/>
          <p:cNvSpPr txBox="1"/>
          <p:nvPr/>
        </p:nvSpPr>
        <p:spPr>
          <a:xfrm>
            <a:off x="5437425" y="254725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BAZINGA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g1359ac3b404_1_181"/>
          <p:cNvPicPr preferRelativeResize="0"/>
          <p:nvPr/>
        </p:nvPicPr>
        <p:blipFill rotWithShape="1">
          <a:blip r:embed="rId3">
            <a:alphaModFix/>
          </a:blip>
          <a:srcRect b="3329" l="4095" r="0" t="7655"/>
          <a:stretch/>
        </p:blipFill>
        <p:spPr>
          <a:xfrm>
            <a:off x="4048475" y="1254638"/>
            <a:ext cx="4783825" cy="36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59ac3b404_1_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Number of </a:t>
            </a:r>
            <a:r>
              <a:rPr lang="pt-PT"/>
              <a:t>Divisions – Results</a:t>
            </a:r>
            <a:endParaRPr/>
          </a:p>
        </p:txBody>
      </p:sp>
      <p:pic>
        <p:nvPicPr>
          <p:cNvPr id="335" name="Google Shape;335;g1359ac3b404_1_190" title="3div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42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359ac3b404_1_190"/>
          <p:cNvSpPr txBox="1"/>
          <p:nvPr/>
        </p:nvSpPr>
        <p:spPr>
          <a:xfrm>
            <a:off x="2271600" y="4653225"/>
            <a:ext cx="4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1 horizontal and 2 vertical Division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59ac3b404_1_1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Number of </a:t>
            </a:r>
            <a:r>
              <a:rPr lang="pt-PT"/>
              <a:t>Divisions – Results</a:t>
            </a:r>
            <a:endParaRPr/>
          </a:p>
        </p:txBody>
      </p:sp>
      <p:sp>
        <p:nvSpPr>
          <p:cNvPr id="342" name="Google Shape;342;g1359ac3b404_1_198"/>
          <p:cNvSpPr txBox="1"/>
          <p:nvPr/>
        </p:nvSpPr>
        <p:spPr>
          <a:xfrm>
            <a:off x="2271600" y="4636375"/>
            <a:ext cx="4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64</a:t>
            </a:r>
            <a:r>
              <a:rPr lang="pt-PT">
                <a:latin typeface="Open Sans"/>
                <a:ea typeface="Open Sans"/>
                <a:cs typeface="Open Sans"/>
                <a:sym typeface="Open Sans"/>
              </a:rPr>
              <a:t> horizontal and 128 vertical Divisions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g1359ac3b404_1_198" title="64div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07387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59ac3b404_1_2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References</a:t>
            </a:r>
            <a:endParaRPr/>
          </a:p>
        </p:txBody>
      </p:sp>
      <p:sp>
        <p:nvSpPr>
          <p:cNvPr id="349" name="Google Shape;349;g1359ac3b404_1_205"/>
          <p:cNvSpPr txBox="1"/>
          <p:nvPr>
            <p:ph idx="1" type="body"/>
          </p:nvPr>
        </p:nvSpPr>
        <p:spPr>
          <a:xfrm>
            <a:off x="311700" y="1225225"/>
            <a:ext cx="8520600" cy="3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[1</a:t>
            </a:r>
            <a:r>
              <a:rPr lang="pt-PT"/>
              <a:t>] – João</a:t>
            </a:r>
            <a:r>
              <a:rPr lang="pt-PT"/>
              <a:t> Pedro Bastos Fula - Underwater mapping using a SONAR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[2</a:t>
            </a:r>
            <a:r>
              <a:rPr lang="pt-PT"/>
              <a:t>] – Virginia Tech Algorithm Visualization Research Group –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https://research.cs.vt.edu/AVresearch/hashing/quadratic.php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[3] – Carlos Moreno –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u="sng">
                <a:solidFill>
                  <a:schemeClr val="hlink"/>
                </a:solidFill>
                <a:hlinkClick r:id="rId4"/>
              </a:rPr>
              <a:t>https://ece.uwaterloo.ca/~cmoreno/ece250/2012-02-01--hash_tables.pdf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[4] – Wikipedia –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https://en.wikipedia.org/wiki/Hash_table#Dynamic_resizing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[5] – </a:t>
            </a:r>
            <a:r>
              <a:rPr lang="pt-PT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Tobias Maier</a:t>
            </a:r>
            <a:r>
              <a:rPr lang="pt-PT"/>
              <a:t> – </a:t>
            </a:r>
            <a:r>
              <a:rPr lang="pt-PT" u="sng">
                <a:solidFill>
                  <a:schemeClr val="hlink"/>
                </a:solidFill>
                <a:hlinkClick r:id="rId7"/>
              </a:rPr>
              <a:t>https://github.com/TooBiased/DySECT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[6] – </a:t>
            </a:r>
            <a:r>
              <a:rPr lang="pt-PT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Joaquín M López Muñoz</a:t>
            </a:r>
            <a:r>
              <a:rPr lang="pt-PT"/>
              <a:t> –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9"/>
              </a:rPr>
              <a:t>https://bannalia.blogspot.com/2022/06/advancing-state-of-art-for.html</a:t>
            </a:r>
            <a:r>
              <a:rPr lang="pt-P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[7] – </a:t>
            </a:r>
            <a:r>
              <a:rPr lang="pt-PT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Daniel Lemire</a:t>
            </a:r>
            <a:r>
              <a:rPr lang="pt-PT"/>
              <a:t>, et al. – </a:t>
            </a:r>
            <a:r>
              <a:rPr lang="pt-PT" u="sng">
                <a:solidFill>
                  <a:schemeClr val="hlink"/>
                </a:solidFill>
                <a:hlinkClick r:id="rId11"/>
              </a:rPr>
              <a:t>https://arxiv.org/abs/1902.01961</a:t>
            </a:r>
            <a:r>
              <a:rPr lang="pt-PT"/>
              <a:t> </a:t>
            </a:r>
            <a:endParaRPr/>
          </a:p>
        </p:txBody>
      </p:sp>
      <p:sp>
        <p:nvSpPr>
          <p:cNvPr id="350" name="Google Shape;350;g1359ac3b404_1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a7cde269_1_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Rationale – Opportunities for improvements</a:t>
            </a:r>
            <a:endParaRPr/>
          </a:p>
        </p:txBody>
      </p:sp>
      <p:sp>
        <p:nvSpPr>
          <p:cNvPr id="87" name="Google Shape;87;g135a7cde269_1_18"/>
          <p:cNvSpPr txBox="1"/>
          <p:nvPr>
            <p:ph idx="1" type="body"/>
          </p:nvPr>
        </p:nvSpPr>
        <p:spPr>
          <a:xfrm>
            <a:off x="311700" y="1225225"/>
            <a:ext cx="6163200" cy="3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Our use case needs unordered sets as containers for very small objects: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Objects are 48-bit &lt; 64-bit pointers;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C++ sets are for general usage, so they are optimized for big objects (&gt; 64-bit);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/>
              <a:t>We can leverage the better cache locality of </a:t>
            </a:r>
            <a:r>
              <a:rPr b="1" lang="pt-PT"/>
              <a:t>open hashing</a:t>
            </a:r>
            <a:r>
              <a:rPr lang="pt-PT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C++ sets use buckets: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Increases memory usage;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Nodes needs an extra pointer to the next object (using more memory).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PT"/>
              <a:t>N</a:t>
            </a:r>
            <a:r>
              <a:rPr lang="pt-PT"/>
              <a:t> is the number of elements. </a:t>
            </a:r>
            <a:r>
              <a:rPr i="1" lang="pt-PT"/>
              <a:t>B</a:t>
            </a:r>
            <a:r>
              <a:rPr lang="pt-PT"/>
              <a:t> is the number of buckets: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PT"/>
              <a:t>16 </a:t>
            </a:r>
            <a:r>
              <a:rPr i="1" lang="pt-PT"/>
              <a:t>N</a:t>
            </a:r>
            <a:r>
              <a:rPr lang="pt-PT"/>
              <a:t> + 8 </a:t>
            </a:r>
            <a:r>
              <a:rPr i="1" lang="pt-PT"/>
              <a:t>B</a:t>
            </a:r>
            <a:r>
              <a:rPr lang="pt-PT"/>
              <a:t> (hash caching);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8 </a:t>
            </a:r>
            <a:r>
              <a:rPr i="1" lang="pt-PT"/>
              <a:t>N</a:t>
            </a:r>
            <a:r>
              <a:rPr lang="pt-PT"/>
              <a:t> + 8 </a:t>
            </a:r>
            <a:r>
              <a:rPr i="1" lang="pt-PT"/>
              <a:t>B</a:t>
            </a:r>
            <a:r>
              <a:rPr lang="pt-PT"/>
              <a:t> (no hash caching).</a:t>
            </a:r>
            <a:endParaRPr/>
          </a:p>
        </p:txBody>
      </p:sp>
      <p:pic>
        <p:nvPicPr>
          <p:cNvPr id="88" name="Google Shape;88;g135a7cde269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900" y="1838275"/>
            <a:ext cx="2364300" cy="23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2e9f2ea1_0_24"/>
          <p:cNvSpPr txBox="1"/>
          <p:nvPr>
            <p:ph type="title"/>
          </p:nvPr>
        </p:nvSpPr>
        <p:spPr>
          <a:xfrm>
            <a:off x="490250" y="450150"/>
            <a:ext cx="6244500" cy="409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Collision resolution strategies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  </a:t>
            </a:r>
            <a:r>
              <a:rPr b="1" lang="pt-PT">
                <a:solidFill>
                  <a:srgbClr val="FFD200"/>
                </a:solidFill>
              </a:rPr>
              <a:t>→ A recap</a:t>
            </a:r>
            <a:endParaRPr b="1">
              <a:solidFill>
                <a:srgbClr val="FFD2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2e9f2ea1_0_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happens during an insert</a:t>
            </a:r>
            <a:endParaRPr/>
          </a:p>
        </p:txBody>
      </p:sp>
      <p:sp>
        <p:nvSpPr>
          <p:cNvPr id="99" name="Google Shape;99;g1352e9f2ea1_0_31"/>
          <p:cNvSpPr txBox="1"/>
          <p:nvPr>
            <p:ph idx="1" type="body"/>
          </p:nvPr>
        </p:nvSpPr>
        <p:spPr>
          <a:xfrm>
            <a:off x="311700" y="1225225"/>
            <a:ext cx="615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Set</a:t>
            </a:r>
            <a:r>
              <a:rPr lang="pt-PT"/>
              <a:t> data structures are supported by </a:t>
            </a:r>
            <a:r>
              <a:rPr b="1" lang="pt-PT">
                <a:solidFill>
                  <a:srgbClr val="3C78D8"/>
                </a:solidFill>
              </a:rPr>
              <a:t>hash</a:t>
            </a:r>
            <a:r>
              <a:rPr b="1" lang="pt-PT"/>
              <a:t> tables</a:t>
            </a:r>
            <a:r>
              <a:rPr lang="pt-PT"/>
              <a:t>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During the insertion operations: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We calculate the </a:t>
            </a:r>
            <a:r>
              <a:rPr b="1" lang="pt-PT">
                <a:solidFill>
                  <a:srgbClr val="3C78D8"/>
                </a:solidFill>
              </a:rPr>
              <a:t>hash</a:t>
            </a:r>
            <a:r>
              <a:rPr lang="pt-PT"/>
              <a:t> of the object;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From the </a:t>
            </a:r>
            <a:r>
              <a:rPr b="1" lang="pt-PT">
                <a:solidFill>
                  <a:srgbClr val="3C78D8"/>
                </a:solidFill>
              </a:rPr>
              <a:t>hash</a:t>
            </a:r>
            <a:r>
              <a:rPr lang="pt-PT"/>
              <a:t> we obtain an </a:t>
            </a:r>
            <a:r>
              <a:rPr b="1" lang="pt-PT"/>
              <a:t>index</a:t>
            </a:r>
            <a:r>
              <a:rPr lang="pt-PT"/>
              <a:t>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element is stored at the </a:t>
            </a:r>
            <a:r>
              <a:rPr b="1" lang="pt-PT"/>
              <a:t>index</a:t>
            </a:r>
            <a:r>
              <a:rPr lang="pt-PT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It is possible to obtain the same </a:t>
            </a:r>
            <a:r>
              <a:rPr b="1" lang="pt-PT">
                <a:solidFill>
                  <a:srgbClr val="3C78D8"/>
                </a:solidFill>
              </a:rPr>
              <a:t>hash</a:t>
            </a:r>
            <a:r>
              <a:rPr b="1" lang="pt-PT"/>
              <a:t>/index</a:t>
            </a:r>
            <a:r>
              <a:rPr lang="pt-PT"/>
              <a:t> from an object: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When this happens, we have a </a:t>
            </a:r>
            <a:r>
              <a:rPr b="1" lang="pt-PT">
                <a:solidFill>
                  <a:srgbClr val="FF0000"/>
                </a:solidFill>
              </a:rPr>
              <a:t>collision</a:t>
            </a:r>
            <a:r>
              <a:rPr lang="pt-PT"/>
              <a:t>.</a:t>
            </a:r>
            <a:endParaRPr/>
          </a:p>
        </p:txBody>
      </p:sp>
      <p:pic>
        <p:nvPicPr>
          <p:cNvPr id="100" name="Google Shape;100;g1352e9f2ea1_0_31"/>
          <p:cNvPicPr preferRelativeResize="0"/>
          <p:nvPr/>
        </p:nvPicPr>
        <p:blipFill rotWithShape="1">
          <a:blip r:embed="rId3">
            <a:alphaModFix/>
          </a:blip>
          <a:srcRect b="3458" l="4413" r="8886" t="6702"/>
          <a:stretch/>
        </p:blipFill>
        <p:spPr>
          <a:xfrm>
            <a:off x="6774900" y="1737063"/>
            <a:ext cx="2057400" cy="2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52e9f2ea1_0_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Collision resolution strategies</a:t>
            </a:r>
            <a:endParaRPr/>
          </a:p>
        </p:txBody>
      </p:sp>
      <p:sp>
        <p:nvSpPr>
          <p:cNvPr id="106" name="Google Shape;106;g1352e9f2ea1_0_37"/>
          <p:cNvSpPr txBox="1"/>
          <p:nvPr>
            <p:ph idx="1" type="body"/>
          </p:nvPr>
        </p:nvSpPr>
        <p:spPr>
          <a:xfrm>
            <a:off x="311700" y="1225225"/>
            <a:ext cx="85206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One of the simplest ways to deal with collisions is </a:t>
            </a:r>
            <a:r>
              <a:rPr b="1" lang="pt-PT"/>
              <a:t>closed hashing</a:t>
            </a:r>
            <a:r>
              <a:rPr lang="pt-PT"/>
              <a:t>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Each index is a </a:t>
            </a:r>
            <a:r>
              <a:rPr b="1" lang="pt-PT"/>
              <a:t>bucket</a:t>
            </a:r>
            <a:r>
              <a:rPr lang="pt-PT"/>
              <a:t>;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A bucket is a linked list of elements with the same hash;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This has performance problems.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The group implemented 3 </a:t>
            </a:r>
            <a:r>
              <a:rPr b="1" lang="pt-PT"/>
              <a:t>open hashing </a:t>
            </a:r>
            <a:r>
              <a:rPr lang="pt-PT"/>
              <a:t>techniques</a:t>
            </a:r>
            <a:r>
              <a:rPr lang="pt-PT"/>
              <a:t>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PT">
                <a:solidFill>
                  <a:srgbClr val="3C78D8"/>
                </a:solidFill>
              </a:rPr>
              <a:t>Linear probing</a:t>
            </a:r>
            <a:r>
              <a:rPr lang="pt-PT"/>
              <a:t> – on </a:t>
            </a:r>
            <a:r>
              <a:rPr lang="pt-PT"/>
              <a:t>collision,</a:t>
            </a:r>
            <a:r>
              <a:rPr lang="pt-PT"/>
              <a:t> we check the next buckets (one-by-one) until we find a free one;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PT">
                <a:solidFill>
                  <a:srgbClr val="E69138"/>
                </a:solidFill>
              </a:rPr>
              <a:t>Quadratic probing</a:t>
            </a:r>
            <a:r>
              <a:rPr lang="pt-PT"/>
              <a:t> – similar to </a:t>
            </a:r>
            <a:r>
              <a:rPr i="1" lang="pt-PT"/>
              <a:t>linear probing</a:t>
            </a:r>
            <a:r>
              <a:rPr lang="pt-PT"/>
              <a:t>. We check buckets in jumps of </a:t>
            </a:r>
            <a:r>
              <a:rPr i="1" lang="pt-PT"/>
              <a:t>power-of-two</a:t>
            </a:r>
            <a:r>
              <a:rPr lang="pt-PT"/>
              <a:t> size, e.g.,: 1 2 4 8…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PT">
                <a:solidFill>
                  <a:srgbClr val="6AA84F"/>
                </a:solidFill>
              </a:rPr>
              <a:t>Double hashing</a:t>
            </a:r>
            <a:r>
              <a:rPr lang="pt-PT">
                <a:solidFill>
                  <a:srgbClr val="6AA84F"/>
                </a:solidFill>
              </a:rPr>
              <a:t> </a:t>
            </a:r>
            <a:r>
              <a:rPr lang="pt-PT"/>
              <a:t>– we have 2 hash functions: 1 for the object hash and another for the offset.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PT"/>
              <a:t>Future work:</a:t>
            </a:r>
            <a:endParaRPr b="1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Try </a:t>
            </a:r>
            <a:r>
              <a:rPr b="1" lang="pt-PT"/>
              <a:t>Cuckoo hashing</a:t>
            </a:r>
            <a:r>
              <a:rPr lang="pt-PT"/>
              <a:t> and </a:t>
            </a:r>
            <a:r>
              <a:rPr b="1" lang="pt-PT"/>
              <a:t>Robin Hood hashing</a:t>
            </a:r>
            <a:r>
              <a:rPr lang="pt-PT"/>
              <a:t>;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Apply fast modulo: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https://arxiv.org/abs/1902.01961</a:t>
            </a:r>
            <a:r>
              <a:rPr lang="pt-PT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f832b0e0_0_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Implementation details – </a:t>
            </a:r>
            <a:r>
              <a:rPr b="1" lang="pt-PT">
                <a:solidFill>
                  <a:srgbClr val="E69138"/>
                </a:solidFill>
              </a:rPr>
              <a:t>Quadratic probing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112" name="Google Shape;112;g11ff832b0e0_0_13"/>
          <p:cNvSpPr txBox="1"/>
          <p:nvPr>
            <p:ph idx="1" type="body"/>
          </p:nvPr>
        </p:nvSpPr>
        <p:spPr>
          <a:xfrm>
            <a:off x="311700" y="1225225"/>
            <a:ext cx="4922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>
                <a:solidFill>
                  <a:srgbClr val="E69138"/>
                </a:solidFill>
              </a:rPr>
              <a:t>Q</a:t>
            </a:r>
            <a:r>
              <a:rPr b="1" lang="pt-PT">
                <a:solidFill>
                  <a:srgbClr val="E69138"/>
                </a:solidFill>
              </a:rPr>
              <a:t>uadratic probing</a:t>
            </a:r>
            <a:r>
              <a:rPr lang="pt-PT"/>
              <a:t> as described</a:t>
            </a:r>
            <a:r>
              <a:rPr lang="pt-PT"/>
              <a:t> can lead to cycles;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basis of the solution to this problem is: keep the </a:t>
            </a:r>
            <a:r>
              <a:rPr b="1" lang="pt-PT"/>
              <a:t>hash table size</a:t>
            </a:r>
            <a:r>
              <a:rPr lang="pt-PT"/>
              <a:t> a </a:t>
            </a:r>
            <a:r>
              <a:rPr b="1" lang="pt-PT"/>
              <a:t>power of 2</a:t>
            </a:r>
            <a:r>
              <a:rPr lang="pt-PT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</a:t>
            </a:r>
            <a:r>
              <a:rPr b="1" lang="pt-PT">
                <a:solidFill>
                  <a:srgbClr val="E69138"/>
                </a:solidFill>
              </a:rPr>
              <a:t>quadratic probing</a:t>
            </a:r>
            <a:r>
              <a:rPr lang="pt-PT"/>
              <a:t> offset becomes:</a:t>
            </a:r>
            <a:r>
              <a:rPr b="1" lang="pt-PT"/>
              <a:t> i² ⇒ (i² + i)/2</a:t>
            </a:r>
            <a:r>
              <a:rPr lang="pt-PT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These guarantee that a free slot can always be found.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11ff832b0e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75" y="1458775"/>
            <a:ext cx="3597825" cy="2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