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Economica"/>
      <p:regular r:id="rId39"/>
      <p:bold r:id="rId40"/>
      <p:italic r:id="rId41"/>
      <p:boldItalic r:id="rId42"/>
    </p:embeddedFont>
    <p:embeddedFont>
      <p:font typeface="Roboto"/>
      <p:regular r:id="rId43"/>
      <p:bold r:id="rId44"/>
      <p:italic r:id="rId45"/>
      <p:boldItalic r:id="rId46"/>
    </p:embeddedFont>
    <p:embeddedFont>
      <p:font typeface="Fira Sans Extra Condensed Medium"/>
      <p:regular r:id="rId47"/>
      <p:bold r:id="rId48"/>
      <p:italic r:id="rId49"/>
      <p:boldItalic r:id="rId50"/>
    </p:embeddedFont>
    <p:embeddedFont>
      <p:font typeface="Fira Sans Extra Condensed"/>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9" roundtripDataSignature="AMtx7miAvha/AS5YJAgO6bYGSgUc3AYn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42" Type="http://schemas.openxmlformats.org/officeDocument/2006/relationships/font" Target="fonts/Economica-boldItalic.fntdata"/><Relationship Id="rId41" Type="http://schemas.openxmlformats.org/officeDocument/2006/relationships/font" Target="fonts/Economica-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Medium-bold.fntdata"/><Relationship Id="rId47" Type="http://schemas.openxmlformats.org/officeDocument/2006/relationships/font" Target="fonts/FiraSansExtraCondensedMedium-regular.fntdata"/><Relationship Id="rId49" Type="http://schemas.openxmlformats.org/officeDocument/2006/relationships/font" Target="fonts/FiraSansExtra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Economica-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regular.fntdata"/><Relationship Id="rId50" Type="http://schemas.openxmlformats.org/officeDocument/2006/relationships/font" Target="fonts/FiraSansExtraCondensedMedium-boldItalic.fntdata"/><Relationship Id="rId53" Type="http://schemas.openxmlformats.org/officeDocument/2006/relationships/font" Target="fonts/FiraSansExtraCondensed-italic.fntdata"/><Relationship Id="rId52" Type="http://schemas.openxmlformats.org/officeDocument/2006/relationships/font" Target="fonts/FiraSansExtraCondensed-bold.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FiraSansExtraCondensed-boldItalic.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59" Type="http://customschemas.google.com/relationships/presentationmetadata" Target="metadata"/><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10b34c32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10b34c3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098661660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098661660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09866166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09866166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098661660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098661660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09866166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09866166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098661660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098661660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098661660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2098661660_3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098661660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098661660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098661660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098661660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2141f01bc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141f01bc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Green is worse due to the search’s overhead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1abc2c57e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1abc2c57e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09866166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2098661660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abc2c57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abc2c57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22f9b3c39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22f9b3c39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Open Sans"/>
              <a:buChar char="-"/>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2f9b3c39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2f9b3c39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Open Sans"/>
              <a:buChar char="-"/>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a:t>DDA makes steps with resolution/abs(direction). DDA’s lack of accuracy can lead to situations where the ray never reaches the expected destination. This forces an </a:t>
            </a:r>
            <a:r>
              <a:rPr lang="pt-PT"/>
              <a:t>additional</a:t>
            </a:r>
            <a:r>
              <a:rPr lang="pt-PT"/>
              <a:t> verification using the expected ray length and the current ray length.</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2098661660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2098661660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not lazy update -&gt; It’s suspected that parallelism is slower in Bresenham’s algorithm since it is much faster than DDA and as such it has to wait more time in order to access to critical sections of the code, which causes an overhead.</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2141f01b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2141f01b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210b34c32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210b34c32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10b34c32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10b34c32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0986616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2098661660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22cfe65c6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22cfe65c6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abc2c57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1abc2c57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pt-PT" sz="1200">
                <a:solidFill>
                  <a:schemeClr val="dk1"/>
                </a:solidFill>
              </a:rPr>
              <a:t>"As nossas estruturas de dados foram implementadas de forma a conseguir uma boa localidade dos dados nas caches do CPU. Atráves do utilitario trace determinamos que temos muito poucos cache misses: que são o maior problema de performance de estruturas em arvore/linked lists"</a:t>
            </a:r>
            <a:endParaRPr sz="12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3d02cf3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3d02cf3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09866166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12098661660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0986616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2098661660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2db2d8c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2db2d8c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An execution without lazy eval should still be done when there aren’t many insertions happening at the same time.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098661660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2098661660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0aa4ffcee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20aa4ffcee_3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18"/>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18"/>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18"/>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7"/>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27"/>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9"/>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19"/>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19"/>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3" name="Google Shape;23;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21"/>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1"/>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23"/>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5"/>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5"/>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5"/>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6"/>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hyperlink" Target="https://www.openmp.org/" TargetMode="External"/><Relationship Id="rId5" Type="http://schemas.openxmlformats.org/officeDocument/2006/relationships/hyperlink" Target="https://www.kaggle.com/balraj98/modelnet40-princeton-3d-object-datas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docs.google.com/presentation/d/1lNBTDsEgbRNAynwb6ofmXPzH-8-K8Ps9/edit?usp=sharing&amp;ouid=103865104695352456735&amp;rtpof=true&amp;sd=tr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2898600" y="862075"/>
            <a:ext cx="3375000" cy="1880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667"/>
              <a:buNone/>
            </a:pPr>
            <a:r>
              <a:rPr b="1" lang="pt-PT"/>
              <a:t>SLAM</a:t>
            </a:r>
            <a:endParaRPr b="1"/>
          </a:p>
          <a:p>
            <a:pPr indent="0" lvl="0" marL="0" rtl="0" algn="ctr">
              <a:lnSpc>
                <a:spcPct val="100000"/>
              </a:lnSpc>
              <a:spcBef>
                <a:spcPts val="0"/>
              </a:spcBef>
              <a:spcAft>
                <a:spcPts val="0"/>
              </a:spcAft>
              <a:buSzPts val="4667"/>
              <a:buNone/>
            </a:pPr>
            <a:r>
              <a:rPr b="1" lang="pt-PT"/>
              <a:t>Empirical Analysis</a:t>
            </a:r>
            <a:endParaRPr b="1"/>
          </a:p>
        </p:txBody>
      </p:sp>
      <p:sp>
        <p:nvSpPr>
          <p:cNvPr id="63" name="Google Shape;63;p1"/>
          <p:cNvSpPr txBox="1"/>
          <p:nvPr>
            <p:ph idx="1" type="subTitle"/>
          </p:nvPr>
        </p:nvSpPr>
        <p:spPr>
          <a:xfrm>
            <a:off x="2898600" y="2742475"/>
            <a:ext cx="3375000" cy="1647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0000"/>
              <a:buNone/>
            </a:pPr>
            <a:r>
              <a:rPr lang="pt-PT"/>
              <a:t>EDAA - G06</a:t>
            </a:r>
            <a:endParaRPr/>
          </a:p>
          <a:p>
            <a:pPr indent="0" lvl="0" marL="0" rtl="0" algn="ctr">
              <a:lnSpc>
                <a:spcPct val="100000"/>
              </a:lnSpc>
              <a:spcBef>
                <a:spcPts val="0"/>
              </a:spcBef>
              <a:spcAft>
                <a:spcPts val="0"/>
              </a:spcAft>
              <a:buSzPct val="100000"/>
              <a:buNone/>
            </a:pPr>
            <a:r>
              <a:t/>
            </a:r>
            <a:endParaRPr/>
          </a:p>
          <a:p>
            <a:pPr indent="0" lvl="0" marL="0" rtl="0" algn="ctr">
              <a:lnSpc>
                <a:spcPct val="100000"/>
              </a:lnSpc>
              <a:spcBef>
                <a:spcPts val="0"/>
              </a:spcBef>
              <a:spcAft>
                <a:spcPts val="0"/>
              </a:spcAft>
              <a:buSzPct val="100000"/>
              <a:buNone/>
            </a:pPr>
            <a:r>
              <a:t/>
            </a:r>
            <a:endParaRPr/>
          </a:p>
          <a:p>
            <a:pPr indent="0" lvl="0" marL="0" rtl="0" algn="ctr">
              <a:lnSpc>
                <a:spcPct val="100000"/>
              </a:lnSpc>
              <a:spcBef>
                <a:spcPts val="0"/>
              </a:spcBef>
              <a:spcAft>
                <a:spcPts val="0"/>
              </a:spcAft>
              <a:buSzPct val="100000"/>
              <a:buNone/>
            </a:pPr>
            <a:r>
              <a:rPr b="1" lang="pt-PT"/>
              <a:t>Henrique Ribeiro — </a:t>
            </a:r>
            <a:r>
              <a:rPr b="1" lang="pt-PT"/>
              <a:t>Tiago Duarte</a:t>
            </a:r>
            <a:endParaRPr b="1"/>
          </a:p>
          <a:p>
            <a:pPr indent="0" lvl="0" marL="0" rtl="0" algn="ctr">
              <a:lnSpc>
                <a:spcPct val="100000"/>
              </a:lnSpc>
              <a:spcBef>
                <a:spcPts val="0"/>
              </a:spcBef>
              <a:spcAft>
                <a:spcPts val="0"/>
              </a:spcAft>
              <a:buSzPct val="100000"/>
              <a:buNone/>
            </a:pPr>
            <a:r>
              <a:rPr lang="pt-PT"/>
              <a:t>João Costa</a:t>
            </a:r>
            <a:endParaRPr/>
          </a:p>
          <a:p>
            <a:pPr indent="0" lvl="0" marL="0" rtl="0" algn="ctr">
              <a:spcBef>
                <a:spcPts val="0"/>
              </a:spcBef>
              <a:spcAft>
                <a:spcPts val="0"/>
              </a:spcAft>
              <a:buClr>
                <a:schemeClr val="dk1"/>
              </a:buClr>
              <a:buSzPct val="100000"/>
              <a:buFont typeface="Arial"/>
              <a:buNone/>
            </a:pPr>
            <a:r>
              <a:rPr lang="pt-PT"/>
              <a:t>João Martins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1210b34c32e_0_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4200"/>
              <a:buFont typeface="Arial"/>
              <a:buNone/>
            </a:pPr>
            <a:r>
              <a:rPr b="1" lang="pt-PT"/>
              <a:t>Keeping Children In Octomaps/Octrees</a:t>
            </a:r>
            <a:endParaRPr/>
          </a:p>
        </p:txBody>
      </p:sp>
      <p:sp>
        <p:nvSpPr>
          <p:cNvPr id="172" name="Google Shape;172;g1210b34c32e_0_8"/>
          <p:cNvSpPr txBox="1"/>
          <p:nvPr>
            <p:ph idx="1" type="body"/>
          </p:nvPr>
        </p:nvSpPr>
        <p:spPr>
          <a:xfrm>
            <a:off x="311700" y="1225225"/>
            <a:ext cx="8520600" cy="14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Using the previous measurements of </a:t>
            </a:r>
            <a:r>
              <a:rPr lang="pt-PT"/>
              <a:t>19 769</a:t>
            </a:r>
            <a:r>
              <a:rPr lang="pt-PT" sz="2200"/>
              <a:t> </a:t>
            </a:r>
            <a:r>
              <a:rPr lang="pt-PT"/>
              <a:t>leaf</a:t>
            </a:r>
            <a:r>
              <a:rPr lang="pt-PT"/>
              <a:t> nodes after pruning, when considering a 64-bit machine:</a:t>
            </a:r>
            <a:endParaRPr/>
          </a:p>
          <a:p>
            <a:pPr indent="0" lvl="0" marL="914400" rtl="0" algn="l">
              <a:spcBef>
                <a:spcPts val="0"/>
              </a:spcBef>
              <a:spcAft>
                <a:spcPts val="0"/>
              </a:spcAft>
              <a:buNone/>
            </a:pPr>
            <a:r>
              <a:t/>
            </a:r>
            <a:endParaRPr/>
          </a:p>
        </p:txBody>
      </p:sp>
      <p:sp>
        <p:nvSpPr>
          <p:cNvPr id="173" name="Google Shape;173;g1210b34c32e_0_8"/>
          <p:cNvSpPr txBox="1"/>
          <p:nvPr/>
        </p:nvSpPr>
        <p:spPr>
          <a:xfrm>
            <a:off x="3899750" y="2669425"/>
            <a:ext cx="1666200" cy="2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800">
                <a:solidFill>
                  <a:schemeClr val="dk1"/>
                </a:solidFill>
                <a:latin typeface="Fira Sans Extra Condensed Medium"/>
                <a:ea typeface="Fira Sans Extra Condensed Medium"/>
                <a:cs typeface="Fira Sans Extra Condensed Medium"/>
                <a:sym typeface="Fira Sans Extra Condensed Medium"/>
              </a:rPr>
              <a:t>Using 8 Pointers</a:t>
            </a:r>
            <a:endParaRPr sz="1800">
              <a:latin typeface="Fira Sans Extra Condensed Medium"/>
              <a:ea typeface="Fira Sans Extra Condensed Medium"/>
              <a:cs typeface="Fira Sans Extra Condensed Medium"/>
              <a:sym typeface="Fira Sans Extra Condensed Medium"/>
            </a:endParaRPr>
          </a:p>
        </p:txBody>
      </p:sp>
      <p:sp>
        <p:nvSpPr>
          <p:cNvPr id="174" name="Google Shape;174;g1210b34c32e_0_8"/>
          <p:cNvSpPr txBox="1"/>
          <p:nvPr/>
        </p:nvSpPr>
        <p:spPr>
          <a:xfrm>
            <a:off x="2105600" y="2669425"/>
            <a:ext cx="1670700" cy="28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800">
                <a:latin typeface="Fira Sans Extra Condensed Medium"/>
                <a:ea typeface="Fira Sans Extra Condensed Medium"/>
                <a:cs typeface="Fira Sans Extra Condensed Medium"/>
                <a:sym typeface="Fira Sans Extra Condensed Medium"/>
              </a:rPr>
              <a:t>Using Array</a:t>
            </a:r>
            <a:endParaRPr sz="1800">
              <a:solidFill>
                <a:srgbClr val="000000"/>
              </a:solidFill>
              <a:latin typeface="Fira Sans Extra Condensed Medium"/>
              <a:ea typeface="Fira Sans Extra Condensed Medium"/>
              <a:cs typeface="Fira Sans Extra Condensed Medium"/>
              <a:sym typeface="Fira Sans Extra Condensed Medium"/>
            </a:endParaRPr>
          </a:p>
        </p:txBody>
      </p:sp>
      <p:grpSp>
        <p:nvGrpSpPr>
          <p:cNvPr id="175" name="Google Shape;175;g1210b34c32e_0_8"/>
          <p:cNvGrpSpPr/>
          <p:nvPr/>
        </p:nvGrpSpPr>
        <p:grpSpPr>
          <a:xfrm>
            <a:off x="311625" y="2949364"/>
            <a:ext cx="5254418" cy="559566"/>
            <a:chOff x="457028" y="1563689"/>
            <a:chExt cx="6018806" cy="711916"/>
          </a:xfrm>
        </p:grpSpPr>
        <p:sp>
          <p:nvSpPr>
            <p:cNvPr id="176" name="Google Shape;176;g1210b34c32e_0_8"/>
            <p:cNvSpPr/>
            <p:nvPr/>
          </p:nvSpPr>
          <p:spPr>
            <a:xfrm flipH="1">
              <a:off x="457122" y="1563689"/>
              <a:ext cx="1947300" cy="6984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1210b34c32e_0_8"/>
            <p:cNvSpPr/>
            <p:nvPr/>
          </p:nvSpPr>
          <p:spPr>
            <a:xfrm>
              <a:off x="4528524"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210b34c32e_0_8"/>
            <p:cNvSpPr txBox="1"/>
            <p:nvPr/>
          </p:nvSpPr>
          <p:spPr>
            <a:xfrm>
              <a:off x="457028" y="1568473"/>
              <a:ext cx="1947300" cy="69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a:solidFill>
                    <a:srgbClr val="FFFFFF"/>
                  </a:solidFill>
                  <a:latin typeface="Fira Sans Extra Condensed Medium"/>
                  <a:ea typeface="Fira Sans Extra Condensed Medium"/>
                  <a:cs typeface="Fira Sans Extra Condensed Medium"/>
                  <a:sym typeface="Fira Sans Extra Condensed Medium"/>
                </a:rPr>
                <a:t>Number of Null Pointers</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179" name="Google Shape;179;g1210b34c32e_0_8"/>
            <p:cNvSpPr/>
            <p:nvPr/>
          </p:nvSpPr>
          <p:spPr>
            <a:xfrm>
              <a:off x="2492871"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1210b34c32e_0_8"/>
            <p:cNvSpPr txBox="1"/>
            <p:nvPr/>
          </p:nvSpPr>
          <p:spPr>
            <a:xfrm>
              <a:off x="2492883" y="1651616"/>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19 769</a:t>
              </a:r>
              <a:endParaRPr sz="1200">
                <a:solidFill>
                  <a:srgbClr val="000000"/>
                </a:solidFill>
                <a:latin typeface="Roboto"/>
                <a:ea typeface="Roboto"/>
                <a:cs typeface="Roboto"/>
                <a:sym typeface="Roboto"/>
              </a:endParaRPr>
            </a:p>
          </p:txBody>
        </p:sp>
        <p:sp>
          <p:nvSpPr>
            <p:cNvPr id="181" name="Google Shape;181;g1210b34c32e_0_8"/>
            <p:cNvSpPr txBox="1"/>
            <p:nvPr/>
          </p:nvSpPr>
          <p:spPr>
            <a:xfrm>
              <a:off x="4528535" y="1563705"/>
              <a:ext cx="1947300" cy="71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158 152</a:t>
              </a:r>
              <a:endParaRPr sz="1200">
                <a:solidFill>
                  <a:srgbClr val="000000"/>
                </a:solidFill>
                <a:latin typeface="Roboto"/>
                <a:ea typeface="Roboto"/>
                <a:cs typeface="Roboto"/>
                <a:sym typeface="Roboto"/>
              </a:endParaRPr>
            </a:p>
          </p:txBody>
        </p:sp>
      </p:grpSp>
      <p:grpSp>
        <p:nvGrpSpPr>
          <p:cNvPr id="182" name="Google Shape;182;g1210b34c32e_0_8"/>
          <p:cNvGrpSpPr/>
          <p:nvPr/>
        </p:nvGrpSpPr>
        <p:grpSpPr>
          <a:xfrm>
            <a:off x="311625" y="3558671"/>
            <a:ext cx="5258785" cy="552696"/>
            <a:chOff x="457017" y="2338891"/>
            <a:chExt cx="6023809" cy="703175"/>
          </a:xfrm>
        </p:grpSpPr>
        <p:sp>
          <p:nvSpPr>
            <p:cNvPr id="183" name="Google Shape;183;g1210b34c32e_0_8"/>
            <p:cNvSpPr/>
            <p:nvPr/>
          </p:nvSpPr>
          <p:spPr>
            <a:xfrm flipH="1">
              <a:off x="457122" y="2338891"/>
              <a:ext cx="1947300" cy="6984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210b34c32e_0_8"/>
            <p:cNvSpPr/>
            <p:nvPr/>
          </p:nvSpPr>
          <p:spPr>
            <a:xfrm>
              <a:off x="4528524"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210b34c32e_0_8"/>
            <p:cNvSpPr txBox="1"/>
            <p:nvPr/>
          </p:nvSpPr>
          <p:spPr>
            <a:xfrm>
              <a:off x="457017" y="2343666"/>
              <a:ext cx="1947300" cy="69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a:solidFill>
                    <a:srgbClr val="FFFFFF"/>
                  </a:solidFill>
                  <a:latin typeface="Fira Sans Extra Condensed Medium"/>
                  <a:ea typeface="Fira Sans Extra Condensed Medium"/>
                  <a:cs typeface="Fira Sans Extra Condensed Medium"/>
                  <a:sym typeface="Fira Sans Extra Condensed Medium"/>
                </a:rPr>
                <a:t>Structure size (in bytes)</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186" name="Google Shape;186;g1210b34c32e_0_8"/>
            <p:cNvSpPr txBox="1"/>
            <p:nvPr/>
          </p:nvSpPr>
          <p:spPr>
            <a:xfrm>
              <a:off x="4567126" y="2426809"/>
              <a:ext cx="19137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1 265 216‬ Bytes</a:t>
              </a:r>
              <a:endParaRPr sz="1200">
                <a:solidFill>
                  <a:srgbClr val="000000"/>
                </a:solidFill>
                <a:latin typeface="Roboto"/>
                <a:ea typeface="Roboto"/>
                <a:cs typeface="Roboto"/>
                <a:sym typeface="Roboto"/>
              </a:endParaRPr>
            </a:p>
          </p:txBody>
        </p:sp>
        <p:sp>
          <p:nvSpPr>
            <p:cNvPr id="187" name="Google Shape;187;g1210b34c32e_0_8"/>
            <p:cNvSpPr/>
            <p:nvPr/>
          </p:nvSpPr>
          <p:spPr>
            <a:xfrm>
              <a:off x="2492871"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1210b34c32e_0_8"/>
            <p:cNvSpPr txBox="1"/>
            <p:nvPr/>
          </p:nvSpPr>
          <p:spPr>
            <a:xfrm>
              <a:off x="2492871" y="2426809"/>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158 152 Bytes</a:t>
              </a:r>
              <a:endParaRPr sz="1200">
                <a:solidFill>
                  <a:srgbClr val="000000"/>
                </a:solidFill>
                <a:latin typeface="Roboto"/>
                <a:ea typeface="Roboto"/>
                <a:cs typeface="Roboto"/>
                <a:sym typeface="Roboto"/>
              </a:endParaRPr>
            </a:p>
          </p:txBody>
        </p:sp>
      </p:grpSp>
      <p:sp>
        <p:nvSpPr>
          <p:cNvPr id="189" name="Google Shape;189;g1210b34c32e_0_8"/>
          <p:cNvSpPr txBox="1"/>
          <p:nvPr/>
        </p:nvSpPr>
        <p:spPr>
          <a:xfrm>
            <a:off x="6185088" y="4402563"/>
            <a:ext cx="27708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8</a:t>
            </a:r>
            <a:r>
              <a:rPr b="1" lang="pt-PT" sz="1000">
                <a:latin typeface="Open Sans"/>
                <a:ea typeface="Open Sans"/>
                <a:cs typeface="Open Sans"/>
                <a:sym typeface="Open Sans"/>
              </a:rPr>
              <a:t>. </a:t>
            </a:r>
            <a:r>
              <a:rPr lang="pt-PT" sz="1000">
                <a:latin typeface="Open Sans"/>
                <a:ea typeface="Open Sans"/>
                <a:cs typeface="Open Sans"/>
                <a:sym typeface="Open Sans"/>
              </a:rPr>
              <a:t>Cube 100cmx100cmx100cm</a:t>
            </a:r>
            <a:endParaRPr i="0" sz="1000" u="none" cap="none" strike="noStrike">
              <a:solidFill>
                <a:srgbClr val="000000"/>
              </a:solidFill>
              <a:latin typeface="Open Sans"/>
              <a:ea typeface="Open Sans"/>
              <a:cs typeface="Open Sans"/>
              <a:sym typeface="Open Sans"/>
            </a:endParaRPr>
          </a:p>
        </p:txBody>
      </p:sp>
      <p:pic>
        <p:nvPicPr>
          <p:cNvPr id="190" name="Google Shape;190;g1210b34c32e_0_8"/>
          <p:cNvPicPr preferRelativeResize="0"/>
          <p:nvPr/>
        </p:nvPicPr>
        <p:blipFill rotWithShape="1">
          <a:blip r:embed="rId3">
            <a:alphaModFix/>
          </a:blip>
          <a:srcRect b="0" l="0" r="0" t="0"/>
          <a:stretch/>
        </p:blipFill>
        <p:spPr>
          <a:xfrm>
            <a:off x="6254186" y="1706413"/>
            <a:ext cx="2632625" cy="269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2098661660_2_116"/>
          <p:cNvSpPr txBox="1"/>
          <p:nvPr>
            <p:ph type="title"/>
          </p:nvPr>
        </p:nvSpPr>
        <p:spPr>
          <a:xfrm>
            <a:off x="311700" y="2942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Octree Keys</a:t>
            </a:r>
            <a:endParaRPr/>
          </a:p>
        </p:txBody>
      </p:sp>
      <p:sp>
        <p:nvSpPr>
          <p:cNvPr id="196" name="Google Shape;196;g12098661660_2_116"/>
          <p:cNvSpPr txBox="1"/>
          <p:nvPr>
            <p:ph idx="1" type="body"/>
          </p:nvPr>
        </p:nvSpPr>
        <p:spPr>
          <a:xfrm>
            <a:off x="311700" y="1225225"/>
            <a:ext cx="84324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Instead of keeping the </a:t>
            </a:r>
            <a:r>
              <a:rPr lang="pt-PT"/>
              <a:t>coordinates, each node computes a key value for x, y and z, each containing the same number of bits as the max depth.</a:t>
            </a:r>
            <a:endParaRPr/>
          </a:p>
          <a:p>
            <a:pPr indent="-342900" lvl="0" marL="457200" rtl="0" algn="l">
              <a:spcBef>
                <a:spcPts val="0"/>
              </a:spcBef>
              <a:spcAft>
                <a:spcPts val="0"/>
              </a:spcAft>
              <a:buSzPts val="1800"/>
              <a:buChar char="-"/>
            </a:pPr>
            <a:r>
              <a:rPr lang="pt-PT"/>
              <a:t>Every node has the first N bits of each key set, where N is the depth of the node, the other bits are set to 0.</a:t>
            </a:r>
            <a:endParaRPr/>
          </a:p>
          <a:p>
            <a:pPr indent="-342900" lvl="0" marL="457200" rtl="0" algn="l">
              <a:spcBef>
                <a:spcPts val="0"/>
              </a:spcBef>
              <a:spcAft>
                <a:spcPts val="0"/>
              </a:spcAft>
              <a:buSzPts val="1800"/>
              <a:buChar char="-"/>
            </a:pPr>
            <a:r>
              <a:rPr lang="pt-PT"/>
              <a:t>With these keys, for our usage of </a:t>
            </a:r>
            <a:r>
              <a:rPr b="1" lang="pt-PT"/>
              <a:t>octomaps</a:t>
            </a:r>
            <a:r>
              <a:rPr lang="pt-PT"/>
              <a:t>, the look-up is O(1).</a:t>
            </a:r>
            <a:endParaRPr/>
          </a:p>
          <a:p>
            <a:pPr indent="-342900" lvl="0" marL="457200" rtl="0" algn="l">
              <a:spcBef>
                <a:spcPts val="0"/>
              </a:spcBef>
              <a:spcAft>
                <a:spcPts val="0"/>
              </a:spcAft>
              <a:buSzPts val="1800"/>
              <a:buChar char="-"/>
            </a:pPr>
            <a:r>
              <a:rPr lang="pt-PT"/>
              <a:t>There is no direct correlation between coordinates and key values (For example, two sequential coordinates may not have sequential keys).</a:t>
            </a:r>
            <a:endParaRPr/>
          </a:p>
        </p:txBody>
      </p:sp>
      <p:pic>
        <p:nvPicPr>
          <p:cNvPr id="197" name="Google Shape;197;g12098661660_2_116"/>
          <p:cNvPicPr preferRelativeResize="0"/>
          <p:nvPr/>
        </p:nvPicPr>
        <p:blipFill rotWithShape="1">
          <a:blip r:embed="rId3">
            <a:alphaModFix/>
          </a:blip>
          <a:srcRect b="58015" l="15507" r="17562" t="13292"/>
          <a:stretch/>
        </p:blipFill>
        <p:spPr>
          <a:xfrm>
            <a:off x="1511950" y="3573725"/>
            <a:ext cx="6120101" cy="14757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12098661660_3_0"/>
          <p:cNvPicPr preferRelativeResize="0"/>
          <p:nvPr/>
        </p:nvPicPr>
        <p:blipFill>
          <a:blip r:embed="rId3">
            <a:alphaModFix/>
          </a:blip>
          <a:stretch>
            <a:fillRect/>
          </a:stretch>
        </p:blipFill>
        <p:spPr>
          <a:xfrm>
            <a:off x="2160000" y="1800000"/>
            <a:ext cx="6713116" cy="3064826"/>
          </a:xfrm>
          <a:prstGeom prst="rect">
            <a:avLst/>
          </a:prstGeom>
          <a:noFill/>
          <a:ln>
            <a:noFill/>
          </a:ln>
        </p:spPr>
      </p:pic>
      <p:sp>
        <p:nvSpPr>
          <p:cNvPr id="203" name="Google Shape;203;g12098661660_3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Look up using Octree Keys</a:t>
            </a:r>
            <a:endParaRPr/>
          </a:p>
        </p:txBody>
      </p:sp>
      <p:sp>
        <p:nvSpPr>
          <p:cNvPr id="204" name="Google Shape;204;g12098661660_3_0"/>
          <p:cNvSpPr txBox="1"/>
          <p:nvPr/>
        </p:nvSpPr>
        <p:spPr>
          <a:xfrm>
            <a:off x="462975" y="1186400"/>
            <a:ext cx="32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05" name="Google Shape;205;g12098661660_3_0"/>
          <p:cNvSpPr txBox="1"/>
          <p:nvPr/>
        </p:nvSpPr>
        <p:spPr>
          <a:xfrm>
            <a:off x="383400" y="1265975"/>
            <a:ext cx="4579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Assuming we are looking for coordinate (2,1), and it’s key value is computed to (011,001).</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12098661660_3_9"/>
          <p:cNvPicPr preferRelativeResize="0"/>
          <p:nvPr/>
        </p:nvPicPr>
        <p:blipFill>
          <a:blip r:embed="rId3">
            <a:alphaModFix/>
          </a:blip>
          <a:stretch>
            <a:fillRect/>
          </a:stretch>
        </p:blipFill>
        <p:spPr>
          <a:xfrm>
            <a:off x="2160000" y="1800000"/>
            <a:ext cx="6713116" cy="3064826"/>
          </a:xfrm>
          <a:prstGeom prst="rect">
            <a:avLst/>
          </a:prstGeom>
          <a:noFill/>
          <a:ln>
            <a:noFill/>
          </a:ln>
        </p:spPr>
      </p:pic>
      <p:sp>
        <p:nvSpPr>
          <p:cNvPr id="211" name="Google Shape;211;g12098661660_3_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Look up using Octree Keys</a:t>
            </a:r>
            <a:endParaRPr/>
          </a:p>
        </p:txBody>
      </p:sp>
      <p:sp>
        <p:nvSpPr>
          <p:cNvPr id="212" name="Google Shape;212;g12098661660_3_9"/>
          <p:cNvSpPr txBox="1"/>
          <p:nvPr/>
        </p:nvSpPr>
        <p:spPr>
          <a:xfrm>
            <a:off x="462975" y="1186400"/>
            <a:ext cx="32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13" name="Google Shape;213;g12098661660_3_9"/>
          <p:cNvSpPr txBox="1"/>
          <p:nvPr/>
        </p:nvSpPr>
        <p:spPr>
          <a:xfrm>
            <a:off x="376175" y="1106825"/>
            <a:ext cx="4666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Starting at the root node, we see the bits at the position equal to the current depth;</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For the keys </a:t>
            </a:r>
            <a:r>
              <a:rPr lang="pt-PT">
                <a:solidFill>
                  <a:schemeClr val="dk1"/>
                </a:solidFill>
                <a:latin typeface="Open Sans"/>
                <a:ea typeface="Open Sans"/>
                <a:cs typeface="Open Sans"/>
                <a:sym typeface="Open Sans"/>
              </a:rPr>
              <a:t>(011,001), we start by applying the mask 001.</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With this we get the step 11 </a:t>
            </a:r>
            <a:r>
              <a:rPr i="1" lang="pt-PT">
                <a:solidFill>
                  <a:schemeClr val="dk1"/>
                </a:solidFill>
                <a:latin typeface="Open Sans"/>
                <a:ea typeface="Open Sans"/>
                <a:cs typeface="Open Sans"/>
                <a:sym typeface="Open Sans"/>
              </a:rPr>
              <a:t>(bitY, bitX)</a:t>
            </a:r>
            <a:r>
              <a:rPr lang="pt-PT">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pic>
        <p:nvPicPr>
          <p:cNvPr id="214" name="Google Shape;214;g12098661660_3_9"/>
          <p:cNvPicPr preferRelativeResize="0"/>
          <p:nvPr/>
        </p:nvPicPr>
        <p:blipFill>
          <a:blip r:embed="rId4">
            <a:alphaModFix/>
          </a:blip>
          <a:stretch>
            <a:fillRect/>
          </a:stretch>
        </p:blipFill>
        <p:spPr>
          <a:xfrm>
            <a:off x="6800600" y="1430075"/>
            <a:ext cx="564300" cy="61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2098661660_3_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Look up using Octree Keys</a:t>
            </a:r>
            <a:endParaRPr/>
          </a:p>
        </p:txBody>
      </p:sp>
      <p:sp>
        <p:nvSpPr>
          <p:cNvPr id="220" name="Google Shape;220;g12098661660_3_18"/>
          <p:cNvSpPr txBox="1"/>
          <p:nvPr/>
        </p:nvSpPr>
        <p:spPr>
          <a:xfrm>
            <a:off x="462975" y="1186400"/>
            <a:ext cx="32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221" name="Google Shape;221;g12098661660_3_18"/>
          <p:cNvPicPr preferRelativeResize="0"/>
          <p:nvPr/>
        </p:nvPicPr>
        <p:blipFill>
          <a:blip r:embed="rId3">
            <a:alphaModFix/>
          </a:blip>
          <a:stretch>
            <a:fillRect/>
          </a:stretch>
        </p:blipFill>
        <p:spPr>
          <a:xfrm>
            <a:off x="2160000" y="1800000"/>
            <a:ext cx="6713116" cy="3064826"/>
          </a:xfrm>
          <a:prstGeom prst="rect">
            <a:avLst/>
          </a:prstGeom>
          <a:noFill/>
          <a:ln>
            <a:noFill/>
          </a:ln>
        </p:spPr>
      </p:pic>
      <p:sp>
        <p:nvSpPr>
          <p:cNvPr id="222" name="Google Shape;222;g12098661660_3_18"/>
          <p:cNvSpPr txBox="1"/>
          <p:nvPr/>
        </p:nvSpPr>
        <p:spPr>
          <a:xfrm>
            <a:off x="376175" y="1106825"/>
            <a:ext cx="46662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Starting at the root node, we see the bits at the position equal to the current depth;</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For the keys </a:t>
            </a:r>
            <a:r>
              <a:rPr lang="pt-PT">
                <a:solidFill>
                  <a:schemeClr val="dk1"/>
                </a:solidFill>
                <a:latin typeface="Open Sans"/>
                <a:ea typeface="Open Sans"/>
                <a:cs typeface="Open Sans"/>
                <a:sym typeface="Open Sans"/>
              </a:rPr>
              <a:t>(011,001), we start by applying the mask 001.</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With this we get the step 11 </a:t>
            </a:r>
            <a:r>
              <a:rPr i="1" lang="pt-PT">
                <a:solidFill>
                  <a:schemeClr val="dk1"/>
                </a:solidFill>
                <a:latin typeface="Open Sans"/>
                <a:ea typeface="Open Sans"/>
                <a:cs typeface="Open Sans"/>
                <a:sym typeface="Open Sans"/>
              </a:rPr>
              <a:t>(bitY, bitX)</a:t>
            </a:r>
            <a:r>
              <a:rPr lang="pt-PT">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pic>
        <p:nvPicPr>
          <p:cNvPr id="223" name="Google Shape;223;g12098661660_3_18"/>
          <p:cNvPicPr preferRelativeResize="0"/>
          <p:nvPr/>
        </p:nvPicPr>
        <p:blipFill>
          <a:blip r:embed="rId4">
            <a:alphaModFix/>
          </a:blip>
          <a:stretch>
            <a:fillRect/>
          </a:stretch>
        </p:blipFill>
        <p:spPr>
          <a:xfrm>
            <a:off x="4859900" y="2338550"/>
            <a:ext cx="907925" cy="46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2098661660_3_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Look up using Octree Keys</a:t>
            </a:r>
            <a:endParaRPr/>
          </a:p>
        </p:txBody>
      </p:sp>
      <p:sp>
        <p:nvSpPr>
          <p:cNvPr id="229" name="Google Shape;229;g12098661660_3_28"/>
          <p:cNvSpPr txBox="1"/>
          <p:nvPr/>
        </p:nvSpPr>
        <p:spPr>
          <a:xfrm>
            <a:off x="462975" y="1186400"/>
            <a:ext cx="32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30" name="Google Shape;230;g12098661660_3_28"/>
          <p:cNvSpPr txBox="1"/>
          <p:nvPr/>
        </p:nvSpPr>
        <p:spPr>
          <a:xfrm>
            <a:off x="376175" y="1106825"/>
            <a:ext cx="46662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pt-PT">
                <a:latin typeface="Open Sans"/>
                <a:ea typeface="Open Sans"/>
                <a:cs typeface="Open Sans"/>
                <a:sym typeface="Open Sans"/>
              </a:rPr>
              <a:t>The next step, we use the mask 010</a:t>
            </a:r>
            <a:r>
              <a:rPr lang="pt-PT">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317500" lvl="0" marL="457200" rtl="0" algn="l">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For the keys (011,001), after applying the mask we obtain the step 01.</a:t>
            </a:r>
            <a:endParaRPr>
              <a:solidFill>
                <a:schemeClr val="dk1"/>
              </a:solidFill>
              <a:latin typeface="Open Sans"/>
              <a:ea typeface="Open Sans"/>
              <a:cs typeface="Open Sans"/>
              <a:sym typeface="Open Sans"/>
            </a:endParaRPr>
          </a:p>
        </p:txBody>
      </p:sp>
      <p:pic>
        <p:nvPicPr>
          <p:cNvPr id="231" name="Google Shape;231;g12098661660_3_28"/>
          <p:cNvPicPr preferRelativeResize="0"/>
          <p:nvPr/>
        </p:nvPicPr>
        <p:blipFill>
          <a:blip r:embed="rId3">
            <a:alphaModFix/>
          </a:blip>
          <a:stretch>
            <a:fillRect/>
          </a:stretch>
        </p:blipFill>
        <p:spPr>
          <a:xfrm rot="-1332851">
            <a:off x="4413325" y="1743275"/>
            <a:ext cx="1562100" cy="647700"/>
          </a:xfrm>
          <a:prstGeom prst="rect">
            <a:avLst/>
          </a:prstGeom>
          <a:noFill/>
          <a:ln>
            <a:noFill/>
          </a:ln>
        </p:spPr>
      </p:pic>
      <p:pic>
        <p:nvPicPr>
          <p:cNvPr id="232" name="Google Shape;232;g12098661660_3_28"/>
          <p:cNvPicPr preferRelativeResize="0"/>
          <p:nvPr/>
        </p:nvPicPr>
        <p:blipFill rotWithShape="1">
          <a:blip r:embed="rId4">
            <a:alphaModFix/>
          </a:blip>
          <a:srcRect b="0" l="0" r="0" t="4507"/>
          <a:stretch/>
        </p:blipFill>
        <p:spPr>
          <a:xfrm>
            <a:off x="2160000" y="1938125"/>
            <a:ext cx="6713124" cy="2926700"/>
          </a:xfrm>
          <a:prstGeom prst="rect">
            <a:avLst/>
          </a:prstGeom>
          <a:noFill/>
          <a:ln>
            <a:noFill/>
          </a:ln>
        </p:spPr>
      </p:pic>
      <p:pic>
        <p:nvPicPr>
          <p:cNvPr id="233" name="Google Shape;233;g12098661660_3_28"/>
          <p:cNvPicPr preferRelativeResize="0"/>
          <p:nvPr/>
        </p:nvPicPr>
        <p:blipFill>
          <a:blip r:embed="rId5">
            <a:alphaModFix/>
          </a:blip>
          <a:stretch>
            <a:fillRect/>
          </a:stretch>
        </p:blipFill>
        <p:spPr>
          <a:xfrm flipH="1" rot="1894852">
            <a:off x="4792300" y="3674800"/>
            <a:ext cx="720150" cy="369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2098661660_3_4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pt-PT"/>
              <a:t>Node Values Update </a:t>
            </a:r>
            <a:r>
              <a:rPr lang="pt-PT"/>
              <a:t>Analysis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2098661660_3_47"/>
          <p:cNvSpPr txBox="1"/>
          <p:nvPr/>
        </p:nvSpPr>
        <p:spPr>
          <a:xfrm>
            <a:off x="344825" y="1299625"/>
            <a:ext cx="4979100" cy="3263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Open Sans"/>
              <a:buChar char="-"/>
            </a:pPr>
            <a:r>
              <a:rPr lang="pt-PT" sz="1800">
                <a:latin typeface="Open Sans"/>
                <a:ea typeface="Open Sans"/>
                <a:cs typeface="Open Sans"/>
                <a:sym typeface="Open Sans"/>
              </a:rPr>
              <a:t>Updating a leaf node can change all intermediate nodes before it, except if:</a:t>
            </a:r>
            <a:endParaRPr sz="1800">
              <a:latin typeface="Open Sans"/>
              <a:ea typeface="Open Sans"/>
              <a:cs typeface="Open Sans"/>
              <a:sym typeface="Open Sans"/>
            </a:endParaRPr>
          </a:p>
          <a:p>
            <a:pPr indent="-317500" lvl="1" marL="914400" rtl="0" algn="l">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T</a:t>
            </a:r>
            <a:r>
              <a:rPr lang="pt-PT">
                <a:solidFill>
                  <a:schemeClr val="dk1"/>
                </a:solidFill>
                <a:latin typeface="Open Sans"/>
                <a:ea typeface="Open Sans"/>
                <a:cs typeface="Open Sans"/>
                <a:sym typeface="Open Sans"/>
              </a:rPr>
              <a:t>he leaf is already stable</a:t>
            </a:r>
            <a:endParaRPr>
              <a:solidFill>
                <a:schemeClr val="dk1"/>
              </a:solidFill>
              <a:latin typeface="Open Sans"/>
              <a:ea typeface="Open Sans"/>
              <a:cs typeface="Open Sans"/>
              <a:sym typeface="Open Sans"/>
            </a:endParaRPr>
          </a:p>
          <a:p>
            <a:pPr indent="-317500" lvl="1" marL="914400" rtl="0" algn="l">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Log odds update of 0 (irrelevant)</a:t>
            </a:r>
            <a:endParaRPr sz="1800">
              <a:latin typeface="Open Sans"/>
              <a:ea typeface="Open Sans"/>
              <a:cs typeface="Open Sans"/>
              <a:sym typeface="Open Sans"/>
            </a:endParaRPr>
          </a:p>
          <a:p>
            <a:pPr indent="0" lvl="0" marL="0" rtl="0" algn="l">
              <a:spcBef>
                <a:spcPts val="0"/>
              </a:spcBef>
              <a:spcAft>
                <a:spcPts val="0"/>
              </a:spcAft>
              <a:buNone/>
            </a:pPr>
            <a:r>
              <a:t/>
            </a:r>
            <a:endParaRPr b="1">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Always updating the nodes is not desirable,</a:t>
            </a:r>
            <a:r>
              <a:rPr lang="pt-PT" sz="1800">
                <a:latin typeface="Open Sans"/>
                <a:ea typeface="Open Sans"/>
                <a:cs typeface="Open Sans"/>
                <a:sym typeface="Open Sans"/>
              </a:rPr>
              <a:t> as some values may not be changed.</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b="1" lang="pt-PT" sz="1800">
                <a:solidFill>
                  <a:schemeClr val="dk1"/>
                </a:solidFill>
                <a:latin typeface="Open Sans"/>
                <a:ea typeface="Open Sans"/>
                <a:cs typeface="Open Sans"/>
                <a:sym typeface="Open Sans"/>
              </a:rPr>
              <a:t>Performing a search beforehand</a:t>
            </a:r>
            <a:r>
              <a:rPr lang="pt-PT" sz="1800">
                <a:solidFill>
                  <a:schemeClr val="dk1"/>
                </a:solidFill>
                <a:latin typeface="Open Sans"/>
                <a:ea typeface="Open Sans"/>
                <a:cs typeface="Open Sans"/>
                <a:sym typeface="Open Sans"/>
              </a:rPr>
              <a:t> to verify if the update is relevant can mitigate this issue.</a:t>
            </a:r>
            <a:endParaRPr>
              <a:latin typeface="Open Sans"/>
              <a:ea typeface="Open Sans"/>
              <a:cs typeface="Open Sans"/>
              <a:sym typeface="Open Sans"/>
            </a:endParaRPr>
          </a:p>
        </p:txBody>
      </p:sp>
      <p:sp>
        <p:nvSpPr>
          <p:cNvPr id="244" name="Google Shape;244;g12098661660_3_47"/>
          <p:cNvSpPr txBox="1"/>
          <p:nvPr/>
        </p:nvSpPr>
        <p:spPr>
          <a:xfrm>
            <a:off x="5932850" y="4069850"/>
            <a:ext cx="2426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9</a:t>
            </a:r>
            <a:r>
              <a:rPr b="1" lang="pt-PT" sz="1000">
                <a:latin typeface="Open Sans"/>
                <a:ea typeface="Open Sans"/>
                <a:cs typeface="Open Sans"/>
                <a:sym typeface="Open Sans"/>
              </a:rPr>
              <a:t>. </a:t>
            </a:r>
            <a:r>
              <a:rPr lang="pt-PT" sz="1000">
                <a:latin typeface="Open Sans"/>
                <a:ea typeface="Open Sans"/>
                <a:cs typeface="Open Sans"/>
                <a:sym typeface="Open Sans"/>
              </a:rPr>
              <a:t>Octree with numerated nodes</a:t>
            </a:r>
            <a:endParaRPr i="0" sz="1000" u="none" cap="none" strike="noStrike">
              <a:solidFill>
                <a:srgbClr val="000000"/>
              </a:solidFill>
              <a:latin typeface="Open Sans"/>
              <a:ea typeface="Open Sans"/>
              <a:cs typeface="Open Sans"/>
              <a:sym typeface="Open Sans"/>
            </a:endParaRPr>
          </a:p>
        </p:txBody>
      </p:sp>
      <p:pic>
        <p:nvPicPr>
          <p:cNvPr id="245" name="Google Shape;245;g12098661660_3_47"/>
          <p:cNvPicPr preferRelativeResize="0"/>
          <p:nvPr/>
        </p:nvPicPr>
        <p:blipFill>
          <a:blip r:embed="rId3">
            <a:alphaModFix/>
          </a:blip>
          <a:stretch>
            <a:fillRect/>
          </a:stretch>
        </p:blipFill>
        <p:spPr>
          <a:xfrm>
            <a:off x="5260175" y="1299625"/>
            <a:ext cx="3717202" cy="2617824"/>
          </a:xfrm>
          <a:prstGeom prst="rect">
            <a:avLst/>
          </a:prstGeom>
          <a:noFill/>
          <a:ln>
            <a:noFill/>
          </a:ln>
        </p:spPr>
      </p:pic>
      <p:sp>
        <p:nvSpPr>
          <p:cNvPr id="246" name="Google Shape;246;g12098661660_3_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Updating Intermediate </a:t>
            </a:r>
            <a:r>
              <a:rPr lang="pt-PT"/>
              <a:t>L</a:t>
            </a:r>
            <a:r>
              <a:rPr lang="pt-PT"/>
              <a:t>og Odds</a:t>
            </a:r>
            <a:endParaRPr/>
          </a:p>
        </p:txBody>
      </p:sp>
      <p:sp>
        <p:nvSpPr>
          <p:cNvPr id="247" name="Google Shape;247;g12098661660_3_47"/>
          <p:cNvSpPr txBox="1"/>
          <p:nvPr/>
        </p:nvSpPr>
        <p:spPr>
          <a:xfrm>
            <a:off x="462975" y="1186400"/>
            <a:ext cx="32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2098661660_3_6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Updating Log Odds Values</a:t>
            </a:r>
            <a:endParaRPr/>
          </a:p>
        </p:txBody>
      </p:sp>
      <p:sp>
        <p:nvSpPr>
          <p:cNvPr id="253" name="Google Shape;253;g12098661660_3_60"/>
          <p:cNvSpPr txBox="1"/>
          <p:nvPr>
            <p:ph idx="1" type="body"/>
          </p:nvPr>
        </p:nvSpPr>
        <p:spPr>
          <a:xfrm>
            <a:off x="1355525" y="3470875"/>
            <a:ext cx="6348600" cy="101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43% performance boost when using the check before updating the values.</a:t>
            </a:r>
            <a:endParaRPr/>
          </a:p>
        </p:txBody>
      </p:sp>
      <p:sp>
        <p:nvSpPr>
          <p:cNvPr id="254" name="Google Shape;254;g12098661660_3_60"/>
          <p:cNvSpPr txBox="1"/>
          <p:nvPr/>
        </p:nvSpPr>
        <p:spPr>
          <a:xfrm>
            <a:off x="5599925" y="1318050"/>
            <a:ext cx="1978800" cy="3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2000">
                <a:solidFill>
                  <a:schemeClr val="dk1"/>
                </a:solidFill>
                <a:latin typeface="Fira Sans Extra Condensed Medium"/>
                <a:ea typeface="Fira Sans Extra Condensed Medium"/>
                <a:cs typeface="Fira Sans Extra Condensed Medium"/>
                <a:sym typeface="Fira Sans Extra Condensed Medium"/>
              </a:rPr>
              <a:t>Without Check</a:t>
            </a:r>
            <a:endParaRPr sz="2000">
              <a:latin typeface="Fira Sans Extra Condensed Medium"/>
              <a:ea typeface="Fira Sans Extra Condensed Medium"/>
              <a:cs typeface="Fira Sans Extra Condensed Medium"/>
              <a:sym typeface="Fira Sans Extra Condensed Medium"/>
            </a:endParaRPr>
          </a:p>
        </p:txBody>
      </p:sp>
      <p:sp>
        <p:nvSpPr>
          <p:cNvPr id="255" name="Google Shape;255;g12098661660_3_60"/>
          <p:cNvSpPr txBox="1"/>
          <p:nvPr/>
        </p:nvSpPr>
        <p:spPr>
          <a:xfrm>
            <a:off x="3550500" y="1318050"/>
            <a:ext cx="1947600" cy="3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2000">
                <a:latin typeface="Fira Sans Extra Condensed Medium"/>
                <a:ea typeface="Fira Sans Extra Condensed Medium"/>
                <a:cs typeface="Fira Sans Extra Condensed Medium"/>
                <a:sym typeface="Fira Sans Extra Condensed Medium"/>
              </a:rPr>
              <a:t>With Check</a:t>
            </a:r>
            <a:endParaRPr sz="2000">
              <a:solidFill>
                <a:srgbClr val="000000"/>
              </a:solidFill>
              <a:latin typeface="Fira Sans Extra Condensed Medium"/>
              <a:ea typeface="Fira Sans Extra Condensed Medium"/>
              <a:cs typeface="Fira Sans Extra Condensed Medium"/>
              <a:sym typeface="Fira Sans Extra Condensed Medium"/>
            </a:endParaRPr>
          </a:p>
        </p:txBody>
      </p:sp>
      <p:grpSp>
        <p:nvGrpSpPr>
          <p:cNvPr id="256" name="Google Shape;256;g12098661660_3_60"/>
          <p:cNvGrpSpPr/>
          <p:nvPr/>
        </p:nvGrpSpPr>
        <p:grpSpPr>
          <a:xfrm>
            <a:off x="1448127" y="1674213"/>
            <a:ext cx="6125834" cy="703213"/>
            <a:chOff x="457122" y="1563689"/>
            <a:chExt cx="6018701" cy="703213"/>
          </a:xfrm>
        </p:grpSpPr>
        <p:sp>
          <p:nvSpPr>
            <p:cNvPr id="257" name="Google Shape;257;g12098661660_3_60"/>
            <p:cNvSpPr/>
            <p:nvPr/>
          </p:nvSpPr>
          <p:spPr>
            <a:xfrm flipH="1">
              <a:off x="457122" y="1563689"/>
              <a:ext cx="1947300" cy="6984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12098661660_3_60"/>
            <p:cNvSpPr/>
            <p:nvPr/>
          </p:nvSpPr>
          <p:spPr>
            <a:xfrm>
              <a:off x="4528524"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12098661660_3_60"/>
            <p:cNvSpPr txBox="1"/>
            <p:nvPr/>
          </p:nvSpPr>
          <p:spPr>
            <a:xfrm>
              <a:off x="457218" y="1568501"/>
              <a:ext cx="1944300" cy="69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sz="1700">
                  <a:solidFill>
                    <a:srgbClr val="FFFFFF"/>
                  </a:solidFill>
                  <a:latin typeface="Fira Sans Extra Condensed Medium"/>
                  <a:ea typeface="Fira Sans Extra Condensed Medium"/>
                  <a:cs typeface="Fira Sans Extra Condensed Medium"/>
                  <a:sym typeface="Fira Sans Extra Condensed Medium"/>
                </a:rPr>
                <a:t>Number of </a:t>
              </a:r>
              <a:r>
                <a:rPr lang="pt-PT" sz="1700">
                  <a:solidFill>
                    <a:srgbClr val="FFFFFF"/>
                  </a:solidFill>
                  <a:latin typeface="Fira Sans Extra Condensed Medium"/>
                  <a:ea typeface="Fira Sans Extra Condensed Medium"/>
                  <a:cs typeface="Fira Sans Extra Condensed Medium"/>
                  <a:sym typeface="Fira Sans Extra Condensed Medium"/>
                </a:rPr>
                <a:t>Updates</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60" name="Google Shape;260;g12098661660_3_60"/>
            <p:cNvSpPr/>
            <p:nvPr/>
          </p:nvSpPr>
          <p:spPr>
            <a:xfrm>
              <a:off x="2492871"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2098661660_3_60"/>
            <p:cNvSpPr txBox="1"/>
            <p:nvPr/>
          </p:nvSpPr>
          <p:spPr>
            <a:xfrm>
              <a:off x="2492871" y="1645651"/>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10 000 000</a:t>
              </a:r>
              <a:endParaRPr>
                <a:solidFill>
                  <a:schemeClr val="dk1"/>
                </a:solidFill>
                <a:latin typeface="Open Sans"/>
                <a:ea typeface="Open Sans"/>
                <a:cs typeface="Open Sans"/>
                <a:sym typeface="Open Sans"/>
              </a:endParaRPr>
            </a:p>
          </p:txBody>
        </p:sp>
      </p:grpSp>
      <p:grpSp>
        <p:nvGrpSpPr>
          <p:cNvPr id="262" name="Google Shape;262;g12098661660_3_60"/>
          <p:cNvGrpSpPr/>
          <p:nvPr/>
        </p:nvGrpSpPr>
        <p:grpSpPr>
          <a:xfrm>
            <a:off x="1447850" y="2449413"/>
            <a:ext cx="6134025" cy="703213"/>
            <a:chOff x="456839" y="2338891"/>
            <a:chExt cx="6026749" cy="703213"/>
          </a:xfrm>
        </p:grpSpPr>
        <p:sp>
          <p:nvSpPr>
            <p:cNvPr id="263" name="Google Shape;263;g12098661660_3_60"/>
            <p:cNvSpPr/>
            <p:nvPr/>
          </p:nvSpPr>
          <p:spPr>
            <a:xfrm flipH="1">
              <a:off x="457122" y="2338891"/>
              <a:ext cx="1947300" cy="6984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12098661660_3_60"/>
            <p:cNvSpPr/>
            <p:nvPr/>
          </p:nvSpPr>
          <p:spPr>
            <a:xfrm>
              <a:off x="4528524"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2098661660_3_60"/>
            <p:cNvSpPr txBox="1"/>
            <p:nvPr/>
          </p:nvSpPr>
          <p:spPr>
            <a:xfrm>
              <a:off x="456839" y="2343704"/>
              <a:ext cx="1947300" cy="69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sz="1700">
                  <a:solidFill>
                    <a:srgbClr val="FFFFFF"/>
                  </a:solidFill>
                  <a:latin typeface="Fira Sans Extra Condensed Medium"/>
                  <a:ea typeface="Fira Sans Extra Condensed Medium"/>
                  <a:cs typeface="Fira Sans Extra Condensed Medium"/>
                  <a:sym typeface="Fira Sans Extra Condensed Medium"/>
                </a:rPr>
                <a:t>Average Execution time</a:t>
              </a:r>
              <a:endParaRPr sz="1700">
                <a:solidFill>
                  <a:srgbClr val="FFFFFF"/>
                </a:solidFill>
                <a:latin typeface="Fira Sans Extra Condensed Medium"/>
                <a:ea typeface="Fira Sans Extra Condensed Medium"/>
                <a:cs typeface="Fira Sans Extra Condensed Medium"/>
                <a:sym typeface="Fira Sans Extra Condensed Medium"/>
              </a:endParaRPr>
            </a:p>
          </p:txBody>
        </p:sp>
        <p:sp>
          <p:nvSpPr>
            <p:cNvPr id="266" name="Google Shape;266;g12098661660_3_60"/>
            <p:cNvSpPr txBox="1"/>
            <p:nvPr/>
          </p:nvSpPr>
          <p:spPr>
            <a:xfrm>
              <a:off x="4536287" y="2426804"/>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10.5</a:t>
              </a:r>
              <a:r>
                <a:rPr lang="pt-PT">
                  <a:solidFill>
                    <a:schemeClr val="dk1"/>
                  </a:solidFill>
                  <a:latin typeface="Open Sans"/>
                  <a:ea typeface="Open Sans"/>
                  <a:cs typeface="Open Sans"/>
                  <a:sym typeface="Open Sans"/>
                </a:rPr>
                <a:t>s</a:t>
              </a:r>
              <a:endParaRPr sz="1200">
                <a:solidFill>
                  <a:srgbClr val="000000"/>
                </a:solidFill>
                <a:latin typeface="Roboto"/>
                <a:ea typeface="Roboto"/>
                <a:cs typeface="Roboto"/>
                <a:sym typeface="Roboto"/>
              </a:endParaRPr>
            </a:p>
          </p:txBody>
        </p:sp>
        <p:sp>
          <p:nvSpPr>
            <p:cNvPr id="267" name="Google Shape;267;g12098661660_3_60"/>
            <p:cNvSpPr/>
            <p:nvPr/>
          </p:nvSpPr>
          <p:spPr>
            <a:xfrm>
              <a:off x="2492871"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12098661660_3_60"/>
            <p:cNvSpPr txBox="1"/>
            <p:nvPr/>
          </p:nvSpPr>
          <p:spPr>
            <a:xfrm>
              <a:off x="2492860" y="2426804"/>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4.5</a:t>
              </a:r>
              <a:r>
                <a:rPr lang="pt-PT">
                  <a:solidFill>
                    <a:schemeClr val="dk1"/>
                  </a:solidFill>
                  <a:latin typeface="Open Sans"/>
                  <a:ea typeface="Open Sans"/>
                  <a:cs typeface="Open Sans"/>
                  <a:sym typeface="Open Sans"/>
                </a:rPr>
                <a:t>s</a:t>
              </a:r>
              <a:endParaRPr sz="1200">
                <a:solidFill>
                  <a:srgbClr val="000000"/>
                </a:solidFill>
                <a:latin typeface="Roboto"/>
                <a:ea typeface="Roboto"/>
                <a:cs typeface="Roboto"/>
                <a:sym typeface="Roboto"/>
              </a:endParaRPr>
            </a:p>
          </p:txBody>
        </p:sp>
      </p:grpSp>
      <p:sp>
        <p:nvSpPr>
          <p:cNvPr id="269" name="Google Shape;269;g12098661660_3_60"/>
          <p:cNvSpPr txBox="1"/>
          <p:nvPr/>
        </p:nvSpPr>
        <p:spPr>
          <a:xfrm>
            <a:off x="5599914" y="1756175"/>
            <a:ext cx="19788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10 000 000</a:t>
            </a:r>
            <a:endParaRPr>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12141f01bcc_0_26"/>
          <p:cNvPicPr preferRelativeResize="0"/>
          <p:nvPr/>
        </p:nvPicPr>
        <p:blipFill rotWithShape="1">
          <a:blip r:embed="rId3">
            <a:alphaModFix/>
          </a:blip>
          <a:srcRect b="3864" l="6877" r="9152" t="7293"/>
          <a:stretch/>
        </p:blipFill>
        <p:spPr>
          <a:xfrm>
            <a:off x="448525" y="1099600"/>
            <a:ext cx="5391076" cy="3921324"/>
          </a:xfrm>
          <a:prstGeom prst="rect">
            <a:avLst/>
          </a:prstGeom>
          <a:noFill/>
          <a:ln>
            <a:noFill/>
          </a:ln>
        </p:spPr>
      </p:pic>
      <p:sp>
        <p:nvSpPr>
          <p:cNvPr id="275" name="Google Shape;275;g12141f01bcc_0_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Comparing Results</a:t>
            </a:r>
            <a:endParaRPr/>
          </a:p>
        </p:txBody>
      </p:sp>
      <p:sp>
        <p:nvSpPr>
          <p:cNvPr id="276" name="Google Shape;276;g12141f01bcc_0_26"/>
          <p:cNvSpPr txBox="1"/>
          <p:nvPr/>
        </p:nvSpPr>
        <p:spPr>
          <a:xfrm>
            <a:off x="5839575" y="4528325"/>
            <a:ext cx="3105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10</a:t>
            </a:r>
            <a:r>
              <a:rPr b="1" lang="pt-PT" sz="1000">
                <a:latin typeface="Open Sans"/>
                <a:ea typeface="Open Sans"/>
                <a:cs typeface="Open Sans"/>
                <a:sym typeface="Open Sans"/>
              </a:rPr>
              <a:t>. </a:t>
            </a:r>
            <a:r>
              <a:rPr lang="pt-PT" sz="1000">
                <a:latin typeface="Open Sans"/>
                <a:ea typeface="Open Sans"/>
                <a:cs typeface="Open Sans"/>
                <a:sym typeface="Open Sans"/>
              </a:rPr>
              <a:t>Inserting values into a tree with check and low locality.</a:t>
            </a:r>
            <a:endParaRPr i="0" sz="1000" u="none" cap="none" strike="noStrike">
              <a:solidFill>
                <a:srgbClr val="000000"/>
              </a:solidFill>
              <a:latin typeface="Open Sans"/>
              <a:ea typeface="Open Sans"/>
              <a:cs typeface="Open Sans"/>
              <a:sym typeface="Open Sans"/>
            </a:endParaRPr>
          </a:p>
        </p:txBody>
      </p:sp>
      <p:sp>
        <p:nvSpPr>
          <p:cNvPr id="277" name="Google Shape;277;g12141f01bcc_0_26"/>
          <p:cNvSpPr txBox="1"/>
          <p:nvPr>
            <p:ph idx="1" type="body"/>
          </p:nvPr>
        </p:nvSpPr>
        <p:spPr>
          <a:xfrm>
            <a:off x="5839600" y="960025"/>
            <a:ext cx="3304200" cy="365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pt-PT"/>
              <a:t>Points followed a normal distribution with varying std: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pt-PT"/>
              <a:t>μ = 10000</a:t>
            </a:r>
            <a:endParaRPr/>
          </a:p>
          <a:p>
            <a:pPr indent="0" lvl="0" marL="0" rtl="0" algn="l">
              <a:lnSpc>
                <a:spcPct val="115000"/>
              </a:lnSpc>
              <a:spcBef>
                <a:spcPts val="0"/>
              </a:spcBef>
              <a:spcAft>
                <a:spcPts val="0"/>
              </a:spcAft>
              <a:buNone/>
            </a:pPr>
            <a:r>
              <a:rPr lang="pt-PT"/>
              <a:t>low σ = 5000</a:t>
            </a:r>
            <a:endParaRPr/>
          </a:p>
          <a:p>
            <a:pPr indent="0" lvl="0" marL="0" rtl="0" algn="l">
              <a:lnSpc>
                <a:spcPct val="115000"/>
              </a:lnSpc>
              <a:spcBef>
                <a:spcPts val="0"/>
              </a:spcBef>
              <a:spcAft>
                <a:spcPts val="0"/>
              </a:spcAft>
              <a:buNone/>
            </a:pPr>
            <a:r>
              <a:rPr lang="pt-PT"/>
              <a:t>medium σ = 50</a:t>
            </a:r>
            <a:endParaRPr/>
          </a:p>
          <a:p>
            <a:pPr indent="0" lvl="0" marL="0" rtl="0" algn="l">
              <a:lnSpc>
                <a:spcPct val="115000"/>
              </a:lnSpc>
              <a:spcBef>
                <a:spcPts val="0"/>
              </a:spcBef>
              <a:spcAft>
                <a:spcPts val="0"/>
              </a:spcAft>
              <a:buNone/>
            </a:pPr>
            <a:r>
              <a:rPr lang="pt-PT"/>
              <a:t>high σ = 5</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pt-PT"/>
              <a:t>Sonar data will more closely resemble the dense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pt-PT"/>
              <a:t>Octomaps/Octrees </a:t>
            </a:r>
            <a:r>
              <a:rPr lang="pt-PT"/>
              <a:t>Analysis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1abc2c57e6_1_1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Updating Log Odds - Strategy</a:t>
            </a:r>
            <a:endParaRPr/>
          </a:p>
        </p:txBody>
      </p:sp>
      <p:sp>
        <p:nvSpPr>
          <p:cNvPr id="283" name="Google Shape;283;g11abc2c57e6_1_12"/>
          <p:cNvSpPr txBox="1"/>
          <p:nvPr/>
        </p:nvSpPr>
        <p:spPr>
          <a:xfrm>
            <a:off x="462975" y="1186400"/>
            <a:ext cx="324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284" name="Google Shape;284;g11abc2c57e6_1_12"/>
          <p:cNvSpPr txBox="1"/>
          <p:nvPr/>
        </p:nvSpPr>
        <p:spPr>
          <a:xfrm>
            <a:off x="376175" y="1487825"/>
            <a:ext cx="49791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PT" sz="1800">
                <a:latin typeface="Open Sans"/>
                <a:ea typeface="Open Sans"/>
                <a:cs typeface="Open Sans"/>
                <a:sym typeface="Open Sans"/>
              </a:rPr>
              <a:t>Mean </a:t>
            </a:r>
            <a:r>
              <a:rPr lang="pt-PT" sz="1800">
                <a:latin typeface="Open Sans"/>
                <a:ea typeface="Open Sans"/>
                <a:cs typeface="Open Sans"/>
                <a:sym typeface="Open Sans"/>
              </a:rPr>
              <a:t>of children: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Minimizes error</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Optimistic approach</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May lower probability of node being empty while it is actually full</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t/>
            </a:r>
            <a:endParaRPr sz="1800">
              <a:latin typeface="Open Sans"/>
              <a:ea typeface="Open Sans"/>
              <a:cs typeface="Open Sans"/>
              <a:sym typeface="Open Sans"/>
            </a:endParaRPr>
          </a:p>
          <a:p>
            <a:pPr indent="0" lvl="0" marL="0" rtl="0" algn="l">
              <a:spcBef>
                <a:spcPts val="0"/>
              </a:spcBef>
              <a:spcAft>
                <a:spcPts val="0"/>
              </a:spcAft>
              <a:buNone/>
            </a:pPr>
            <a:r>
              <a:rPr b="1" lang="pt-PT" sz="1800">
                <a:latin typeface="Open Sans"/>
                <a:ea typeface="Open Sans"/>
                <a:cs typeface="Open Sans"/>
                <a:sym typeface="Open Sans"/>
              </a:rPr>
              <a:t>Max </a:t>
            </a:r>
            <a:r>
              <a:rPr lang="pt-PT" sz="1800">
                <a:latin typeface="Open Sans"/>
                <a:ea typeface="Open Sans"/>
                <a:cs typeface="Open Sans"/>
                <a:sym typeface="Open Sans"/>
              </a:rPr>
              <a:t>of children:</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Pessimistic approach</a:t>
            </a:r>
            <a:endParaRPr sz="1800">
              <a:latin typeface="Open Sans"/>
              <a:ea typeface="Open Sans"/>
              <a:cs typeface="Open Sans"/>
              <a:sym typeface="Open Sans"/>
            </a:endParaRPr>
          </a:p>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Lowers odds of the UAV blindly going into occupied areas</a:t>
            </a:r>
            <a:endParaRPr sz="1800">
              <a:latin typeface="Open Sans"/>
              <a:ea typeface="Open Sans"/>
              <a:cs typeface="Open Sans"/>
              <a:sym typeface="Open Sans"/>
            </a:endParaRPr>
          </a:p>
        </p:txBody>
      </p:sp>
      <p:cxnSp>
        <p:nvCxnSpPr>
          <p:cNvPr id="285" name="Google Shape;285;g11abc2c57e6_1_12"/>
          <p:cNvCxnSpPr>
            <a:stCxn id="286" idx="2"/>
            <a:endCxn id="287" idx="1"/>
          </p:cNvCxnSpPr>
          <p:nvPr/>
        </p:nvCxnSpPr>
        <p:spPr>
          <a:xfrm>
            <a:off x="6188137" y="2049229"/>
            <a:ext cx="593700" cy="672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86" name="Google Shape;286;g11abc2c57e6_1_12"/>
          <p:cNvSpPr/>
          <p:nvPr/>
        </p:nvSpPr>
        <p:spPr>
          <a:xfrm rot="-5400000">
            <a:off x="5090287" y="1793329"/>
            <a:ext cx="1683900" cy="511800"/>
          </a:xfrm>
          <a:prstGeom prst="roundRect">
            <a:avLst>
              <a:gd fmla="val 16667" name="adj"/>
            </a:avLst>
          </a:prstGeom>
          <a:solidFill>
            <a:schemeClr val="accent1"/>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600">
                <a:solidFill>
                  <a:srgbClr val="FFFFFF"/>
                </a:solidFill>
                <a:latin typeface="Roboto"/>
                <a:ea typeface="Roboto"/>
                <a:cs typeface="Roboto"/>
                <a:sym typeface="Roboto"/>
              </a:rPr>
              <a:t>- </a:t>
            </a:r>
            <a:r>
              <a:rPr lang="pt-PT" sz="1600">
                <a:solidFill>
                  <a:srgbClr val="FFFFFF"/>
                </a:solidFill>
                <a:latin typeface="Roboto"/>
                <a:ea typeface="Roboto"/>
                <a:cs typeface="Roboto"/>
                <a:sym typeface="Roboto"/>
              </a:rPr>
              <a:t>8.33</a:t>
            </a:r>
            <a:endParaRPr sz="1600">
              <a:solidFill>
                <a:srgbClr val="FFFFFF"/>
              </a:solidFill>
              <a:latin typeface="Roboto"/>
              <a:ea typeface="Roboto"/>
              <a:cs typeface="Roboto"/>
              <a:sym typeface="Roboto"/>
            </a:endParaRPr>
          </a:p>
        </p:txBody>
      </p:sp>
      <p:sp>
        <p:nvSpPr>
          <p:cNvPr id="287" name="Google Shape;287;g11abc2c57e6_1_12"/>
          <p:cNvSpPr/>
          <p:nvPr/>
        </p:nvSpPr>
        <p:spPr>
          <a:xfrm>
            <a:off x="6781913" y="2529028"/>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-100</a:t>
            </a:r>
            <a:endParaRPr sz="1100">
              <a:solidFill>
                <a:srgbClr val="FFFFFF"/>
              </a:solidFill>
              <a:latin typeface="Roboto"/>
              <a:ea typeface="Roboto"/>
              <a:cs typeface="Roboto"/>
              <a:sym typeface="Roboto"/>
            </a:endParaRPr>
          </a:p>
        </p:txBody>
      </p:sp>
      <p:sp>
        <p:nvSpPr>
          <p:cNvPr id="288" name="Google Shape;288;g11abc2c57e6_1_12"/>
          <p:cNvSpPr/>
          <p:nvPr/>
        </p:nvSpPr>
        <p:spPr>
          <a:xfrm>
            <a:off x="6781913" y="2081489"/>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-50</a:t>
            </a:r>
            <a:endParaRPr sz="1100">
              <a:solidFill>
                <a:srgbClr val="FFFFFF"/>
              </a:solidFill>
              <a:latin typeface="Roboto"/>
              <a:ea typeface="Roboto"/>
              <a:cs typeface="Roboto"/>
              <a:sym typeface="Roboto"/>
            </a:endParaRPr>
          </a:p>
        </p:txBody>
      </p:sp>
      <p:sp>
        <p:nvSpPr>
          <p:cNvPr id="289" name="Google Shape;289;g11abc2c57e6_1_12"/>
          <p:cNvSpPr/>
          <p:nvPr/>
        </p:nvSpPr>
        <p:spPr>
          <a:xfrm>
            <a:off x="6781913" y="1633950"/>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nullptr</a:t>
            </a:r>
            <a:endParaRPr sz="1100">
              <a:solidFill>
                <a:srgbClr val="FFFFFF"/>
              </a:solidFill>
              <a:latin typeface="Roboto"/>
              <a:ea typeface="Roboto"/>
              <a:cs typeface="Roboto"/>
              <a:sym typeface="Roboto"/>
            </a:endParaRPr>
          </a:p>
        </p:txBody>
      </p:sp>
      <p:sp>
        <p:nvSpPr>
          <p:cNvPr id="290" name="Google Shape;290;g11abc2c57e6_1_12"/>
          <p:cNvSpPr/>
          <p:nvPr/>
        </p:nvSpPr>
        <p:spPr>
          <a:xfrm>
            <a:off x="6781913" y="1186411"/>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200</a:t>
            </a:r>
            <a:endParaRPr sz="1100">
              <a:solidFill>
                <a:srgbClr val="FFFFFF"/>
              </a:solidFill>
              <a:latin typeface="Roboto"/>
              <a:ea typeface="Roboto"/>
              <a:cs typeface="Roboto"/>
              <a:sym typeface="Roboto"/>
            </a:endParaRPr>
          </a:p>
        </p:txBody>
      </p:sp>
      <p:sp>
        <p:nvSpPr>
          <p:cNvPr id="291" name="Google Shape;291;g11abc2c57e6_1_12"/>
          <p:cNvSpPr/>
          <p:nvPr/>
        </p:nvSpPr>
        <p:spPr>
          <a:xfrm>
            <a:off x="7929962" y="2529017"/>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300</a:t>
            </a:r>
            <a:endParaRPr sz="1100">
              <a:solidFill>
                <a:srgbClr val="FFFFFF"/>
              </a:solidFill>
              <a:latin typeface="Roboto"/>
              <a:ea typeface="Roboto"/>
              <a:cs typeface="Roboto"/>
              <a:sym typeface="Roboto"/>
            </a:endParaRPr>
          </a:p>
        </p:txBody>
      </p:sp>
      <p:sp>
        <p:nvSpPr>
          <p:cNvPr id="292" name="Google Shape;292;g11abc2c57e6_1_12"/>
          <p:cNvSpPr/>
          <p:nvPr/>
        </p:nvSpPr>
        <p:spPr>
          <a:xfrm>
            <a:off x="7929962" y="2074724"/>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nullptr</a:t>
            </a:r>
            <a:endParaRPr sz="1100">
              <a:solidFill>
                <a:srgbClr val="FFFFFF"/>
              </a:solidFill>
              <a:latin typeface="Roboto"/>
              <a:ea typeface="Roboto"/>
              <a:cs typeface="Roboto"/>
              <a:sym typeface="Roboto"/>
            </a:endParaRPr>
          </a:p>
        </p:txBody>
      </p:sp>
      <p:sp>
        <p:nvSpPr>
          <p:cNvPr id="293" name="Google Shape;293;g11abc2c57e6_1_12"/>
          <p:cNvSpPr/>
          <p:nvPr/>
        </p:nvSpPr>
        <p:spPr>
          <a:xfrm>
            <a:off x="7929962" y="1186400"/>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0</a:t>
            </a:r>
            <a:endParaRPr sz="1100">
              <a:solidFill>
                <a:srgbClr val="FFFFFF"/>
              </a:solidFill>
              <a:latin typeface="Roboto"/>
              <a:ea typeface="Roboto"/>
              <a:cs typeface="Roboto"/>
              <a:sym typeface="Roboto"/>
            </a:endParaRPr>
          </a:p>
        </p:txBody>
      </p:sp>
      <p:sp>
        <p:nvSpPr>
          <p:cNvPr id="294" name="Google Shape;294;g11abc2c57e6_1_12"/>
          <p:cNvSpPr/>
          <p:nvPr/>
        </p:nvSpPr>
        <p:spPr>
          <a:xfrm>
            <a:off x="7929962" y="1633939"/>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-400</a:t>
            </a:r>
            <a:endParaRPr sz="1100">
              <a:solidFill>
                <a:srgbClr val="FFFFFF"/>
              </a:solidFill>
              <a:latin typeface="Roboto"/>
              <a:ea typeface="Roboto"/>
              <a:cs typeface="Roboto"/>
              <a:sym typeface="Roboto"/>
            </a:endParaRPr>
          </a:p>
        </p:txBody>
      </p:sp>
      <p:cxnSp>
        <p:nvCxnSpPr>
          <p:cNvPr id="295" name="Google Shape;295;g11abc2c57e6_1_12"/>
          <p:cNvCxnSpPr>
            <a:stCxn id="286" idx="2"/>
            <a:endCxn id="290" idx="1"/>
          </p:cNvCxnSpPr>
          <p:nvPr/>
        </p:nvCxnSpPr>
        <p:spPr>
          <a:xfrm flipH="1" rot="10800000">
            <a:off x="6188137" y="1379029"/>
            <a:ext cx="593700" cy="670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96" name="Google Shape;296;g11abc2c57e6_1_12"/>
          <p:cNvCxnSpPr>
            <a:stCxn id="286" idx="2"/>
            <a:endCxn id="289" idx="1"/>
          </p:cNvCxnSpPr>
          <p:nvPr/>
        </p:nvCxnSpPr>
        <p:spPr>
          <a:xfrm flipH="1" rot="10800000">
            <a:off x="6188137" y="1826629"/>
            <a:ext cx="593700" cy="222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97" name="Google Shape;297;g11abc2c57e6_1_12"/>
          <p:cNvCxnSpPr>
            <a:stCxn id="286" idx="2"/>
            <a:endCxn id="288" idx="1"/>
          </p:cNvCxnSpPr>
          <p:nvPr/>
        </p:nvCxnSpPr>
        <p:spPr>
          <a:xfrm>
            <a:off x="6188137" y="2049229"/>
            <a:ext cx="593700" cy="2250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98" name="Google Shape;298;g11abc2c57e6_1_12"/>
          <p:cNvSpPr/>
          <p:nvPr/>
        </p:nvSpPr>
        <p:spPr>
          <a:xfrm rot="-5400000">
            <a:off x="5069050" y="3776075"/>
            <a:ext cx="1683900" cy="511800"/>
          </a:xfrm>
          <a:prstGeom prst="roundRect">
            <a:avLst>
              <a:gd fmla="val 16667" name="adj"/>
            </a:avLst>
          </a:prstGeom>
          <a:solidFill>
            <a:schemeClr val="accent1"/>
          </a:solidFill>
          <a:ln cap="flat" cmpd="sng" w="9525">
            <a:solidFill>
              <a:srgbClr val="840D3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600">
                <a:solidFill>
                  <a:srgbClr val="FFFFFF"/>
                </a:solidFill>
                <a:latin typeface="Roboto"/>
                <a:ea typeface="Roboto"/>
                <a:cs typeface="Roboto"/>
                <a:sym typeface="Roboto"/>
              </a:rPr>
              <a:t>300</a:t>
            </a:r>
            <a:endParaRPr sz="1600">
              <a:solidFill>
                <a:srgbClr val="FFFFFF"/>
              </a:solidFill>
              <a:latin typeface="Roboto"/>
              <a:ea typeface="Roboto"/>
              <a:cs typeface="Roboto"/>
              <a:sym typeface="Roboto"/>
            </a:endParaRPr>
          </a:p>
        </p:txBody>
      </p:sp>
      <p:sp>
        <p:nvSpPr>
          <p:cNvPr id="299" name="Google Shape;299;g11abc2c57e6_1_12"/>
          <p:cNvSpPr/>
          <p:nvPr/>
        </p:nvSpPr>
        <p:spPr>
          <a:xfrm>
            <a:off x="6760595" y="4511760"/>
            <a:ext cx="1076400" cy="3960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-100</a:t>
            </a:r>
            <a:endParaRPr sz="1100">
              <a:solidFill>
                <a:srgbClr val="FFFFFF"/>
              </a:solidFill>
              <a:latin typeface="Roboto"/>
              <a:ea typeface="Roboto"/>
              <a:cs typeface="Roboto"/>
              <a:sym typeface="Roboto"/>
            </a:endParaRPr>
          </a:p>
        </p:txBody>
      </p:sp>
      <p:sp>
        <p:nvSpPr>
          <p:cNvPr id="300" name="Google Shape;300;g11abc2c57e6_1_12"/>
          <p:cNvSpPr/>
          <p:nvPr/>
        </p:nvSpPr>
        <p:spPr>
          <a:xfrm>
            <a:off x="6760676" y="4064235"/>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-50</a:t>
            </a:r>
            <a:endParaRPr sz="1100">
              <a:solidFill>
                <a:srgbClr val="FFFFFF"/>
              </a:solidFill>
              <a:latin typeface="Roboto"/>
              <a:ea typeface="Roboto"/>
              <a:cs typeface="Roboto"/>
              <a:sym typeface="Roboto"/>
            </a:endParaRPr>
          </a:p>
        </p:txBody>
      </p:sp>
      <p:sp>
        <p:nvSpPr>
          <p:cNvPr id="301" name="Google Shape;301;g11abc2c57e6_1_12"/>
          <p:cNvSpPr/>
          <p:nvPr/>
        </p:nvSpPr>
        <p:spPr>
          <a:xfrm>
            <a:off x="6760676" y="3616696"/>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nullptr</a:t>
            </a:r>
            <a:endParaRPr sz="1100">
              <a:solidFill>
                <a:srgbClr val="FFFFFF"/>
              </a:solidFill>
              <a:latin typeface="Roboto"/>
              <a:ea typeface="Roboto"/>
              <a:cs typeface="Roboto"/>
              <a:sym typeface="Roboto"/>
            </a:endParaRPr>
          </a:p>
        </p:txBody>
      </p:sp>
      <p:sp>
        <p:nvSpPr>
          <p:cNvPr id="302" name="Google Shape;302;g11abc2c57e6_1_12"/>
          <p:cNvSpPr/>
          <p:nvPr/>
        </p:nvSpPr>
        <p:spPr>
          <a:xfrm>
            <a:off x="6760676" y="3169157"/>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200</a:t>
            </a:r>
            <a:endParaRPr sz="1100">
              <a:solidFill>
                <a:srgbClr val="FFFFFF"/>
              </a:solidFill>
              <a:latin typeface="Roboto"/>
              <a:ea typeface="Roboto"/>
              <a:cs typeface="Roboto"/>
              <a:sym typeface="Roboto"/>
            </a:endParaRPr>
          </a:p>
        </p:txBody>
      </p:sp>
      <p:sp>
        <p:nvSpPr>
          <p:cNvPr id="303" name="Google Shape;303;g11abc2c57e6_1_12"/>
          <p:cNvSpPr/>
          <p:nvPr/>
        </p:nvSpPr>
        <p:spPr>
          <a:xfrm>
            <a:off x="7894770" y="4511749"/>
            <a:ext cx="1076400" cy="3960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300</a:t>
            </a:r>
            <a:endParaRPr sz="1100">
              <a:solidFill>
                <a:srgbClr val="FFFFFF"/>
              </a:solidFill>
              <a:latin typeface="Roboto"/>
              <a:ea typeface="Roboto"/>
              <a:cs typeface="Roboto"/>
              <a:sym typeface="Roboto"/>
            </a:endParaRPr>
          </a:p>
        </p:txBody>
      </p:sp>
      <p:sp>
        <p:nvSpPr>
          <p:cNvPr id="304" name="Google Shape;304;g11abc2c57e6_1_12"/>
          <p:cNvSpPr/>
          <p:nvPr/>
        </p:nvSpPr>
        <p:spPr>
          <a:xfrm>
            <a:off x="7908726" y="4057470"/>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nullptr</a:t>
            </a:r>
            <a:endParaRPr sz="1100">
              <a:solidFill>
                <a:srgbClr val="FFFFFF"/>
              </a:solidFill>
              <a:latin typeface="Roboto"/>
              <a:ea typeface="Roboto"/>
              <a:cs typeface="Roboto"/>
              <a:sym typeface="Roboto"/>
            </a:endParaRPr>
          </a:p>
        </p:txBody>
      </p:sp>
      <p:sp>
        <p:nvSpPr>
          <p:cNvPr id="305" name="Google Shape;305;g11abc2c57e6_1_12"/>
          <p:cNvSpPr/>
          <p:nvPr/>
        </p:nvSpPr>
        <p:spPr>
          <a:xfrm>
            <a:off x="7908726" y="3169146"/>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0</a:t>
            </a:r>
            <a:endParaRPr sz="1100">
              <a:solidFill>
                <a:srgbClr val="FFFFFF"/>
              </a:solidFill>
              <a:latin typeface="Roboto"/>
              <a:ea typeface="Roboto"/>
              <a:cs typeface="Roboto"/>
              <a:sym typeface="Roboto"/>
            </a:endParaRPr>
          </a:p>
        </p:txBody>
      </p:sp>
      <p:sp>
        <p:nvSpPr>
          <p:cNvPr id="306" name="Google Shape;306;g11abc2c57e6_1_12"/>
          <p:cNvSpPr/>
          <p:nvPr/>
        </p:nvSpPr>
        <p:spPr>
          <a:xfrm>
            <a:off x="7908726" y="3616685"/>
            <a:ext cx="1048500" cy="3855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PT" sz="1100">
                <a:solidFill>
                  <a:srgbClr val="FFFFFF"/>
                </a:solidFill>
                <a:latin typeface="Roboto"/>
                <a:ea typeface="Roboto"/>
                <a:cs typeface="Roboto"/>
                <a:sym typeface="Roboto"/>
              </a:rPr>
              <a:t>-400</a:t>
            </a:r>
            <a:endParaRPr sz="1100">
              <a:solidFill>
                <a:srgbClr val="FFFFFF"/>
              </a:solidFill>
              <a:latin typeface="Roboto"/>
              <a:ea typeface="Roboto"/>
              <a:cs typeface="Roboto"/>
              <a:sym typeface="Roboto"/>
            </a:endParaRPr>
          </a:p>
        </p:txBody>
      </p:sp>
      <p:cxnSp>
        <p:nvCxnSpPr>
          <p:cNvPr id="307" name="Google Shape;307;g11abc2c57e6_1_12"/>
          <p:cNvCxnSpPr>
            <a:stCxn id="298" idx="2"/>
            <a:endCxn id="302" idx="1"/>
          </p:cNvCxnSpPr>
          <p:nvPr/>
        </p:nvCxnSpPr>
        <p:spPr>
          <a:xfrm flipH="1" rot="10800000">
            <a:off x="6166900" y="3361775"/>
            <a:ext cx="593700" cy="670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8" name="Google Shape;308;g11abc2c57e6_1_12"/>
          <p:cNvCxnSpPr>
            <a:stCxn id="298" idx="2"/>
            <a:endCxn id="301" idx="1"/>
          </p:cNvCxnSpPr>
          <p:nvPr/>
        </p:nvCxnSpPr>
        <p:spPr>
          <a:xfrm flipH="1" rot="10800000">
            <a:off x="6166900" y="3809375"/>
            <a:ext cx="593700" cy="222600"/>
          </a:xfrm>
          <a:prstGeom prst="bentConnector3">
            <a:avLst>
              <a:gd fmla="val 50006" name="adj1"/>
            </a:avLst>
          </a:prstGeom>
          <a:noFill/>
          <a:ln cap="flat" cmpd="sng" w="9525">
            <a:solidFill>
              <a:srgbClr val="C2C2C2"/>
            </a:solidFill>
            <a:prstDash val="solid"/>
            <a:round/>
            <a:headEnd len="sm" w="sm" type="none"/>
            <a:tailEnd len="sm" w="sm" type="none"/>
          </a:ln>
        </p:spPr>
      </p:cxnSp>
      <p:cxnSp>
        <p:nvCxnSpPr>
          <p:cNvPr id="309" name="Google Shape;309;g11abc2c57e6_1_12"/>
          <p:cNvCxnSpPr>
            <a:stCxn id="298" idx="2"/>
            <a:endCxn id="299" idx="1"/>
          </p:cNvCxnSpPr>
          <p:nvPr/>
        </p:nvCxnSpPr>
        <p:spPr>
          <a:xfrm>
            <a:off x="6166900" y="4031975"/>
            <a:ext cx="593700" cy="677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0" name="Google Shape;310;g11abc2c57e6_1_12"/>
          <p:cNvCxnSpPr>
            <a:stCxn id="298" idx="2"/>
            <a:endCxn id="300" idx="1"/>
          </p:cNvCxnSpPr>
          <p:nvPr/>
        </p:nvCxnSpPr>
        <p:spPr>
          <a:xfrm>
            <a:off x="6166900" y="4031975"/>
            <a:ext cx="593700" cy="225000"/>
          </a:xfrm>
          <a:prstGeom prst="bentConnector3">
            <a:avLst>
              <a:gd fmla="val 50006"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2098661660_2_17"/>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pt-PT"/>
              <a:t>Raycast </a:t>
            </a:r>
            <a:r>
              <a:rPr lang="pt-PT"/>
              <a:t>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1abc2c57e6_1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Bresenham vs DDA - Brief Overview</a:t>
            </a:r>
            <a:endParaRPr/>
          </a:p>
        </p:txBody>
      </p:sp>
      <p:pic>
        <p:nvPicPr>
          <p:cNvPr id="321" name="Google Shape;321;g11abc2c57e6_1_0"/>
          <p:cNvPicPr preferRelativeResize="0"/>
          <p:nvPr/>
        </p:nvPicPr>
        <p:blipFill rotWithShape="1">
          <a:blip r:embed="rId3">
            <a:alphaModFix/>
          </a:blip>
          <a:srcRect b="30369" l="14968" r="25158" t="17574"/>
          <a:stretch/>
        </p:blipFill>
        <p:spPr>
          <a:xfrm>
            <a:off x="6384175" y="1081925"/>
            <a:ext cx="2469800" cy="1961125"/>
          </a:xfrm>
          <a:prstGeom prst="rect">
            <a:avLst/>
          </a:prstGeom>
          <a:noFill/>
          <a:ln>
            <a:noFill/>
          </a:ln>
        </p:spPr>
      </p:pic>
      <p:pic>
        <p:nvPicPr>
          <p:cNvPr id="322" name="Google Shape;322;g11abc2c57e6_1_0"/>
          <p:cNvPicPr preferRelativeResize="0"/>
          <p:nvPr/>
        </p:nvPicPr>
        <p:blipFill rotWithShape="1">
          <a:blip r:embed="rId4">
            <a:alphaModFix/>
          </a:blip>
          <a:srcRect b="12396" l="4515" r="14276" t="9042"/>
          <a:stretch/>
        </p:blipFill>
        <p:spPr>
          <a:xfrm>
            <a:off x="6405850" y="3043050"/>
            <a:ext cx="2426450" cy="1677049"/>
          </a:xfrm>
          <a:prstGeom prst="rect">
            <a:avLst/>
          </a:prstGeom>
          <a:noFill/>
          <a:ln>
            <a:noFill/>
          </a:ln>
        </p:spPr>
      </p:pic>
      <p:sp>
        <p:nvSpPr>
          <p:cNvPr id="323" name="Google Shape;323;g11abc2c57e6_1_0"/>
          <p:cNvSpPr txBox="1"/>
          <p:nvPr>
            <p:ph idx="1" type="body"/>
          </p:nvPr>
        </p:nvSpPr>
        <p:spPr>
          <a:xfrm>
            <a:off x="282750" y="1225350"/>
            <a:ext cx="5048700" cy="3747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pt-PT"/>
              <a:t>Bresenham’s line algorithm:</a:t>
            </a:r>
            <a:endParaRPr/>
          </a:p>
          <a:p>
            <a:pPr indent="-317500" lvl="1" marL="914400" rtl="0" algn="l">
              <a:lnSpc>
                <a:spcPct val="150000"/>
              </a:lnSpc>
              <a:spcBef>
                <a:spcPts val="0"/>
              </a:spcBef>
              <a:spcAft>
                <a:spcPts val="0"/>
              </a:spcAft>
              <a:buSzPts val="1400"/>
              <a:buChar char="-"/>
            </a:pPr>
            <a:r>
              <a:rPr lang="pt-PT"/>
              <a:t>Travels in all axis at once</a:t>
            </a:r>
            <a:endParaRPr/>
          </a:p>
          <a:p>
            <a:pPr indent="-317500" lvl="1" marL="914400" rtl="0" algn="l">
              <a:lnSpc>
                <a:spcPct val="150000"/>
              </a:lnSpc>
              <a:spcBef>
                <a:spcPts val="0"/>
              </a:spcBef>
              <a:spcAft>
                <a:spcPts val="0"/>
              </a:spcAft>
              <a:buSzPts val="1400"/>
              <a:buChar char="-"/>
            </a:pPr>
            <a:r>
              <a:rPr lang="pt-PT"/>
              <a:t>Handles diagonal transitions very well</a:t>
            </a:r>
            <a:endParaRPr/>
          </a:p>
          <a:p>
            <a:pPr indent="-317500" lvl="1" marL="914400" rtl="0" algn="l">
              <a:lnSpc>
                <a:spcPct val="150000"/>
              </a:lnSpc>
              <a:spcBef>
                <a:spcPts val="0"/>
              </a:spcBef>
              <a:spcAft>
                <a:spcPts val="0"/>
              </a:spcAft>
              <a:buSzPts val="1400"/>
              <a:buChar char="-"/>
            </a:pPr>
            <a:r>
              <a:rPr lang="pt-PT"/>
              <a:t>Very accurate</a:t>
            </a:r>
            <a:endParaRPr/>
          </a:p>
          <a:p>
            <a:pPr indent="-342900" lvl="0" marL="457200" rtl="0" algn="l">
              <a:lnSpc>
                <a:spcPct val="150000"/>
              </a:lnSpc>
              <a:spcBef>
                <a:spcPts val="1000"/>
              </a:spcBef>
              <a:spcAft>
                <a:spcPts val="0"/>
              </a:spcAft>
              <a:buSzPts val="1800"/>
              <a:buChar char="-"/>
            </a:pPr>
            <a:r>
              <a:rPr lang="pt-PT"/>
              <a:t>Digital Differential Analyzer (DDA)</a:t>
            </a:r>
            <a:endParaRPr/>
          </a:p>
          <a:p>
            <a:pPr indent="-317500" lvl="0" marL="914400" rtl="0" algn="l">
              <a:lnSpc>
                <a:spcPct val="150000"/>
              </a:lnSpc>
              <a:spcBef>
                <a:spcPts val="0"/>
              </a:spcBef>
              <a:spcAft>
                <a:spcPts val="0"/>
              </a:spcAft>
              <a:buSzPts val="1400"/>
              <a:buChar char="-"/>
            </a:pPr>
            <a:r>
              <a:rPr lang="pt-PT" sz="1400"/>
              <a:t>Travels in only one axis at a time</a:t>
            </a:r>
            <a:endParaRPr sz="1400"/>
          </a:p>
          <a:p>
            <a:pPr indent="-317500" lvl="0" marL="914400" rtl="0" algn="l">
              <a:lnSpc>
                <a:spcPct val="150000"/>
              </a:lnSpc>
              <a:spcBef>
                <a:spcPts val="0"/>
              </a:spcBef>
              <a:spcAft>
                <a:spcPts val="0"/>
              </a:spcAft>
              <a:buSzPts val="1400"/>
              <a:buChar char="-"/>
            </a:pPr>
            <a:r>
              <a:rPr lang="pt-PT" sz="1400"/>
              <a:t>Goes in the direction of the closest axis</a:t>
            </a:r>
            <a:endParaRPr sz="1400"/>
          </a:p>
          <a:p>
            <a:pPr indent="-317500" lvl="0" marL="914400" rtl="0" algn="l">
              <a:lnSpc>
                <a:spcPct val="150000"/>
              </a:lnSpc>
              <a:spcBef>
                <a:spcPts val="0"/>
              </a:spcBef>
              <a:spcAft>
                <a:spcPts val="0"/>
              </a:spcAft>
              <a:buSzPts val="1400"/>
              <a:buChar char="-"/>
            </a:pPr>
            <a:r>
              <a:rPr lang="pt-PT" sz="1400"/>
              <a:t>May miss the target (see next slide)</a:t>
            </a:r>
            <a:endParaRPr/>
          </a:p>
        </p:txBody>
      </p:sp>
      <p:sp>
        <p:nvSpPr>
          <p:cNvPr id="324" name="Google Shape;324;g11abc2c57e6_1_0"/>
          <p:cNvSpPr txBox="1"/>
          <p:nvPr/>
        </p:nvSpPr>
        <p:spPr>
          <a:xfrm>
            <a:off x="5727688" y="2412475"/>
            <a:ext cx="24777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11. </a:t>
            </a:r>
            <a:r>
              <a:rPr lang="pt-PT" sz="1000">
                <a:latin typeface="Open Sans"/>
                <a:ea typeface="Open Sans"/>
                <a:cs typeface="Open Sans"/>
                <a:sym typeface="Open Sans"/>
              </a:rPr>
              <a:t>Bresenham’s Line Algorithm from the origin to a diagonal</a:t>
            </a:r>
            <a:endParaRPr i="0" sz="1000" u="none" cap="none" strike="noStrike">
              <a:solidFill>
                <a:srgbClr val="000000"/>
              </a:solidFill>
              <a:latin typeface="Open Sans"/>
              <a:ea typeface="Open Sans"/>
              <a:cs typeface="Open Sans"/>
              <a:sym typeface="Open Sans"/>
            </a:endParaRPr>
          </a:p>
        </p:txBody>
      </p:sp>
      <p:sp>
        <p:nvSpPr>
          <p:cNvPr id="325" name="Google Shape;325;g11abc2c57e6_1_0"/>
          <p:cNvSpPr txBox="1"/>
          <p:nvPr/>
        </p:nvSpPr>
        <p:spPr>
          <a:xfrm>
            <a:off x="5924930" y="4480350"/>
            <a:ext cx="1973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12. </a:t>
            </a:r>
            <a:r>
              <a:rPr lang="pt-PT" sz="1000">
                <a:latin typeface="Open Sans"/>
                <a:ea typeface="Open Sans"/>
                <a:cs typeface="Open Sans"/>
                <a:sym typeface="Open Sans"/>
              </a:rPr>
              <a:t>DDA from the origin to a diagonal</a:t>
            </a:r>
            <a:endParaRPr i="0" sz="1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22f9b3c391_0_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DDA misses</a:t>
            </a:r>
            <a:endParaRPr/>
          </a:p>
        </p:txBody>
      </p:sp>
      <p:sp>
        <p:nvSpPr>
          <p:cNvPr id="331" name="Google Shape;331;g122f9b3c391_0_14"/>
          <p:cNvSpPr txBox="1"/>
          <p:nvPr>
            <p:ph idx="1" type="body"/>
          </p:nvPr>
        </p:nvSpPr>
        <p:spPr>
          <a:xfrm>
            <a:off x="282750" y="1225350"/>
            <a:ext cx="6208500" cy="831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pt-PT"/>
              <a:t>DDA may miss the target</a:t>
            </a:r>
            <a:endParaRPr/>
          </a:p>
          <a:p>
            <a:pPr indent="-317500" lvl="1" marL="914400" rtl="0" algn="l">
              <a:lnSpc>
                <a:spcPct val="150000"/>
              </a:lnSpc>
              <a:spcBef>
                <a:spcPts val="0"/>
              </a:spcBef>
              <a:spcAft>
                <a:spcPts val="1000"/>
              </a:spcAft>
              <a:buSzPts val="1400"/>
              <a:buChar char="-"/>
            </a:pPr>
            <a:r>
              <a:rPr lang="pt-PT"/>
              <a:t>Final portion of the beam may end up missing or off target.</a:t>
            </a:r>
            <a:endParaRPr/>
          </a:p>
        </p:txBody>
      </p:sp>
      <p:pic>
        <p:nvPicPr>
          <p:cNvPr id="332" name="Google Shape;332;g122f9b3c391_0_14"/>
          <p:cNvPicPr preferRelativeResize="0"/>
          <p:nvPr/>
        </p:nvPicPr>
        <p:blipFill>
          <a:blip r:embed="rId3">
            <a:alphaModFix/>
          </a:blip>
          <a:stretch>
            <a:fillRect/>
          </a:stretch>
        </p:blipFill>
        <p:spPr>
          <a:xfrm>
            <a:off x="6759750" y="1452025"/>
            <a:ext cx="2072552" cy="2627700"/>
          </a:xfrm>
          <a:prstGeom prst="rect">
            <a:avLst/>
          </a:prstGeom>
          <a:noFill/>
          <a:ln>
            <a:noFill/>
          </a:ln>
        </p:spPr>
      </p:pic>
      <p:sp>
        <p:nvSpPr>
          <p:cNvPr id="333" name="Google Shape;333;g122f9b3c391_0_14"/>
          <p:cNvSpPr txBox="1"/>
          <p:nvPr/>
        </p:nvSpPr>
        <p:spPr>
          <a:xfrm>
            <a:off x="6491326" y="4079725"/>
            <a:ext cx="26094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13. </a:t>
            </a:r>
            <a:r>
              <a:rPr lang="pt-PT" sz="1000">
                <a:latin typeface="Open Sans"/>
                <a:ea typeface="Open Sans"/>
                <a:cs typeface="Open Sans"/>
                <a:sym typeface="Open Sans"/>
              </a:rPr>
              <a:t>DDA raycast missing</a:t>
            </a:r>
            <a:endParaRPr sz="1000">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000"/>
              <a:buFont typeface="Arial"/>
              <a:buNone/>
            </a:pPr>
            <a:r>
              <a:rPr lang="pt-PT" sz="1000">
                <a:latin typeface="Open Sans"/>
                <a:ea typeface="Open Sans"/>
                <a:cs typeface="Open Sans"/>
                <a:sym typeface="Open Sans"/>
              </a:rPr>
              <a:t>from (0, 0, 0) to (1, 1, 1) </a:t>
            </a:r>
            <a:endParaRPr i="0" sz="1000" u="none" cap="none" strike="noStrike">
              <a:solidFill>
                <a:srgbClr val="000000"/>
              </a:solidFill>
              <a:latin typeface="Open Sans"/>
              <a:ea typeface="Open Sans"/>
              <a:cs typeface="Open Sans"/>
              <a:sym typeface="Open Sans"/>
            </a:endParaRPr>
          </a:p>
        </p:txBody>
      </p:sp>
      <p:sp>
        <p:nvSpPr>
          <p:cNvPr id="334" name="Google Shape;334;g122f9b3c391_0_14"/>
          <p:cNvSpPr txBox="1"/>
          <p:nvPr>
            <p:ph idx="1" type="body"/>
          </p:nvPr>
        </p:nvSpPr>
        <p:spPr>
          <a:xfrm>
            <a:off x="311700" y="2087686"/>
            <a:ext cx="6208500" cy="27429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pt-PT"/>
              <a:t>Traditionally has 2 different stopping conditions</a:t>
            </a:r>
            <a:endParaRPr/>
          </a:p>
          <a:p>
            <a:pPr indent="-317500" lvl="1" marL="914400" rtl="0" algn="l">
              <a:lnSpc>
                <a:spcPct val="150000"/>
              </a:lnSpc>
              <a:spcBef>
                <a:spcPts val="0"/>
              </a:spcBef>
              <a:spcAft>
                <a:spcPts val="0"/>
              </a:spcAft>
              <a:buSzPts val="1400"/>
              <a:buAutoNum type="alphaLcPeriod"/>
            </a:pPr>
            <a:r>
              <a:rPr lang="pt-PT"/>
              <a:t>Current node is the destination (rare)</a:t>
            </a:r>
            <a:endParaRPr/>
          </a:p>
          <a:p>
            <a:pPr indent="-317500" lvl="1" marL="914400" rtl="0" algn="l">
              <a:lnSpc>
                <a:spcPct val="150000"/>
              </a:lnSpc>
              <a:spcBef>
                <a:spcPts val="0"/>
              </a:spcBef>
              <a:spcAft>
                <a:spcPts val="0"/>
              </a:spcAft>
              <a:buSzPts val="1400"/>
              <a:buAutoNum type="alphaLcPeriod"/>
            </a:pPr>
            <a:r>
              <a:rPr lang="pt-PT"/>
              <a:t>The distance travelled is larger than the distance between the start and end points, so we already travelled the required distance and should stop, as we are off-track and would never reach the end</a:t>
            </a:r>
            <a:endParaRPr/>
          </a:p>
          <a:p>
            <a:pPr indent="-342900" lvl="0" marL="457200" rtl="0" algn="l">
              <a:lnSpc>
                <a:spcPct val="150000"/>
              </a:lnSpc>
              <a:spcBef>
                <a:spcPts val="0"/>
              </a:spcBef>
              <a:spcAft>
                <a:spcPts val="0"/>
              </a:spcAft>
              <a:buSzPts val="1800"/>
              <a:buChar char="-"/>
            </a:pPr>
            <a:r>
              <a:rPr lang="pt-PT"/>
              <a:t>Open source octomap implementation also suffers from these misses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22f9b3c391_0_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DDA misses - Finishing the raycast</a:t>
            </a:r>
            <a:endParaRPr/>
          </a:p>
        </p:txBody>
      </p:sp>
      <p:sp>
        <p:nvSpPr>
          <p:cNvPr id="340" name="Google Shape;340;g122f9b3c391_0_35"/>
          <p:cNvSpPr txBox="1"/>
          <p:nvPr>
            <p:ph idx="1" type="body"/>
          </p:nvPr>
        </p:nvSpPr>
        <p:spPr>
          <a:xfrm>
            <a:off x="282750" y="1225350"/>
            <a:ext cx="6208500" cy="36273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pt-PT"/>
              <a:t>Third custom condition, applied after the others fail:</a:t>
            </a:r>
            <a:endParaRPr/>
          </a:p>
          <a:p>
            <a:pPr indent="-317500" lvl="1" marL="914400" rtl="0" algn="l">
              <a:lnSpc>
                <a:spcPct val="150000"/>
              </a:lnSpc>
              <a:spcBef>
                <a:spcPts val="0"/>
              </a:spcBef>
              <a:spcAft>
                <a:spcPts val="0"/>
              </a:spcAft>
              <a:buSzPts val="1400"/>
              <a:buChar char="-"/>
            </a:pPr>
            <a:r>
              <a:rPr lang="pt-PT"/>
              <a:t>When we stop early, we are </a:t>
            </a:r>
            <a:r>
              <a:rPr lang="pt-PT"/>
              <a:t>guaranteed</a:t>
            </a:r>
            <a:r>
              <a:rPr lang="pt-PT"/>
              <a:t> to be within the </a:t>
            </a:r>
            <a:r>
              <a:rPr lang="pt-PT"/>
              <a:t>neighborhood</a:t>
            </a:r>
            <a:r>
              <a:rPr lang="pt-PT"/>
              <a:t> of the target, thanks to DDA</a:t>
            </a:r>
            <a:endParaRPr/>
          </a:p>
          <a:p>
            <a:pPr indent="-317500" lvl="1" marL="914400" rtl="0" algn="l">
              <a:lnSpc>
                <a:spcPct val="150000"/>
              </a:lnSpc>
              <a:spcBef>
                <a:spcPts val="0"/>
              </a:spcBef>
              <a:spcAft>
                <a:spcPts val="0"/>
              </a:spcAft>
              <a:buSzPts val="1400"/>
              <a:buChar char="-"/>
            </a:pPr>
            <a:r>
              <a:rPr lang="pt-PT"/>
              <a:t>We snap a final path towards the destination</a:t>
            </a:r>
            <a:endParaRPr/>
          </a:p>
          <a:p>
            <a:pPr indent="-342900" lvl="0" marL="457200" rtl="0" algn="l">
              <a:lnSpc>
                <a:spcPct val="150000"/>
              </a:lnSpc>
              <a:spcBef>
                <a:spcPts val="0"/>
              </a:spcBef>
              <a:spcAft>
                <a:spcPts val="0"/>
              </a:spcAft>
              <a:buSzPts val="1800"/>
              <a:buChar char="-"/>
            </a:pPr>
            <a:r>
              <a:rPr lang="pt-PT"/>
              <a:t>Sometimes causes distortions in the end of the rays</a:t>
            </a:r>
            <a:endParaRPr/>
          </a:p>
          <a:p>
            <a:pPr indent="-317500" lvl="1" marL="914400" rtl="0" algn="l">
              <a:lnSpc>
                <a:spcPct val="150000"/>
              </a:lnSpc>
              <a:spcBef>
                <a:spcPts val="0"/>
              </a:spcBef>
              <a:spcAft>
                <a:spcPts val="0"/>
              </a:spcAft>
              <a:buSzPts val="1400"/>
              <a:buChar char="-"/>
            </a:pPr>
            <a:r>
              <a:rPr lang="pt-PT"/>
              <a:t>But ensures we mark as empty all required the nodes until the destination</a:t>
            </a:r>
            <a:endParaRPr/>
          </a:p>
          <a:p>
            <a:pPr indent="-342900" lvl="0" marL="457200" rtl="0" algn="l">
              <a:lnSpc>
                <a:spcPct val="150000"/>
              </a:lnSpc>
              <a:spcBef>
                <a:spcPts val="0"/>
              </a:spcBef>
              <a:spcAft>
                <a:spcPts val="0"/>
              </a:spcAft>
              <a:buSzPts val="1800"/>
              <a:buChar char="-"/>
            </a:pPr>
            <a:r>
              <a:rPr lang="pt-PT"/>
              <a:t>Is computationally expensive</a:t>
            </a:r>
            <a:endParaRPr/>
          </a:p>
        </p:txBody>
      </p:sp>
      <p:sp>
        <p:nvSpPr>
          <p:cNvPr id="341" name="Google Shape;341;g122f9b3c391_0_35"/>
          <p:cNvSpPr txBox="1"/>
          <p:nvPr/>
        </p:nvSpPr>
        <p:spPr>
          <a:xfrm>
            <a:off x="6420925" y="4079725"/>
            <a:ext cx="260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000"/>
              <a:buFont typeface="Arial"/>
              <a:buNone/>
            </a:pPr>
            <a:r>
              <a:rPr b="1" lang="pt-PT" sz="1000">
                <a:solidFill>
                  <a:schemeClr val="dk1"/>
                </a:solidFill>
                <a:latin typeface="Open Sans"/>
                <a:ea typeface="Open Sans"/>
                <a:cs typeface="Open Sans"/>
                <a:sym typeface="Open Sans"/>
              </a:rPr>
              <a:t>Fig 14. </a:t>
            </a:r>
            <a:r>
              <a:rPr lang="pt-PT" sz="1000">
                <a:solidFill>
                  <a:schemeClr val="dk1"/>
                </a:solidFill>
                <a:latin typeface="Open Sans"/>
                <a:ea typeface="Open Sans"/>
                <a:cs typeface="Open Sans"/>
                <a:sym typeface="Open Sans"/>
              </a:rPr>
              <a:t>Example of distortion at the end of the rays.</a:t>
            </a:r>
            <a:endParaRPr b="1" sz="1000">
              <a:latin typeface="Open Sans"/>
              <a:ea typeface="Open Sans"/>
              <a:cs typeface="Open Sans"/>
              <a:sym typeface="Open Sans"/>
            </a:endParaRPr>
          </a:p>
        </p:txBody>
      </p:sp>
      <p:pic>
        <p:nvPicPr>
          <p:cNvPr id="342" name="Google Shape;342;g122f9b3c391_0_35"/>
          <p:cNvPicPr preferRelativeResize="0"/>
          <p:nvPr/>
        </p:nvPicPr>
        <p:blipFill rotWithShape="1">
          <a:blip r:embed="rId3">
            <a:alphaModFix/>
          </a:blip>
          <a:srcRect b="32807" l="68348" r="10363" t="50832"/>
          <a:stretch/>
        </p:blipFill>
        <p:spPr>
          <a:xfrm>
            <a:off x="6918950" y="2401913"/>
            <a:ext cx="1784250" cy="12741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SzPts val="4200"/>
              <a:buNone/>
            </a:pPr>
            <a:r>
              <a:rPr lang="pt-PT"/>
              <a:t>Bresenham vs DDA - Tradeoffs</a:t>
            </a:r>
            <a:endParaRPr/>
          </a:p>
        </p:txBody>
      </p:sp>
      <p:sp>
        <p:nvSpPr>
          <p:cNvPr id="348" name="Google Shape;348;p4"/>
          <p:cNvSpPr txBox="1"/>
          <p:nvPr/>
        </p:nvSpPr>
        <p:spPr>
          <a:xfrm>
            <a:off x="6416725" y="2504450"/>
            <a:ext cx="2415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15</a:t>
            </a:r>
            <a:r>
              <a:rPr b="1" lang="pt-PT" sz="1000">
                <a:latin typeface="Open Sans"/>
                <a:ea typeface="Open Sans"/>
                <a:cs typeface="Open Sans"/>
                <a:sym typeface="Open Sans"/>
              </a:rPr>
              <a:t>. </a:t>
            </a:r>
            <a:r>
              <a:rPr lang="pt-PT" sz="1000">
                <a:latin typeface="Open Sans"/>
                <a:ea typeface="Open Sans"/>
                <a:cs typeface="Open Sans"/>
                <a:sym typeface="Open Sans"/>
              </a:rPr>
              <a:t>Bresenham’s Line Algorithm from the origin to all diagonals</a:t>
            </a:r>
            <a:endParaRPr i="0" sz="1000" u="none" cap="none" strike="noStrike">
              <a:solidFill>
                <a:srgbClr val="000000"/>
              </a:solidFill>
              <a:latin typeface="Open Sans"/>
              <a:ea typeface="Open Sans"/>
              <a:cs typeface="Open Sans"/>
              <a:sym typeface="Open Sans"/>
            </a:endParaRPr>
          </a:p>
        </p:txBody>
      </p:sp>
      <p:sp>
        <p:nvSpPr>
          <p:cNvPr id="349" name="Google Shape;349;p4"/>
          <p:cNvSpPr txBox="1"/>
          <p:nvPr/>
        </p:nvSpPr>
        <p:spPr>
          <a:xfrm>
            <a:off x="6416737" y="4483871"/>
            <a:ext cx="2415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16</a:t>
            </a:r>
            <a:r>
              <a:rPr b="1" lang="pt-PT" sz="1000">
                <a:latin typeface="Open Sans"/>
                <a:ea typeface="Open Sans"/>
                <a:cs typeface="Open Sans"/>
                <a:sym typeface="Open Sans"/>
              </a:rPr>
              <a:t>. </a:t>
            </a:r>
            <a:r>
              <a:rPr lang="pt-PT" sz="1000">
                <a:latin typeface="Open Sans"/>
                <a:ea typeface="Open Sans"/>
                <a:cs typeface="Open Sans"/>
                <a:sym typeface="Open Sans"/>
              </a:rPr>
              <a:t>DDA from the origin to all diagonals</a:t>
            </a:r>
            <a:endParaRPr i="0" sz="1000" u="none" cap="none" strike="noStrike">
              <a:solidFill>
                <a:srgbClr val="000000"/>
              </a:solidFill>
              <a:latin typeface="Open Sans"/>
              <a:ea typeface="Open Sans"/>
              <a:cs typeface="Open Sans"/>
              <a:sym typeface="Open Sans"/>
            </a:endParaRPr>
          </a:p>
        </p:txBody>
      </p:sp>
      <p:sp>
        <p:nvSpPr>
          <p:cNvPr id="350" name="Google Shape;350;p4"/>
          <p:cNvSpPr txBox="1"/>
          <p:nvPr/>
        </p:nvSpPr>
        <p:spPr>
          <a:xfrm>
            <a:off x="311700" y="1504275"/>
            <a:ext cx="5417700" cy="30324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Open Sans"/>
              <a:buChar char="-"/>
            </a:pPr>
            <a:r>
              <a:rPr lang="pt-PT" sz="1800">
                <a:latin typeface="Open Sans"/>
                <a:ea typeface="Open Sans"/>
                <a:cs typeface="Open Sans"/>
                <a:sym typeface="Open Sans"/>
              </a:rPr>
              <a:t>Bresenham’s accuracy may not always be desirable;</a:t>
            </a:r>
            <a:endParaRPr sz="1800">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Char char="-"/>
            </a:pPr>
            <a:r>
              <a:rPr lang="pt-PT">
                <a:latin typeface="Open Sans"/>
                <a:ea typeface="Open Sans"/>
                <a:cs typeface="Open Sans"/>
                <a:sym typeface="Open Sans"/>
              </a:rPr>
              <a:t>S</a:t>
            </a:r>
            <a:r>
              <a:rPr lang="pt-PT">
                <a:latin typeface="Open Sans"/>
                <a:ea typeface="Open Sans"/>
                <a:cs typeface="Open Sans"/>
                <a:sym typeface="Open Sans"/>
              </a:rPr>
              <a:t>ince it is similar to a laser, it does not represent the broader range of voxels the sonar scans.</a:t>
            </a:r>
            <a:endParaRPr>
              <a:latin typeface="Open Sans"/>
              <a:ea typeface="Open Sans"/>
              <a:cs typeface="Open Sans"/>
              <a:sym typeface="Open Sans"/>
            </a:endParaRPr>
          </a:p>
          <a:p>
            <a:pPr indent="-317500" lvl="0" marL="457200" rtl="0" algn="l">
              <a:lnSpc>
                <a:spcPct val="150000"/>
              </a:lnSpc>
              <a:spcBef>
                <a:spcPts val="0"/>
              </a:spcBef>
              <a:spcAft>
                <a:spcPts val="0"/>
              </a:spcAft>
              <a:buSzPts val="1400"/>
              <a:buFont typeface="Open Sans"/>
              <a:buChar char="-"/>
            </a:pPr>
            <a:r>
              <a:rPr lang="pt-PT" sz="1800">
                <a:latin typeface="Open Sans"/>
                <a:ea typeface="Open Sans"/>
                <a:cs typeface="Open Sans"/>
                <a:sym typeface="Open Sans"/>
              </a:rPr>
              <a:t>Bresenham is more efficient than DDA and has simpler operations;</a:t>
            </a:r>
            <a:endParaRPr sz="1800">
              <a:latin typeface="Open Sans"/>
              <a:ea typeface="Open Sans"/>
              <a:cs typeface="Open Sans"/>
              <a:sym typeface="Open Sans"/>
            </a:endParaRPr>
          </a:p>
          <a:p>
            <a:pPr indent="-317500" lvl="1" marL="914400" rtl="0" algn="l">
              <a:lnSpc>
                <a:spcPct val="150000"/>
              </a:lnSpc>
              <a:spcBef>
                <a:spcPts val="0"/>
              </a:spcBef>
              <a:spcAft>
                <a:spcPts val="0"/>
              </a:spcAft>
              <a:buSzPts val="1400"/>
              <a:buFont typeface="Open Sans"/>
              <a:buChar char="-"/>
            </a:pPr>
            <a:r>
              <a:rPr lang="pt-PT">
                <a:latin typeface="Open Sans"/>
                <a:ea typeface="Open Sans"/>
                <a:cs typeface="Open Sans"/>
                <a:sym typeface="Open Sans"/>
              </a:rPr>
              <a:t>Additions/subtractions rather than multiplications/divisions.</a:t>
            </a:r>
            <a:endParaRPr>
              <a:latin typeface="Open Sans"/>
              <a:ea typeface="Open Sans"/>
              <a:cs typeface="Open Sans"/>
              <a:sym typeface="Open Sans"/>
            </a:endParaRPr>
          </a:p>
        </p:txBody>
      </p:sp>
      <p:pic>
        <p:nvPicPr>
          <p:cNvPr id="351" name="Google Shape;351;p4"/>
          <p:cNvPicPr preferRelativeResize="0"/>
          <p:nvPr/>
        </p:nvPicPr>
        <p:blipFill>
          <a:blip r:embed="rId3">
            <a:alphaModFix/>
          </a:blip>
          <a:stretch>
            <a:fillRect/>
          </a:stretch>
        </p:blipFill>
        <p:spPr>
          <a:xfrm>
            <a:off x="6836356" y="1147225"/>
            <a:ext cx="1473666" cy="1357226"/>
          </a:xfrm>
          <a:prstGeom prst="rect">
            <a:avLst/>
          </a:prstGeom>
          <a:noFill/>
          <a:ln>
            <a:noFill/>
          </a:ln>
        </p:spPr>
      </p:pic>
      <p:pic>
        <p:nvPicPr>
          <p:cNvPr id="352" name="Google Shape;352;p4"/>
          <p:cNvPicPr preferRelativeResize="0"/>
          <p:nvPr/>
        </p:nvPicPr>
        <p:blipFill>
          <a:blip r:embed="rId4">
            <a:alphaModFix/>
          </a:blip>
          <a:stretch>
            <a:fillRect/>
          </a:stretch>
        </p:blipFill>
        <p:spPr>
          <a:xfrm>
            <a:off x="6836368" y="2975979"/>
            <a:ext cx="1576276" cy="14646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g12098661660_2_77"/>
          <p:cNvPicPr preferRelativeResize="0"/>
          <p:nvPr/>
        </p:nvPicPr>
        <p:blipFill>
          <a:blip r:embed="rId3">
            <a:alphaModFix/>
          </a:blip>
          <a:stretch>
            <a:fillRect/>
          </a:stretch>
        </p:blipFill>
        <p:spPr>
          <a:xfrm>
            <a:off x="6034100" y="1481624"/>
            <a:ext cx="3656075" cy="1753775"/>
          </a:xfrm>
          <a:prstGeom prst="rect">
            <a:avLst/>
          </a:prstGeom>
          <a:noFill/>
          <a:ln>
            <a:noFill/>
          </a:ln>
        </p:spPr>
      </p:pic>
      <p:sp>
        <p:nvSpPr>
          <p:cNvPr id="358" name="Google Shape;358;g12098661660_2_7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Comparing results</a:t>
            </a:r>
            <a:endParaRPr/>
          </a:p>
        </p:txBody>
      </p:sp>
      <p:sp>
        <p:nvSpPr>
          <p:cNvPr id="359" name="Google Shape;359;g12098661660_2_77"/>
          <p:cNvSpPr txBox="1"/>
          <p:nvPr>
            <p:ph idx="1" type="body"/>
          </p:nvPr>
        </p:nvSpPr>
        <p:spPr>
          <a:xfrm>
            <a:off x="311700" y="1225225"/>
            <a:ext cx="5505900" cy="148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Parallelism obtained using </a:t>
            </a:r>
            <a:r>
              <a:rPr lang="pt-PT" u="sng">
                <a:solidFill>
                  <a:schemeClr val="hlink"/>
                </a:solidFill>
                <a:hlinkClick r:id="rId4"/>
              </a:rPr>
              <a:t>OpenMP library</a:t>
            </a:r>
            <a:r>
              <a:rPr lang="pt-PT"/>
              <a:t>.</a:t>
            </a:r>
            <a:endParaRPr/>
          </a:p>
          <a:p>
            <a:pPr indent="-342900" lvl="0" marL="457200" rtl="0" algn="l">
              <a:spcBef>
                <a:spcPts val="0"/>
              </a:spcBef>
              <a:spcAft>
                <a:spcPts val="0"/>
              </a:spcAft>
              <a:buSzPts val="1800"/>
              <a:buChar char="-"/>
            </a:pPr>
            <a:r>
              <a:rPr lang="pt-PT"/>
              <a:t>A ray was cast from the origin, (0</a:t>
            </a:r>
            <a:r>
              <a:rPr lang="pt-PT"/>
              <a:t>,0,0), to every node of the plane, a total of 20 991 638 nodes</a:t>
            </a:r>
            <a:endParaRPr/>
          </a:p>
        </p:txBody>
      </p:sp>
      <p:sp>
        <p:nvSpPr>
          <p:cNvPr id="360" name="Google Shape;360;g12098661660_2_77"/>
          <p:cNvSpPr txBox="1"/>
          <p:nvPr/>
        </p:nvSpPr>
        <p:spPr>
          <a:xfrm>
            <a:off x="4176140" y="2959773"/>
            <a:ext cx="1799400" cy="31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300">
                <a:solidFill>
                  <a:schemeClr val="dk1"/>
                </a:solidFill>
                <a:latin typeface="Fira Sans Extra Condensed Medium"/>
                <a:ea typeface="Fira Sans Extra Condensed Medium"/>
                <a:cs typeface="Fira Sans Extra Condensed Medium"/>
                <a:sym typeface="Fira Sans Extra Condensed Medium"/>
              </a:rPr>
              <a:t>DDA</a:t>
            </a:r>
            <a:endParaRPr sz="1300">
              <a:latin typeface="Fira Sans Extra Condensed Medium"/>
              <a:ea typeface="Fira Sans Extra Condensed Medium"/>
              <a:cs typeface="Fira Sans Extra Condensed Medium"/>
              <a:sym typeface="Fira Sans Extra Condensed Medium"/>
            </a:endParaRPr>
          </a:p>
        </p:txBody>
      </p:sp>
      <p:sp>
        <p:nvSpPr>
          <p:cNvPr id="361" name="Google Shape;361;g12098661660_2_77"/>
          <p:cNvSpPr txBox="1"/>
          <p:nvPr/>
        </p:nvSpPr>
        <p:spPr>
          <a:xfrm>
            <a:off x="2165201" y="2959775"/>
            <a:ext cx="1952400" cy="31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4200"/>
              <a:buFont typeface="Arial"/>
              <a:buNone/>
            </a:pPr>
            <a:r>
              <a:rPr b="1" lang="pt-PT" sz="1300">
                <a:solidFill>
                  <a:schemeClr val="dk1"/>
                </a:solidFill>
                <a:latin typeface="Fira Sans Extra Condensed"/>
                <a:ea typeface="Fira Sans Extra Condensed"/>
                <a:cs typeface="Fira Sans Extra Condensed"/>
                <a:sym typeface="Fira Sans Extra Condensed"/>
              </a:rPr>
              <a:t>Bresenham’s Line Algorithm</a:t>
            </a:r>
            <a:endParaRPr b="1" sz="1300">
              <a:solidFill>
                <a:srgbClr val="000000"/>
              </a:solidFill>
              <a:latin typeface="Fira Sans Extra Condensed"/>
              <a:ea typeface="Fira Sans Extra Condensed"/>
              <a:cs typeface="Fira Sans Extra Condensed"/>
              <a:sym typeface="Fira Sans Extra Condensed"/>
            </a:endParaRPr>
          </a:p>
        </p:txBody>
      </p:sp>
      <p:grpSp>
        <p:nvGrpSpPr>
          <p:cNvPr id="362" name="Google Shape;362;g12098661660_2_77"/>
          <p:cNvGrpSpPr/>
          <p:nvPr/>
        </p:nvGrpSpPr>
        <p:grpSpPr>
          <a:xfrm>
            <a:off x="311703" y="3269811"/>
            <a:ext cx="5659385" cy="612091"/>
            <a:chOff x="457122" y="1563689"/>
            <a:chExt cx="6018701" cy="703068"/>
          </a:xfrm>
        </p:grpSpPr>
        <p:sp>
          <p:nvSpPr>
            <p:cNvPr id="363" name="Google Shape;363;g12098661660_2_77"/>
            <p:cNvSpPr/>
            <p:nvPr/>
          </p:nvSpPr>
          <p:spPr>
            <a:xfrm flipH="1">
              <a:off x="457122" y="1563689"/>
              <a:ext cx="1947300" cy="6984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12098661660_2_77"/>
            <p:cNvSpPr/>
            <p:nvPr/>
          </p:nvSpPr>
          <p:spPr>
            <a:xfrm>
              <a:off x="4528524"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12098661660_2_77"/>
            <p:cNvSpPr txBox="1"/>
            <p:nvPr/>
          </p:nvSpPr>
          <p:spPr>
            <a:xfrm>
              <a:off x="457145" y="1568357"/>
              <a:ext cx="1947300" cy="69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sz="1500">
                  <a:solidFill>
                    <a:srgbClr val="FFFFFF"/>
                  </a:solidFill>
                  <a:latin typeface="Fira Sans Extra Condensed Medium"/>
                  <a:ea typeface="Fira Sans Extra Condensed Medium"/>
                  <a:cs typeface="Fira Sans Extra Condensed Medium"/>
                  <a:sym typeface="Fira Sans Extra Condensed Medium"/>
                </a:rPr>
                <a:t>Average Time With Parallelism</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366" name="Google Shape;366;g12098661660_2_77"/>
            <p:cNvSpPr/>
            <p:nvPr/>
          </p:nvSpPr>
          <p:spPr>
            <a:xfrm>
              <a:off x="2492871"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2098661660_2_77"/>
            <p:cNvSpPr txBox="1"/>
            <p:nvPr/>
          </p:nvSpPr>
          <p:spPr>
            <a:xfrm>
              <a:off x="4566923" y="1651604"/>
              <a:ext cx="19089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35.3s</a:t>
              </a:r>
              <a:endParaRPr sz="1200">
                <a:solidFill>
                  <a:srgbClr val="000000"/>
                </a:solidFill>
                <a:latin typeface="Roboto"/>
                <a:ea typeface="Roboto"/>
                <a:cs typeface="Roboto"/>
                <a:sym typeface="Roboto"/>
              </a:endParaRPr>
            </a:p>
          </p:txBody>
        </p:sp>
      </p:grpSp>
      <p:grpSp>
        <p:nvGrpSpPr>
          <p:cNvPr id="368" name="Google Shape;368;g12098661660_2_77"/>
          <p:cNvGrpSpPr/>
          <p:nvPr/>
        </p:nvGrpSpPr>
        <p:grpSpPr>
          <a:xfrm>
            <a:off x="311714" y="3944700"/>
            <a:ext cx="5659385" cy="612077"/>
            <a:chOff x="457122" y="2338891"/>
            <a:chExt cx="6018701" cy="703052"/>
          </a:xfrm>
        </p:grpSpPr>
        <p:sp>
          <p:nvSpPr>
            <p:cNvPr id="369" name="Google Shape;369;g12098661660_2_77"/>
            <p:cNvSpPr/>
            <p:nvPr/>
          </p:nvSpPr>
          <p:spPr>
            <a:xfrm flipH="1">
              <a:off x="457122" y="2338891"/>
              <a:ext cx="1947300" cy="6984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12098661660_2_77"/>
            <p:cNvSpPr/>
            <p:nvPr/>
          </p:nvSpPr>
          <p:spPr>
            <a:xfrm>
              <a:off x="4528524"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12098661660_2_77"/>
            <p:cNvSpPr txBox="1"/>
            <p:nvPr/>
          </p:nvSpPr>
          <p:spPr>
            <a:xfrm>
              <a:off x="571832" y="2343543"/>
              <a:ext cx="1832700" cy="69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sz="1500">
                  <a:solidFill>
                    <a:schemeClr val="lt1"/>
                  </a:solidFill>
                  <a:latin typeface="Fira Sans Extra Condensed Medium"/>
                  <a:ea typeface="Fira Sans Extra Condensed Medium"/>
                  <a:cs typeface="Fira Sans Extra Condensed Medium"/>
                  <a:sym typeface="Fira Sans Extra Condensed Medium"/>
                </a:rPr>
                <a:t>Average </a:t>
              </a:r>
              <a:r>
                <a:rPr lang="pt-PT" sz="1500">
                  <a:solidFill>
                    <a:schemeClr val="lt1"/>
                  </a:solidFill>
                  <a:latin typeface="Fira Sans Extra Condensed Medium"/>
                  <a:ea typeface="Fira Sans Extra Condensed Medium"/>
                  <a:cs typeface="Fira Sans Extra Condensed Medium"/>
                  <a:sym typeface="Fira Sans Extra Condensed Medium"/>
                </a:rPr>
                <a:t>Time With No Parallelism</a:t>
              </a:r>
              <a:endParaRPr sz="1500">
                <a:solidFill>
                  <a:srgbClr val="FFFFFF"/>
                </a:solidFill>
                <a:latin typeface="Fira Sans Extra Condensed Medium"/>
                <a:ea typeface="Fira Sans Extra Condensed Medium"/>
                <a:cs typeface="Fira Sans Extra Condensed Medium"/>
                <a:sym typeface="Fira Sans Extra Condensed Medium"/>
              </a:endParaRPr>
            </a:p>
          </p:txBody>
        </p:sp>
        <p:sp>
          <p:nvSpPr>
            <p:cNvPr id="372" name="Google Shape;372;g12098661660_2_77"/>
            <p:cNvSpPr txBox="1"/>
            <p:nvPr/>
          </p:nvSpPr>
          <p:spPr>
            <a:xfrm>
              <a:off x="4516956" y="2426790"/>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63.3</a:t>
              </a:r>
              <a:r>
                <a:rPr lang="pt-PT">
                  <a:solidFill>
                    <a:schemeClr val="dk1"/>
                  </a:solidFill>
                  <a:latin typeface="Open Sans"/>
                  <a:ea typeface="Open Sans"/>
                  <a:cs typeface="Open Sans"/>
                  <a:sym typeface="Open Sans"/>
                </a:rPr>
                <a:t>s</a:t>
              </a:r>
              <a:endParaRPr sz="1200">
                <a:solidFill>
                  <a:srgbClr val="000000"/>
                </a:solidFill>
                <a:latin typeface="Roboto"/>
                <a:ea typeface="Roboto"/>
                <a:cs typeface="Roboto"/>
                <a:sym typeface="Roboto"/>
              </a:endParaRPr>
            </a:p>
          </p:txBody>
        </p:sp>
        <p:sp>
          <p:nvSpPr>
            <p:cNvPr id="373" name="Google Shape;373;g12098661660_2_77"/>
            <p:cNvSpPr/>
            <p:nvPr/>
          </p:nvSpPr>
          <p:spPr>
            <a:xfrm>
              <a:off x="2492871"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12098661660_2_77"/>
            <p:cNvSpPr txBox="1"/>
            <p:nvPr/>
          </p:nvSpPr>
          <p:spPr>
            <a:xfrm>
              <a:off x="2481302" y="2426790"/>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26.2s</a:t>
              </a:r>
              <a:endParaRPr sz="1200">
                <a:solidFill>
                  <a:srgbClr val="000000"/>
                </a:solidFill>
                <a:latin typeface="Roboto"/>
                <a:ea typeface="Roboto"/>
                <a:cs typeface="Roboto"/>
                <a:sym typeface="Roboto"/>
              </a:endParaRPr>
            </a:p>
          </p:txBody>
        </p:sp>
      </p:grpSp>
      <p:sp>
        <p:nvSpPr>
          <p:cNvPr id="375" name="Google Shape;375;g12098661660_2_77"/>
          <p:cNvSpPr txBox="1"/>
          <p:nvPr/>
        </p:nvSpPr>
        <p:spPr>
          <a:xfrm>
            <a:off x="2228125" y="3346400"/>
            <a:ext cx="1799400" cy="45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23.2</a:t>
            </a:r>
            <a:r>
              <a:rPr lang="pt-PT">
                <a:solidFill>
                  <a:schemeClr val="dk1"/>
                </a:solidFill>
                <a:latin typeface="Open Sans"/>
                <a:ea typeface="Open Sans"/>
                <a:cs typeface="Open Sans"/>
                <a:sym typeface="Open Sans"/>
              </a:rPr>
              <a:t>s</a:t>
            </a:r>
            <a:endParaRPr sz="1200">
              <a:solidFill>
                <a:srgbClr val="000000"/>
              </a:solidFill>
              <a:latin typeface="Roboto"/>
              <a:ea typeface="Roboto"/>
              <a:cs typeface="Roboto"/>
              <a:sym typeface="Roboto"/>
            </a:endParaRPr>
          </a:p>
        </p:txBody>
      </p:sp>
      <p:sp>
        <p:nvSpPr>
          <p:cNvPr id="376" name="Google Shape;376;g12098661660_2_77"/>
          <p:cNvSpPr txBox="1"/>
          <p:nvPr/>
        </p:nvSpPr>
        <p:spPr>
          <a:xfrm>
            <a:off x="6541338" y="3235400"/>
            <a:ext cx="27708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17.</a:t>
            </a:r>
            <a:r>
              <a:rPr b="1" lang="pt-PT" sz="1000">
                <a:latin typeface="Open Sans"/>
                <a:ea typeface="Open Sans"/>
                <a:cs typeface="Open Sans"/>
                <a:sym typeface="Open Sans"/>
              </a:rPr>
              <a:t> </a:t>
            </a:r>
            <a:r>
              <a:rPr lang="pt-PT" sz="1000">
                <a:latin typeface="Open Sans"/>
                <a:ea typeface="Open Sans"/>
                <a:cs typeface="Open Sans"/>
                <a:sym typeface="Open Sans"/>
              </a:rPr>
              <a:t>Plane model obtained using the octomap implementation and </a:t>
            </a:r>
            <a:r>
              <a:rPr lang="pt-PT" sz="1000" u="sng">
                <a:solidFill>
                  <a:schemeClr val="hlink"/>
                </a:solidFill>
                <a:latin typeface="Open Sans"/>
                <a:ea typeface="Open Sans"/>
                <a:cs typeface="Open Sans"/>
                <a:sym typeface="Open Sans"/>
                <a:hlinkClick r:id="rId5"/>
              </a:rPr>
              <a:t>ModelNet40’s point cloud</a:t>
            </a:r>
            <a:endParaRPr i="0" sz="1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g12141f01bcc_0_5"/>
          <p:cNvPicPr preferRelativeResize="0"/>
          <p:nvPr/>
        </p:nvPicPr>
        <p:blipFill rotWithShape="1">
          <a:blip r:embed="rId3">
            <a:alphaModFix/>
          </a:blip>
          <a:srcRect b="3836" l="0" r="0" t="0"/>
          <a:stretch/>
        </p:blipFill>
        <p:spPr>
          <a:xfrm>
            <a:off x="0" y="793425"/>
            <a:ext cx="6409300" cy="4237151"/>
          </a:xfrm>
          <a:prstGeom prst="rect">
            <a:avLst/>
          </a:prstGeom>
          <a:noFill/>
          <a:ln>
            <a:noFill/>
          </a:ln>
        </p:spPr>
      </p:pic>
      <p:sp>
        <p:nvSpPr>
          <p:cNvPr id="382" name="Google Shape;382;g12141f01bcc_0_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Comparing Results</a:t>
            </a:r>
            <a:endParaRPr/>
          </a:p>
        </p:txBody>
      </p:sp>
      <p:sp>
        <p:nvSpPr>
          <p:cNvPr id="383" name="Google Shape;383;g12141f01bcc_0_5"/>
          <p:cNvSpPr txBox="1"/>
          <p:nvPr>
            <p:ph idx="1" type="body"/>
          </p:nvPr>
        </p:nvSpPr>
        <p:spPr>
          <a:xfrm>
            <a:off x="5839600" y="1306250"/>
            <a:ext cx="3105900" cy="2907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pt-PT"/>
              <a:t>For traditional applications, DDA would be preferable, as we want to find the first collision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lang="pt-PT"/>
              <a:t>For our use case, we only want the path from the origin to the target, so Bresenham’s performance and lack of misses indicate it will be the most beneficial to our project</a:t>
            </a:r>
            <a:endParaRPr/>
          </a:p>
        </p:txBody>
      </p:sp>
      <p:sp>
        <p:nvSpPr>
          <p:cNvPr id="384" name="Google Shape;384;g12141f01bcc_0_5"/>
          <p:cNvSpPr txBox="1"/>
          <p:nvPr/>
        </p:nvSpPr>
        <p:spPr>
          <a:xfrm>
            <a:off x="5839600" y="4476175"/>
            <a:ext cx="2169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18.</a:t>
            </a:r>
            <a:r>
              <a:rPr b="1" lang="pt-PT" sz="1000">
                <a:latin typeface="Open Sans"/>
                <a:ea typeface="Open Sans"/>
                <a:cs typeface="Open Sans"/>
                <a:sym typeface="Open Sans"/>
              </a:rPr>
              <a:t> </a:t>
            </a:r>
            <a:r>
              <a:rPr lang="pt-PT" sz="1000">
                <a:latin typeface="Open Sans"/>
                <a:ea typeface="Open Sans"/>
                <a:cs typeface="Open Sans"/>
                <a:sym typeface="Open Sans"/>
              </a:rPr>
              <a:t>Raycast algorithm performance comparison</a:t>
            </a:r>
            <a:endParaRPr i="0" sz="1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1210b34c32e_0_45"/>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pt-PT"/>
              <a:t>Gaussian Filter </a:t>
            </a:r>
            <a:r>
              <a:rPr lang="pt-PT"/>
              <a:t>Analysis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210b34c32e_0_5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4200"/>
              <a:buFont typeface="Arial"/>
              <a:buNone/>
            </a:pPr>
            <a:r>
              <a:rPr lang="pt-PT"/>
              <a:t>Gaussian Filter</a:t>
            </a:r>
            <a:endParaRPr/>
          </a:p>
        </p:txBody>
      </p:sp>
      <p:sp>
        <p:nvSpPr>
          <p:cNvPr id="395" name="Google Shape;395;g1210b34c32e_0_54"/>
          <p:cNvSpPr txBox="1"/>
          <p:nvPr>
            <p:ph idx="1" type="body"/>
          </p:nvPr>
        </p:nvSpPr>
        <p:spPr>
          <a:xfrm>
            <a:off x="311700" y="1225225"/>
            <a:ext cx="4202400" cy="3614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pt-PT"/>
              <a:t>Applies blur to the image in order to try to reduce the image noise.</a:t>
            </a:r>
            <a:endParaRPr/>
          </a:p>
          <a:p>
            <a:pPr indent="-342900" lvl="0" marL="457200" rtl="0" algn="l">
              <a:lnSpc>
                <a:spcPct val="150000"/>
              </a:lnSpc>
              <a:spcBef>
                <a:spcPts val="1000"/>
              </a:spcBef>
              <a:spcAft>
                <a:spcPts val="0"/>
              </a:spcAft>
              <a:buSzPts val="1800"/>
              <a:buChar char="-"/>
            </a:pPr>
            <a:r>
              <a:rPr lang="pt-PT"/>
              <a:t>Improves edge detection.</a:t>
            </a:r>
            <a:endParaRPr/>
          </a:p>
          <a:p>
            <a:pPr indent="-342900" lvl="0" marL="457200" rtl="0" algn="l">
              <a:lnSpc>
                <a:spcPct val="150000"/>
              </a:lnSpc>
              <a:spcBef>
                <a:spcPts val="1000"/>
              </a:spcBef>
              <a:spcAft>
                <a:spcPts val="1000"/>
              </a:spcAft>
              <a:buSzPts val="1800"/>
              <a:buChar char="-"/>
            </a:pPr>
            <a:r>
              <a:rPr lang="pt-PT"/>
              <a:t>Applying the blur to a sweep, which contains 399 beams, takes 1 millisecond.</a:t>
            </a:r>
            <a:endParaRPr/>
          </a:p>
        </p:txBody>
      </p:sp>
      <p:pic>
        <p:nvPicPr>
          <p:cNvPr id="396" name="Google Shape;396;g1210b34c32e_0_54"/>
          <p:cNvPicPr preferRelativeResize="0"/>
          <p:nvPr/>
        </p:nvPicPr>
        <p:blipFill>
          <a:blip r:embed="rId3">
            <a:alphaModFix/>
          </a:blip>
          <a:stretch>
            <a:fillRect/>
          </a:stretch>
        </p:blipFill>
        <p:spPr>
          <a:xfrm>
            <a:off x="6764175" y="1435850"/>
            <a:ext cx="2160000" cy="2160000"/>
          </a:xfrm>
          <a:prstGeom prst="rect">
            <a:avLst/>
          </a:prstGeom>
          <a:noFill/>
          <a:ln>
            <a:noFill/>
          </a:ln>
        </p:spPr>
      </p:pic>
      <p:sp>
        <p:nvSpPr>
          <p:cNvPr id="397" name="Google Shape;397;g1210b34c32e_0_54"/>
          <p:cNvSpPr txBox="1"/>
          <p:nvPr/>
        </p:nvSpPr>
        <p:spPr>
          <a:xfrm>
            <a:off x="6764175" y="3595850"/>
            <a:ext cx="216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20</a:t>
            </a:r>
            <a:r>
              <a:rPr b="1" lang="pt-PT" sz="1000">
                <a:latin typeface="Open Sans"/>
                <a:ea typeface="Open Sans"/>
                <a:cs typeface="Open Sans"/>
                <a:sym typeface="Open Sans"/>
              </a:rPr>
              <a:t>.</a:t>
            </a:r>
            <a:r>
              <a:rPr b="1" lang="pt-PT" sz="1000">
                <a:solidFill>
                  <a:schemeClr val="dk1"/>
                </a:solidFill>
                <a:latin typeface="Open Sans"/>
                <a:ea typeface="Open Sans"/>
                <a:cs typeface="Open Sans"/>
                <a:sym typeface="Open Sans"/>
              </a:rPr>
              <a:t> </a:t>
            </a:r>
            <a:r>
              <a:rPr lang="pt-PT" sz="1000">
                <a:solidFill>
                  <a:schemeClr val="dk1"/>
                </a:solidFill>
                <a:latin typeface="Open Sans"/>
                <a:ea typeface="Open Sans"/>
                <a:cs typeface="Open Sans"/>
                <a:sym typeface="Open Sans"/>
              </a:rPr>
              <a:t>Gaussian filter</a:t>
            </a:r>
            <a:endParaRPr sz="1000">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000"/>
              <a:buFont typeface="Arial"/>
              <a:buNone/>
            </a:pPr>
            <a:r>
              <a:t/>
            </a:r>
            <a:endParaRPr sz="1000">
              <a:latin typeface="Open Sans"/>
              <a:ea typeface="Open Sans"/>
              <a:cs typeface="Open Sans"/>
              <a:sym typeface="Open Sans"/>
            </a:endParaRPr>
          </a:p>
        </p:txBody>
      </p:sp>
      <p:pic>
        <p:nvPicPr>
          <p:cNvPr id="398" name="Google Shape;398;g1210b34c32e_0_54"/>
          <p:cNvPicPr preferRelativeResize="0"/>
          <p:nvPr/>
        </p:nvPicPr>
        <p:blipFill rotWithShape="1">
          <a:blip r:embed="rId4">
            <a:alphaModFix/>
          </a:blip>
          <a:srcRect b="4783" l="6023" r="0" t="1784"/>
          <a:stretch/>
        </p:blipFill>
        <p:spPr>
          <a:xfrm>
            <a:off x="4514100" y="1435838"/>
            <a:ext cx="2160000" cy="2160000"/>
          </a:xfrm>
          <a:prstGeom prst="rect">
            <a:avLst/>
          </a:prstGeom>
          <a:noFill/>
          <a:ln>
            <a:noFill/>
          </a:ln>
        </p:spPr>
      </p:pic>
      <p:sp>
        <p:nvSpPr>
          <p:cNvPr id="399" name="Google Shape;399;g1210b34c32e_0_54"/>
          <p:cNvSpPr txBox="1"/>
          <p:nvPr/>
        </p:nvSpPr>
        <p:spPr>
          <a:xfrm>
            <a:off x="4544250" y="3616050"/>
            <a:ext cx="20997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19. </a:t>
            </a:r>
            <a:r>
              <a:rPr lang="pt-PT" sz="1000">
                <a:latin typeface="Open Sans"/>
                <a:ea typeface="Open Sans"/>
                <a:cs typeface="Open Sans"/>
                <a:sym typeface="Open Sans"/>
              </a:rPr>
              <a:t>No filter</a:t>
            </a:r>
            <a:endParaRPr i="0" sz="1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2098661660_0_22"/>
          <p:cNvSpPr txBox="1"/>
          <p:nvPr>
            <p:ph type="title"/>
          </p:nvPr>
        </p:nvSpPr>
        <p:spPr>
          <a:xfrm>
            <a:off x="311700" y="315925"/>
            <a:ext cx="8520600" cy="8313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pt-PT"/>
              <a:t>Octomaps/Octrees</a:t>
            </a:r>
            <a:r>
              <a:rPr lang="pt-PT"/>
              <a:t> </a:t>
            </a:r>
            <a:r>
              <a:rPr b="1" lang="pt-PT">
                <a:solidFill>
                  <a:srgbClr val="000000"/>
                </a:solidFill>
              </a:rPr>
              <a:t>In Our Project</a:t>
            </a:r>
            <a:endParaRPr>
              <a:solidFill>
                <a:srgbClr val="000000"/>
              </a:solidFill>
            </a:endParaRPr>
          </a:p>
        </p:txBody>
      </p:sp>
      <p:sp>
        <p:nvSpPr>
          <p:cNvPr id="74" name="Google Shape;74;g12098661660_0_22"/>
          <p:cNvSpPr txBox="1"/>
          <p:nvPr/>
        </p:nvSpPr>
        <p:spPr>
          <a:xfrm>
            <a:off x="311700" y="1147225"/>
            <a:ext cx="6725400" cy="35937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Open Sans"/>
              <a:buChar char="-"/>
            </a:pPr>
            <a:r>
              <a:rPr lang="pt-PT" sz="1800">
                <a:solidFill>
                  <a:schemeClr val="dk1"/>
                </a:solidFill>
                <a:latin typeface="Open Sans"/>
                <a:ea typeface="Open Sans"/>
                <a:cs typeface="Open Sans"/>
                <a:sym typeface="Open Sans"/>
              </a:rPr>
              <a:t>The octrees used in the max depth 16;</a:t>
            </a:r>
            <a:endParaRPr sz="1800">
              <a:solidFill>
                <a:schemeClr val="dk1"/>
              </a:solidFill>
              <a:latin typeface="Open Sans"/>
              <a:ea typeface="Open Sans"/>
              <a:cs typeface="Open Sans"/>
              <a:sym typeface="Open Sans"/>
            </a:endParaRPr>
          </a:p>
          <a:p>
            <a:pPr indent="-317500" lvl="1" marL="914400" rtl="0" algn="l">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This depth leads to a 8^16-1 = 2.8147498e+14 nodes.</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a:p>
            <a:pPr indent="-342900" lvl="0" marL="457200" rtl="0" algn="l">
              <a:spcBef>
                <a:spcPts val="0"/>
              </a:spcBef>
              <a:spcAft>
                <a:spcPts val="0"/>
              </a:spcAft>
              <a:buClr>
                <a:schemeClr val="dk1"/>
              </a:buClr>
              <a:buSzPts val="1800"/>
              <a:buFont typeface="Open Sans"/>
              <a:buChar char="-"/>
            </a:pPr>
            <a:r>
              <a:rPr lang="pt-PT" sz="1800">
                <a:solidFill>
                  <a:schemeClr val="dk1"/>
                </a:solidFill>
                <a:latin typeface="Open Sans"/>
                <a:ea typeface="Open Sans"/>
                <a:cs typeface="Open Sans"/>
                <a:sym typeface="Open Sans"/>
              </a:rPr>
              <a:t>Resolution of 1 cm;</a:t>
            </a:r>
            <a:endParaRPr sz="1800">
              <a:solidFill>
                <a:schemeClr val="dk1"/>
              </a:solidFill>
              <a:latin typeface="Open Sans"/>
              <a:ea typeface="Open Sans"/>
              <a:cs typeface="Open Sans"/>
              <a:sym typeface="Open Sans"/>
            </a:endParaRPr>
          </a:p>
          <a:p>
            <a:pPr indent="-317500" lvl="1" marL="914400" rtl="0" algn="l">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This resolution with the amount of nodes available lets up map a volume of 655 m³.</a:t>
            </a:r>
            <a:endParaRPr>
              <a:solidFill>
                <a:schemeClr val="dk1"/>
              </a:solidFill>
              <a:latin typeface="Open Sans"/>
              <a:ea typeface="Open Sans"/>
              <a:cs typeface="Open Sans"/>
              <a:sym typeface="Open Sans"/>
            </a:endParaRPr>
          </a:p>
          <a:p>
            <a:pPr indent="0" lvl="0" marL="914400" rtl="0" algn="l">
              <a:spcBef>
                <a:spcPts val="0"/>
              </a:spcBef>
              <a:spcAft>
                <a:spcPts val="0"/>
              </a:spcAft>
              <a:buNone/>
            </a:pPr>
            <a:r>
              <a:t/>
            </a:r>
            <a:endParaRPr>
              <a:solidFill>
                <a:schemeClr val="dk1"/>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1"/>
              </a:buClr>
              <a:buSzPts val="1800"/>
              <a:buFont typeface="Open Sans"/>
              <a:buChar char="-"/>
            </a:pPr>
            <a:r>
              <a:rPr lang="pt-PT" sz="1800">
                <a:solidFill>
                  <a:schemeClr val="dk1"/>
                </a:solidFill>
                <a:latin typeface="Open Sans"/>
                <a:ea typeface="Open Sans"/>
                <a:cs typeface="Open Sans"/>
                <a:sym typeface="Open Sans"/>
              </a:rPr>
              <a:t>The </a:t>
            </a:r>
            <a:r>
              <a:rPr b="1" lang="pt-PT" sz="1800">
                <a:solidFill>
                  <a:schemeClr val="dk1"/>
                </a:solidFill>
                <a:latin typeface="Open Sans"/>
                <a:ea typeface="Open Sans"/>
                <a:cs typeface="Open Sans"/>
                <a:sym typeface="Open Sans"/>
              </a:rPr>
              <a:t>octomap </a:t>
            </a:r>
            <a:r>
              <a:rPr lang="pt-PT" sz="1800">
                <a:solidFill>
                  <a:schemeClr val="dk1"/>
                </a:solidFill>
                <a:latin typeface="Open Sans"/>
                <a:ea typeface="Open Sans"/>
                <a:cs typeface="Open Sans"/>
                <a:sym typeface="Open Sans"/>
              </a:rPr>
              <a:t>will be </a:t>
            </a:r>
            <a:r>
              <a:rPr b="1" lang="pt-PT" sz="1800">
                <a:solidFill>
                  <a:schemeClr val="dk1"/>
                </a:solidFill>
                <a:latin typeface="Open Sans"/>
                <a:ea typeface="Open Sans"/>
                <a:cs typeface="Open Sans"/>
                <a:sym typeface="Open Sans"/>
              </a:rPr>
              <a:t>probabilistic</a:t>
            </a:r>
            <a:r>
              <a:rPr lang="pt-PT" sz="1800">
                <a:solidFill>
                  <a:schemeClr val="dk1"/>
                </a:solidFill>
                <a:latin typeface="Open Sans"/>
                <a:ea typeface="Open Sans"/>
                <a:cs typeface="Open Sans"/>
                <a:sym typeface="Open Sans"/>
              </a:rPr>
              <a:t>:</a:t>
            </a:r>
            <a:endParaRPr sz="1800">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3 types of cells: free, occupied, and unknown;</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Each cell has a probability of being empty (</a:t>
            </a:r>
            <a:r>
              <a:rPr b="1" lang="pt-PT">
                <a:solidFill>
                  <a:schemeClr val="dk1"/>
                </a:solidFill>
                <a:latin typeface="Open Sans"/>
                <a:ea typeface="Open Sans"/>
                <a:cs typeface="Open Sans"/>
                <a:sym typeface="Open Sans"/>
              </a:rPr>
              <a:t>log-odds</a:t>
            </a:r>
            <a:r>
              <a:rPr lang="pt-PT">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317500" lvl="2" marL="1371600" rtl="0" algn="l">
              <a:lnSpc>
                <a:spcPct val="115000"/>
              </a:lnSpc>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&gt; 0 more likely to be occupied</a:t>
            </a:r>
            <a:endParaRPr>
              <a:solidFill>
                <a:schemeClr val="dk1"/>
              </a:solidFill>
              <a:latin typeface="Open Sans"/>
              <a:ea typeface="Open Sans"/>
              <a:cs typeface="Open Sans"/>
              <a:sym typeface="Open Sans"/>
            </a:endParaRPr>
          </a:p>
          <a:p>
            <a:pPr indent="-317500" lvl="2" marL="1371600" rtl="0" algn="l">
              <a:lnSpc>
                <a:spcPct val="115000"/>
              </a:lnSpc>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&lt; 0 more likely to be empty</a:t>
            </a:r>
            <a:endParaRPr>
              <a:solidFill>
                <a:schemeClr val="dk1"/>
              </a:solidFill>
              <a:latin typeface="Open Sans"/>
              <a:ea typeface="Open Sans"/>
              <a:cs typeface="Open Sans"/>
              <a:sym typeface="Open Sans"/>
            </a:endParaRPr>
          </a:p>
          <a:p>
            <a:pPr indent="-317500" lvl="1" marL="914400" rtl="0" algn="l">
              <a:lnSpc>
                <a:spcPct val="115000"/>
              </a:lnSpc>
              <a:spcBef>
                <a:spcPts val="0"/>
              </a:spcBef>
              <a:spcAft>
                <a:spcPts val="0"/>
              </a:spcAft>
              <a:buClr>
                <a:schemeClr val="dk1"/>
              </a:buClr>
              <a:buSzPts val="1400"/>
              <a:buFont typeface="Open Sans"/>
              <a:buChar char="-"/>
            </a:pPr>
            <a:r>
              <a:rPr lang="pt-PT">
                <a:solidFill>
                  <a:schemeClr val="dk1"/>
                </a:solidFill>
                <a:latin typeface="Open Sans"/>
                <a:ea typeface="Open Sans"/>
                <a:cs typeface="Open Sans"/>
                <a:sym typeface="Open Sans"/>
              </a:rPr>
              <a:t>Unknown cells are uninitialized</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a:solidFill>
                <a:schemeClr val="dk1"/>
              </a:solidFill>
              <a:latin typeface="Open Sans"/>
              <a:ea typeface="Open Sans"/>
              <a:cs typeface="Open Sans"/>
              <a:sym typeface="Open Sans"/>
            </a:endParaRPr>
          </a:p>
        </p:txBody>
      </p:sp>
      <p:pic>
        <p:nvPicPr>
          <p:cNvPr id="75" name="Google Shape;75;g12098661660_0_22"/>
          <p:cNvPicPr preferRelativeResize="0"/>
          <p:nvPr/>
        </p:nvPicPr>
        <p:blipFill rotWithShape="1">
          <a:blip r:embed="rId3">
            <a:alphaModFix/>
          </a:blip>
          <a:srcRect b="0" l="0" r="63259" t="0"/>
          <a:stretch/>
        </p:blipFill>
        <p:spPr>
          <a:xfrm>
            <a:off x="7183175" y="1147225"/>
            <a:ext cx="1502975" cy="1517725"/>
          </a:xfrm>
          <a:prstGeom prst="rect">
            <a:avLst/>
          </a:prstGeom>
          <a:noFill/>
          <a:ln>
            <a:noFill/>
          </a:ln>
        </p:spPr>
      </p:pic>
      <p:pic>
        <p:nvPicPr>
          <p:cNvPr id="76" name="Google Shape;76;g12098661660_0_22"/>
          <p:cNvPicPr preferRelativeResize="0"/>
          <p:nvPr/>
        </p:nvPicPr>
        <p:blipFill rotWithShape="1">
          <a:blip r:embed="rId4">
            <a:alphaModFix/>
          </a:blip>
          <a:srcRect b="0" l="41782" r="0" t="0"/>
          <a:stretch/>
        </p:blipFill>
        <p:spPr>
          <a:xfrm>
            <a:off x="7037088" y="2664950"/>
            <a:ext cx="1795151" cy="1144025"/>
          </a:xfrm>
          <a:prstGeom prst="rect">
            <a:avLst/>
          </a:prstGeom>
          <a:noFill/>
          <a:ln>
            <a:noFill/>
          </a:ln>
        </p:spPr>
      </p:pic>
      <p:sp>
        <p:nvSpPr>
          <p:cNvPr id="77" name="Google Shape;77;g12098661660_0_22"/>
          <p:cNvSpPr txBox="1"/>
          <p:nvPr/>
        </p:nvSpPr>
        <p:spPr>
          <a:xfrm>
            <a:off x="7037100" y="3808975"/>
            <a:ext cx="17952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000000"/>
                </a:solidFill>
                <a:latin typeface="Open Sans"/>
                <a:ea typeface="Open Sans"/>
                <a:cs typeface="Open Sans"/>
                <a:sym typeface="Open Sans"/>
              </a:rPr>
              <a:t>Fig </a:t>
            </a:r>
            <a:r>
              <a:rPr b="1" i="0" lang="pt-PT" sz="1200" u="none" cap="none" strike="noStrike">
                <a:solidFill>
                  <a:srgbClr val="000000"/>
                </a:solidFill>
                <a:latin typeface="Open Sans"/>
                <a:ea typeface="Open Sans"/>
                <a:cs typeface="Open Sans"/>
                <a:sym typeface="Open Sans"/>
              </a:rPr>
              <a:t>1</a:t>
            </a:r>
            <a:r>
              <a:rPr b="1" i="0" lang="pt-PT" sz="1200" u="none" cap="none" strike="noStrike">
                <a:solidFill>
                  <a:srgbClr val="000000"/>
                </a:solidFill>
                <a:latin typeface="Open Sans"/>
                <a:ea typeface="Open Sans"/>
                <a:cs typeface="Open Sans"/>
                <a:sym typeface="Open Sans"/>
              </a:rPr>
              <a:t>. </a:t>
            </a:r>
            <a:r>
              <a:rPr b="0" i="0" lang="pt-PT" sz="1200" u="none" cap="none" strike="noStrike">
                <a:solidFill>
                  <a:srgbClr val="000000"/>
                </a:solidFill>
                <a:latin typeface="Open Sans"/>
                <a:ea typeface="Open Sans"/>
                <a:cs typeface="Open Sans"/>
                <a:sym typeface="Open Sans"/>
              </a:rPr>
              <a:t>Example of octree storing occupied (black) and free (white) cells (Hornung et al.)</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122cfe65c68_0_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Gaussian Filter Parameter Tuning</a:t>
            </a:r>
            <a:endParaRPr/>
          </a:p>
        </p:txBody>
      </p:sp>
      <p:pic>
        <p:nvPicPr>
          <p:cNvPr id="405" name="Google Shape;405;g122cfe65c68_0_27"/>
          <p:cNvPicPr preferRelativeResize="0"/>
          <p:nvPr/>
        </p:nvPicPr>
        <p:blipFill>
          <a:blip r:embed="rId3">
            <a:alphaModFix/>
          </a:blip>
          <a:stretch>
            <a:fillRect/>
          </a:stretch>
        </p:blipFill>
        <p:spPr>
          <a:xfrm>
            <a:off x="5079675" y="3118300"/>
            <a:ext cx="3800475" cy="1905000"/>
          </a:xfrm>
          <a:prstGeom prst="rect">
            <a:avLst/>
          </a:prstGeom>
          <a:noFill/>
          <a:ln>
            <a:noFill/>
          </a:ln>
        </p:spPr>
      </p:pic>
      <p:pic>
        <p:nvPicPr>
          <p:cNvPr id="406" name="Google Shape;406;g122cfe65c68_0_27"/>
          <p:cNvPicPr preferRelativeResize="0"/>
          <p:nvPr/>
        </p:nvPicPr>
        <p:blipFill>
          <a:blip r:embed="rId4">
            <a:alphaModFix/>
          </a:blip>
          <a:stretch>
            <a:fillRect/>
          </a:stretch>
        </p:blipFill>
        <p:spPr>
          <a:xfrm>
            <a:off x="346150" y="1147225"/>
            <a:ext cx="3800475" cy="1905000"/>
          </a:xfrm>
          <a:prstGeom prst="rect">
            <a:avLst/>
          </a:prstGeom>
          <a:noFill/>
          <a:ln>
            <a:noFill/>
          </a:ln>
        </p:spPr>
      </p:pic>
      <p:sp>
        <p:nvSpPr>
          <p:cNvPr id="407" name="Google Shape;407;g122cfe65c68_0_27"/>
          <p:cNvSpPr txBox="1"/>
          <p:nvPr/>
        </p:nvSpPr>
        <p:spPr>
          <a:xfrm>
            <a:off x="4708200" y="1147225"/>
            <a:ext cx="41241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lang="pt-PT" sz="1600">
                <a:latin typeface="Open Sans"/>
                <a:ea typeface="Open Sans"/>
                <a:cs typeface="Open Sans"/>
                <a:sym typeface="Open Sans"/>
              </a:rPr>
              <a:t>Converting beam data into cartesian coordinates is too demanding</a:t>
            </a:r>
            <a:endParaRPr sz="1600">
              <a:latin typeface="Open Sans"/>
              <a:ea typeface="Open Sans"/>
              <a:cs typeface="Open Sans"/>
              <a:sym typeface="Open Sans"/>
            </a:endParaRPr>
          </a:p>
          <a:p>
            <a:pPr indent="0" lvl="0" marL="45720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pt-PT" sz="1600">
                <a:latin typeface="Open Sans"/>
                <a:ea typeface="Open Sans"/>
                <a:cs typeface="Open Sans"/>
                <a:sym typeface="Open Sans"/>
              </a:rPr>
              <a:t>Applying the algorithms over the polar images proved to be reliable</a:t>
            </a:r>
            <a:endParaRPr sz="1600">
              <a:latin typeface="Open Sans"/>
              <a:ea typeface="Open Sans"/>
              <a:cs typeface="Open Sans"/>
              <a:sym typeface="Open Sans"/>
            </a:endParaRPr>
          </a:p>
        </p:txBody>
      </p:sp>
      <p:sp>
        <p:nvSpPr>
          <p:cNvPr id="408" name="Google Shape;408;g122cfe65c68_0_27"/>
          <p:cNvSpPr txBox="1"/>
          <p:nvPr/>
        </p:nvSpPr>
        <p:spPr>
          <a:xfrm>
            <a:off x="336725" y="3294925"/>
            <a:ext cx="4280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sz="1600">
                <a:latin typeface="Open Sans"/>
                <a:ea typeface="Open Sans"/>
                <a:cs typeface="Open Sans"/>
                <a:sym typeface="Open Sans"/>
              </a:rPr>
              <a:t>After some experimentation, the following parameters yielded good results:</a:t>
            </a:r>
            <a:endParaRPr sz="1600">
              <a:latin typeface="Open Sans"/>
              <a:ea typeface="Open Sans"/>
              <a:cs typeface="Open Sans"/>
              <a:sym typeface="Open Sans"/>
            </a:endParaRPr>
          </a:p>
          <a:p>
            <a:pPr indent="0" lvl="0" marL="0" rtl="0" algn="l">
              <a:spcBef>
                <a:spcPts val="0"/>
              </a:spcBef>
              <a:spcAft>
                <a:spcPts val="0"/>
              </a:spcAft>
              <a:buNone/>
            </a:pPr>
            <a:r>
              <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pt-PT" sz="1600">
                <a:latin typeface="Open Sans"/>
                <a:ea typeface="Open Sans"/>
                <a:cs typeface="Open Sans"/>
                <a:sym typeface="Open Sans"/>
              </a:rPr>
              <a:t>Sigma 2.3</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pt-PT" sz="1600">
                <a:latin typeface="Open Sans"/>
                <a:ea typeface="Open Sans"/>
                <a:cs typeface="Open Sans"/>
                <a:sym typeface="Open Sans"/>
              </a:rPr>
              <a:t>Kernel size 11</a:t>
            </a:r>
            <a:endParaRPr sz="1600">
              <a:latin typeface="Open Sans"/>
              <a:ea typeface="Open Sans"/>
              <a:cs typeface="Open Sans"/>
              <a:sym typeface="Open Sans"/>
            </a:endParaRPr>
          </a:p>
        </p:txBody>
      </p:sp>
      <p:sp>
        <p:nvSpPr>
          <p:cNvPr id="409" name="Google Shape;409;g122cfe65c68_0_27"/>
          <p:cNvSpPr txBox="1"/>
          <p:nvPr/>
        </p:nvSpPr>
        <p:spPr>
          <a:xfrm>
            <a:off x="4146625" y="2636575"/>
            <a:ext cx="1981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21</a:t>
            </a:r>
            <a:r>
              <a:rPr b="1" lang="pt-PT" sz="1000">
                <a:latin typeface="Open Sans"/>
                <a:ea typeface="Open Sans"/>
                <a:cs typeface="Open Sans"/>
                <a:sym typeface="Open Sans"/>
              </a:rPr>
              <a:t>. </a:t>
            </a:r>
            <a:r>
              <a:rPr lang="pt-PT" sz="1000">
                <a:latin typeface="Open Sans"/>
                <a:ea typeface="Open Sans"/>
                <a:cs typeface="Open Sans"/>
                <a:sym typeface="Open Sans"/>
              </a:rPr>
              <a:t>No filter polar coordinates</a:t>
            </a:r>
            <a:endParaRPr i="0" sz="1000" u="none" cap="none" strike="noStrike">
              <a:solidFill>
                <a:srgbClr val="000000"/>
              </a:solidFill>
              <a:latin typeface="Open Sans"/>
              <a:ea typeface="Open Sans"/>
              <a:cs typeface="Open Sans"/>
              <a:sym typeface="Open Sans"/>
            </a:endParaRPr>
          </a:p>
        </p:txBody>
      </p:sp>
      <p:sp>
        <p:nvSpPr>
          <p:cNvPr id="410" name="Google Shape;410;g122cfe65c68_0_27"/>
          <p:cNvSpPr txBox="1"/>
          <p:nvPr/>
        </p:nvSpPr>
        <p:spPr>
          <a:xfrm>
            <a:off x="3458775" y="4585483"/>
            <a:ext cx="1620900" cy="492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22</a:t>
            </a:r>
            <a:r>
              <a:rPr b="1" lang="pt-PT" sz="1000">
                <a:latin typeface="Open Sans"/>
                <a:ea typeface="Open Sans"/>
                <a:cs typeface="Open Sans"/>
                <a:sym typeface="Open Sans"/>
              </a:rPr>
              <a:t>. </a:t>
            </a:r>
            <a:r>
              <a:rPr lang="pt-PT" sz="1000">
                <a:latin typeface="Open Sans"/>
                <a:ea typeface="Open Sans"/>
                <a:cs typeface="Open Sans"/>
                <a:sym typeface="Open Sans"/>
              </a:rPr>
              <a:t>Gaussian filter polar coordinates</a:t>
            </a:r>
            <a:endParaRPr i="0" sz="1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1abc2c57e6_0_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PT"/>
              <a:t>Edge Detection: First Approach</a:t>
            </a:r>
            <a:endParaRPr/>
          </a:p>
        </p:txBody>
      </p:sp>
      <p:pic>
        <p:nvPicPr>
          <p:cNvPr id="416" name="Google Shape;416;g11abc2c57e6_0_3"/>
          <p:cNvPicPr preferRelativeResize="0"/>
          <p:nvPr/>
        </p:nvPicPr>
        <p:blipFill rotWithShape="1">
          <a:blip r:embed="rId3">
            <a:alphaModFix/>
          </a:blip>
          <a:srcRect b="5814" l="0" r="0" t="9303"/>
          <a:stretch/>
        </p:blipFill>
        <p:spPr>
          <a:xfrm>
            <a:off x="795338" y="1787675"/>
            <a:ext cx="7553325" cy="2595275"/>
          </a:xfrm>
          <a:prstGeom prst="rect">
            <a:avLst/>
          </a:prstGeom>
          <a:noFill/>
          <a:ln>
            <a:noFill/>
          </a:ln>
        </p:spPr>
      </p:pic>
      <p:sp>
        <p:nvSpPr>
          <p:cNvPr id="417" name="Google Shape;417;g11abc2c57e6_0_3"/>
          <p:cNvSpPr txBox="1"/>
          <p:nvPr/>
        </p:nvSpPr>
        <p:spPr>
          <a:xfrm>
            <a:off x="311700" y="990138"/>
            <a:ext cx="51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PT">
                <a:latin typeface="Open Sans"/>
                <a:ea typeface="Open Sans"/>
                <a:cs typeface="Open Sans"/>
                <a:sym typeface="Open Sans"/>
              </a:rPr>
              <a:t>Applied over a Gaussian filter with kernel 11 and sigma 2.3</a:t>
            </a:r>
            <a:endParaRPr>
              <a:latin typeface="Open Sans"/>
              <a:ea typeface="Open Sans"/>
              <a:cs typeface="Open Sans"/>
              <a:sym typeface="Open Sans"/>
            </a:endParaRPr>
          </a:p>
        </p:txBody>
      </p:sp>
      <p:sp>
        <p:nvSpPr>
          <p:cNvPr id="418" name="Google Shape;418;g11abc2c57e6_0_3"/>
          <p:cNvSpPr txBox="1"/>
          <p:nvPr/>
        </p:nvSpPr>
        <p:spPr>
          <a:xfrm>
            <a:off x="3162163" y="4562550"/>
            <a:ext cx="28197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23. </a:t>
            </a:r>
            <a:r>
              <a:rPr lang="pt-PT" sz="1000">
                <a:latin typeface="Open Sans"/>
                <a:ea typeface="Open Sans"/>
                <a:cs typeface="Open Sans"/>
                <a:sym typeface="Open Sans"/>
              </a:rPr>
              <a:t>Canny algorithm for edge detection</a:t>
            </a:r>
            <a:endParaRPr i="0" sz="1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16"/>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pt-PT"/>
              <a:t>Questions?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f3d02cf329_0_0"/>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PT" u="sng">
                <a:solidFill>
                  <a:schemeClr val="hlink"/>
                </a:solidFill>
                <a:hlinkClick r:id="rId3"/>
              </a:rPr>
              <a:t>Slides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311700" y="315925"/>
            <a:ext cx="8520600" cy="8313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pt-PT">
                <a:solidFill>
                  <a:srgbClr val="000000"/>
                </a:solidFill>
              </a:rPr>
              <a:t>Octree Pruning</a:t>
            </a:r>
            <a:endParaRPr>
              <a:solidFill>
                <a:srgbClr val="000000"/>
              </a:solidFill>
            </a:endParaRPr>
          </a:p>
        </p:txBody>
      </p:sp>
      <p:sp>
        <p:nvSpPr>
          <p:cNvPr id="83" name="Google Shape;83;p3"/>
          <p:cNvSpPr txBox="1"/>
          <p:nvPr/>
        </p:nvSpPr>
        <p:spPr>
          <a:xfrm>
            <a:off x="4809600" y="4494150"/>
            <a:ext cx="2426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2. </a:t>
            </a:r>
            <a:r>
              <a:rPr lang="pt-PT" sz="1000">
                <a:latin typeface="Open Sans"/>
                <a:ea typeface="Open Sans"/>
                <a:cs typeface="Open Sans"/>
                <a:sym typeface="Open Sans"/>
              </a:rPr>
              <a:t>Simple octree representation</a:t>
            </a:r>
            <a:endParaRPr i="0" sz="1000" u="none" cap="none" strike="noStrike">
              <a:solidFill>
                <a:srgbClr val="000000"/>
              </a:solidFill>
              <a:latin typeface="Open Sans"/>
              <a:ea typeface="Open Sans"/>
              <a:cs typeface="Open Sans"/>
              <a:sym typeface="Open Sans"/>
            </a:endParaRPr>
          </a:p>
        </p:txBody>
      </p:sp>
      <p:pic>
        <p:nvPicPr>
          <p:cNvPr id="84" name="Google Shape;84;p3"/>
          <p:cNvPicPr preferRelativeResize="0"/>
          <p:nvPr/>
        </p:nvPicPr>
        <p:blipFill>
          <a:blip r:embed="rId3">
            <a:alphaModFix/>
          </a:blip>
          <a:stretch>
            <a:fillRect/>
          </a:stretch>
        </p:blipFill>
        <p:spPr>
          <a:xfrm>
            <a:off x="4164251" y="1147225"/>
            <a:ext cx="4668049" cy="3346924"/>
          </a:xfrm>
          <a:prstGeom prst="rect">
            <a:avLst/>
          </a:prstGeom>
          <a:noFill/>
          <a:ln>
            <a:noFill/>
          </a:ln>
        </p:spPr>
      </p:pic>
      <p:sp>
        <p:nvSpPr>
          <p:cNvPr id="85" name="Google Shape;85;p3"/>
          <p:cNvSpPr txBox="1"/>
          <p:nvPr/>
        </p:nvSpPr>
        <p:spPr>
          <a:xfrm>
            <a:off x="434050" y="1171925"/>
            <a:ext cx="39933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If all child nodes are stable and agree on something, these nodes can be pruned, and their value goes to the parent node.</a:t>
            </a:r>
            <a:endParaRPr sz="18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12098661660_0_4"/>
          <p:cNvSpPr txBox="1"/>
          <p:nvPr>
            <p:ph type="title"/>
          </p:nvPr>
        </p:nvSpPr>
        <p:spPr>
          <a:xfrm>
            <a:off x="311700" y="315925"/>
            <a:ext cx="8520600" cy="8313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pt-PT">
                <a:solidFill>
                  <a:srgbClr val="000000"/>
                </a:solidFill>
              </a:rPr>
              <a:t>Octree Pruning</a:t>
            </a:r>
            <a:endParaRPr>
              <a:solidFill>
                <a:srgbClr val="000000"/>
              </a:solidFill>
            </a:endParaRPr>
          </a:p>
        </p:txBody>
      </p:sp>
      <p:sp>
        <p:nvSpPr>
          <p:cNvPr id="91" name="Google Shape;91;g12098661660_0_4"/>
          <p:cNvSpPr txBox="1"/>
          <p:nvPr/>
        </p:nvSpPr>
        <p:spPr>
          <a:xfrm>
            <a:off x="4809600" y="4492800"/>
            <a:ext cx="24261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3</a:t>
            </a:r>
            <a:r>
              <a:rPr b="1" lang="pt-PT" sz="1000">
                <a:latin typeface="Open Sans"/>
                <a:ea typeface="Open Sans"/>
                <a:cs typeface="Open Sans"/>
                <a:sym typeface="Open Sans"/>
              </a:rPr>
              <a:t>. </a:t>
            </a:r>
            <a:r>
              <a:rPr lang="pt-PT" sz="1000">
                <a:latin typeface="Open Sans"/>
                <a:ea typeface="Open Sans"/>
                <a:cs typeface="Open Sans"/>
                <a:sym typeface="Open Sans"/>
              </a:rPr>
              <a:t>Simple octree after pruning</a:t>
            </a:r>
            <a:endParaRPr i="0" sz="1000" u="none" cap="none" strike="noStrike">
              <a:solidFill>
                <a:srgbClr val="000000"/>
              </a:solidFill>
              <a:latin typeface="Open Sans"/>
              <a:ea typeface="Open Sans"/>
              <a:cs typeface="Open Sans"/>
              <a:sym typeface="Open Sans"/>
            </a:endParaRPr>
          </a:p>
        </p:txBody>
      </p:sp>
      <p:pic>
        <p:nvPicPr>
          <p:cNvPr id="92" name="Google Shape;92;g12098661660_0_4"/>
          <p:cNvPicPr preferRelativeResize="0"/>
          <p:nvPr/>
        </p:nvPicPr>
        <p:blipFill>
          <a:blip r:embed="rId3">
            <a:alphaModFix/>
          </a:blip>
          <a:stretch>
            <a:fillRect/>
          </a:stretch>
        </p:blipFill>
        <p:spPr>
          <a:xfrm>
            <a:off x="3697238" y="1147225"/>
            <a:ext cx="5135071" cy="3023750"/>
          </a:xfrm>
          <a:prstGeom prst="rect">
            <a:avLst/>
          </a:prstGeom>
          <a:noFill/>
          <a:ln>
            <a:noFill/>
          </a:ln>
        </p:spPr>
      </p:pic>
      <p:sp>
        <p:nvSpPr>
          <p:cNvPr id="93" name="Google Shape;93;g12098661660_0_4"/>
          <p:cNvSpPr txBox="1"/>
          <p:nvPr/>
        </p:nvSpPr>
        <p:spPr>
          <a:xfrm>
            <a:off x="434050" y="1171925"/>
            <a:ext cx="39933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This check is recursive starting from the leaves, and additional prunes can happen.</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2098661660_0_11"/>
          <p:cNvSpPr txBox="1"/>
          <p:nvPr>
            <p:ph type="title"/>
          </p:nvPr>
        </p:nvSpPr>
        <p:spPr>
          <a:xfrm>
            <a:off x="311700" y="315925"/>
            <a:ext cx="8520600" cy="8313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pt-PT">
                <a:solidFill>
                  <a:srgbClr val="000000"/>
                </a:solidFill>
              </a:rPr>
              <a:t>Octree Pruning</a:t>
            </a:r>
            <a:endParaRPr>
              <a:solidFill>
                <a:srgbClr val="000000"/>
              </a:solidFill>
            </a:endParaRPr>
          </a:p>
        </p:txBody>
      </p:sp>
      <p:sp>
        <p:nvSpPr>
          <p:cNvPr id="99" name="Google Shape;99;g12098661660_0_11"/>
          <p:cNvSpPr txBox="1"/>
          <p:nvPr/>
        </p:nvSpPr>
        <p:spPr>
          <a:xfrm>
            <a:off x="4809600" y="4492800"/>
            <a:ext cx="2426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4</a:t>
            </a:r>
            <a:r>
              <a:rPr b="1" lang="pt-PT" sz="1000">
                <a:latin typeface="Open Sans"/>
                <a:ea typeface="Open Sans"/>
                <a:cs typeface="Open Sans"/>
                <a:sym typeface="Open Sans"/>
              </a:rPr>
              <a:t>. </a:t>
            </a:r>
            <a:r>
              <a:rPr lang="pt-PT" sz="1000">
                <a:latin typeface="Open Sans"/>
                <a:ea typeface="Open Sans"/>
                <a:cs typeface="Open Sans"/>
                <a:sym typeface="Open Sans"/>
              </a:rPr>
              <a:t>Simple octree after second pruning</a:t>
            </a:r>
            <a:endParaRPr i="0" sz="1000" u="none" cap="none" strike="noStrike">
              <a:solidFill>
                <a:srgbClr val="000000"/>
              </a:solidFill>
              <a:latin typeface="Open Sans"/>
              <a:ea typeface="Open Sans"/>
              <a:cs typeface="Open Sans"/>
              <a:sym typeface="Open Sans"/>
            </a:endParaRPr>
          </a:p>
        </p:txBody>
      </p:sp>
      <p:pic>
        <p:nvPicPr>
          <p:cNvPr id="100" name="Google Shape;100;g12098661660_0_11"/>
          <p:cNvPicPr preferRelativeResize="0"/>
          <p:nvPr/>
        </p:nvPicPr>
        <p:blipFill>
          <a:blip r:embed="rId3">
            <a:alphaModFix/>
          </a:blip>
          <a:stretch>
            <a:fillRect/>
          </a:stretch>
        </p:blipFill>
        <p:spPr>
          <a:xfrm>
            <a:off x="4301513" y="1147225"/>
            <a:ext cx="4530779" cy="3023750"/>
          </a:xfrm>
          <a:prstGeom prst="rect">
            <a:avLst/>
          </a:prstGeom>
          <a:noFill/>
          <a:ln>
            <a:noFill/>
          </a:ln>
        </p:spPr>
      </p:pic>
      <p:sp>
        <p:nvSpPr>
          <p:cNvPr id="101" name="Google Shape;101;g12098661660_0_11"/>
          <p:cNvSpPr txBox="1"/>
          <p:nvPr/>
        </p:nvSpPr>
        <p:spPr>
          <a:xfrm>
            <a:off x="434050" y="1171925"/>
            <a:ext cx="39933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Open Sans"/>
              <a:buChar char="-"/>
            </a:pPr>
            <a:r>
              <a:rPr lang="pt-PT" sz="1800">
                <a:latin typeface="Open Sans"/>
                <a:ea typeface="Open Sans"/>
                <a:cs typeface="Open Sans"/>
                <a:sym typeface="Open Sans"/>
              </a:rPr>
              <a:t>Since no more nodes have all children in agreement, this layout would be the final one for this specific octree.</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22db2d8c7b_0_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pt-PT"/>
              <a:t>Lazy Eval</a:t>
            </a:r>
            <a:endParaRPr b="1"/>
          </a:p>
        </p:txBody>
      </p:sp>
      <p:sp>
        <p:nvSpPr>
          <p:cNvPr id="107" name="Google Shape;107;g122db2d8c7b_0_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pt-PT"/>
              <a:t>Used when a lot of nodes are updated at the same time.</a:t>
            </a:r>
            <a:endParaRPr/>
          </a:p>
          <a:p>
            <a:pPr indent="-342900" lvl="0" marL="457200" rtl="0" algn="l">
              <a:spcBef>
                <a:spcPts val="0"/>
              </a:spcBef>
              <a:spcAft>
                <a:spcPts val="0"/>
              </a:spcAft>
              <a:buSzPts val="1800"/>
              <a:buChar char="-"/>
            </a:pPr>
            <a:r>
              <a:rPr lang="pt-PT"/>
              <a:t>Does not update parent nodes when inserting children.</a:t>
            </a:r>
            <a:endParaRPr/>
          </a:p>
          <a:p>
            <a:pPr indent="-317500" lvl="1" marL="914400" rtl="0" algn="l">
              <a:spcBef>
                <a:spcPts val="0"/>
              </a:spcBef>
              <a:spcAft>
                <a:spcPts val="0"/>
              </a:spcAft>
              <a:buSzPts val="1400"/>
              <a:buChar char="-"/>
            </a:pPr>
            <a:r>
              <a:rPr lang="pt-PT"/>
              <a:t>Saves updating until the end of all insertions.</a:t>
            </a:r>
            <a:endParaRPr/>
          </a:p>
        </p:txBody>
      </p:sp>
      <p:pic>
        <p:nvPicPr>
          <p:cNvPr id="108" name="Google Shape;108;g122db2d8c7b_0_0"/>
          <p:cNvPicPr preferRelativeResize="0"/>
          <p:nvPr/>
        </p:nvPicPr>
        <p:blipFill>
          <a:blip r:embed="rId3">
            <a:alphaModFix/>
          </a:blip>
          <a:stretch>
            <a:fillRect/>
          </a:stretch>
        </p:blipFill>
        <p:spPr>
          <a:xfrm>
            <a:off x="2906050" y="2152525"/>
            <a:ext cx="3331900" cy="2461525"/>
          </a:xfrm>
          <a:prstGeom prst="rect">
            <a:avLst/>
          </a:prstGeom>
          <a:noFill/>
          <a:ln>
            <a:noFill/>
          </a:ln>
        </p:spPr>
      </p:pic>
      <p:sp>
        <p:nvSpPr>
          <p:cNvPr id="109" name="Google Shape;109;g122db2d8c7b_0_0"/>
          <p:cNvSpPr txBox="1"/>
          <p:nvPr/>
        </p:nvSpPr>
        <p:spPr>
          <a:xfrm>
            <a:off x="3290748" y="4657214"/>
            <a:ext cx="24048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5</a:t>
            </a:r>
            <a:r>
              <a:rPr b="1" lang="pt-PT" sz="1000">
                <a:latin typeface="Open Sans"/>
                <a:ea typeface="Open Sans"/>
                <a:cs typeface="Open Sans"/>
                <a:sym typeface="Open Sans"/>
              </a:rPr>
              <a:t>. </a:t>
            </a:r>
            <a:r>
              <a:rPr lang="pt-PT" sz="1000">
                <a:latin typeface="Open Sans"/>
                <a:ea typeface="Open Sans"/>
                <a:cs typeface="Open Sans"/>
                <a:sym typeface="Open Sans"/>
              </a:rPr>
              <a:t>Unupdated octree</a:t>
            </a:r>
            <a:endParaRPr i="0" sz="10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12098661660_2_33"/>
          <p:cNvSpPr txBox="1"/>
          <p:nvPr>
            <p:ph type="title"/>
          </p:nvPr>
        </p:nvSpPr>
        <p:spPr>
          <a:xfrm>
            <a:off x="311700" y="315925"/>
            <a:ext cx="8520600" cy="8313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pt-PT">
                <a:solidFill>
                  <a:srgbClr val="000000"/>
                </a:solidFill>
              </a:rPr>
              <a:t>Octree Pruning In Action</a:t>
            </a:r>
            <a:endParaRPr>
              <a:solidFill>
                <a:srgbClr val="000000"/>
              </a:solidFill>
            </a:endParaRPr>
          </a:p>
        </p:txBody>
      </p:sp>
      <p:sp>
        <p:nvSpPr>
          <p:cNvPr id="115" name="Google Shape;115;g12098661660_2_33"/>
          <p:cNvSpPr txBox="1"/>
          <p:nvPr/>
        </p:nvSpPr>
        <p:spPr>
          <a:xfrm>
            <a:off x="6863711" y="4134714"/>
            <a:ext cx="24048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1" i="0" lang="pt-PT" sz="1000" u="none" cap="none" strike="noStrike">
                <a:solidFill>
                  <a:srgbClr val="000000"/>
                </a:solidFill>
                <a:latin typeface="Open Sans"/>
                <a:ea typeface="Open Sans"/>
                <a:cs typeface="Open Sans"/>
                <a:sym typeface="Open Sans"/>
              </a:rPr>
              <a:t>Fig </a:t>
            </a:r>
            <a:r>
              <a:rPr b="1" lang="pt-PT" sz="1000">
                <a:latin typeface="Open Sans"/>
                <a:ea typeface="Open Sans"/>
                <a:cs typeface="Open Sans"/>
                <a:sym typeface="Open Sans"/>
              </a:rPr>
              <a:t>6</a:t>
            </a:r>
            <a:r>
              <a:rPr b="1" lang="pt-PT" sz="1000">
                <a:latin typeface="Open Sans"/>
                <a:ea typeface="Open Sans"/>
                <a:cs typeface="Open Sans"/>
                <a:sym typeface="Open Sans"/>
              </a:rPr>
              <a:t>. </a:t>
            </a:r>
            <a:r>
              <a:rPr lang="pt-PT" sz="1000">
                <a:latin typeface="Open Sans"/>
                <a:ea typeface="Open Sans"/>
                <a:cs typeface="Open Sans"/>
                <a:sym typeface="Open Sans"/>
              </a:rPr>
              <a:t>Cube 100cmx100cmx100cm</a:t>
            </a:r>
            <a:endParaRPr i="0" sz="1000" u="none" cap="none" strike="noStrike">
              <a:solidFill>
                <a:srgbClr val="000000"/>
              </a:solidFill>
              <a:latin typeface="Open Sans"/>
              <a:ea typeface="Open Sans"/>
              <a:cs typeface="Open Sans"/>
              <a:sym typeface="Open Sans"/>
            </a:endParaRPr>
          </a:p>
        </p:txBody>
      </p:sp>
      <p:pic>
        <p:nvPicPr>
          <p:cNvPr id="116" name="Google Shape;116;g12098661660_2_33"/>
          <p:cNvPicPr preferRelativeResize="0"/>
          <p:nvPr/>
        </p:nvPicPr>
        <p:blipFill rotWithShape="1">
          <a:blip r:embed="rId3">
            <a:alphaModFix/>
          </a:blip>
          <a:srcRect b="10100" l="13562" r="9815" t="14914"/>
          <a:stretch/>
        </p:blipFill>
        <p:spPr>
          <a:xfrm>
            <a:off x="7190775" y="2343875"/>
            <a:ext cx="1750675" cy="1754675"/>
          </a:xfrm>
          <a:prstGeom prst="rect">
            <a:avLst/>
          </a:prstGeom>
          <a:noFill/>
          <a:ln>
            <a:noFill/>
          </a:ln>
        </p:spPr>
      </p:pic>
      <p:sp>
        <p:nvSpPr>
          <p:cNvPr id="117" name="Google Shape;117;g12098661660_2_33"/>
          <p:cNvSpPr txBox="1"/>
          <p:nvPr/>
        </p:nvSpPr>
        <p:spPr>
          <a:xfrm>
            <a:off x="3593901" y="2102578"/>
            <a:ext cx="1675200" cy="28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800">
                <a:solidFill>
                  <a:schemeClr val="dk1"/>
                </a:solidFill>
                <a:latin typeface="Fira Sans Extra Condensed Medium"/>
                <a:ea typeface="Fira Sans Extra Condensed Medium"/>
                <a:cs typeface="Fira Sans Extra Condensed Medium"/>
                <a:sym typeface="Fira Sans Extra Condensed Medium"/>
              </a:rPr>
              <a:t>Without Pruning</a:t>
            </a:r>
            <a:endParaRPr sz="1800">
              <a:latin typeface="Fira Sans Extra Condensed Medium"/>
              <a:ea typeface="Fira Sans Extra Condensed Medium"/>
              <a:cs typeface="Fira Sans Extra Condensed Medium"/>
              <a:sym typeface="Fira Sans Extra Condensed Medium"/>
            </a:endParaRPr>
          </a:p>
        </p:txBody>
      </p:sp>
      <p:sp>
        <p:nvSpPr>
          <p:cNvPr id="118" name="Google Shape;118;g12098661660_2_33"/>
          <p:cNvSpPr txBox="1"/>
          <p:nvPr/>
        </p:nvSpPr>
        <p:spPr>
          <a:xfrm>
            <a:off x="1923307" y="2102575"/>
            <a:ext cx="1541700" cy="28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800">
                <a:latin typeface="Fira Sans Extra Condensed Medium"/>
                <a:ea typeface="Fira Sans Extra Condensed Medium"/>
                <a:cs typeface="Fira Sans Extra Condensed Medium"/>
                <a:sym typeface="Fira Sans Extra Condensed Medium"/>
              </a:rPr>
              <a:t>With Pruning</a:t>
            </a:r>
            <a:endParaRPr sz="1800">
              <a:solidFill>
                <a:srgbClr val="000000"/>
              </a:solidFill>
              <a:latin typeface="Fira Sans Extra Condensed Medium"/>
              <a:ea typeface="Fira Sans Extra Condensed Medium"/>
              <a:cs typeface="Fira Sans Extra Condensed Medium"/>
              <a:sym typeface="Fira Sans Extra Condensed Medium"/>
            </a:endParaRPr>
          </a:p>
        </p:txBody>
      </p:sp>
      <p:grpSp>
        <p:nvGrpSpPr>
          <p:cNvPr id="119" name="Google Shape;119;g12098661660_2_33"/>
          <p:cNvGrpSpPr/>
          <p:nvPr/>
        </p:nvGrpSpPr>
        <p:grpSpPr>
          <a:xfrm>
            <a:off x="311575" y="2384995"/>
            <a:ext cx="4848168" cy="563471"/>
            <a:chOff x="456993" y="1563689"/>
            <a:chExt cx="6018830" cy="710556"/>
          </a:xfrm>
        </p:grpSpPr>
        <p:sp>
          <p:nvSpPr>
            <p:cNvPr id="120" name="Google Shape;120;g12098661660_2_33"/>
            <p:cNvSpPr/>
            <p:nvPr/>
          </p:nvSpPr>
          <p:spPr>
            <a:xfrm flipH="1">
              <a:off x="457122" y="1563689"/>
              <a:ext cx="1947300" cy="6984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2098661660_2_33"/>
            <p:cNvSpPr/>
            <p:nvPr/>
          </p:nvSpPr>
          <p:spPr>
            <a:xfrm>
              <a:off x="4528524"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2098661660_2_33"/>
            <p:cNvSpPr txBox="1"/>
            <p:nvPr/>
          </p:nvSpPr>
          <p:spPr>
            <a:xfrm>
              <a:off x="456993" y="1568645"/>
              <a:ext cx="1947600" cy="705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a:solidFill>
                    <a:srgbClr val="FFFFFF"/>
                  </a:solidFill>
                  <a:latin typeface="Fira Sans Extra Condensed Medium"/>
                  <a:ea typeface="Fira Sans Extra Condensed Medium"/>
                  <a:cs typeface="Fira Sans Extra Condensed Medium"/>
                  <a:sym typeface="Fira Sans Extra Condensed Medium"/>
                </a:rPr>
                <a:t>Number of Nodes</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123" name="Google Shape;123;g12098661660_2_33"/>
            <p:cNvSpPr/>
            <p:nvPr/>
          </p:nvSpPr>
          <p:spPr>
            <a:xfrm>
              <a:off x="2492871"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12098661660_2_33"/>
            <p:cNvSpPr txBox="1"/>
            <p:nvPr/>
          </p:nvSpPr>
          <p:spPr>
            <a:xfrm>
              <a:off x="2492880" y="1651616"/>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19 769</a:t>
              </a:r>
              <a:endParaRPr sz="1200">
                <a:solidFill>
                  <a:srgbClr val="000000"/>
                </a:solidFill>
                <a:latin typeface="Roboto"/>
                <a:ea typeface="Roboto"/>
                <a:cs typeface="Roboto"/>
                <a:sym typeface="Roboto"/>
              </a:endParaRPr>
            </a:p>
          </p:txBody>
        </p:sp>
        <p:sp>
          <p:nvSpPr>
            <p:cNvPr id="125" name="Google Shape;125;g12098661660_2_33"/>
            <p:cNvSpPr txBox="1"/>
            <p:nvPr/>
          </p:nvSpPr>
          <p:spPr>
            <a:xfrm>
              <a:off x="4528521" y="1651616"/>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1 145 977</a:t>
              </a:r>
              <a:endParaRPr sz="1200">
                <a:solidFill>
                  <a:srgbClr val="000000"/>
                </a:solidFill>
                <a:latin typeface="Roboto"/>
                <a:ea typeface="Roboto"/>
                <a:cs typeface="Roboto"/>
                <a:sym typeface="Roboto"/>
              </a:endParaRPr>
            </a:p>
          </p:txBody>
        </p:sp>
      </p:grpSp>
      <p:grpSp>
        <p:nvGrpSpPr>
          <p:cNvPr id="126" name="Google Shape;126;g12098661660_2_33"/>
          <p:cNvGrpSpPr/>
          <p:nvPr/>
        </p:nvGrpSpPr>
        <p:grpSpPr>
          <a:xfrm>
            <a:off x="311575" y="2999729"/>
            <a:ext cx="4852218" cy="567406"/>
            <a:chOff x="456982" y="2338891"/>
            <a:chExt cx="6023858" cy="715519"/>
          </a:xfrm>
        </p:grpSpPr>
        <p:sp>
          <p:nvSpPr>
            <p:cNvPr id="127" name="Google Shape;127;g12098661660_2_33"/>
            <p:cNvSpPr/>
            <p:nvPr/>
          </p:nvSpPr>
          <p:spPr>
            <a:xfrm flipH="1">
              <a:off x="457122" y="2338891"/>
              <a:ext cx="1947300" cy="698400"/>
            </a:xfrm>
            <a:prstGeom prst="homePlat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2098661660_2_33"/>
            <p:cNvSpPr/>
            <p:nvPr/>
          </p:nvSpPr>
          <p:spPr>
            <a:xfrm>
              <a:off x="4528524"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2098661660_2_33"/>
            <p:cNvSpPr txBox="1"/>
            <p:nvPr/>
          </p:nvSpPr>
          <p:spPr>
            <a:xfrm>
              <a:off x="456982" y="2343710"/>
              <a:ext cx="1947600" cy="71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sz="1300">
                  <a:solidFill>
                    <a:srgbClr val="FFFFFF"/>
                  </a:solidFill>
                  <a:latin typeface="Fira Sans Extra Condensed Medium"/>
                  <a:ea typeface="Fira Sans Extra Condensed Medium"/>
                  <a:cs typeface="Fira Sans Extra Condensed Medium"/>
                  <a:sym typeface="Fira Sans Extra Condensed Medium"/>
                </a:rPr>
                <a:t>Average Execution </a:t>
              </a:r>
              <a:endParaRPr sz="1300">
                <a:solidFill>
                  <a:srgbClr val="FFFFFF"/>
                </a:solidFill>
                <a:latin typeface="Fira Sans Extra Condensed Medium"/>
                <a:ea typeface="Fira Sans Extra Condensed Medium"/>
                <a:cs typeface="Fira Sans Extra Condensed Medium"/>
                <a:sym typeface="Fira Sans Extra Condensed Medium"/>
              </a:endParaRPr>
            </a:p>
            <a:p>
              <a:pPr indent="0" lvl="0" marL="0" rtl="0" algn="r">
                <a:spcBef>
                  <a:spcPts val="0"/>
                </a:spcBef>
                <a:spcAft>
                  <a:spcPts val="0"/>
                </a:spcAft>
                <a:buNone/>
              </a:pPr>
              <a:r>
                <a:rPr lang="pt-PT" sz="1300">
                  <a:solidFill>
                    <a:srgbClr val="FFFFFF"/>
                  </a:solidFill>
                  <a:latin typeface="Fira Sans Extra Condensed Medium"/>
                  <a:ea typeface="Fira Sans Extra Condensed Medium"/>
                  <a:cs typeface="Fira Sans Extra Condensed Medium"/>
                  <a:sym typeface="Fira Sans Extra Condensed Medium"/>
                </a:rPr>
                <a:t>time of 5 runs</a:t>
              </a:r>
              <a:endParaRPr sz="1300">
                <a:solidFill>
                  <a:srgbClr val="FFFFFF"/>
                </a:solidFill>
                <a:latin typeface="Fira Sans Extra Condensed Medium"/>
                <a:ea typeface="Fira Sans Extra Condensed Medium"/>
                <a:cs typeface="Fira Sans Extra Condensed Medium"/>
                <a:sym typeface="Fira Sans Extra Condensed Medium"/>
              </a:endParaRPr>
            </a:p>
          </p:txBody>
        </p:sp>
        <p:sp>
          <p:nvSpPr>
            <p:cNvPr id="130" name="Google Shape;130;g12098661660_2_33"/>
            <p:cNvSpPr txBox="1"/>
            <p:nvPr/>
          </p:nvSpPr>
          <p:spPr>
            <a:xfrm>
              <a:off x="4567141" y="2426809"/>
              <a:ext cx="19137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5.31s</a:t>
              </a:r>
              <a:endParaRPr sz="1200">
                <a:solidFill>
                  <a:srgbClr val="000000"/>
                </a:solidFill>
                <a:latin typeface="Roboto"/>
                <a:ea typeface="Roboto"/>
                <a:cs typeface="Roboto"/>
                <a:sym typeface="Roboto"/>
              </a:endParaRPr>
            </a:p>
          </p:txBody>
        </p:sp>
        <p:sp>
          <p:nvSpPr>
            <p:cNvPr id="131" name="Google Shape;131;g12098661660_2_33"/>
            <p:cNvSpPr/>
            <p:nvPr/>
          </p:nvSpPr>
          <p:spPr>
            <a:xfrm>
              <a:off x="2492871"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12098661660_2_33"/>
            <p:cNvSpPr txBox="1"/>
            <p:nvPr/>
          </p:nvSpPr>
          <p:spPr>
            <a:xfrm>
              <a:off x="2532509" y="2426809"/>
              <a:ext cx="19137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13.8s</a:t>
              </a:r>
              <a:endParaRPr sz="1200">
                <a:solidFill>
                  <a:srgbClr val="000000"/>
                </a:solidFill>
                <a:latin typeface="Roboto"/>
                <a:ea typeface="Roboto"/>
                <a:cs typeface="Roboto"/>
                <a:sym typeface="Roboto"/>
              </a:endParaRPr>
            </a:p>
          </p:txBody>
        </p:sp>
      </p:grpSp>
      <p:sp>
        <p:nvSpPr>
          <p:cNvPr id="133" name="Google Shape;133;g12098661660_2_33"/>
          <p:cNvSpPr txBox="1"/>
          <p:nvPr/>
        </p:nvSpPr>
        <p:spPr>
          <a:xfrm>
            <a:off x="651075" y="1179175"/>
            <a:ext cx="77694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Open Sans"/>
              <a:buChar char="-"/>
            </a:pPr>
            <a:r>
              <a:rPr lang="pt-PT" sz="1600">
                <a:latin typeface="Open Sans"/>
                <a:ea typeface="Open Sans"/>
                <a:cs typeface="Open Sans"/>
                <a:sym typeface="Open Sans"/>
              </a:rPr>
              <a:t>The execution time decreases by almost 2 times between lazy eval and no pruning, whereas with pruning it takes more time;</a:t>
            </a:r>
            <a:endParaRPr sz="1600">
              <a:latin typeface="Open Sans"/>
              <a:ea typeface="Open Sans"/>
              <a:cs typeface="Open Sans"/>
              <a:sym typeface="Open Sans"/>
            </a:endParaRPr>
          </a:p>
          <a:p>
            <a:pPr indent="-330200" lvl="0" marL="457200" rtl="0" algn="l">
              <a:spcBef>
                <a:spcPts val="0"/>
              </a:spcBef>
              <a:spcAft>
                <a:spcPts val="0"/>
              </a:spcAft>
              <a:buSzPts val="1600"/>
              <a:buFont typeface="Open Sans"/>
              <a:buChar char="-"/>
            </a:pPr>
            <a:r>
              <a:rPr lang="pt-PT" sz="1600">
                <a:latin typeface="Open Sans"/>
                <a:ea typeface="Open Sans"/>
                <a:cs typeface="Open Sans"/>
                <a:sym typeface="Open Sans"/>
              </a:rPr>
              <a:t>The number of nodes decreases by almost 58-fold;</a:t>
            </a:r>
            <a:endParaRPr sz="1600">
              <a:latin typeface="Open Sans"/>
              <a:ea typeface="Open Sans"/>
              <a:cs typeface="Open Sans"/>
              <a:sym typeface="Open Sans"/>
            </a:endParaRPr>
          </a:p>
        </p:txBody>
      </p:sp>
      <p:grpSp>
        <p:nvGrpSpPr>
          <p:cNvPr id="134" name="Google Shape;134;g12098661660_2_33"/>
          <p:cNvGrpSpPr/>
          <p:nvPr/>
        </p:nvGrpSpPr>
        <p:grpSpPr>
          <a:xfrm>
            <a:off x="311600" y="3614497"/>
            <a:ext cx="4848143" cy="559635"/>
            <a:chOff x="457024" y="1563689"/>
            <a:chExt cx="6018799" cy="705718"/>
          </a:xfrm>
        </p:grpSpPr>
        <p:sp>
          <p:nvSpPr>
            <p:cNvPr id="135" name="Google Shape;135;g12098661660_2_33"/>
            <p:cNvSpPr/>
            <p:nvPr/>
          </p:nvSpPr>
          <p:spPr>
            <a:xfrm flipH="1">
              <a:off x="457122" y="1563689"/>
              <a:ext cx="1947300" cy="698400"/>
            </a:xfrm>
            <a:prstGeom prst="homePlat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2098661660_2_33"/>
            <p:cNvSpPr/>
            <p:nvPr/>
          </p:nvSpPr>
          <p:spPr>
            <a:xfrm>
              <a:off x="4528524"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2098661660_2_33"/>
            <p:cNvSpPr txBox="1"/>
            <p:nvPr/>
          </p:nvSpPr>
          <p:spPr>
            <a:xfrm>
              <a:off x="457024" y="1571007"/>
              <a:ext cx="1947600" cy="69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sz="1300">
                  <a:solidFill>
                    <a:srgbClr val="FFFFFF"/>
                  </a:solidFill>
                  <a:latin typeface="Fira Sans Extra Condensed Medium"/>
                  <a:ea typeface="Fira Sans Extra Condensed Medium"/>
                  <a:cs typeface="Fira Sans Extra Condensed Medium"/>
                  <a:sym typeface="Fira Sans Extra Condensed Medium"/>
                </a:rPr>
                <a:t>Number of Intermediate Nodes</a:t>
              </a:r>
              <a:endParaRPr sz="1300">
                <a:solidFill>
                  <a:srgbClr val="FFFFFF"/>
                </a:solidFill>
                <a:latin typeface="Fira Sans Extra Condensed Medium"/>
                <a:ea typeface="Fira Sans Extra Condensed Medium"/>
                <a:cs typeface="Fira Sans Extra Condensed Medium"/>
                <a:sym typeface="Fira Sans Extra Condensed Medium"/>
              </a:endParaRPr>
            </a:p>
          </p:txBody>
        </p:sp>
        <p:sp>
          <p:nvSpPr>
            <p:cNvPr id="138" name="Google Shape;138;g12098661660_2_33"/>
            <p:cNvSpPr/>
            <p:nvPr/>
          </p:nvSpPr>
          <p:spPr>
            <a:xfrm>
              <a:off x="2492871" y="1563689"/>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2098661660_2_33"/>
            <p:cNvSpPr txBox="1"/>
            <p:nvPr/>
          </p:nvSpPr>
          <p:spPr>
            <a:xfrm>
              <a:off x="2492880" y="1651606"/>
              <a:ext cx="19473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 5 201</a:t>
              </a:r>
              <a:endParaRPr sz="1200">
                <a:solidFill>
                  <a:srgbClr val="000000"/>
                </a:solidFill>
                <a:latin typeface="Roboto"/>
                <a:ea typeface="Roboto"/>
                <a:cs typeface="Roboto"/>
                <a:sym typeface="Roboto"/>
              </a:endParaRPr>
            </a:p>
          </p:txBody>
        </p:sp>
        <p:sp>
          <p:nvSpPr>
            <p:cNvPr id="140" name="Google Shape;140;g12098661660_2_33"/>
            <p:cNvSpPr txBox="1"/>
            <p:nvPr/>
          </p:nvSpPr>
          <p:spPr>
            <a:xfrm>
              <a:off x="4567152" y="1651606"/>
              <a:ext cx="19086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145 977</a:t>
              </a:r>
              <a:endParaRPr sz="1200">
                <a:solidFill>
                  <a:srgbClr val="000000"/>
                </a:solidFill>
                <a:latin typeface="Roboto"/>
                <a:ea typeface="Roboto"/>
                <a:cs typeface="Roboto"/>
                <a:sym typeface="Roboto"/>
              </a:endParaRPr>
            </a:p>
          </p:txBody>
        </p:sp>
      </p:grpSp>
      <p:grpSp>
        <p:nvGrpSpPr>
          <p:cNvPr id="141" name="Google Shape;141;g12098661660_2_33"/>
          <p:cNvGrpSpPr/>
          <p:nvPr/>
        </p:nvGrpSpPr>
        <p:grpSpPr>
          <a:xfrm>
            <a:off x="311688" y="4229230"/>
            <a:ext cx="4848064" cy="557776"/>
            <a:chOff x="457122" y="2338891"/>
            <a:chExt cx="6018701" cy="703375"/>
          </a:xfrm>
        </p:grpSpPr>
        <p:sp>
          <p:nvSpPr>
            <p:cNvPr id="142" name="Google Shape;142;g12098661660_2_33"/>
            <p:cNvSpPr/>
            <p:nvPr/>
          </p:nvSpPr>
          <p:spPr>
            <a:xfrm flipH="1">
              <a:off x="457122" y="2338891"/>
              <a:ext cx="1947300" cy="698400"/>
            </a:xfrm>
            <a:prstGeom prst="homePlat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2098661660_2_33"/>
            <p:cNvSpPr/>
            <p:nvPr/>
          </p:nvSpPr>
          <p:spPr>
            <a:xfrm>
              <a:off x="4528524"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12098661660_2_33"/>
            <p:cNvSpPr txBox="1"/>
            <p:nvPr/>
          </p:nvSpPr>
          <p:spPr>
            <a:xfrm>
              <a:off x="468249" y="2343866"/>
              <a:ext cx="1914000" cy="698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pt-PT">
                  <a:solidFill>
                    <a:srgbClr val="FFFFFF"/>
                  </a:solidFill>
                  <a:latin typeface="Fira Sans Extra Condensed Medium"/>
                  <a:ea typeface="Fira Sans Extra Condensed Medium"/>
                  <a:cs typeface="Fira Sans Extra Condensed Medium"/>
                  <a:sym typeface="Fira Sans Extra Condensed Medium"/>
                </a:rPr>
                <a:t>Number of Leaf Nodes</a:t>
              </a:r>
              <a:endParaRPr>
                <a:solidFill>
                  <a:srgbClr val="FFFFFF"/>
                </a:solidFill>
                <a:latin typeface="Fira Sans Extra Condensed Medium"/>
                <a:ea typeface="Fira Sans Extra Condensed Medium"/>
                <a:cs typeface="Fira Sans Extra Condensed Medium"/>
                <a:sym typeface="Fira Sans Extra Condensed Medium"/>
              </a:endParaRPr>
            </a:p>
          </p:txBody>
        </p:sp>
        <p:sp>
          <p:nvSpPr>
            <p:cNvPr id="145" name="Google Shape;145;g12098661660_2_33"/>
            <p:cNvSpPr txBox="1"/>
            <p:nvPr/>
          </p:nvSpPr>
          <p:spPr>
            <a:xfrm>
              <a:off x="4567141" y="2426799"/>
              <a:ext cx="19086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1 000 000</a:t>
              </a:r>
              <a:endParaRPr sz="1200">
                <a:solidFill>
                  <a:srgbClr val="000000"/>
                </a:solidFill>
                <a:latin typeface="Roboto"/>
                <a:ea typeface="Roboto"/>
                <a:cs typeface="Roboto"/>
                <a:sym typeface="Roboto"/>
              </a:endParaRPr>
            </a:p>
          </p:txBody>
        </p:sp>
        <p:sp>
          <p:nvSpPr>
            <p:cNvPr id="146" name="Google Shape;146;g12098661660_2_33"/>
            <p:cNvSpPr/>
            <p:nvPr/>
          </p:nvSpPr>
          <p:spPr>
            <a:xfrm>
              <a:off x="2492871" y="2338891"/>
              <a:ext cx="1947300" cy="6984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2098661660_2_33"/>
            <p:cNvSpPr txBox="1"/>
            <p:nvPr/>
          </p:nvSpPr>
          <p:spPr>
            <a:xfrm>
              <a:off x="2565697" y="2426799"/>
              <a:ext cx="1805700" cy="5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197 69</a:t>
              </a:r>
              <a:endParaRPr sz="1200">
                <a:solidFill>
                  <a:srgbClr val="000000"/>
                </a:solidFill>
                <a:latin typeface="Roboto"/>
                <a:ea typeface="Roboto"/>
                <a:cs typeface="Roboto"/>
                <a:sym typeface="Roboto"/>
              </a:endParaRPr>
            </a:p>
          </p:txBody>
        </p:sp>
      </p:grpSp>
      <p:sp>
        <p:nvSpPr>
          <p:cNvPr id="148" name="Google Shape;148;g12098661660_2_33"/>
          <p:cNvSpPr/>
          <p:nvPr/>
        </p:nvSpPr>
        <p:spPr>
          <a:xfrm>
            <a:off x="5199194" y="2384973"/>
            <a:ext cx="1568700" cy="5538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12098661660_2_33"/>
          <p:cNvSpPr/>
          <p:nvPr/>
        </p:nvSpPr>
        <p:spPr>
          <a:xfrm>
            <a:off x="5199194" y="2999732"/>
            <a:ext cx="1568700" cy="5538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2098661660_2_33"/>
          <p:cNvSpPr/>
          <p:nvPr/>
        </p:nvSpPr>
        <p:spPr>
          <a:xfrm>
            <a:off x="5199194" y="3614492"/>
            <a:ext cx="1568700" cy="5538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2098661660_2_33"/>
          <p:cNvSpPr/>
          <p:nvPr/>
        </p:nvSpPr>
        <p:spPr>
          <a:xfrm>
            <a:off x="5199194" y="4229251"/>
            <a:ext cx="1568700" cy="553800"/>
          </a:xfrm>
          <a:prstGeom prst="rect">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2098661660_2_33"/>
          <p:cNvSpPr txBox="1"/>
          <p:nvPr/>
        </p:nvSpPr>
        <p:spPr>
          <a:xfrm>
            <a:off x="5199192" y="2485321"/>
            <a:ext cx="1568700" cy="41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PT">
                <a:solidFill>
                  <a:schemeClr val="dk1"/>
                </a:solidFill>
                <a:latin typeface="Open Sans"/>
                <a:ea typeface="Open Sans"/>
                <a:cs typeface="Open Sans"/>
                <a:sym typeface="Open Sans"/>
              </a:rPr>
              <a:t>19 769</a:t>
            </a:r>
            <a:endParaRPr sz="1200">
              <a:solidFill>
                <a:srgbClr val="000000"/>
              </a:solidFill>
              <a:latin typeface="Roboto"/>
              <a:ea typeface="Roboto"/>
              <a:cs typeface="Roboto"/>
              <a:sym typeface="Roboto"/>
            </a:endParaRPr>
          </a:p>
        </p:txBody>
      </p:sp>
      <p:sp>
        <p:nvSpPr>
          <p:cNvPr id="153" name="Google Shape;153;g12098661660_2_33"/>
          <p:cNvSpPr txBox="1"/>
          <p:nvPr/>
        </p:nvSpPr>
        <p:spPr>
          <a:xfrm>
            <a:off x="5199192" y="3069497"/>
            <a:ext cx="1568700" cy="41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2.9s</a:t>
            </a:r>
            <a:endParaRPr sz="1200">
              <a:solidFill>
                <a:srgbClr val="000000"/>
              </a:solidFill>
              <a:latin typeface="Roboto"/>
              <a:ea typeface="Roboto"/>
              <a:cs typeface="Roboto"/>
              <a:sym typeface="Roboto"/>
            </a:endParaRPr>
          </a:p>
        </p:txBody>
      </p:sp>
      <p:sp>
        <p:nvSpPr>
          <p:cNvPr id="154" name="Google Shape;154;g12098661660_2_33"/>
          <p:cNvSpPr txBox="1"/>
          <p:nvPr/>
        </p:nvSpPr>
        <p:spPr>
          <a:xfrm>
            <a:off x="5199192" y="3684257"/>
            <a:ext cx="1568700" cy="41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a:solidFill>
                  <a:schemeClr val="dk1"/>
                </a:solidFill>
                <a:latin typeface="Open Sans"/>
                <a:ea typeface="Open Sans"/>
                <a:cs typeface="Open Sans"/>
                <a:sym typeface="Open Sans"/>
              </a:rPr>
              <a:t> 5 201</a:t>
            </a:r>
            <a:endParaRPr>
              <a:solidFill>
                <a:schemeClr val="dk1"/>
              </a:solidFill>
              <a:latin typeface="Open Sans"/>
              <a:ea typeface="Open Sans"/>
              <a:cs typeface="Open Sans"/>
              <a:sym typeface="Open Sans"/>
            </a:endParaRPr>
          </a:p>
        </p:txBody>
      </p:sp>
      <p:sp>
        <p:nvSpPr>
          <p:cNvPr id="155" name="Google Shape;155;g12098661660_2_33"/>
          <p:cNvSpPr txBox="1"/>
          <p:nvPr/>
        </p:nvSpPr>
        <p:spPr>
          <a:xfrm>
            <a:off x="5199192" y="4299016"/>
            <a:ext cx="1568700" cy="41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pt-PT">
                <a:solidFill>
                  <a:schemeClr val="dk1"/>
                </a:solidFill>
                <a:latin typeface="Open Sans"/>
                <a:ea typeface="Open Sans"/>
                <a:cs typeface="Open Sans"/>
                <a:sym typeface="Open Sans"/>
              </a:rPr>
              <a:t>19 769</a:t>
            </a:r>
            <a:endParaRPr sz="1200">
              <a:solidFill>
                <a:srgbClr val="000000"/>
              </a:solidFill>
              <a:latin typeface="Roboto"/>
              <a:ea typeface="Roboto"/>
              <a:cs typeface="Roboto"/>
              <a:sym typeface="Roboto"/>
            </a:endParaRPr>
          </a:p>
        </p:txBody>
      </p:sp>
      <p:sp>
        <p:nvSpPr>
          <p:cNvPr id="156" name="Google Shape;156;g12098661660_2_33"/>
          <p:cNvSpPr txBox="1"/>
          <p:nvPr/>
        </p:nvSpPr>
        <p:spPr>
          <a:xfrm>
            <a:off x="5145924" y="2103637"/>
            <a:ext cx="1675200" cy="28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pt-PT" sz="1800">
                <a:solidFill>
                  <a:schemeClr val="dk1"/>
                </a:solidFill>
                <a:latin typeface="Fira Sans Extra Condensed Medium"/>
                <a:ea typeface="Fira Sans Extra Condensed Medium"/>
                <a:cs typeface="Fira Sans Extra Condensed Medium"/>
                <a:sym typeface="Fira Sans Extra Condensed Medium"/>
              </a:rPr>
              <a:t>Lazy Eval.</a:t>
            </a:r>
            <a:endParaRPr sz="1800">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20aa4ffcee_3_23"/>
          <p:cNvSpPr txBox="1"/>
          <p:nvPr>
            <p:ph type="title"/>
          </p:nvPr>
        </p:nvSpPr>
        <p:spPr>
          <a:xfrm>
            <a:off x="311700" y="315925"/>
            <a:ext cx="8520600" cy="831300"/>
          </a:xfrm>
          <a:prstGeom prst="rect">
            <a:avLst/>
          </a:prstGeom>
          <a:noFill/>
          <a:ln cap="flat" cmpd="sng" w="9525">
            <a:solidFill>
              <a:schemeClr val="lt1"/>
            </a:solidFill>
            <a:prstDash val="solid"/>
            <a:round/>
            <a:headEnd len="sm" w="sm" type="none"/>
            <a:tailEnd len="sm" w="sm" type="none"/>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pt-PT"/>
              <a:t>Keeping Children In </a:t>
            </a:r>
            <a:r>
              <a:rPr b="1" lang="pt-PT"/>
              <a:t>Octomaps/Octrees</a:t>
            </a:r>
            <a:endParaRPr>
              <a:solidFill>
                <a:srgbClr val="000000"/>
              </a:solidFill>
            </a:endParaRPr>
          </a:p>
        </p:txBody>
      </p:sp>
      <p:sp>
        <p:nvSpPr>
          <p:cNvPr id="162" name="Google Shape;162;g120aa4ffcee_3_23"/>
          <p:cNvSpPr txBox="1"/>
          <p:nvPr/>
        </p:nvSpPr>
        <p:spPr>
          <a:xfrm>
            <a:off x="311700" y="1147225"/>
            <a:ext cx="6725400" cy="10086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Clr>
                <a:schemeClr val="dk1"/>
              </a:buClr>
              <a:buSzPts val="1800"/>
              <a:buFont typeface="Open Sans"/>
              <a:buChar char="-"/>
            </a:pPr>
            <a:r>
              <a:rPr lang="pt-PT" sz="1800">
                <a:solidFill>
                  <a:schemeClr val="dk1"/>
                </a:solidFill>
                <a:latin typeface="Open Sans"/>
                <a:ea typeface="Open Sans"/>
                <a:cs typeface="Open Sans"/>
                <a:sym typeface="Open Sans"/>
              </a:rPr>
              <a:t>Instead of keeping 8 pointers to each child node, an array of 8 children is kept.</a:t>
            </a:r>
            <a:endParaRPr sz="1800">
              <a:solidFill>
                <a:schemeClr val="dk1"/>
              </a:solidFill>
              <a:latin typeface="Open Sans"/>
              <a:ea typeface="Open Sans"/>
              <a:cs typeface="Open Sans"/>
              <a:sym typeface="Open Sans"/>
            </a:endParaRPr>
          </a:p>
          <a:p>
            <a:pPr indent="-342900" lvl="0" marL="457200" rtl="0" algn="l">
              <a:lnSpc>
                <a:spcPct val="90000"/>
              </a:lnSpc>
              <a:spcBef>
                <a:spcPts val="0"/>
              </a:spcBef>
              <a:spcAft>
                <a:spcPts val="0"/>
              </a:spcAft>
              <a:buClr>
                <a:schemeClr val="dk1"/>
              </a:buClr>
              <a:buSzPts val="1800"/>
              <a:buFont typeface="Open Sans"/>
              <a:buChar char="-"/>
            </a:pPr>
            <a:r>
              <a:rPr lang="pt-PT" sz="1800">
                <a:solidFill>
                  <a:schemeClr val="dk1"/>
                </a:solidFill>
                <a:latin typeface="Open Sans"/>
                <a:ea typeface="Open Sans"/>
                <a:cs typeface="Open Sans"/>
                <a:sym typeface="Open Sans"/>
              </a:rPr>
              <a:t>This mean that leaves only have one null pointer instead of 8 null pointers.</a:t>
            </a:r>
            <a:endParaRPr sz="1800">
              <a:solidFill>
                <a:schemeClr val="dk1"/>
              </a:solidFill>
              <a:latin typeface="Open Sans"/>
              <a:ea typeface="Open Sans"/>
              <a:cs typeface="Open Sans"/>
              <a:sym typeface="Open Sans"/>
            </a:endParaRPr>
          </a:p>
        </p:txBody>
      </p:sp>
      <p:sp>
        <p:nvSpPr>
          <p:cNvPr id="163" name="Google Shape;163;g120aa4ffcee_3_23"/>
          <p:cNvSpPr txBox="1"/>
          <p:nvPr/>
        </p:nvSpPr>
        <p:spPr>
          <a:xfrm>
            <a:off x="3395550" y="4348500"/>
            <a:ext cx="2352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000000"/>
                </a:solidFill>
                <a:latin typeface="Open Sans"/>
                <a:ea typeface="Open Sans"/>
                <a:cs typeface="Open Sans"/>
                <a:sym typeface="Open Sans"/>
              </a:rPr>
              <a:t>Fig </a:t>
            </a:r>
            <a:r>
              <a:rPr b="1" lang="pt-PT" sz="1200">
                <a:latin typeface="Open Sans"/>
                <a:ea typeface="Open Sans"/>
                <a:cs typeface="Open Sans"/>
                <a:sym typeface="Open Sans"/>
              </a:rPr>
              <a:t>7</a:t>
            </a:r>
            <a:r>
              <a:rPr b="1" i="0" lang="pt-PT" sz="1200" u="none" cap="none" strike="noStrike">
                <a:solidFill>
                  <a:srgbClr val="000000"/>
                </a:solidFill>
                <a:latin typeface="Open Sans"/>
                <a:ea typeface="Open Sans"/>
                <a:cs typeface="Open Sans"/>
                <a:sym typeface="Open Sans"/>
              </a:rPr>
              <a:t>. </a:t>
            </a:r>
            <a:r>
              <a:rPr lang="pt-PT" sz="1200">
                <a:latin typeface="Open Sans"/>
                <a:ea typeface="Open Sans"/>
                <a:cs typeface="Open Sans"/>
                <a:sym typeface="Open Sans"/>
              </a:rPr>
              <a:t>Comparing array to eight pointers</a:t>
            </a:r>
            <a:r>
              <a:rPr b="1" i="0" lang="pt-PT" sz="1200" u="none" cap="none" strike="noStrike">
                <a:solidFill>
                  <a:srgbClr val="000000"/>
                </a:solidFill>
                <a:latin typeface="Open Sans"/>
                <a:ea typeface="Open Sans"/>
                <a:cs typeface="Open Sans"/>
                <a:sym typeface="Open Sans"/>
              </a:rPr>
              <a:t> </a:t>
            </a:r>
            <a:r>
              <a:rPr lang="pt-PT" sz="1200">
                <a:solidFill>
                  <a:schemeClr val="dk1"/>
                </a:solidFill>
                <a:latin typeface="Open Sans"/>
                <a:ea typeface="Open Sans"/>
                <a:cs typeface="Open Sans"/>
                <a:sym typeface="Open Sans"/>
              </a:rPr>
              <a:t>(Hornung et al.)</a:t>
            </a:r>
            <a:endParaRPr b="0" i="0" sz="1200" u="none" cap="none" strike="noStrike">
              <a:solidFill>
                <a:srgbClr val="000000"/>
              </a:solidFill>
              <a:latin typeface="Open Sans"/>
              <a:ea typeface="Open Sans"/>
              <a:cs typeface="Open Sans"/>
              <a:sym typeface="Open Sans"/>
            </a:endParaRPr>
          </a:p>
        </p:txBody>
      </p:sp>
      <p:pic>
        <p:nvPicPr>
          <p:cNvPr id="164" name="Google Shape;164;g120aa4ffcee_3_23"/>
          <p:cNvPicPr preferRelativeResize="0"/>
          <p:nvPr/>
        </p:nvPicPr>
        <p:blipFill rotWithShape="1">
          <a:blip r:embed="rId3">
            <a:alphaModFix/>
          </a:blip>
          <a:srcRect b="0" l="0" r="0" t="6489"/>
          <a:stretch/>
        </p:blipFill>
        <p:spPr>
          <a:xfrm>
            <a:off x="1843088" y="2369725"/>
            <a:ext cx="5457825" cy="2084225"/>
          </a:xfrm>
          <a:prstGeom prst="rect">
            <a:avLst/>
          </a:prstGeom>
          <a:noFill/>
          <a:ln>
            <a:noFill/>
          </a:ln>
        </p:spPr>
      </p:pic>
      <p:pic>
        <p:nvPicPr>
          <p:cNvPr id="165" name="Google Shape;165;g120aa4ffcee_3_23"/>
          <p:cNvPicPr preferRelativeResize="0"/>
          <p:nvPr/>
        </p:nvPicPr>
        <p:blipFill>
          <a:blip r:embed="rId4">
            <a:alphaModFix/>
          </a:blip>
          <a:stretch>
            <a:fillRect/>
          </a:stretch>
        </p:blipFill>
        <p:spPr>
          <a:xfrm>
            <a:off x="5115038" y="3922250"/>
            <a:ext cx="211000" cy="194775"/>
          </a:xfrm>
          <a:prstGeom prst="rect">
            <a:avLst/>
          </a:prstGeom>
          <a:noFill/>
          <a:ln>
            <a:noFill/>
          </a:ln>
        </p:spPr>
      </p:pic>
      <p:pic>
        <p:nvPicPr>
          <p:cNvPr id="166" name="Google Shape;166;g120aa4ffcee_3_23"/>
          <p:cNvPicPr preferRelativeResize="0"/>
          <p:nvPr/>
        </p:nvPicPr>
        <p:blipFill>
          <a:blip r:embed="rId5">
            <a:alphaModFix/>
          </a:blip>
          <a:stretch>
            <a:fillRect/>
          </a:stretch>
        </p:blipFill>
        <p:spPr>
          <a:xfrm>
            <a:off x="6164038" y="3922251"/>
            <a:ext cx="211000" cy="1947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