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xgbnc8n1oehwHWvrJkACDkpF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a7261fa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5a7261fa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a7261f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5a7261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a7261f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5a7261f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a7261fa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5a7261fa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a7261fa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5a7261fa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7261f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a7261f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a7261f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25a7261f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a7261fa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5a7261fa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9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ctoMap/octomap/tree/devel/octovis" TargetMode="External"/><Relationship Id="rId4" Type="http://schemas.openxmlformats.org/officeDocument/2006/relationships/hyperlink" Target="https://github.com/OctoMap/octomap/tree/devel/octov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2898600" y="2742475"/>
            <a:ext cx="33750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EDAA — G06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pt-PT"/>
              <a:t>João Martins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Henrique Ribeiro — João Costa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PT"/>
              <a:t>Tiago Duarte</a:t>
            </a:r>
            <a:endParaRPr/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3050930" y="932978"/>
            <a:ext cx="31371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pt-PT"/>
              <a:t>SLAM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pt-PT"/>
              <a:t>Demo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a7261faf_0_4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Octovis Exporting</a:t>
            </a:r>
            <a:endParaRPr sz="3700"/>
          </a:p>
        </p:txBody>
      </p:sp>
      <p:sp>
        <p:nvSpPr>
          <p:cNvPr id="144" name="Google Shape;144;g125a7261faf_0_458"/>
          <p:cNvSpPr txBox="1"/>
          <p:nvPr>
            <p:ph idx="1" type="body"/>
          </p:nvPr>
        </p:nvSpPr>
        <p:spPr>
          <a:xfrm>
            <a:off x="311700" y="1205600"/>
            <a:ext cx="84201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Exporting to </a:t>
            </a:r>
            <a:r>
              <a:rPr lang="pt-PT" u="sng">
                <a:solidFill>
                  <a:schemeClr val="hlink"/>
                </a:solidFill>
                <a:hlinkClick r:id="rId3"/>
              </a:rPr>
              <a:t>octovis</a:t>
            </a:r>
            <a:r>
              <a:rPr lang="pt-PT"/>
              <a:t> </a:t>
            </a:r>
            <a:r>
              <a:rPr lang="pt-PT"/>
              <a:t>format;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Allows visualization of results using the </a:t>
            </a:r>
            <a:r>
              <a:rPr lang="pt-PT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octovis</a:t>
            </a:r>
            <a:r>
              <a:rPr lang="pt-PT"/>
              <a:t> tool;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Implies some loss of information: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Node can only be full, empty, or unknown;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There’s no distinction between stable and unstable nodes.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Tool works well for the current use case, but has multiple problems that may prove disadvantageous in the future: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Clipping artifacts in dense areas;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Bugs on the controls;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Incorrect object culling when zoomed in (it can be impossible to observe small objects when the zoom level is close to the maximum).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pt-PT">
                <a:solidFill>
                  <a:srgbClr val="CC0000"/>
                </a:solidFill>
              </a:rPr>
              <a:t>S</a:t>
            </a:r>
            <a:r>
              <a:rPr lang="pt-PT"/>
              <a:t>imultaneous </a:t>
            </a:r>
            <a:r>
              <a:rPr b="1" lang="pt-PT">
                <a:solidFill>
                  <a:srgbClr val="E69138"/>
                </a:solidFill>
              </a:rPr>
              <a:t>L</a:t>
            </a:r>
            <a:r>
              <a:rPr lang="pt-PT"/>
              <a:t>ocation </a:t>
            </a:r>
            <a:r>
              <a:rPr b="1" lang="pt-PT">
                <a:solidFill>
                  <a:srgbClr val="6AA84F"/>
                </a:solidFill>
              </a:rPr>
              <a:t>A</a:t>
            </a:r>
            <a:r>
              <a:rPr lang="pt-PT"/>
              <a:t>nd </a:t>
            </a:r>
            <a:r>
              <a:rPr b="1" lang="pt-PT">
                <a:solidFill>
                  <a:srgbClr val="3C78D8"/>
                </a:solidFill>
              </a:rPr>
              <a:t>M</a:t>
            </a:r>
            <a:r>
              <a:rPr lang="pt-PT"/>
              <a:t>apping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225225"/>
            <a:ext cx="5031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PT"/>
              <a:t>Goal</a:t>
            </a:r>
            <a:r>
              <a:rPr lang="pt-PT"/>
              <a:t> – map an environment navigated by and autonomous vehicle, while simultaneously locating it in the map;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pt-PT"/>
              <a:t>Challenges: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No access to pre-existing maps or external devices;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Focus on sub-aquatic SLAM ⇒ difficult access and extra data noise;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PT"/>
              <a:t>Datasets</a:t>
            </a:r>
            <a:r>
              <a:rPr lang="pt-PT"/>
              <a:t> – the group will have access to sonar data measured by CRAS.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600" y="1410688"/>
            <a:ext cx="3488700" cy="261376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5343600" y="4024450"/>
            <a:ext cx="3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1. </a:t>
            </a:r>
            <a:r>
              <a:rPr b="0" i="0" lang="pt-P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UAV used to collect the datasets.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a7261faf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Pipeline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77" name="Google Shape;77;g125a7261f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197" cy="265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a7261faf_0_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/>
              <a:t>Pipeline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83" name="Google Shape;83;g125a7261fa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75" y="2051950"/>
            <a:ext cx="8839197" cy="138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a7261faf_0_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Data Preprocessing - Image Smoothing</a:t>
            </a:r>
            <a:endParaRPr/>
          </a:p>
        </p:txBody>
      </p:sp>
      <p:sp>
        <p:nvSpPr>
          <p:cNvPr id="89" name="Google Shape;89;g125a7261faf_0_144"/>
          <p:cNvSpPr txBox="1"/>
          <p:nvPr>
            <p:ph idx="1" type="body"/>
          </p:nvPr>
        </p:nvSpPr>
        <p:spPr>
          <a:xfrm>
            <a:off x="279475" y="1147225"/>
            <a:ext cx="53169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Use blurring to reduce noise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Improves drastically edge detection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Applied to polar coordinates</a:t>
            </a:r>
            <a:endParaRPr/>
          </a:p>
        </p:txBody>
      </p:sp>
      <p:pic>
        <p:nvPicPr>
          <p:cNvPr id="90" name="Google Shape;90;g125a7261faf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00" y="2527648"/>
            <a:ext cx="1969700" cy="19444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5a7261faf_0_144"/>
          <p:cNvSpPr txBox="1"/>
          <p:nvPr/>
        </p:nvSpPr>
        <p:spPr>
          <a:xfrm>
            <a:off x="366700" y="4472100"/>
            <a:ext cx="21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27. </a:t>
            </a:r>
            <a:r>
              <a:rPr b="0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representation in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Cartesian</a:t>
            </a:r>
            <a:r>
              <a:rPr b="0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coordinates.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g125a7261faf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675" y="2527646"/>
            <a:ext cx="1888000" cy="1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5a7261faf_0_144"/>
          <p:cNvSpPr txBox="1"/>
          <p:nvPr/>
        </p:nvSpPr>
        <p:spPr>
          <a:xfrm>
            <a:off x="2674375" y="4472106"/>
            <a:ext cx="196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28.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Gaussian filter</a:t>
            </a:r>
            <a:endParaRPr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g125a7261faf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050" y="2527646"/>
            <a:ext cx="1888000" cy="1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25a7261faf_0_144"/>
          <p:cNvSpPr txBox="1"/>
          <p:nvPr/>
        </p:nvSpPr>
        <p:spPr>
          <a:xfrm>
            <a:off x="4880150" y="4472106"/>
            <a:ext cx="196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29.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Median filter</a:t>
            </a:r>
            <a:endParaRPr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g125a7261faf_0_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6425" y="2527647"/>
            <a:ext cx="1888000" cy="1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25a7261faf_0_144"/>
          <p:cNvSpPr txBox="1"/>
          <p:nvPr/>
        </p:nvSpPr>
        <p:spPr>
          <a:xfrm>
            <a:off x="7065525" y="4472106"/>
            <a:ext cx="196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30.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Mean filter</a:t>
            </a:r>
            <a:endParaRPr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7261faf_0_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Obstacle Detection - Simple threshold</a:t>
            </a:r>
            <a:endParaRPr sz="3700"/>
          </a:p>
        </p:txBody>
      </p:sp>
      <p:pic>
        <p:nvPicPr>
          <p:cNvPr id="103" name="Google Shape;103;g125a7261faf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625" y="1147225"/>
            <a:ext cx="3272351" cy="327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25a7261faf_0_212"/>
          <p:cNvSpPr txBox="1"/>
          <p:nvPr/>
        </p:nvSpPr>
        <p:spPr>
          <a:xfrm>
            <a:off x="5876050" y="4375025"/>
            <a:ext cx="222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Scan with identified edges using simple threshold approach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125a7261faf_0_212"/>
          <p:cNvSpPr txBox="1"/>
          <p:nvPr>
            <p:ph idx="1" type="body"/>
          </p:nvPr>
        </p:nvSpPr>
        <p:spPr>
          <a:xfrm>
            <a:off x="285923" y="1147875"/>
            <a:ext cx="49107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Calculate variation of intensities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Define a threshold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Variations above that threshold approach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Increased blur provides best results</a:t>
            </a:r>
            <a:endParaRPr/>
          </a:p>
        </p:txBody>
      </p:sp>
      <p:pic>
        <p:nvPicPr>
          <p:cNvPr id="106" name="Google Shape;106;g125a7261faf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825" y="2430565"/>
            <a:ext cx="1969700" cy="1944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25a7261faf_0_212"/>
          <p:cNvSpPr txBox="1"/>
          <p:nvPr/>
        </p:nvSpPr>
        <p:spPr>
          <a:xfrm>
            <a:off x="1398925" y="4375025"/>
            <a:ext cx="22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23</a:t>
            </a: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Original Image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7261faf_0_2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Raycasting - </a:t>
            </a:r>
            <a:r>
              <a:rPr lang="pt-PT"/>
              <a:t>Bresenham vs DDA</a:t>
            </a:r>
            <a:endParaRPr/>
          </a:p>
        </p:txBody>
      </p:sp>
      <p:pic>
        <p:nvPicPr>
          <p:cNvPr id="113" name="Google Shape;113;g125a7261faf_0_274"/>
          <p:cNvPicPr preferRelativeResize="0"/>
          <p:nvPr/>
        </p:nvPicPr>
        <p:blipFill rotWithShape="1">
          <a:blip r:embed="rId3">
            <a:alphaModFix/>
          </a:blip>
          <a:srcRect b="30369" l="14968" r="25158" t="17574"/>
          <a:stretch/>
        </p:blipFill>
        <p:spPr>
          <a:xfrm>
            <a:off x="6384175" y="1081925"/>
            <a:ext cx="2469800" cy="1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25a7261faf_0_274"/>
          <p:cNvPicPr preferRelativeResize="0"/>
          <p:nvPr/>
        </p:nvPicPr>
        <p:blipFill rotWithShape="1">
          <a:blip r:embed="rId4">
            <a:alphaModFix/>
          </a:blip>
          <a:srcRect b="12396" l="4515" r="14276" t="9042"/>
          <a:stretch/>
        </p:blipFill>
        <p:spPr>
          <a:xfrm>
            <a:off x="6405850" y="3043050"/>
            <a:ext cx="2426450" cy="167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25a7261faf_0_274"/>
          <p:cNvSpPr txBox="1"/>
          <p:nvPr>
            <p:ph idx="1" type="body"/>
          </p:nvPr>
        </p:nvSpPr>
        <p:spPr>
          <a:xfrm>
            <a:off x="282750" y="1225350"/>
            <a:ext cx="50487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Bresenham’s line algorithm: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Travels in all axis at once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Handles diagonal transitions very well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Very accurate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Digital Differential Analyzer (DDA)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Travels in only one axis at a time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Goes in the direction of the closest axis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May miss the target (see next slide)</a:t>
            </a:r>
            <a:endParaRPr/>
          </a:p>
        </p:txBody>
      </p:sp>
      <p:sp>
        <p:nvSpPr>
          <p:cNvPr id="116" name="Google Shape;116;g125a7261faf_0_274"/>
          <p:cNvSpPr txBox="1"/>
          <p:nvPr/>
        </p:nvSpPr>
        <p:spPr>
          <a:xfrm>
            <a:off x="5727688" y="2412475"/>
            <a:ext cx="24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11.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Bresenham’s Line Algorithm from the origin to a diagonal</a:t>
            </a:r>
            <a:endParaRPr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g125a7261faf_0_274"/>
          <p:cNvSpPr txBox="1"/>
          <p:nvPr/>
        </p:nvSpPr>
        <p:spPr>
          <a:xfrm>
            <a:off x="5924930" y="4480350"/>
            <a:ext cx="197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12.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DDA from the origin to a diagonal</a:t>
            </a:r>
            <a:endParaRPr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a7261faf_0_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pt-PT"/>
              <a:t>Octomaps/Octrees</a:t>
            </a:r>
            <a:r>
              <a:rPr lang="pt-PT"/>
              <a:t> </a:t>
            </a:r>
            <a:r>
              <a:rPr b="1" lang="pt-PT">
                <a:solidFill>
                  <a:srgbClr val="000000"/>
                </a:solidFill>
              </a:rPr>
              <a:t>In Our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3" name="Google Shape;123;g125a7261faf_0_15"/>
          <p:cNvSpPr txBox="1"/>
          <p:nvPr/>
        </p:nvSpPr>
        <p:spPr>
          <a:xfrm>
            <a:off x="311700" y="1147225"/>
            <a:ext cx="6725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octrees used in the max depth 16;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depth leads to a 8^16-1 = 2.8147498e+14 nodes.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Resolution of 1 cm;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resolution with the amount of nodes available lets up map a volume of 655 m³.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octomap </a:t>
            </a:r>
            <a:r>
              <a:rPr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be </a:t>
            </a:r>
            <a:r>
              <a:rPr b="1"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probabilistic</a:t>
            </a:r>
            <a:r>
              <a:rPr lang="pt-P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types of cells: free, occupied, and unknown;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cell has a probability of being empty (</a:t>
            </a:r>
            <a:r>
              <a:rPr b="1"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log-odds</a:t>
            </a: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0 more likely to be occupied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 0 more likely to be empty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pt-PT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Unknown cells are uninitialized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g125a7261faf_0_15"/>
          <p:cNvPicPr preferRelativeResize="0"/>
          <p:nvPr/>
        </p:nvPicPr>
        <p:blipFill rotWithShape="1">
          <a:blip r:embed="rId3">
            <a:alphaModFix/>
          </a:blip>
          <a:srcRect b="0" l="0" r="63259" t="0"/>
          <a:stretch/>
        </p:blipFill>
        <p:spPr>
          <a:xfrm>
            <a:off x="7183175" y="1147225"/>
            <a:ext cx="1502975" cy="15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25a7261faf_0_15"/>
          <p:cNvPicPr preferRelativeResize="0"/>
          <p:nvPr/>
        </p:nvPicPr>
        <p:blipFill rotWithShape="1">
          <a:blip r:embed="rId4">
            <a:alphaModFix/>
          </a:blip>
          <a:srcRect b="0" l="41782" r="0" t="0"/>
          <a:stretch/>
        </p:blipFill>
        <p:spPr>
          <a:xfrm>
            <a:off x="7037088" y="2664950"/>
            <a:ext cx="1795151" cy="11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5a7261faf_0_15"/>
          <p:cNvSpPr txBox="1"/>
          <p:nvPr/>
        </p:nvSpPr>
        <p:spPr>
          <a:xfrm>
            <a:off x="7037100" y="3808975"/>
            <a:ext cx="179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1. </a:t>
            </a:r>
            <a:r>
              <a:rPr b="0" i="0" lang="pt-P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octree storing occupied (black) and free (white) cells (Hornung et al.)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7261faf_0_3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/>
              <a:t>Probabilistic Mapping</a:t>
            </a:r>
            <a:r>
              <a:rPr lang="pt-PT" sz="3700"/>
              <a:t> [1]</a:t>
            </a:r>
            <a:endParaRPr sz="3700"/>
          </a:p>
        </p:txBody>
      </p:sp>
      <p:sp>
        <p:nvSpPr>
          <p:cNvPr id="132" name="Google Shape;132;g125a7261faf_0_336"/>
          <p:cNvSpPr txBox="1"/>
          <p:nvPr>
            <p:ph idx="1" type="body"/>
          </p:nvPr>
        </p:nvSpPr>
        <p:spPr>
          <a:xfrm>
            <a:off x="311700" y="2507750"/>
            <a:ext cx="6550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Which can be converted to log-odds notation: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More efficient – Reduces multiplications/divisions</a:t>
            </a:r>
            <a:endParaRPr/>
          </a:p>
        </p:txBody>
      </p:sp>
      <p:pic>
        <p:nvPicPr>
          <p:cNvPr id="133" name="Google Shape;133;g125a7261faf_0_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75" y="1251650"/>
            <a:ext cx="539005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25a7261faf_0_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163" y="3439000"/>
            <a:ext cx="3238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25a7261faf_0_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275" y="3320278"/>
            <a:ext cx="22955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25a7261faf_0_336"/>
          <p:cNvSpPr txBox="1"/>
          <p:nvPr/>
        </p:nvSpPr>
        <p:spPr>
          <a:xfrm>
            <a:off x="1876950" y="2016613"/>
            <a:ext cx="53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Probability update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formula.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g125a7261faf_0_336"/>
          <p:cNvSpPr txBox="1"/>
          <p:nvPr/>
        </p:nvSpPr>
        <p:spPr>
          <a:xfrm>
            <a:off x="1461963" y="3867463"/>
            <a:ext cx="31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12</a:t>
            </a: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Probability update formula in log-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odds.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g125a7261faf_0_336"/>
          <p:cNvSpPr txBox="1"/>
          <p:nvPr/>
        </p:nvSpPr>
        <p:spPr>
          <a:xfrm>
            <a:off x="5427238" y="3867475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</a:t>
            </a:r>
            <a:r>
              <a:rPr b="1" lang="pt-PT" sz="1000">
                <a:latin typeface="Open Sans"/>
                <a:ea typeface="Open Sans"/>
                <a:cs typeface="Open Sans"/>
                <a:sym typeface="Open Sans"/>
              </a:rPr>
              <a:t>13</a:t>
            </a:r>
            <a:r>
              <a:rPr b="1" i="0" lang="pt-PT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Log odds </a:t>
            </a:r>
            <a:r>
              <a:rPr lang="pt-PT" sz="1000">
                <a:latin typeface="Open Sans"/>
                <a:ea typeface="Open Sans"/>
                <a:cs typeface="Open Sans"/>
                <a:sym typeface="Open Sans"/>
              </a:rPr>
              <a:t>formula.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